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7"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C64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000"/>
    <p:restoredTop sz="94679"/>
  </p:normalViewPr>
  <p:slideViewPr>
    <p:cSldViewPr snapToGrid="0" snapToObjects="1">
      <p:cViewPr>
        <p:scale>
          <a:sx n="98" d="100"/>
          <a:sy n="98" d="100"/>
        </p:scale>
        <p:origin x="336"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73AD03FF-581C-284C-A5A7-6552C565A30D}" type="datetimeFigureOut">
              <a:rPr lang="en-US" smtClean="0"/>
              <a:t>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142843962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AD03FF-581C-284C-A5A7-6552C565A30D}" type="datetimeFigureOut">
              <a:rPr lang="en-US" smtClean="0"/>
              <a:t>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684039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73AD03FF-581C-284C-A5A7-6552C565A30D}" type="datetimeFigureOut">
              <a:rPr lang="en-US" smtClean="0"/>
              <a:t>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3012492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73AD03FF-581C-284C-A5A7-6552C565A30D}" type="datetimeFigureOut">
              <a:rPr lang="en-US" smtClean="0"/>
              <a:t>1/20/20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3293276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73AD03FF-581C-284C-A5A7-6552C565A30D}" type="datetimeFigureOut">
              <a:rPr lang="en-US" smtClean="0"/>
              <a:t>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8A2B6C-793E-0A42-80E1-F6455CD0A817}"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461631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3AD03FF-581C-284C-A5A7-6552C565A30D}" type="datetimeFigureOut">
              <a:rPr lang="en-US" smtClean="0"/>
              <a:t>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509577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D03FF-581C-284C-A5A7-6552C565A30D}" type="datetimeFigureOut">
              <a:rPr lang="en-US" smtClean="0"/>
              <a:t>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242711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73AD03FF-581C-284C-A5A7-6552C565A30D}" type="datetimeFigureOut">
              <a:rPr lang="en-US" smtClean="0"/>
              <a:t>1/20/20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3112477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3AD03FF-581C-284C-A5A7-6552C565A30D}" type="datetimeFigureOut">
              <a:rPr lang="en-US" smtClean="0"/>
              <a:t>1/20/20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1730600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AD03FF-581C-284C-A5A7-6552C565A30D}" type="datetimeFigureOut">
              <a:rPr lang="en-US" smtClean="0"/>
              <a:t>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122757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AD03FF-581C-284C-A5A7-6552C565A30D}" type="datetimeFigureOut">
              <a:rPr lang="en-US" smtClean="0"/>
              <a:t>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8A2B6C-793E-0A42-80E1-F6455CD0A817}" type="slidenum">
              <a:rPr lang="en-US" smtClean="0"/>
              <a:t>‹#›</a:t>
            </a:fld>
            <a:endParaRPr lang="en-US"/>
          </a:p>
        </p:txBody>
      </p:sp>
    </p:spTree>
    <p:extLst>
      <p:ext uri="{BB962C8B-B14F-4D97-AF65-F5344CB8AC3E}">
        <p14:creationId xmlns:p14="http://schemas.microsoft.com/office/powerpoint/2010/main" val="1702605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3AD03FF-581C-284C-A5A7-6552C565A30D}" type="datetimeFigureOut">
              <a:rPr lang="en-US" smtClean="0"/>
              <a:t>1/20/20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8A2B6C-793E-0A42-80E1-F6455CD0A817}" type="slidenum">
              <a:rPr lang="en-US" smtClean="0"/>
              <a:t>‹#›</a:t>
            </a:fld>
            <a:endParaRPr lang="en-US"/>
          </a:p>
        </p:txBody>
      </p:sp>
    </p:spTree>
    <p:extLst>
      <p:ext uri="{BB962C8B-B14F-4D97-AF65-F5344CB8AC3E}">
        <p14:creationId xmlns:p14="http://schemas.microsoft.com/office/powerpoint/2010/main" val="22627647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www.basw.co.uk/system/files/resources/basw_121742-4_0.pdf" TargetMode="External"/><Relationship Id="rId3" Type="http://schemas.openxmlformats.org/officeDocument/2006/relationships/hyperlink" Target="https://ico.org.uk/for-organisations/guide-to-data-protection/guide-to-the-general-data-protection-regulation-gdpr/special-category-data/what-are-the-substantial-public-interest-conditions/" TargetMode="External"/><Relationship Id="rId7" Type="http://schemas.openxmlformats.org/officeDocument/2006/relationships/hyperlink" Target="https://www.professionalstandards.org.uk/docs/default-source/psa-policies-and-procedures/staff-policies/whistleblowing-policy.pdf?sfvrsn=50537f20_10" TargetMode="External"/><Relationship Id="rId2" Type="http://schemas.openxmlformats.org/officeDocument/2006/relationships/hyperlink" Target="https://www.bathnes.gov.uk/sites/default/files/sitedocuments/Children-and-Young-People/ChildProtection/lscb_information_sharing_guidance_part_2_case_studies_v3.pdf" TargetMode="External"/><Relationship Id="rId1" Type="http://schemas.openxmlformats.org/officeDocument/2006/relationships/slideLayout" Target="../slideLayouts/slideLayout2.xml"/><Relationship Id="rId6" Type="http://schemas.openxmlformats.org/officeDocument/2006/relationships/hyperlink" Target="https://www.nspcc.org.uk/keeping-children-safe/reporting-abuse/dedicated-helplines/whistleblowing-advice-line/" TargetMode="External"/><Relationship Id="rId5" Type="http://schemas.openxmlformats.org/officeDocument/2006/relationships/hyperlink" Target="https://www.nscb.org.uk/staff-and-volunteers/procedures/sharing-information-about-children-young-people-and-their-families" TargetMode="External"/><Relationship Id="rId4" Type="http://schemas.openxmlformats.org/officeDocument/2006/relationships/hyperlink" Target="https://panlancashirescb.proceduresonline.com/chapters/p_info_share_confident.html" TargetMode="External"/><Relationship Id="rId9" Type="http://schemas.openxmlformats.org/officeDocument/2006/relationships/hyperlink" Target="https://qualityadvocacy.org.uk/wp-content/uploads/2018/05/Code-of-Practice-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9D82652-3821-CB42-8BA5-162F75B9AF10}"/>
              </a:ext>
            </a:extLst>
          </p:cNvPr>
          <p:cNvCxnSpPr>
            <a:cxnSpLocks/>
          </p:cNvCxnSpPr>
          <p:nvPr/>
        </p:nvCxnSpPr>
        <p:spPr>
          <a:xfrm>
            <a:off x="6138932" y="-96014"/>
            <a:ext cx="0" cy="78534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491589-F8B5-D246-8E8D-99D30F325AAD}"/>
              </a:ext>
            </a:extLst>
          </p:cNvPr>
          <p:cNvCxnSpPr>
            <a:cxnSpLocks/>
          </p:cNvCxnSpPr>
          <p:nvPr/>
        </p:nvCxnSpPr>
        <p:spPr>
          <a:xfrm>
            <a:off x="0" y="3429000"/>
            <a:ext cx="12192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004A7C5-5D3D-FC48-A274-EB83315A8A28}"/>
              </a:ext>
            </a:extLst>
          </p:cNvPr>
          <p:cNvSpPr txBox="1"/>
          <p:nvPr/>
        </p:nvSpPr>
        <p:spPr>
          <a:xfrm>
            <a:off x="2401339" y="3092481"/>
            <a:ext cx="2734079" cy="215444"/>
          </a:xfrm>
          <a:prstGeom prst="rect">
            <a:avLst/>
          </a:prstGeom>
          <a:noFill/>
        </p:spPr>
        <p:txBody>
          <a:bodyPr wrap="square" rtlCol="0">
            <a:spAutoFit/>
          </a:bodyPr>
          <a:lstStyle/>
          <a:p>
            <a:r>
              <a:rPr lang="en-US" sz="800" dirty="0"/>
              <a:t>(Lancashire Safeguarding Children Board, 2019) </a:t>
            </a:r>
          </a:p>
        </p:txBody>
      </p:sp>
      <p:pic>
        <p:nvPicPr>
          <p:cNvPr id="11" name="Picture 10" descr="A screenshot of a cell phone&#10;&#10;Description automatically generated">
            <a:extLst>
              <a:ext uri="{FF2B5EF4-FFF2-40B4-BE49-F238E27FC236}">
                <a16:creationId xmlns:a16="http://schemas.microsoft.com/office/drawing/2014/main" id="{E59553D3-85D3-D142-B4E0-4DCE2351EEE6}"/>
              </a:ext>
            </a:extLst>
          </p:cNvPr>
          <p:cNvPicPr>
            <a:picLocks noChangeAspect="1"/>
          </p:cNvPicPr>
          <p:nvPr/>
        </p:nvPicPr>
        <p:blipFill>
          <a:blip r:embed="rId2"/>
          <a:stretch>
            <a:fillRect/>
          </a:stretch>
        </p:blipFill>
        <p:spPr>
          <a:xfrm>
            <a:off x="19656" y="3429001"/>
            <a:ext cx="2854712" cy="3428999"/>
          </a:xfrm>
          <a:prstGeom prst="rect">
            <a:avLst/>
          </a:prstGeom>
        </p:spPr>
      </p:pic>
      <p:sp>
        <p:nvSpPr>
          <p:cNvPr id="12" name="TextBox 11">
            <a:extLst>
              <a:ext uri="{FF2B5EF4-FFF2-40B4-BE49-F238E27FC236}">
                <a16:creationId xmlns:a16="http://schemas.microsoft.com/office/drawing/2014/main" id="{2309FB88-48E6-AC43-A318-0B8FE6C27ED0}"/>
              </a:ext>
            </a:extLst>
          </p:cNvPr>
          <p:cNvSpPr txBox="1"/>
          <p:nvPr/>
        </p:nvSpPr>
        <p:spPr>
          <a:xfrm>
            <a:off x="2522743" y="593028"/>
            <a:ext cx="2943788" cy="2292935"/>
          </a:xfrm>
          <a:prstGeom prst="rect">
            <a:avLst/>
          </a:prstGeom>
          <a:noFill/>
        </p:spPr>
        <p:txBody>
          <a:bodyPr wrap="square" rtlCol="0">
            <a:spAutoFit/>
          </a:bodyPr>
          <a:lstStyle/>
          <a:p>
            <a:pPr marL="285750" indent="-285750">
              <a:buClr>
                <a:srgbClr val="FFC000"/>
              </a:buClr>
              <a:buFont typeface="Arial" panose="020B0604020202020204" pitchFamily="34" charset="0"/>
              <a:buChar char="•"/>
            </a:pPr>
            <a:r>
              <a:rPr lang="en-US" sz="1100" dirty="0"/>
              <a:t>Have the knowledge of the GDPR safeguarding policy to confidently carry out their safeguarding duties.</a:t>
            </a:r>
          </a:p>
          <a:p>
            <a:pPr marL="285750" indent="-285750">
              <a:buClr>
                <a:srgbClr val="FFC000"/>
              </a:buClr>
              <a:buFont typeface="Arial" panose="020B0604020202020204" pitchFamily="34" charset="0"/>
              <a:buChar char="•"/>
            </a:pPr>
            <a:r>
              <a:rPr lang="en-US" sz="1100" dirty="0"/>
              <a:t>Be aware that the Data Protection Act 2018 includes ‘safeguarding of children and individuals at risk’ which allows practitioners to share information with others without consent: </a:t>
            </a:r>
          </a:p>
          <a:p>
            <a:pPr marL="742950" lvl="1" indent="-285750">
              <a:buClr>
                <a:srgbClr val="FFC000"/>
              </a:buClr>
              <a:buFont typeface="Arial" panose="020B0604020202020204" pitchFamily="34" charset="0"/>
              <a:buChar char="•"/>
            </a:pPr>
            <a:r>
              <a:rPr lang="en-US" sz="1100" dirty="0"/>
              <a:t>Unable to gain consent/ puts the child at risk </a:t>
            </a:r>
          </a:p>
          <a:p>
            <a:pPr marL="742950" lvl="1" indent="-285750">
              <a:buClr>
                <a:srgbClr val="FFC000"/>
              </a:buClr>
              <a:buFont typeface="Arial" panose="020B0604020202020204" pitchFamily="34" charset="0"/>
              <a:buChar char="•"/>
            </a:pPr>
            <a:r>
              <a:rPr lang="en-US" sz="1100" dirty="0"/>
              <a:t>If it is protecting a child from neglect, physical, mental or emotional harm.</a:t>
            </a:r>
          </a:p>
        </p:txBody>
      </p:sp>
      <p:sp>
        <p:nvSpPr>
          <p:cNvPr id="14" name="TextBox 13">
            <a:extLst>
              <a:ext uri="{FF2B5EF4-FFF2-40B4-BE49-F238E27FC236}">
                <a16:creationId xmlns:a16="http://schemas.microsoft.com/office/drawing/2014/main" id="{7427F70A-B5B0-D749-8E8C-F877FD76A02F}"/>
              </a:ext>
            </a:extLst>
          </p:cNvPr>
          <p:cNvSpPr txBox="1"/>
          <p:nvPr/>
        </p:nvSpPr>
        <p:spPr>
          <a:xfrm>
            <a:off x="2639737" y="3595029"/>
            <a:ext cx="3456259" cy="2446824"/>
          </a:xfrm>
          <a:prstGeom prst="rect">
            <a:avLst/>
          </a:prstGeom>
          <a:noFill/>
        </p:spPr>
        <p:txBody>
          <a:bodyPr wrap="square" rtlCol="0">
            <a:spAutoFit/>
          </a:bodyPr>
          <a:lstStyle/>
          <a:p>
            <a:pPr marL="171450" indent="-171450">
              <a:buClr>
                <a:srgbClr val="F9C646"/>
              </a:buClr>
              <a:buFont typeface="Arial" panose="020B0604020202020204" pitchFamily="34" charset="0"/>
              <a:buChar char="•"/>
            </a:pPr>
            <a:endParaRPr lang="en-US" sz="900" dirty="0"/>
          </a:p>
          <a:p>
            <a:pPr marL="171450" indent="-171450">
              <a:buClr>
                <a:srgbClr val="F9C646"/>
              </a:buClr>
              <a:buFont typeface="Arial" panose="020B0604020202020204" pitchFamily="34" charset="0"/>
              <a:buChar char="•"/>
            </a:pPr>
            <a:endParaRPr lang="en-US" sz="900" dirty="0"/>
          </a:p>
          <a:p>
            <a:pPr marL="171450" indent="-171450">
              <a:buClr>
                <a:srgbClr val="F9C646"/>
              </a:buClr>
              <a:buFont typeface="Arial" panose="020B0604020202020204" pitchFamily="34" charset="0"/>
              <a:buChar char="•"/>
            </a:pPr>
            <a:r>
              <a:rPr lang="en-US" sz="900" dirty="0"/>
              <a:t>Jenny is a Young Person who has poor Mental                     Health</a:t>
            </a:r>
          </a:p>
          <a:p>
            <a:pPr marL="171450" indent="-171450">
              <a:buClr>
                <a:srgbClr val="F9C646"/>
              </a:buClr>
              <a:buFont typeface="Arial" panose="020B0604020202020204" pitchFamily="34" charset="0"/>
              <a:buChar char="•"/>
            </a:pPr>
            <a:r>
              <a:rPr lang="en-US" sz="900" dirty="0"/>
              <a:t>Jenny has disclosed to a Mental Health Professional </a:t>
            </a:r>
          </a:p>
          <a:p>
            <a:pPr>
              <a:buClr>
                <a:srgbClr val="F9C646"/>
              </a:buClr>
            </a:pPr>
            <a:r>
              <a:rPr lang="en-US" sz="900" dirty="0"/>
              <a:t>     (Catherine) that she feels suicidal </a:t>
            </a:r>
          </a:p>
          <a:p>
            <a:pPr marL="171450" indent="-171450">
              <a:buClr>
                <a:srgbClr val="F9C646"/>
              </a:buClr>
              <a:buFont typeface="Arial" panose="020B0604020202020204" pitchFamily="34" charset="0"/>
              <a:buChar char="•"/>
            </a:pPr>
            <a:r>
              <a:rPr lang="en-US" sz="900" dirty="0"/>
              <a:t>Jenny has not given consent for information to be shared with anyone other than her parents</a:t>
            </a:r>
          </a:p>
          <a:p>
            <a:pPr marL="171450" indent="-171450">
              <a:buClr>
                <a:srgbClr val="F9C646"/>
              </a:buClr>
              <a:buFont typeface="Arial" panose="020B0604020202020204" pitchFamily="34" charset="0"/>
              <a:buChar char="•"/>
            </a:pPr>
            <a:r>
              <a:rPr lang="en-US" sz="900" dirty="0"/>
              <a:t>Catherine believes Jenny is at serious risk of attempting suicide, and encourages Jenny’s parents to involve the GP, Children’s Social Care and the Head Teacher</a:t>
            </a:r>
          </a:p>
          <a:p>
            <a:pPr marL="171450" indent="-171450">
              <a:buClr>
                <a:srgbClr val="F9C646"/>
              </a:buClr>
              <a:buFont typeface="Arial" panose="020B0604020202020204" pitchFamily="34" charset="0"/>
              <a:buChar char="•"/>
            </a:pPr>
            <a:r>
              <a:rPr lang="en-US" sz="900" dirty="0"/>
              <a:t>Jenny’s parents do not agree and do not involve them</a:t>
            </a:r>
          </a:p>
          <a:p>
            <a:pPr marL="171450" indent="-171450">
              <a:buClr>
                <a:srgbClr val="F9C646"/>
              </a:buClr>
              <a:buFont typeface="Arial" panose="020B0604020202020204" pitchFamily="34" charset="0"/>
              <a:buChar char="•"/>
            </a:pPr>
            <a:r>
              <a:rPr lang="en-US" sz="900" dirty="0"/>
              <a:t>Catherine uses the Information flow chart and Practice Guide to decided if it is reasonable to disclose the information she has</a:t>
            </a:r>
          </a:p>
          <a:p>
            <a:pPr marL="171450" indent="-171450">
              <a:buClr>
                <a:srgbClr val="F9C646"/>
              </a:buClr>
              <a:buFont typeface="Arial" panose="020B0604020202020204" pitchFamily="34" charset="0"/>
              <a:buChar char="•"/>
            </a:pPr>
            <a:r>
              <a:rPr lang="en-US" sz="900" dirty="0"/>
              <a:t>In this case, Catherine finds that she has sufficient reason to share the information without consent to inform the relevant professionals of her findings</a:t>
            </a:r>
          </a:p>
        </p:txBody>
      </p:sp>
      <p:sp>
        <p:nvSpPr>
          <p:cNvPr id="15" name="TextBox 14">
            <a:extLst>
              <a:ext uri="{FF2B5EF4-FFF2-40B4-BE49-F238E27FC236}">
                <a16:creationId xmlns:a16="http://schemas.microsoft.com/office/drawing/2014/main" id="{3B780A79-9EA5-744A-8BFA-69472D192703}"/>
              </a:ext>
            </a:extLst>
          </p:cNvPr>
          <p:cNvSpPr txBox="1"/>
          <p:nvPr/>
        </p:nvSpPr>
        <p:spPr>
          <a:xfrm>
            <a:off x="2651725" y="5935973"/>
            <a:ext cx="2912751" cy="646331"/>
          </a:xfrm>
          <a:prstGeom prst="rect">
            <a:avLst/>
          </a:prstGeom>
          <a:noFill/>
        </p:spPr>
        <p:txBody>
          <a:bodyPr wrap="square" rtlCol="0">
            <a:spAutoFit/>
          </a:bodyPr>
          <a:lstStyle/>
          <a:p>
            <a:pPr marL="171450" indent="-171450">
              <a:buClr>
                <a:srgbClr val="F9C646"/>
              </a:buClr>
              <a:buFont typeface="Arial" panose="020B0604020202020204" pitchFamily="34" charset="0"/>
              <a:buChar char="•"/>
            </a:pPr>
            <a:r>
              <a:rPr lang="en-US" sz="900" dirty="0"/>
              <a:t>Under the New Data Protection Act 2018 and the GDPR, Catherine was able to share the information to the GP, Children’s Social Care and the Head Teacher in order to protect Jenny</a:t>
            </a:r>
          </a:p>
        </p:txBody>
      </p:sp>
      <p:sp>
        <p:nvSpPr>
          <p:cNvPr id="16" name="TextBox 15">
            <a:extLst>
              <a:ext uri="{FF2B5EF4-FFF2-40B4-BE49-F238E27FC236}">
                <a16:creationId xmlns:a16="http://schemas.microsoft.com/office/drawing/2014/main" id="{EBA0D496-A2C0-BE4E-B482-CBC40A561A69}"/>
              </a:ext>
            </a:extLst>
          </p:cNvPr>
          <p:cNvSpPr txBox="1"/>
          <p:nvPr/>
        </p:nvSpPr>
        <p:spPr>
          <a:xfrm>
            <a:off x="5029357" y="6517995"/>
            <a:ext cx="884120" cy="184666"/>
          </a:xfrm>
          <a:prstGeom prst="rect">
            <a:avLst/>
          </a:prstGeom>
          <a:noFill/>
        </p:spPr>
        <p:txBody>
          <a:bodyPr wrap="square" rtlCol="0">
            <a:spAutoFit/>
          </a:bodyPr>
          <a:lstStyle/>
          <a:p>
            <a:r>
              <a:rPr lang="en-US" sz="600" dirty="0"/>
              <a:t>(Allen-</a:t>
            </a:r>
            <a:r>
              <a:rPr lang="en-US" sz="600" dirty="0" err="1"/>
              <a:t>Ringham</a:t>
            </a:r>
            <a:r>
              <a:rPr lang="en-US" sz="600" dirty="0"/>
              <a:t>, 2017)</a:t>
            </a:r>
          </a:p>
        </p:txBody>
      </p:sp>
      <p:sp>
        <p:nvSpPr>
          <p:cNvPr id="17" name="TextBox 16">
            <a:extLst>
              <a:ext uri="{FF2B5EF4-FFF2-40B4-BE49-F238E27FC236}">
                <a16:creationId xmlns:a16="http://schemas.microsoft.com/office/drawing/2014/main" id="{F8D3390E-C4B7-3F41-AD2D-9196743650B0}"/>
              </a:ext>
            </a:extLst>
          </p:cNvPr>
          <p:cNvSpPr txBox="1"/>
          <p:nvPr/>
        </p:nvSpPr>
        <p:spPr>
          <a:xfrm>
            <a:off x="84872" y="0"/>
            <a:ext cx="1992396" cy="3339376"/>
          </a:xfrm>
          <a:prstGeom prst="rect">
            <a:avLst/>
          </a:prstGeom>
          <a:noFill/>
        </p:spPr>
        <p:txBody>
          <a:bodyPr wrap="square" rtlCol="0">
            <a:spAutoFit/>
          </a:bodyPr>
          <a:lstStyle/>
          <a:p>
            <a:endParaRPr lang="en-US" sz="1400" u="sng" dirty="0">
              <a:solidFill>
                <a:srgbClr val="F9C646"/>
              </a:solidFill>
            </a:endParaRPr>
          </a:p>
          <a:p>
            <a:endParaRPr lang="en-US" sz="1400" u="sng" dirty="0">
              <a:solidFill>
                <a:srgbClr val="F9C646"/>
              </a:solidFill>
            </a:endParaRPr>
          </a:p>
          <a:p>
            <a:r>
              <a:rPr lang="en-US" sz="1100" dirty="0"/>
              <a:t>An action that is taken to promote the Welfare of children and to protect them from harm</a:t>
            </a:r>
          </a:p>
          <a:p>
            <a:pPr marL="285750" indent="-285750">
              <a:buFont typeface="Arial" panose="020B0604020202020204" pitchFamily="34" charset="0"/>
              <a:buChar char="•"/>
            </a:pPr>
            <a:r>
              <a:rPr lang="en-US" sz="1100" dirty="0"/>
              <a:t>Protecting children from abuse and maltreatment </a:t>
            </a:r>
          </a:p>
          <a:p>
            <a:pPr marL="285750" indent="-285750">
              <a:buFont typeface="Arial" panose="020B0604020202020204" pitchFamily="34" charset="0"/>
              <a:buChar char="•"/>
            </a:pPr>
            <a:r>
              <a:rPr lang="en-US" sz="1100" dirty="0"/>
              <a:t>Preventing harm to children’s health or development </a:t>
            </a:r>
          </a:p>
          <a:p>
            <a:pPr marL="285750" indent="-285750">
              <a:buFont typeface="Arial" panose="020B0604020202020204" pitchFamily="34" charset="0"/>
              <a:buChar char="•"/>
            </a:pPr>
            <a:r>
              <a:rPr lang="en-US" sz="1100" dirty="0"/>
              <a:t>Ensuring children grow up with the provision of safe and effective care</a:t>
            </a:r>
          </a:p>
          <a:p>
            <a:pPr marL="285750" indent="-285750">
              <a:buFont typeface="Arial" panose="020B0604020202020204" pitchFamily="34" charset="0"/>
              <a:buChar char="•"/>
            </a:pPr>
            <a:r>
              <a:rPr lang="en-US" sz="1100" dirty="0"/>
              <a:t>Taking action to enable all children and young people to have the best outcomes  </a:t>
            </a:r>
            <a:endParaRPr lang="en-US" sz="1050" dirty="0"/>
          </a:p>
          <a:p>
            <a:r>
              <a:rPr lang="en-US" dirty="0"/>
              <a:t> </a:t>
            </a:r>
          </a:p>
        </p:txBody>
      </p:sp>
      <p:sp>
        <p:nvSpPr>
          <p:cNvPr id="19" name="TextBox 18">
            <a:extLst>
              <a:ext uri="{FF2B5EF4-FFF2-40B4-BE49-F238E27FC236}">
                <a16:creationId xmlns:a16="http://schemas.microsoft.com/office/drawing/2014/main" id="{3F2C8E94-6FDB-FE43-AAAC-43024105A43A}"/>
              </a:ext>
            </a:extLst>
          </p:cNvPr>
          <p:cNvSpPr txBox="1"/>
          <p:nvPr/>
        </p:nvSpPr>
        <p:spPr>
          <a:xfrm>
            <a:off x="364700" y="3138199"/>
            <a:ext cx="1082312" cy="184666"/>
          </a:xfrm>
          <a:prstGeom prst="rect">
            <a:avLst/>
          </a:prstGeom>
          <a:noFill/>
        </p:spPr>
        <p:txBody>
          <a:bodyPr wrap="square" rtlCol="0">
            <a:spAutoFit/>
          </a:bodyPr>
          <a:lstStyle/>
          <a:p>
            <a:r>
              <a:rPr lang="en-US" sz="600" dirty="0"/>
              <a:t>(NSPCC (A), 2020)</a:t>
            </a:r>
          </a:p>
        </p:txBody>
      </p:sp>
      <p:sp>
        <p:nvSpPr>
          <p:cNvPr id="20" name="Rectangle 19">
            <a:extLst>
              <a:ext uri="{FF2B5EF4-FFF2-40B4-BE49-F238E27FC236}">
                <a16:creationId xmlns:a16="http://schemas.microsoft.com/office/drawing/2014/main" id="{100A9EA0-1283-F54A-B295-9C0F7923F61C}"/>
              </a:ext>
            </a:extLst>
          </p:cNvPr>
          <p:cNvSpPr/>
          <p:nvPr/>
        </p:nvSpPr>
        <p:spPr>
          <a:xfrm>
            <a:off x="-6332" y="0"/>
            <a:ext cx="2149106" cy="433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A5140C7D-5906-FB4D-BA83-FA210D09DDA0}"/>
              </a:ext>
            </a:extLst>
          </p:cNvPr>
          <p:cNvSpPr txBox="1"/>
          <p:nvPr/>
        </p:nvSpPr>
        <p:spPr>
          <a:xfrm>
            <a:off x="146154" y="32211"/>
            <a:ext cx="1869831" cy="369332"/>
          </a:xfrm>
          <a:prstGeom prst="rect">
            <a:avLst/>
          </a:prstGeom>
          <a:noFill/>
        </p:spPr>
        <p:txBody>
          <a:bodyPr wrap="square" rtlCol="0">
            <a:spAutoFit/>
          </a:bodyPr>
          <a:lstStyle/>
          <a:p>
            <a:r>
              <a:rPr lang="en-US" dirty="0"/>
              <a:t>SAFEGUARDING</a:t>
            </a:r>
          </a:p>
        </p:txBody>
      </p:sp>
      <p:sp>
        <p:nvSpPr>
          <p:cNvPr id="22" name="Rectangle 21">
            <a:extLst>
              <a:ext uri="{FF2B5EF4-FFF2-40B4-BE49-F238E27FC236}">
                <a16:creationId xmlns:a16="http://schemas.microsoft.com/office/drawing/2014/main" id="{72AFA22B-49AF-E747-B708-4AA5D39E14BA}"/>
              </a:ext>
            </a:extLst>
          </p:cNvPr>
          <p:cNvSpPr/>
          <p:nvPr/>
        </p:nvSpPr>
        <p:spPr>
          <a:xfrm>
            <a:off x="2580806" y="3428999"/>
            <a:ext cx="1966157" cy="433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BE4BE61B-A8C2-EA4D-96F8-C19D821CA65B}"/>
              </a:ext>
            </a:extLst>
          </p:cNvPr>
          <p:cNvSpPr txBox="1"/>
          <p:nvPr/>
        </p:nvSpPr>
        <p:spPr>
          <a:xfrm>
            <a:off x="2739565" y="3461210"/>
            <a:ext cx="1542569" cy="369332"/>
          </a:xfrm>
          <a:prstGeom prst="rect">
            <a:avLst/>
          </a:prstGeom>
          <a:noFill/>
        </p:spPr>
        <p:txBody>
          <a:bodyPr wrap="square" rtlCol="0">
            <a:spAutoFit/>
          </a:bodyPr>
          <a:lstStyle/>
          <a:p>
            <a:r>
              <a:rPr lang="en-US" dirty="0"/>
              <a:t>CASE STUDY</a:t>
            </a:r>
          </a:p>
        </p:txBody>
      </p:sp>
      <p:sp>
        <p:nvSpPr>
          <p:cNvPr id="24" name="Rectangle 23">
            <a:extLst>
              <a:ext uri="{FF2B5EF4-FFF2-40B4-BE49-F238E27FC236}">
                <a16:creationId xmlns:a16="http://schemas.microsoft.com/office/drawing/2014/main" id="{E576575D-163D-B742-8FE0-13D05F84F34C}"/>
              </a:ext>
            </a:extLst>
          </p:cNvPr>
          <p:cNvSpPr/>
          <p:nvPr/>
        </p:nvSpPr>
        <p:spPr>
          <a:xfrm>
            <a:off x="7587648" y="8181"/>
            <a:ext cx="3155633" cy="475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186FD9BF-8F71-8244-8EC0-BEAE09CEF1A1}"/>
              </a:ext>
            </a:extLst>
          </p:cNvPr>
          <p:cNvSpPr txBox="1"/>
          <p:nvPr/>
        </p:nvSpPr>
        <p:spPr>
          <a:xfrm>
            <a:off x="7675966" y="61233"/>
            <a:ext cx="2978996" cy="369332"/>
          </a:xfrm>
          <a:prstGeom prst="rect">
            <a:avLst/>
          </a:prstGeom>
          <a:noFill/>
        </p:spPr>
        <p:txBody>
          <a:bodyPr wrap="square" rtlCol="0">
            <a:spAutoFit/>
          </a:bodyPr>
          <a:lstStyle/>
          <a:p>
            <a:r>
              <a:rPr lang="en-US" dirty="0"/>
              <a:t>Confidentiality as an Advocate</a:t>
            </a:r>
          </a:p>
        </p:txBody>
      </p:sp>
      <p:sp>
        <p:nvSpPr>
          <p:cNvPr id="26" name="Rectangle 25">
            <a:extLst>
              <a:ext uri="{FF2B5EF4-FFF2-40B4-BE49-F238E27FC236}">
                <a16:creationId xmlns:a16="http://schemas.microsoft.com/office/drawing/2014/main" id="{60403414-068D-2049-9425-D391EEDA637C}"/>
              </a:ext>
            </a:extLst>
          </p:cNvPr>
          <p:cNvSpPr/>
          <p:nvPr/>
        </p:nvSpPr>
        <p:spPr>
          <a:xfrm>
            <a:off x="3110325" y="0"/>
            <a:ext cx="2178648" cy="433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4CB8F24-2076-B54E-92D4-8BCFB66A7FF0}"/>
              </a:ext>
            </a:extLst>
          </p:cNvPr>
          <p:cNvPicPr>
            <a:picLocks noChangeAspect="1"/>
          </p:cNvPicPr>
          <p:nvPr/>
        </p:nvPicPr>
        <p:blipFill>
          <a:blip r:embed="rId3"/>
          <a:stretch>
            <a:fillRect/>
          </a:stretch>
        </p:blipFill>
        <p:spPr>
          <a:xfrm>
            <a:off x="3354369" y="-207911"/>
            <a:ext cx="1664890" cy="857856"/>
          </a:xfrm>
          <a:prstGeom prst="rect">
            <a:avLst/>
          </a:prstGeom>
        </p:spPr>
      </p:pic>
      <p:cxnSp>
        <p:nvCxnSpPr>
          <p:cNvPr id="28" name="Straight Connector 27">
            <a:extLst>
              <a:ext uri="{FF2B5EF4-FFF2-40B4-BE49-F238E27FC236}">
                <a16:creationId xmlns:a16="http://schemas.microsoft.com/office/drawing/2014/main" id="{C9C433B7-8D5E-0440-AEDB-940B059C0A5F}"/>
              </a:ext>
            </a:extLst>
          </p:cNvPr>
          <p:cNvCxnSpPr/>
          <p:nvPr/>
        </p:nvCxnSpPr>
        <p:spPr>
          <a:xfrm>
            <a:off x="2410691" y="0"/>
            <a:ext cx="0" cy="342899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E1CA5CAD-16CF-5D49-A3C4-E600A4F85B6D}"/>
              </a:ext>
            </a:extLst>
          </p:cNvPr>
          <p:cNvSpPr txBox="1"/>
          <p:nvPr/>
        </p:nvSpPr>
        <p:spPr>
          <a:xfrm>
            <a:off x="7182579" y="509073"/>
            <a:ext cx="3965769" cy="738664"/>
          </a:xfrm>
          <a:prstGeom prst="rect">
            <a:avLst/>
          </a:prstGeom>
          <a:noFill/>
        </p:spPr>
        <p:txBody>
          <a:bodyPr wrap="square" rtlCol="0">
            <a:spAutoFit/>
          </a:bodyPr>
          <a:lstStyle/>
          <a:p>
            <a:pPr algn="ctr"/>
            <a:r>
              <a:rPr lang="en-US" sz="1400" dirty="0"/>
              <a:t>‘Confidentiality is essential to developing the honest, impartial relationship that must exist between advocate and client’</a:t>
            </a:r>
          </a:p>
        </p:txBody>
      </p:sp>
      <p:cxnSp>
        <p:nvCxnSpPr>
          <p:cNvPr id="33" name="Straight Connector 32">
            <a:extLst>
              <a:ext uri="{FF2B5EF4-FFF2-40B4-BE49-F238E27FC236}">
                <a16:creationId xmlns:a16="http://schemas.microsoft.com/office/drawing/2014/main" id="{232E9A6D-D84C-3A45-B1B0-52341D94BA28}"/>
              </a:ext>
            </a:extLst>
          </p:cNvPr>
          <p:cNvCxnSpPr>
            <a:cxnSpLocks/>
          </p:cNvCxnSpPr>
          <p:nvPr/>
        </p:nvCxnSpPr>
        <p:spPr>
          <a:xfrm>
            <a:off x="6138931" y="1424465"/>
            <a:ext cx="6053069" cy="3389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6FD4F007-7416-D34D-93AC-5155DC50F705}"/>
              </a:ext>
            </a:extLst>
          </p:cNvPr>
          <p:cNvSpPr/>
          <p:nvPr/>
        </p:nvSpPr>
        <p:spPr>
          <a:xfrm>
            <a:off x="4901067" y="2106424"/>
            <a:ext cx="2500129" cy="24306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94A0B64-FD35-B643-8D5B-6640BBCEB478}"/>
              </a:ext>
            </a:extLst>
          </p:cNvPr>
          <p:cNvSpPr txBox="1"/>
          <p:nvPr/>
        </p:nvSpPr>
        <p:spPr>
          <a:xfrm>
            <a:off x="4901067" y="2597662"/>
            <a:ext cx="2500128" cy="1384995"/>
          </a:xfrm>
          <a:prstGeom prst="rect">
            <a:avLst/>
          </a:prstGeom>
          <a:noFill/>
        </p:spPr>
        <p:txBody>
          <a:bodyPr wrap="square" rtlCol="0">
            <a:spAutoFit/>
          </a:bodyPr>
          <a:lstStyle/>
          <a:p>
            <a:pPr algn="ctr"/>
            <a:r>
              <a:rPr lang="en-US" sz="2800" dirty="0"/>
              <a:t>Information Sharing and Confidentiality</a:t>
            </a:r>
          </a:p>
        </p:txBody>
      </p:sp>
      <p:sp>
        <p:nvSpPr>
          <p:cNvPr id="35" name="TextBox 34">
            <a:extLst>
              <a:ext uri="{FF2B5EF4-FFF2-40B4-BE49-F238E27FC236}">
                <a16:creationId xmlns:a16="http://schemas.microsoft.com/office/drawing/2014/main" id="{29E4D29A-7A5C-8143-BD14-9BCF91371D58}"/>
              </a:ext>
            </a:extLst>
          </p:cNvPr>
          <p:cNvSpPr txBox="1"/>
          <p:nvPr/>
        </p:nvSpPr>
        <p:spPr>
          <a:xfrm>
            <a:off x="9508159" y="1160704"/>
            <a:ext cx="954275" cy="230831"/>
          </a:xfrm>
          <a:prstGeom prst="rect">
            <a:avLst/>
          </a:prstGeom>
          <a:noFill/>
        </p:spPr>
        <p:txBody>
          <a:bodyPr wrap="square" rtlCol="0">
            <a:spAutoFit/>
          </a:bodyPr>
          <a:lstStyle/>
          <a:p>
            <a:r>
              <a:rPr lang="en-US" sz="900" dirty="0"/>
              <a:t>(Bateman, 2000)</a:t>
            </a:r>
          </a:p>
        </p:txBody>
      </p:sp>
      <p:sp>
        <p:nvSpPr>
          <p:cNvPr id="36" name="TextBox 35">
            <a:extLst>
              <a:ext uri="{FF2B5EF4-FFF2-40B4-BE49-F238E27FC236}">
                <a16:creationId xmlns:a16="http://schemas.microsoft.com/office/drawing/2014/main" id="{2B2DF279-A93F-B94C-81B8-F2E3989AF147}"/>
              </a:ext>
            </a:extLst>
          </p:cNvPr>
          <p:cNvSpPr txBox="1"/>
          <p:nvPr/>
        </p:nvSpPr>
        <p:spPr>
          <a:xfrm>
            <a:off x="7331191" y="1870012"/>
            <a:ext cx="2882373" cy="1615827"/>
          </a:xfrm>
          <a:prstGeom prst="rect">
            <a:avLst/>
          </a:prstGeom>
          <a:noFill/>
        </p:spPr>
        <p:txBody>
          <a:bodyPr wrap="square" rtlCol="0">
            <a:spAutoFit/>
          </a:bodyPr>
          <a:lstStyle/>
          <a:p>
            <a:pPr marL="285750" indent="-285750">
              <a:buFont typeface="Arial" panose="020B0604020202020204" pitchFamily="34" charset="0"/>
              <a:buChar char="•"/>
            </a:pPr>
            <a:r>
              <a:rPr lang="en-US" sz="1100" dirty="0"/>
              <a:t>To act in the child’s best interests</a:t>
            </a:r>
          </a:p>
          <a:p>
            <a:pPr marL="285750" indent="-285750">
              <a:buFont typeface="Arial" panose="020B0604020202020204" pitchFamily="34" charset="0"/>
              <a:buChar char="•"/>
            </a:pPr>
            <a:r>
              <a:rPr lang="en-US" sz="1100" dirty="0"/>
              <a:t>Act in accordance with the client’s wishes and instructions</a:t>
            </a:r>
          </a:p>
          <a:p>
            <a:pPr marL="285750" indent="-285750">
              <a:buFont typeface="Arial" panose="020B0604020202020204" pitchFamily="34" charset="0"/>
              <a:buChar char="•"/>
            </a:pPr>
            <a:r>
              <a:rPr lang="en-US" sz="1100" dirty="0"/>
              <a:t>Keep the client properly informed</a:t>
            </a:r>
          </a:p>
          <a:p>
            <a:pPr marL="285750" indent="-285750">
              <a:buFont typeface="Arial" panose="020B0604020202020204" pitchFamily="34" charset="0"/>
              <a:buChar char="•"/>
            </a:pPr>
            <a:r>
              <a:rPr lang="en-US" sz="1100" dirty="0"/>
              <a:t>Carry out instructions with diligence and competence</a:t>
            </a:r>
          </a:p>
          <a:p>
            <a:pPr marL="285750" indent="-285750">
              <a:buFont typeface="Arial" panose="020B0604020202020204" pitchFamily="34" charset="0"/>
              <a:buChar char="•"/>
            </a:pPr>
            <a:r>
              <a:rPr lang="en-US" sz="1100" dirty="0"/>
              <a:t>Act impartially and offer frank independent advice</a:t>
            </a:r>
          </a:p>
          <a:p>
            <a:pPr marL="285750" indent="-285750">
              <a:buFont typeface="Arial" panose="020B0604020202020204" pitchFamily="34" charset="0"/>
              <a:buChar char="•"/>
            </a:pPr>
            <a:r>
              <a:rPr lang="en-US" sz="1100" dirty="0"/>
              <a:t>Maintain client confidentiality</a:t>
            </a:r>
          </a:p>
        </p:txBody>
      </p:sp>
      <p:sp>
        <p:nvSpPr>
          <p:cNvPr id="37" name="Rectangle 36">
            <a:extLst>
              <a:ext uri="{FF2B5EF4-FFF2-40B4-BE49-F238E27FC236}">
                <a16:creationId xmlns:a16="http://schemas.microsoft.com/office/drawing/2014/main" id="{70F134CD-2B5F-A343-A17D-A2AD40F2EB42}"/>
              </a:ext>
            </a:extLst>
          </p:cNvPr>
          <p:cNvSpPr/>
          <p:nvPr/>
        </p:nvSpPr>
        <p:spPr>
          <a:xfrm>
            <a:off x="7201365" y="1436085"/>
            <a:ext cx="2024743" cy="4282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C7EC73D3-026B-054C-9604-A199821F9E46}"/>
              </a:ext>
            </a:extLst>
          </p:cNvPr>
          <p:cNvSpPr txBox="1"/>
          <p:nvPr/>
        </p:nvSpPr>
        <p:spPr>
          <a:xfrm>
            <a:off x="7121072" y="1478546"/>
            <a:ext cx="2359221" cy="307777"/>
          </a:xfrm>
          <a:prstGeom prst="rect">
            <a:avLst/>
          </a:prstGeom>
          <a:noFill/>
        </p:spPr>
        <p:txBody>
          <a:bodyPr wrap="square" rtlCol="0">
            <a:spAutoFit/>
          </a:bodyPr>
          <a:lstStyle/>
          <a:p>
            <a:r>
              <a:rPr lang="en-US" sz="1400" dirty="0"/>
              <a:t>Advocacy codes of Practice</a:t>
            </a:r>
          </a:p>
        </p:txBody>
      </p:sp>
      <p:cxnSp>
        <p:nvCxnSpPr>
          <p:cNvPr id="43" name="Straight Connector 42">
            <a:extLst>
              <a:ext uri="{FF2B5EF4-FFF2-40B4-BE49-F238E27FC236}">
                <a16:creationId xmlns:a16="http://schemas.microsoft.com/office/drawing/2014/main" id="{0B1A0C5E-E892-6B49-A56F-C5A6CD1B6B45}"/>
              </a:ext>
            </a:extLst>
          </p:cNvPr>
          <p:cNvCxnSpPr/>
          <p:nvPr/>
        </p:nvCxnSpPr>
        <p:spPr>
          <a:xfrm>
            <a:off x="10213564" y="1458359"/>
            <a:ext cx="0" cy="19706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025" name="Picture 1" descr="page1image1098249680">
            <a:extLst>
              <a:ext uri="{FF2B5EF4-FFF2-40B4-BE49-F238E27FC236}">
                <a16:creationId xmlns:a16="http://schemas.microsoft.com/office/drawing/2014/main" id="{2505AD1B-B48F-3347-A9A2-36AE3D04F2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43080" y="1732892"/>
            <a:ext cx="1601820" cy="1190207"/>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a16="http://schemas.microsoft.com/office/drawing/2014/main" id="{7693DED6-2CFA-DF43-A731-7FC97458A2BB}"/>
              </a:ext>
            </a:extLst>
          </p:cNvPr>
          <p:cNvSpPr txBox="1"/>
          <p:nvPr/>
        </p:nvSpPr>
        <p:spPr>
          <a:xfrm>
            <a:off x="10838107" y="3028549"/>
            <a:ext cx="925258" cy="261610"/>
          </a:xfrm>
          <a:prstGeom prst="rect">
            <a:avLst/>
          </a:prstGeom>
          <a:noFill/>
        </p:spPr>
        <p:txBody>
          <a:bodyPr wrap="square" rtlCol="0">
            <a:spAutoFit/>
          </a:bodyPr>
          <a:lstStyle/>
          <a:p>
            <a:r>
              <a:rPr lang="en-US" sz="1100" dirty="0"/>
              <a:t>(Picture 2)</a:t>
            </a:r>
          </a:p>
        </p:txBody>
      </p:sp>
      <p:sp>
        <p:nvSpPr>
          <p:cNvPr id="45" name="TextBox 44">
            <a:extLst>
              <a:ext uri="{FF2B5EF4-FFF2-40B4-BE49-F238E27FC236}">
                <a16:creationId xmlns:a16="http://schemas.microsoft.com/office/drawing/2014/main" id="{282271F8-9B58-5A4C-B682-435BD3410301}"/>
              </a:ext>
            </a:extLst>
          </p:cNvPr>
          <p:cNvSpPr txBox="1"/>
          <p:nvPr/>
        </p:nvSpPr>
        <p:spPr>
          <a:xfrm>
            <a:off x="2285709" y="6626516"/>
            <a:ext cx="732032" cy="246221"/>
          </a:xfrm>
          <a:prstGeom prst="rect">
            <a:avLst/>
          </a:prstGeom>
          <a:noFill/>
        </p:spPr>
        <p:txBody>
          <a:bodyPr wrap="square" rtlCol="0">
            <a:spAutoFit/>
          </a:bodyPr>
          <a:lstStyle/>
          <a:p>
            <a:r>
              <a:rPr lang="en-US" sz="1000" dirty="0">
                <a:solidFill>
                  <a:schemeClr val="bg1"/>
                </a:solidFill>
              </a:rPr>
              <a:t>(Picture 1)</a:t>
            </a:r>
          </a:p>
        </p:txBody>
      </p:sp>
      <p:sp>
        <p:nvSpPr>
          <p:cNvPr id="46" name="Rectangle 45">
            <a:extLst>
              <a:ext uri="{FF2B5EF4-FFF2-40B4-BE49-F238E27FC236}">
                <a16:creationId xmlns:a16="http://schemas.microsoft.com/office/drawing/2014/main" id="{48ADD506-366C-6041-AA10-D2BD8D6F5AB0}"/>
              </a:ext>
            </a:extLst>
          </p:cNvPr>
          <p:cNvSpPr/>
          <p:nvPr/>
        </p:nvSpPr>
        <p:spPr>
          <a:xfrm>
            <a:off x="8495988" y="3472111"/>
            <a:ext cx="2287205" cy="4968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77BF81F4-3917-3A40-9966-E1530A563F7B}"/>
              </a:ext>
            </a:extLst>
          </p:cNvPr>
          <p:cNvSpPr txBox="1"/>
          <p:nvPr/>
        </p:nvSpPr>
        <p:spPr>
          <a:xfrm>
            <a:off x="8738968" y="3528345"/>
            <a:ext cx="1801244" cy="369332"/>
          </a:xfrm>
          <a:prstGeom prst="rect">
            <a:avLst/>
          </a:prstGeom>
          <a:noFill/>
        </p:spPr>
        <p:txBody>
          <a:bodyPr wrap="square" rtlCol="0">
            <a:spAutoFit/>
          </a:bodyPr>
          <a:lstStyle/>
          <a:p>
            <a:r>
              <a:rPr lang="en-US" dirty="0"/>
              <a:t>Whistleblowing</a:t>
            </a:r>
          </a:p>
        </p:txBody>
      </p:sp>
      <p:sp>
        <p:nvSpPr>
          <p:cNvPr id="48" name="TextBox 47">
            <a:extLst>
              <a:ext uri="{FF2B5EF4-FFF2-40B4-BE49-F238E27FC236}">
                <a16:creationId xmlns:a16="http://schemas.microsoft.com/office/drawing/2014/main" id="{848A0FA1-5B3E-6E4E-AE38-8A8C5FB470EE}"/>
              </a:ext>
            </a:extLst>
          </p:cNvPr>
          <p:cNvSpPr txBox="1"/>
          <p:nvPr/>
        </p:nvSpPr>
        <p:spPr>
          <a:xfrm>
            <a:off x="7258605" y="4054279"/>
            <a:ext cx="4504759" cy="461665"/>
          </a:xfrm>
          <a:prstGeom prst="rect">
            <a:avLst/>
          </a:prstGeom>
          <a:noFill/>
        </p:spPr>
        <p:txBody>
          <a:bodyPr wrap="square" rtlCol="0">
            <a:spAutoFit/>
          </a:bodyPr>
          <a:lstStyle/>
          <a:p>
            <a:pPr algn="ctr"/>
            <a:r>
              <a:rPr lang="en-US" sz="1200" dirty="0"/>
              <a:t>‘The raising of concern about dangerous or illegal wrongdoing within their organization’</a:t>
            </a:r>
          </a:p>
        </p:txBody>
      </p:sp>
      <p:sp>
        <p:nvSpPr>
          <p:cNvPr id="49" name="TextBox 48">
            <a:extLst>
              <a:ext uri="{FF2B5EF4-FFF2-40B4-BE49-F238E27FC236}">
                <a16:creationId xmlns:a16="http://schemas.microsoft.com/office/drawing/2014/main" id="{9937887E-B5AA-A649-9DFC-C1E9BE14005E}"/>
              </a:ext>
            </a:extLst>
          </p:cNvPr>
          <p:cNvSpPr txBox="1"/>
          <p:nvPr/>
        </p:nvSpPr>
        <p:spPr>
          <a:xfrm>
            <a:off x="9165463" y="4537108"/>
            <a:ext cx="819833" cy="200055"/>
          </a:xfrm>
          <a:prstGeom prst="rect">
            <a:avLst/>
          </a:prstGeom>
          <a:noFill/>
        </p:spPr>
        <p:txBody>
          <a:bodyPr wrap="square" rtlCol="0">
            <a:spAutoFit/>
          </a:bodyPr>
          <a:lstStyle/>
          <a:p>
            <a:r>
              <a:rPr lang="en-US" sz="700" dirty="0"/>
              <a:t>(NSPCC, 2020)</a:t>
            </a:r>
          </a:p>
        </p:txBody>
      </p:sp>
      <p:sp>
        <p:nvSpPr>
          <p:cNvPr id="50" name="TextBox 49">
            <a:extLst>
              <a:ext uri="{FF2B5EF4-FFF2-40B4-BE49-F238E27FC236}">
                <a16:creationId xmlns:a16="http://schemas.microsoft.com/office/drawing/2014/main" id="{DB5A696C-FB15-C642-A096-33166D7CB51F}"/>
              </a:ext>
            </a:extLst>
          </p:cNvPr>
          <p:cNvSpPr txBox="1"/>
          <p:nvPr/>
        </p:nvSpPr>
        <p:spPr>
          <a:xfrm>
            <a:off x="9438892" y="3227551"/>
            <a:ext cx="750526" cy="215444"/>
          </a:xfrm>
          <a:prstGeom prst="rect">
            <a:avLst/>
          </a:prstGeom>
          <a:noFill/>
        </p:spPr>
        <p:txBody>
          <a:bodyPr wrap="none" rtlCol="0">
            <a:spAutoFit/>
          </a:bodyPr>
          <a:lstStyle/>
          <a:p>
            <a:r>
              <a:rPr lang="en-US" sz="800" dirty="0"/>
              <a:t>(Wilks, 2012)</a:t>
            </a:r>
          </a:p>
        </p:txBody>
      </p:sp>
      <p:sp>
        <p:nvSpPr>
          <p:cNvPr id="51" name="TextBox 50">
            <a:extLst>
              <a:ext uri="{FF2B5EF4-FFF2-40B4-BE49-F238E27FC236}">
                <a16:creationId xmlns:a16="http://schemas.microsoft.com/office/drawing/2014/main" id="{63C3566F-59B2-EE45-9001-0B76006DC74A}"/>
              </a:ext>
            </a:extLst>
          </p:cNvPr>
          <p:cNvSpPr txBox="1"/>
          <p:nvPr/>
        </p:nvSpPr>
        <p:spPr>
          <a:xfrm>
            <a:off x="6364388" y="4647698"/>
            <a:ext cx="5674115" cy="1723549"/>
          </a:xfrm>
          <a:prstGeom prst="rect">
            <a:avLst/>
          </a:prstGeom>
          <a:noFill/>
        </p:spPr>
        <p:txBody>
          <a:bodyPr wrap="square" rtlCol="0">
            <a:spAutoFit/>
          </a:bodyPr>
          <a:lstStyle/>
          <a:p>
            <a:r>
              <a:rPr lang="en-GB" sz="800" b="1" i="1" dirty="0"/>
              <a:t>Step 1 </a:t>
            </a:r>
            <a:endParaRPr lang="en-GB" sz="800" dirty="0"/>
          </a:p>
          <a:p>
            <a:r>
              <a:rPr lang="en-GB" sz="800" dirty="0"/>
              <a:t>Where possible you should raise any matter of concern, serious or otherwise with your line manager. This may be done either verbally or in writing. </a:t>
            </a:r>
          </a:p>
          <a:p>
            <a:r>
              <a:rPr lang="en-GB" sz="800" b="1" i="1" dirty="0"/>
              <a:t>Step 2 </a:t>
            </a:r>
            <a:endParaRPr lang="en-GB" sz="800" dirty="0"/>
          </a:p>
          <a:p>
            <a:r>
              <a:rPr lang="en-GB" sz="800" dirty="0"/>
              <a:t>If you feel unable, for whatever reason, to raise the matter with your line manager, you may go to one of the team directors. </a:t>
            </a:r>
          </a:p>
          <a:p>
            <a:r>
              <a:rPr lang="en-GB" sz="800" b="1" i="1" dirty="0"/>
              <a:t>Step 3 </a:t>
            </a:r>
            <a:endParaRPr lang="en-GB" sz="800" dirty="0"/>
          </a:p>
          <a:p>
            <a:r>
              <a:rPr lang="en-GB" sz="800" dirty="0"/>
              <a:t>If these steps have been followed and you still feel you have concerns, or that they have not been addressed, or that you cannot discuss the matter with any of the above then you should contact – the Chief Executive, the Chair or the Chair of the Audit and Risk Committee. </a:t>
            </a:r>
          </a:p>
          <a:p>
            <a:r>
              <a:rPr lang="en-GB" sz="800" dirty="0"/>
              <a:t>When raising your concern it is helpful for you to provide an explanation with as much detail as possible including dates and times of incidents, any eye-witness details and any supporting documents that you have. </a:t>
            </a:r>
          </a:p>
          <a:p>
            <a:endParaRPr lang="en-US" dirty="0"/>
          </a:p>
        </p:txBody>
      </p:sp>
      <p:sp>
        <p:nvSpPr>
          <p:cNvPr id="52" name="TextBox 51">
            <a:extLst>
              <a:ext uri="{FF2B5EF4-FFF2-40B4-BE49-F238E27FC236}">
                <a16:creationId xmlns:a16="http://schemas.microsoft.com/office/drawing/2014/main" id="{89319E38-F1FB-1A46-94C4-D08629CF381C}"/>
              </a:ext>
            </a:extLst>
          </p:cNvPr>
          <p:cNvSpPr txBox="1"/>
          <p:nvPr/>
        </p:nvSpPr>
        <p:spPr>
          <a:xfrm>
            <a:off x="6373371" y="6058149"/>
            <a:ext cx="4326211" cy="738664"/>
          </a:xfrm>
          <a:prstGeom prst="rect">
            <a:avLst/>
          </a:prstGeom>
          <a:noFill/>
        </p:spPr>
        <p:txBody>
          <a:bodyPr wrap="square" rtlCol="0">
            <a:spAutoFit/>
          </a:bodyPr>
          <a:lstStyle/>
          <a:p>
            <a:r>
              <a:rPr lang="en-GB" sz="800" dirty="0"/>
              <a:t>Where attempts to raise matters internally have been unsuccessful or, exceptionally, you feel you cannot raise their concerns internally, you may consider raising the matter with the relevant regulatory authority.</a:t>
            </a:r>
            <a:endParaRPr lang="en-GB" dirty="0"/>
          </a:p>
          <a:p>
            <a:endParaRPr lang="en-US" dirty="0"/>
          </a:p>
        </p:txBody>
      </p:sp>
      <p:sp>
        <p:nvSpPr>
          <p:cNvPr id="53" name="TextBox 52">
            <a:extLst>
              <a:ext uri="{FF2B5EF4-FFF2-40B4-BE49-F238E27FC236}">
                <a16:creationId xmlns:a16="http://schemas.microsoft.com/office/drawing/2014/main" id="{6B93A0ED-7618-E346-87BF-D337361E29D0}"/>
              </a:ext>
            </a:extLst>
          </p:cNvPr>
          <p:cNvSpPr txBox="1"/>
          <p:nvPr/>
        </p:nvSpPr>
        <p:spPr>
          <a:xfrm>
            <a:off x="9945106" y="6534182"/>
            <a:ext cx="2361835" cy="215444"/>
          </a:xfrm>
          <a:prstGeom prst="rect">
            <a:avLst/>
          </a:prstGeom>
          <a:noFill/>
        </p:spPr>
        <p:txBody>
          <a:bodyPr wrap="square" rtlCol="0">
            <a:spAutoFit/>
          </a:bodyPr>
          <a:lstStyle/>
          <a:p>
            <a:r>
              <a:rPr lang="en-US" sz="800" dirty="0"/>
              <a:t>(Professional Standards Authority, no date)</a:t>
            </a:r>
          </a:p>
        </p:txBody>
      </p:sp>
    </p:spTree>
    <p:extLst>
      <p:ext uri="{BB962C8B-B14F-4D97-AF65-F5344CB8AC3E}">
        <p14:creationId xmlns:p14="http://schemas.microsoft.com/office/powerpoint/2010/main" val="1106143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66CAF9-52EA-9A4F-9FBF-E2C0E4E81F15}"/>
              </a:ext>
            </a:extLst>
          </p:cNvPr>
          <p:cNvSpPr txBox="1"/>
          <p:nvPr/>
        </p:nvSpPr>
        <p:spPr>
          <a:xfrm>
            <a:off x="0" y="105013"/>
            <a:ext cx="12192000" cy="8125301"/>
          </a:xfrm>
          <a:prstGeom prst="rect">
            <a:avLst/>
          </a:prstGeom>
          <a:noFill/>
        </p:spPr>
        <p:txBody>
          <a:bodyPr wrap="square" rtlCol="0">
            <a:spAutoFit/>
          </a:bodyPr>
          <a:lstStyle/>
          <a:p>
            <a:r>
              <a:rPr lang="en-US" sz="1200" dirty="0"/>
              <a:t>Allen-</a:t>
            </a:r>
            <a:r>
              <a:rPr lang="en-US" sz="1200" dirty="0" err="1"/>
              <a:t>Ringham</a:t>
            </a:r>
            <a:r>
              <a:rPr lang="en-US" sz="1200" dirty="0"/>
              <a:t>, R (2017) </a:t>
            </a:r>
            <a:r>
              <a:rPr lang="en-US" sz="1200" i="1" dirty="0"/>
              <a:t>Multiagency Information Sharing Guidance part Two: Case Studies &amp; Good Practice in information sharing </a:t>
            </a:r>
            <a:r>
              <a:rPr lang="en-US" sz="1200" dirty="0"/>
              <a:t>Available at: </a:t>
            </a:r>
            <a:r>
              <a:rPr lang="en-US" sz="1200" dirty="0">
                <a:hlinkClick r:id="rId2"/>
              </a:rPr>
              <a:t>https://www.bathnes.gov.uk/sites/default/files/sitedocuments/Children-and-Young-People/ChildProtection/lscb_information_sharing_guidance_part_2_case_studies_v3.pdf</a:t>
            </a:r>
            <a:r>
              <a:rPr lang="en-US" sz="1200" dirty="0"/>
              <a:t> (Accessed: 20</a:t>
            </a:r>
            <a:r>
              <a:rPr lang="en-US" sz="1200" baseline="30000" dirty="0"/>
              <a:t>th</a:t>
            </a:r>
            <a:r>
              <a:rPr lang="en-US" sz="1200" dirty="0"/>
              <a:t> January 2020) </a:t>
            </a:r>
          </a:p>
          <a:p>
            <a:endParaRPr lang="en-US" sz="1200" dirty="0"/>
          </a:p>
          <a:p>
            <a:r>
              <a:rPr lang="en-US" sz="1200" dirty="0"/>
              <a:t>Bateman, N (2000) </a:t>
            </a:r>
            <a:r>
              <a:rPr lang="en-US" sz="1200" i="1" dirty="0"/>
              <a:t>Advocacy Skills for Health and Social Care Professionals </a:t>
            </a:r>
            <a:r>
              <a:rPr lang="en-US" sz="1200" dirty="0"/>
              <a:t>London: Jessica Kingsley Publishers</a:t>
            </a:r>
          </a:p>
          <a:p>
            <a:endParaRPr lang="en-US" sz="1200" dirty="0"/>
          </a:p>
          <a:p>
            <a:r>
              <a:rPr lang="en-US" sz="1200" dirty="0"/>
              <a:t>Information Commissioners Office (no date) </a:t>
            </a:r>
            <a:r>
              <a:rPr lang="en-US" sz="1200" i="1" dirty="0"/>
              <a:t>What are the substantial public interest conditions? </a:t>
            </a:r>
            <a:r>
              <a:rPr lang="en-US" sz="1200" dirty="0"/>
              <a:t>(Available at: </a:t>
            </a:r>
            <a:r>
              <a:rPr lang="en-US" sz="1200" dirty="0">
                <a:hlinkClick r:id="rId3"/>
              </a:rPr>
              <a:t>https://ico.org.uk/for-organisations/guide-to-data-protection/guide-to-the-general-data-protection-regulation-gdpr/special-category-data/what-are-the-substantial-public-interest-conditions/</a:t>
            </a:r>
            <a:r>
              <a:rPr lang="en-US" sz="1200" dirty="0"/>
              <a:t> (Accessed on: 20</a:t>
            </a:r>
            <a:r>
              <a:rPr lang="en-US" sz="1200" baseline="30000" dirty="0"/>
              <a:t>th</a:t>
            </a:r>
            <a:r>
              <a:rPr lang="en-US" sz="1200" dirty="0"/>
              <a:t> January 2020)</a:t>
            </a:r>
          </a:p>
          <a:p>
            <a:endParaRPr lang="en-US" sz="1200" dirty="0"/>
          </a:p>
          <a:p>
            <a:r>
              <a:rPr lang="en-US" sz="1200" dirty="0"/>
              <a:t>Lancashire Safeguarding Children’s Board (2019) </a:t>
            </a:r>
            <a:r>
              <a:rPr lang="en-US" sz="1200" i="1" dirty="0"/>
              <a:t>1.4 Information Sharing and Confidentiality </a:t>
            </a:r>
            <a:r>
              <a:rPr lang="en-US" sz="1200" dirty="0"/>
              <a:t>Available at: </a:t>
            </a:r>
            <a:r>
              <a:rPr lang="en-US" sz="1200" dirty="0">
                <a:hlinkClick r:id="rId4"/>
              </a:rPr>
              <a:t>https://panlancashirescb.proceduresonline.com/chapters/p_info_share_confident.html</a:t>
            </a:r>
            <a:r>
              <a:rPr lang="en-US" sz="1200" dirty="0"/>
              <a:t> (Accessed: 20</a:t>
            </a:r>
            <a:r>
              <a:rPr lang="en-US" sz="1200" baseline="30000" dirty="0"/>
              <a:t>th</a:t>
            </a:r>
            <a:r>
              <a:rPr lang="en-US" sz="1200" dirty="0"/>
              <a:t> January 2020)</a:t>
            </a:r>
          </a:p>
          <a:p>
            <a:endParaRPr lang="en-US" sz="1200" dirty="0"/>
          </a:p>
          <a:p>
            <a:r>
              <a:rPr lang="en-US" sz="1200" dirty="0"/>
              <a:t>Newcastle Safeguarding Children’s Partnership (2010) </a:t>
            </a:r>
            <a:r>
              <a:rPr lang="en-US" sz="1200" i="1" dirty="0"/>
              <a:t>Sharing Information about Children, Young People and their Families </a:t>
            </a:r>
            <a:r>
              <a:rPr lang="en-US" sz="1200" dirty="0"/>
              <a:t>Available at: </a:t>
            </a:r>
            <a:r>
              <a:rPr lang="en-US" sz="1200" dirty="0">
                <a:hlinkClick r:id="rId5"/>
              </a:rPr>
              <a:t>https://www.nscb.org.uk/staff-and-volunteers/procedures/sharing-information-about-children-young-people-and-their-families</a:t>
            </a:r>
            <a:r>
              <a:rPr lang="en-US" sz="1200" dirty="0"/>
              <a:t> (Accessed on: 20th January 2020</a:t>
            </a:r>
          </a:p>
          <a:p>
            <a:endParaRPr lang="en-US" sz="1200" dirty="0"/>
          </a:p>
          <a:p>
            <a:r>
              <a:rPr lang="en-US" sz="1200" dirty="0"/>
              <a:t>NSPCC (A) (2020) </a:t>
            </a:r>
            <a:r>
              <a:rPr lang="en-US" sz="1200" i="1" dirty="0"/>
              <a:t>Safeguarding Children and Child Protection </a:t>
            </a:r>
            <a:r>
              <a:rPr lang="en-US" sz="1200" dirty="0"/>
              <a:t>Available at: https://</a:t>
            </a:r>
            <a:r>
              <a:rPr lang="en-US" sz="1200" dirty="0" err="1"/>
              <a:t>learning.nspcc.org.uk</a:t>
            </a:r>
            <a:r>
              <a:rPr lang="en-US" sz="1200" dirty="0"/>
              <a:t>/safeguarding-child-protection/?</a:t>
            </a:r>
            <a:r>
              <a:rPr lang="en-US" sz="1200" dirty="0" err="1"/>
              <a:t>utm_source</a:t>
            </a:r>
            <a:r>
              <a:rPr lang="en-US" sz="1200" dirty="0"/>
              <a:t>=</a:t>
            </a:r>
            <a:r>
              <a:rPr lang="en-US" sz="1200" dirty="0" err="1"/>
              <a:t>google&amp;utm_medium</a:t>
            </a:r>
            <a:r>
              <a:rPr lang="en-US" sz="1200" dirty="0"/>
              <a:t>=</a:t>
            </a:r>
            <a:r>
              <a:rPr lang="en-US" sz="1200" dirty="0" err="1"/>
              <a:t>ppc&amp;utm_campaign</a:t>
            </a:r>
            <a:r>
              <a:rPr lang="en-US" sz="1200" dirty="0"/>
              <a:t>=</a:t>
            </a:r>
            <a:r>
              <a:rPr lang="en-US" sz="1200" dirty="0" err="1"/>
              <a:t>UK_GO_S_B_GEN_Grant_Safenetwork_Child_Protection&amp;gclsrc</a:t>
            </a:r>
            <a:r>
              <a:rPr lang="en-US" sz="1200" dirty="0"/>
              <a:t>=</a:t>
            </a:r>
            <a:r>
              <a:rPr lang="en-US" sz="1200" dirty="0" err="1"/>
              <a:t>aw.ds</a:t>
            </a:r>
            <a:r>
              <a:rPr lang="en-US" sz="1200" dirty="0"/>
              <a:t>&amp;&amp;</a:t>
            </a:r>
            <a:r>
              <a:rPr lang="en-US" sz="1200" dirty="0" err="1"/>
              <a:t>gclid</a:t>
            </a:r>
            <a:r>
              <a:rPr lang="en-US" sz="1200" dirty="0"/>
              <a:t>=Cj0KCQiAvJXxBRCeARIsAMSkApqk1kIJFPxvaRbgT8y8j5I7DsRQCzhx4SZFHF6u7bKFpJev7EmWcDwaAor4EALw_wcB (Accessed: 20</a:t>
            </a:r>
            <a:r>
              <a:rPr lang="en-US" sz="1200" baseline="30000" dirty="0"/>
              <a:t>th</a:t>
            </a:r>
            <a:r>
              <a:rPr lang="en-US" sz="1200" dirty="0"/>
              <a:t> January 2020)</a:t>
            </a:r>
          </a:p>
          <a:p>
            <a:endParaRPr lang="en-US" sz="1200" dirty="0"/>
          </a:p>
          <a:p>
            <a:r>
              <a:rPr lang="en-US" sz="1200" dirty="0"/>
              <a:t>NSPCC (B) (2020) </a:t>
            </a:r>
            <a:r>
              <a:rPr lang="en-US" sz="1200" i="1" dirty="0"/>
              <a:t>What is Whistleblowing? </a:t>
            </a:r>
            <a:r>
              <a:rPr lang="en-US" sz="1200" dirty="0"/>
              <a:t>Available at: </a:t>
            </a:r>
            <a:r>
              <a:rPr lang="en-US" sz="1200" dirty="0">
                <a:hlinkClick r:id="rId6"/>
              </a:rPr>
              <a:t>https://www.nspcc.org.uk/keeping-children-safe/reporting-abuse/dedicated-helplines/whistleblowing-advice-line/</a:t>
            </a:r>
            <a:r>
              <a:rPr lang="en-US" sz="1200" dirty="0"/>
              <a:t> (Accessed on: 20</a:t>
            </a:r>
            <a:r>
              <a:rPr lang="en-US" sz="1200" baseline="30000" dirty="0"/>
              <a:t>th</a:t>
            </a:r>
            <a:r>
              <a:rPr lang="en-US" sz="1200" dirty="0"/>
              <a:t> January 2020) </a:t>
            </a:r>
          </a:p>
          <a:p>
            <a:endParaRPr lang="en-US" sz="1200" dirty="0"/>
          </a:p>
          <a:p>
            <a:r>
              <a:rPr lang="en-US" sz="1200" dirty="0"/>
              <a:t>Professional Standards Authority (no date) </a:t>
            </a:r>
            <a:r>
              <a:rPr lang="en-US" sz="1200" i="1" dirty="0"/>
              <a:t>Whistle Blowing Policy </a:t>
            </a:r>
            <a:r>
              <a:rPr lang="en-US" sz="1200" dirty="0"/>
              <a:t>Available at:</a:t>
            </a:r>
          </a:p>
          <a:p>
            <a:r>
              <a:rPr lang="en-US" sz="1200" dirty="0">
                <a:hlinkClick r:id="rId7"/>
              </a:rPr>
              <a:t>https://www.professionalstandards.org.uk/docs/default-source/psa-policies-and-procedures/staff-policies/whistleblowing-policy.pdf?sfvrsn=50537f20_10</a:t>
            </a:r>
            <a:r>
              <a:rPr lang="en-US" sz="1200" dirty="0"/>
              <a:t> (Accessed: 20</a:t>
            </a:r>
            <a:r>
              <a:rPr lang="en-US" sz="1200" baseline="30000" dirty="0"/>
              <a:t>th</a:t>
            </a:r>
            <a:r>
              <a:rPr lang="en-US" sz="1200" dirty="0"/>
              <a:t> January 2020)</a:t>
            </a:r>
          </a:p>
          <a:p>
            <a:endParaRPr lang="en-US" sz="1200" dirty="0"/>
          </a:p>
          <a:p>
            <a:r>
              <a:rPr lang="en-US" sz="1200" dirty="0"/>
              <a:t>The British Association of Social Work (2014) </a:t>
            </a:r>
            <a:r>
              <a:rPr lang="en-US" sz="1200" i="1" dirty="0"/>
              <a:t>Whistleblowing Policy </a:t>
            </a:r>
            <a:r>
              <a:rPr lang="en-US" sz="1200" dirty="0"/>
              <a:t>Available at: </a:t>
            </a:r>
            <a:r>
              <a:rPr lang="en-US" sz="1200" dirty="0">
                <a:hlinkClick r:id="rId8"/>
              </a:rPr>
              <a:t>https://www.basw.co.uk/system/files/resources/basw_121742-4_0.pdf</a:t>
            </a:r>
            <a:r>
              <a:rPr lang="en-US" sz="1200" dirty="0"/>
              <a:t> (Accessed on: 19</a:t>
            </a:r>
            <a:r>
              <a:rPr lang="en-US" sz="1200" baseline="30000" dirty="0"/>
              <a:t>th</a:t>
            </a:r>
            <a:r>
              <a:rPr lang="en-US" sz="1200" dirty="0"/>
              <a:t> January 2020)</a:t>
            </a:r>
          </a:p>
          <a:p>
            <a:endParaRPr lang="en-US" sz="1200" dirty="0"/>
          </a:p>
          <a:p>
            <a:r>
              <a:rPr lang="en-US" sz="1200" dirty="0"/>
              <a:t>Wilks, T (2012) </a:t>
            </a:r>
            <a:r>
              <a:rPr lang="en-US" sz="1200" i="1" dirty="0"/>
              <a:t>Advocacy and Social Work Practice. </a:t>
            </a:r>
            <a:r>
              <a:rPr lang="en-US" sz="1200" dirty="0"/>
              <a:t>Maidenhead: Open University Press</a:t>
            </a:r>
          </a:p>
          <a:p>
            <a:endParaRPr lang="en-US" sz="1200" dirty="0"/>
          </a:p>
          <a:p>
            <a:r>
              <a:rPr lang="en-US" sz="1200" dirty="0"/>
              <a:t>Picture 1: </a:t>
            </a:r>
          </a:p>
          <a:p>
            <a:r>
              <a:rPr lang="en-US" sz="1200" dirty="0"/>
              <a:t>Newcastle Safeguarding Children’s Partnership (2010) </a:t>
            </a:r>
            <a:r>
              <a:rPr lang="en-US" sz="1200" i="1" dirty="0"/>
              <a:t>Sharing Information about Children, Young People and their Families </a:t>
            </a:r>
            <a:r>
              <a:rPr lang="en-US" sz="1200" dirty="0"/>
              <a:t>Available at: </a:t>
            </a:r>
            <a:r>
              <a:rPr lang="en-US" sz="1200" dirty="0">
                <a:hlinkClick r:id="rId5"/>
              </a:rPr>
              <a:t>https://www.nscb.org.uk/staff-and-volunteers/procedures/sharing-information-about-children-young-people-and-their-families</a:t>
            </a:r>
            <a:r>
              <a:rPr lang="en-US" sz="1200" dirty="0"/>
              <a:t> (Accessed on: 20th January 2020)</a:t>
            </a:r>
          </a:p>
          <a:p>
            <a:endParaRPr lang="en-US" sz="1200" dirty="0"/>
          </a:p>
          <a:p>
            <a:r>
              <a:rPr lang="en-US" sz="1200" dirty="0"/>
              <a:t>Picture 2:</a:t>
            </a:r>
          </a:p>
          <a:p>
            <a:r>
              <a:rPr lang="en-US" sz="1200" dirty="0"/>
              <a:t>Advocacy QPM (2014) Available at: </a:t>
            </a:r>
            <a:r>
              <a:rPr lang="en-US" sz="1200" dirty="0">
                <a:hlinkClick r:id="rId9"/>
              </a:rPr>
              <a:t>https://qualityadvocacy.org.uk/wp-content/uploads/2018/05/Code-of-Practice-1.pdf</a:t>
            </a:r>
            <a:r>
              <a:rPr lang="en-US" sz="1200" dirty="0"/>
              <a:t> (Accessed on: 20</a:t>
            </a:r>
            <a:r>
              <a:rPr lang="en-US" sz="1200" baseline="30000" dirty="0"/>
              <a:t>th</a:t>
            </a:r>
            <a:r>
              <a:rPr lang="en-US" sz="1200" dirty="0"/>
              <a:t> January 2020) </a:t>
            </a:r>
          </a:p>
          <a:p>
            <a:endParaRPr lang="en-US" sz="1200" dirty="0"/>
          </a:p>
          <a:p>
            <a:endParaRPr lang="en-US" sz="1200" dirty="0"/>
          </a:p>
          <a:p>
            <a:endParaRPr lang="en-US" sz="1200" dirty="0"/>
          </a:p>
          <a:p>
            <a:endParaRPr lang="en-US" sz="1200" dirty="0"/>
          </a:p>
          <a:p>
            <a:endParaRPr lang="en-US" dirty="0"/>
          </a:p>
          <a:p>
            <a:endParaRPr lang="en-US" dirty="0"/>
          </a:p>
          <a:p>
            <a:endParaRPr lang="en-US" dirty="0"/>
          </a:p>
        </p:txBody>
      </p:sp>
    </p:spTree>
    <p:extLst>
      <p:ext uri="{BB962C8B-B14F-4D97-AF65-F5344CB8AC3E}">
        <p14:creationId xmlns:p14="http://schemas.microsoft.com/office/powerpoint/2010/main" val="93211851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
  <TotalTime>4805</TotalTime>
  <Words>1138</Words>
  <Application>Microsoft Macintosh PowerPoint</Application>
  <PresentationFormat>Widescreen</PresentationFormat>
  <Paragraphs>85</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Gill Sans MT</vt:lpstr>
      <vt:lpstr>Parcel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Hadley</dc:creator>
  <cp:lastModifiedBy>Laura Hadley</cp:lastModifiedBy>
  <cp:revision>27</cp:revision>
  <dcterms:created xsi:type="dcterms:W3CDTF">2020-01-20T09:52:55Z</dcterms:created>
  <dcterms:modified xsi:type="dcterms:W3CDTF">2020-01-23T17:58:09Z</dcterms:modified>
</cp:coreProperties>
</file>