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Imogen Rawlinson" initials="IR" lastIdx="1" clrIdx="0">
    <p:extLst>
      <p:ext uri="{19B8F6BF-5375-455C-9EA6-DF929625EA0E}">
        <p15:presenceInfo xmlns:p15="http://schemas.microsoft.com/office/powerpoint/2012/main" userId="S::irawl001@campus.goldsmiths.ac.uk::bb3dcdec-e99b-4626-9ecc-40c591fd886b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commentAuthors" Target="commentAuthors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0-03-08T22:48:57.180" idx="1">
    <p:pos x="1086" y="3317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5D81668-475F-44B6-9A56-DACA6A1C8B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256E8010-46DE-426D-B2B7-5281DDE03B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4989D75A-EFA0-4A1A-90ED-A483EFB27F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113E56-8ECF-4B49-A81C-0EEA42C040F5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DAE4F83D-A902-489F-A2EE-20D9283529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B6E80FD9-8474-45F7-83C6-CC1A75E21A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8C7B8-C257-4752-8119-B5E9DCC1AB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8567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5E9A75F-3E63-4F95-A62A-9822BB381F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83FFE52-279A-4BF5-9601-07611F1F70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0663BDB4-9A83-41D3-AB74-2334C04EF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113E56-8ECF-4B49-A81C-0EEA42C040F5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58A7AEB9-FFCF-43CE-AF84-D9C3D37C32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EC5DAFA4-0371-4677-AF30-BD580603BE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8C7B8-C257-4752-8119-B5E9DCC1AB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2755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3E74D3F-3BC5-4A6C-BBB1-8138EA96BC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7BB0A4E7-D719-4414-A911-E0655B9F02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EE7F7998-D130-4C1F-94CA-6A1E9A8296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113E56-8ECF-4B49-A81C-0EEA42C040F5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53CAE07C-77C5-49F2-A29F-75762F4F44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92880CA9-8DA4-4575-A20D-A50ACC5AAE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8C7B8-C257-4752-8119-B5E9DCC1AB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0501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6598AAA-D49B-45B9-9406-A7BDC567AA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65D293C-FF1F-4C80-AE42-55A72BF0AE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1D71F253-531A-4065-805E-554BEC6D81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85DB737E-7A0F-4FF5-989C-E2F883E8D7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113E56-8ECF-4B49-A81C-0EEA42C040F5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C9856742-D973-40DC-900E-FCCC621534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9BA75389-BD4D-44C4-A22E-DA6173479A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8C7B8-C257-4752-8119-B5E9DCC1AB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2386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2615CE7-419E-47F7-909B-E29F38EBD6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695B1250-E5A1-445B-882D-F9272CA20B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17101556-5BF1-45E1-A487-C95FF6E2BD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6D4D57F3-DADA-4BE8-BEAF-27AF5496FB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CE4D876A-73A4-41E9-B064-F737A6BF8BC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E93FC6D7-396D-4F97-BFCF-35D823762C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113E56-8ECF-4B49-A81C-0EEA42C040F5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0F7E22B5-78BE-4B39-A878-ABFA44B4D9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9D86A5DC-1BE3-4FF9-BF52-3DD39E2F6E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8C7B8-C257-4752-8119-B5E9DCC1AB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00510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A58CF4C-FD57-45FC-ACE8-5490772B0F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C1FEDA75-09A9-43C2-B1AF-6B65359114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113E56-8ECF-4B49-A81C-0EEA42C040F5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F9D1D2BF-1A85-4138-8C28-9B1293C22C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99629F0B-AF39-45DF-8641-712F84F6BC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8C7B8-C257-4752-8119-B5E9DCC1AB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4184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1E794343-118B-48A8-8D3D-DE50C22D96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113E56-8ECF-4B49-A81C-0EEA42C040F5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AED5993C-E60C-445D-A5D2-D8980C83F4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A7C4A2B8-2AEB-4862-A635-B14C4C0143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8C7B8-C257-4752-8119-B5E9DCC1AB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44266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4D18274-0D97-4EDA-9504-ED3CEB4116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29B5807A-8632-452E-80D9-F93BB541E7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25306A01-5431-4792-9596-6D688E890B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7602D32B-27DD-450A-83BF-5C61A7B161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113E56-8ECF-4B49-A81C-0EEA42C040F5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A76F1B1B-DC0F-4C33-A643-E9B0985B4E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55274A65-274F-4280-AE57-5C93CB3FB9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8C7B8-C257-4752-8119-B5E9DCC1AB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5025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24F97AB-F910-42A2-A61D-8486AB9D2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6D02E060-7D17-4946-8ED3-CD8681DDFC1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0CDCD109-B934-46E2-A6E1-B16CABC051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99B53E4C-BBFF-46FF-A232-D28ECD9D7B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113E56-8ECF-4B49-A81C-0EEA42C040F5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D67B3753-B6C7-4C18-B694-DD225143F2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A23C1AF2-7F83-49D0-B1A6-D91C56AFFA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8C7B8-C257-4752-8119-B5E9DCC1AB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3837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1390278-DC50-4E25-A7C3-C42D84DD28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80D54E0E-AD0B-4649-AD39-38B13775E2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FDDBAC4A-DB5D-4C81-B2BD-80B1AD4B85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113E56-8ECF-4B49-A81C-0EEA42C040F5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3A9928BE-9F43-4ABE-B6DC-58303EC382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7EB10D5-ECE1-4AD6-82D3-38AA2D3A76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8C7B8-C257-4752-8119-B5E9DCC1AB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87772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9D820B22-93AB-49A4-898D-947831EADAB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328532BB-9881-45AC-9E5A-83E13583A1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9C8030A-37FE-48BE-A0AC-E49CE02FDA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113E56-8ECF-4B49-A81C-0EEA42C040F5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46249EDF-038F-4853-A252-3C01B029F3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19BEBC25-A914-4503-9687-A7A14E6014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8C7B8-C257-4752-8119-B5E9DCC1AB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7810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43B413A9-8284-47F3-8FB0-A09CBE2877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61922AC9-3FFA-4649-A262-7D6B615456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6CC85941-6884-49E4-98AF-AD373D66E7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113E56-8ECF-4B49-A81C-0EEA42C040F5}" type="datetimeFigureOut">
              <a:rPr lang="en-GB" smtClean="0"/>
              <a:t>12/03/2020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4C1FCA9F-C736-4603-9CB5-C5F027AD3B1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CF9E69EC-38FB-48E6-B68F-AB7206A60E0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B8C7B8-C257-4752-8119-B5E9DCC1AB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3670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comments" Target="../comments/comment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4.sv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3128EDDB-AFED-4510-A949-E52476AB374B}"/>
              </a:ext>
            </a:extLst>
          </p:cNvPr>
          <p:cNvSpPr/>
          <p:nvPr/>
        </p:nvSpPr>
        <p:spPr>
          <a:xfrm>
            <a:off x="0" y="3803374"/>
            <a:ext cx="12192000" cy="19878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B7B3C687-C836-4CC8-9BDA-97DF9D77B525}"/>
              </a:ext>
            </a:extLst>
          </p:cNvPr>
          <p:cNvSpPr/>
          <p:nvPr/>
        </p:nvSpPr>
        <p:spPr>
          <a:xfrm>
            <a:off x="3064538" y="79549"/>
            <a:ext cx="6208499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600" b="0" cap="none" spc="0" dirty="0">
                <a:ln w="0"/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mbria" panose="02040503050406030204" pitchFamily="18" charset="0"/>
                <a:ea typeface="Cambria" panose="02040503050406030204" pitchFamily="18" charset="0"/>
              </a:rPr>
              <a:t>Battle of Britain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xmlns="" id="{35C2AAE1-A6B9-475A-8EE8-6DB47DBFA9CC}"/>
              </a:ext>
            </a:extLst>
          </p:cNvPr>
          <p:cNvSpPr txBox="1"/>
          <p:nvPr/>
        </p:nvSpPr>
        <p:spPr>
          <a:xfrm>
            <a:off x="371062" y="1023301"/>
            <a:ext cx="2637182" cy="203132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30 June – Order given for Luftwaffe to draw RAF into battle. Attacks to focus on coastal convoys, radar stations </a:t>
            </a:r>
            <a:r>
              <a:rPr lang="en-GB">
                <a:latin typeface="Cambria" panose="02040503050406030204" pitchFamily="18" charset="0"/>
                <a:ea typeface="Cambria" panose="02040503050406030204" pitchFamily="18" charset="0"/>
              </a:rPr>
              <a:t>along the 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south coast, aircraft factories, RAF airfields.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81A22038-35FF-45A1-AA87-4BBBE2EAF320}"/>
              </a:ext>
            </a:extLst>
          </p:cNvPr>
          <p:cNvSpPr txBox="1"/>
          <p:nvPr/>
        </p:nvSpPr>
        <p:spPr>
          <a:xfrm>
            <a:off x="1593575" y="4761928"/>
            <a:ext cx="306283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15 August – ‘The Greatest Day’ or ‘Black Thursday; the greatest number of attacks of the battle on 15</a:t>
            </a:r>
            <a:r>
              <a:rPr lang="en-GB" baseline="30000" dirty="0">
                <a:latin typeface="Cambria" panose="02040503050406030204" pitchFamily="18" charset="0"/>
                <a:ea typeface="Cambria" panose="02040503050406030204" pitchFamily="18" charset="0"/>
              </a:rPr>
              <a:t>th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 and 16</a:t>
            </a:r>
            <a:r>
              <a:rPr lang="en-GB" baseline="30000" dirty="0">
                <a:latin typeface="Cambria" panose="02040503050406030204" pitchFamily="18" charset="0"/>
                <a:ea typeface="Cambria" panose="02040503050406030204" pitchFamily="18" charset="0"/>
              </a:rPr>
              <a:t>th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, concentrating on airfields. Germany lost 75 planes to RAF’s 30.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xmlns="" id="{57217D74-A06F-4B7C-B53B-9D82963A63A8}"/>
              </a:ext>
            </a:extLst>
          </p:cNvPr>
          <p:cNvSpPr txBox="1"/>
          <p:nvPr/>
        </p:nvSpPr>
        <p:spPr>
          <a:xfrm>
            <a:off x="4055166" y="1616765"/>
            <a:ext cx="241189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18 August – ‘The Hardest Day’ – both sides saw greatest losses of the Battle of Britain.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xmlns="" id="{F907F1DA-09C5-448A-AEAF-E1A657FE8DB3}"/>
              </a:ext>
            </a:extLst>
          </p:cNvPr>
          <p:cNvSpPr txBox="1"/>
          <p:nvPr/>
        </p:nvSpPr>
        <p:spPr>
          <a:xfrm>
            <a:off x="5222049" y="4750904"/>
            <a:ext cx="263675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23/24 August – Bombs were dropped over residential areas of London.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xmlns="" id="{FCED3520-2132-48F9-A6D4-38BA35CDE2F3}"/>
              </a:ext>
            </a:extLst>
          </p:cNvPr>
          <p:cNvSpPr txBox="1"/>
          <p:nvPr/>
        </p:nvSpPr>
        <p:spPr>
          <a:xfrm>
            <a:off x="6730275" y="1191037"/>
            <a:ext cx="2411896" cy="18122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7 September – The assault was switched to massed attacks on London, major cities, aircraft factories and other strategic targets.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xmlns="" id="{CD5B295C-0636-4B7F-A9EF-61C7F1743908}"/>
              </a:ext>
            </a:extLst>
          </p:cNvPr>
          <p:cNvSpPr txBox="1"/>
          <p:nvPr/>
        </p:nvSpPr>
        <p:spPr>
          <a:xfrm>
            <a:off x="8198106" y="4707337"/>
            <a:ext cx="267619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15 September – Germans suffered huge loss from RAF defence, forced to reconsider tactics – chosen as Battle of Britain Day.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xmlns="" id="{61C84829-1061-49F9-A65F-996C874DD60D}"/>
              </a:ext>
            </a:extLst>
          </p:cNvPr>
          <p:cNvSpPr txBox="1"/>
          <p:nvPr/>
        </p:nvSpPr>
        <p:spPr>
          <a:xfrm>
            <a:off x="9638163" y="1969438"/>
            <a:ext cx="206278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31 October – Regarded as Battle of Britain Day.</a:t>
            </a:r>
          </a:p>
        </p:txBody>
      </p:sp>
      <p:sp>
        <p:nvSpPr>
          <p:cNvPr id="13" name="Arrow: Up 12">
            <a:extLst>
              <a:ext uri="{FF2B5EF4-FFF2-40B4-BE49-F238E27FC236}">
                <a16:creationId xmlns:a16="http://schemas.microsoft.com/office/drawing/2014/main" xmlns="" id="{B1F91D9A-9A84-41E0-BD6F-F1C8369D9823}"/>
              </a:ext>
            </a:extLst>
          </p:cNvPr>
          <p:cNvSpPr/>
          <p:nvPr/>
        </p:nvSpPr>
        <p:spPr>
          <a:xfrm>
            <a:off x="1282890" y="3054626"/>
            <a:ext cx="450376" cy="74874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4" name="Arrow: Up 13">
            <a:extLst>
              <a:ext uri="{FF2B5EF4-FFF2-40B4-BE49-F238E27FC236}">
                <a16:creationId xmlns:a16="http://schemas.microsoft.com/office/drawing/2014/main" xmlns="" id="{8DB6689F-38BF-4A50-AB17-DA7217301F08}"/>
              </a:ext>
            </a:extLst>
          </p:cNvPr>
          <p:cNvSpPr/>
          <p:nvPr/>
        </p:nvSpPr>
        <p:spPr>
          <a:xfrm>
            <a:off x="10423923" y="3054626"/>
            <a:ext cx="450376" cy="74874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5" name="Arrow: Up 14">
            <a:extLst>
              <a:ext uri="{FF2B5EF4-FFF2-40B4-BE49-F238E27FC236}">
                <a16:creationId xmlns:a16="http://schemas.microsoft.com/office/drawing/2014/main" xmlns="" id="{49010A7E-4435-441C-AF0D-7FE34E806AE8}"/>
              </a:ext>
            </a:extLst>
          </p:cNvPr>
          <p:cNvSpPr/>
          <p:nvPr/>
        </p:nvSpPr>
        <p:spPr>
          <a:xfrm>
            <a:off x="7485847" y="3054626"/>
            <a:ext cx="450376" cy="74874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6" name="Arrow: Up 15">
            <a:extLst>
              <a:ext uri="{FF2B5EF4-FFF2-40B4-BE49-F238E27FC236}">
                <a16:creationId xmlns:a16="http://schemas.microsoft.com/office/drawing/2014/main" xmlns="" id="{AE768CD8-FB52-41A1-8246-C1AA3D1141A9}"/>
              </a:ext>
            </a:extLst>
          </p:cNvPr>
          <p:cNvSpPr/>
          <p:nvPr/>
        </p:nvSpPr>
        <p:spPr>
          <a:xfrm>
            <a:off x="4828935" y="3067779"/>
            <a:ext cx="450376" cy="74874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xmlns="" id="{97BFE1CE-7730-4622-ADD6-068D76107963}"/>
              </a:ext>
            </a:extLst>
          </p:cNvPr>
          <p:cNvSpPr/>
          <p:nvPr/>
        </p:nvSpPr>
        <p:spPr>
          <a:xfrm>
            <a:off x="2852382" y="4002157"/>
            <a:ext cx="464024" cy="70928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8" name="Arrow: Down 17">
            <a:extLst>
              <a:ext uri="{FF2B5EF4-FFF2-40B4-BE49-F238E27FC236}">
                <a16:creationId xmlns:a16="http://schemas.microsoft.com/office/drawing/2014/main" xmlns="" id="{A07D5164-D8CB-4B7E-BE6B-1E59C6B88D95}"/>
              </a:ext>
            </a:extLst>
          </p:cNvPr>
          <p:cNvSpPr/>
          <p:nvPr/>
        </p:nvSpPr>
        <p:spPr>
          <a:xfrm>
            <a:off x="9107606" y="3999734"/>
            <a:ext cx="464024" cy="70928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9" name="Arrow: Down 18">
            <a:extLst>
              <a:ext uri="{FF2B5EF4-FFF2-40B4-BE49-F238E27FC236}">
                <a16:creationId xmlns:a16="http://schemas.microsoft.com/office/drawing/2014/main" xmlns="" id="{F4377A98-8BA9-471A-BE5F-DA6B3615878A}"/>
              </a:ext>
            </a:extLst>
          </p:cNvPr>
          <p:cNvSpPr/>
          <p:nvPr/>
        </p:nvSpPr>
        <p:spPr>
          <a:xfrm>
            <a:off x="6168788" y="3996573"/>
            <a:ext cx="464024" cy="70928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21" name="Graphic 20" descr="Airplane">
            <a:extLst>
              <a:ext uri="{FF2B5EF4-FFF2-40B4-BE49-F238E27FC236}">
                <a16:creationId xmlns:a16="http://schemas.microsoft.com/office/drawing/2014/main" xmlns="" id="{AEF008D1-562E-4A69-AB54-1EC43F0580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 rot="4227071">
            <a:off x="9461917" y="-604771"/>
            <a:ext cx="2192019" cy="2700213"/>
          </a:xfrm>
          <a:prstGeom prst="rect">
            <a:avLst/>
          </a:prstGeom>
        </p:spPr>
      </p:pic>
      <p:pic>
        <p:nvPicPr>
          <p:cNvPr id="23" name="Graphic 22" descr="City">
            <a:extLst>
              <a:ext uri="{FF2B5EF4-FFF2-40B4-BE49-F238E27FC236}">
                <a16:creationId xmlns:a16="http://schemas.microsoft.com/office/drawing/2014/main" xmlns="" id="{874521DA-0883-4DCD-842D-3845611C99C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-55013" y="5451067"/>
            <a:ext cx="1809749" cy="1809749"/>
          </a:xfrm>
          <a:prstGeom prst="rect">
            <a:avLst/>
          </a:prstGeom>
        </p:spPr>
      </p:pic>
      <p:pic>
        <p:nvPicPr>
          <p:cNvPr id="24" name="Graphic 23" descr="City">
            <a:extLst>
              <a:ext uri="{FF2B5EF4-FFF2-40B4-BE49-F238E27FC236}">
                <a16:creationId xmlns:a16="http://schemas.microsoft.com/office/drawing/2014/main" xmlns="" id="{65F66583-8C0D-43FE-8AC2-C535CC8376FC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4132990" y="5852160"/>
            <a:ext cx="1347563" cy="1347563"/>
          </a:xfrm>
          <a:prstGeom prst="rect">
            <a:avLst/>
          </a:prstGeom>
        </p:spPr>
      </p:pic>
      <p:pic>
        <p:nvPicPr>
          <p:cNvPr id="25" name="Graphic 24" descr="City">
            <a:extLst>
              <a:ext uri="{FF2B5EF4-FFF2-40B4-BE49-F238E27FC236}">
                <a16:creationId xmlns:a16="http://schemas.microsoft.com/office/drawing/2014/main" xmlns="" id="{F17C6806-F64A-45F6-B167-9694B2C602D0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5410146" y="5847706"/>
            <a:ext cx="1347564" cy="1347564"/>
          </a:xfrm>
          <a:prstGeom prst="rect">
            <a:avLst/>
          </a:prstGeom>
        </p:spPr>
      </p:pic>
      <p:pic>
        <p:nvPicPr>
          <p:cNvPr id="26" name="Graphic 25" descr="City">
            <a:extLst>
              <a:ext uri="{FF2B5EF4-FFF2-40B4-BE49-F238E27FC236}">
                <a16:creationId xmlns:a16="http://schemas.microsoft.com/office/drawing/2014/main" xmlns="" id="{E6AF368A-BAB1-4A9F-B73C-81DC30538C1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6730275" y="5585368"/>
            <a:ext cx="1625042" cy="1625042"/>
          </a:xfrm>
          <a:prstGeom prst="rect">
            <a:avLst/>
          </a:prstGeom>
        </p:spPr>
      </p:pic>
      <p:pic>
        <p:nvPicPr>
          <p:cNvPr id="27" name="Graphic 26" descr="City">
            <a:extLst>
              <a:ext uri="{FF2B5EF4-FFF2-40B4-BE49-F238E27FC236}">
                <a16:creationId xmlns:a16="http://schemas.microsoft.com/office/drawing/2014/main" xmlns="" id="{21B4F7A1-8561-4A40-8DEF-DD19A306966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5"/>
              </a:ext>
            </a:extLst>
          </a:blip>
          <a:stretch>
            <a:fillRect/>
          </a:stretch>
        </p:blipFill>
        <p:spPr>
          <a:xfrm>
            <a:off x="10195108" y="5155923"/>
            <a:ext cx="2119560" cy="2119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274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162</Words>
  <Application>Microsoft Office PowerPoint</Application>
  <PresentationFormat>Widescreen</PresentationFormat>
  <Paragraphs>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Cambria</vt:lpstr>
      <vt:lpstr>Office Theme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Imogen Rawlinson</dc:creator>
  <cp:lastModifiedBy>Ros Coard</cp:lastModifiedBy>
  <cp:revision>5</cp:revision>
  <dcterms:created xsi:type="dcterms:W3CDTF">2020-03-08T22:42:56Z</dcterms:created>
  <dcterms:modified xsi:type="dcterms:W3CDTF">2020-03-12T09:10:03Z</dcterms:modified>
</cp:coreProperties>
</file>