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9" r:id="rId1"/>
  </p:sldMasterIdLst>
  <p:notesMasterIdLst>
    <p:notesMasterId r:id="rId28"/>
  </p:notesMasterIdLst>
  <p:handoutMasterIdLst>
    <p:handoutMasterId r:id="rId29"/>
  </p:handoutMasterIdLst>
  <p:sldIdLst>
    <p:sldId id="284" r:id="rId2"/>
    <p:sldId id="285" r:id="rId3"/>
    <p:sldId id="286" r:id="rId4"/>
    <p:sldId id="313" r:id="rId5"/>
    <p:sldId id="314" r:id="rId6"/>
    <p:sldId id="315" r:id="rId7"/>
    <p:sldId id="316" r:id="rId8"/>
    <p:sldId id="317" r:id="rId9"/>
    <p:sldId id="318" r:id="rId10"/>
    <p:sldId id="319" r:id="rId11"/>
    <p:sldId id="320" r:id="rId12"/>
    <p:sldId id="321" r:id="rId13"/>
    <p:sldId id="322" r:id="rId14"/>
    <p:sldId id="323" r:id="rId15"/>
    <p:sldId id="324" r:id="rId16"/>
    <p:sldId id="325" r:id="rId17"/>
    <p:sldId id="326" r:id="rId18"/>
    <p:sldId id="327" r:id="rId19"/>
    <p:sldId id="328" r:id="rId20"/>
    <p:sldId id="329" r:id="rId21"/>
    <p:sldId id="330" r:id="rId22"/>
    <p:sldId id="331" r:id="rId23"/>
    <p:sldId id="332" r:id="rId24"/>
    <p:sldId id="333" r:id="rId25"/>
    <p:sldId id="334" r:id="rId26"/>
    <p:sldId id="335" r:id="rId27"/>
  </p:sldIdLst>
  <p:sldSz cx="9144000" cy="6858000" type="screen4x3"/>
  <p:notesSz cx="6724650" cy="9774238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handouts4" frameSlides="1"/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237533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3081461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ＭＳ Ｐゴシック" charset="0"/>
      </a:defRPr>
    </a:lvl1pPr>
    <a:lvl2pPr marL="4572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2pPr>
    <a:lvl3pPr marL="9144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3pPr>
    <a:lvl4pPr marL="13716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4pPr>
    <a:lvl5pPr marL="18288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xfrm>
            <a:off x="3809314" y="9284524"/>
            <a:ext cx="2913812" cy="488044"/>
          </a:xfrm>
          <a:prstGeom prst="rect">
            <a:avLst/>
          </a:prstGeom>
          <a:ln/>
        </p:spPr>
        <p:txBody>
          <a:bodyPr lIns="89867" tIns="44934" rIns="89867" bIns="44934"/>
          <a:lstStyle/>
          <a:p>
            <a:fld id="{29F1F411-9C10-4DED-B8BE-24DFD6A9EDA2}" type="slidenum">
              <a:rPr lang="en-US"/>
              <a:pPr/>
              <a:t>2</a:t>
            </a:fld>
            <a:endParaRPr lang="en-US"/>
          </a:p>
        </p:txBody>
      </p:sp>
      <p:sp>
        <p:nvSpPr>
          <p:cNvPr id="1628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30275" y="739775"/>
            <a:ext cx="4864100" cy="3649663"/>
          </a:xfrm>
          <a:prstGeom prst="rect">
            <a:avLst/>
          </a:prstGeom>
          <a:ln/>
        </p:spPr>
      </p:sp>
      <p:sp>
        <p:nvSpPr>
          <p:cNvPr id="162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96828" y="4641141"/>
            <a:ext cx="4929437" cy="4396870"/>
          </a:xfrm>
          <a:prstGeom prst="rect">
            <a:avLst/>
          </a:prstGeom>
        </p:spPr>
        <p:txBody>
          <a:bodyPr lIns="89867" tIns="44934" rIns="89867" bIns="44934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74153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185" y="1604"/>
              <a:ext cx="449" cy="299"/>
              <a:chOff x="720" y="336"/>
              <a:chExt cx="624" cy="432"/>
            </a:xfrm>
          </p:grpSpPr>
          <p:sp>
            <p:nvSpPr>
              <p:cNvPr id="12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3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grpSp>
          <p:nvGrpSpPr>
            <p:cNvPr id="6" name="Group 6"/>
            <p:cNvGrpSpPr>
              <a:grpSpLocks/>
            </p:cNvGrpSpPr>
            <p:nvPr/>
          </p:nvGrpSpPr>
          <p:grpSpPr bwMode="auto">
            <a:xfrm>
              <a:off x="263" y="1870"/>
              <a:ext cx="466" cy="299"/>
              <a:chOff x="912" y="2640"/>
              <a:chExt cx="672" cy="432"/>
            </a:xfrm>
          </p:grpSpPr>
          <p:sp>
            <p:nvSpPr>
              <p:cNvPr id="10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1" name="Rectangle 8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sp>
          <p:nvSpPr>
            <p:cNvPr id="7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8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9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</p:grpSp>
      <p:sp>
        <p:nvSpPr>
          <p:cNvPr id="52236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8288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2237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dt" sz="half" idx="10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6" name="Rectangle 1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BC3B3735-99B9-4A8E-86FC-16C8E3E8695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70057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5AF625C-EAA0-4480-BD7D-74BCE99C9A4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830548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CBD0AD-FAEB-454E-959A-271131A6FA0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108938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49F8C7-17D7-4CAF-8C7C-22E3907541E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03398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DAB41F-1E33-415C-9399-8608D799F95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036393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B892C49-F032-43A4-BF4D-90407EC1798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88408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48243D0-114D-485B-84A5-2CC6FBE4241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50838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315D8DE-3A05-43EA-8359-3023974FF86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326372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0375342-00EC-488B-8980-9AB014B8E26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69252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231F1F-8751-4E86-BD48-FB5D9D193A0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958060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2463" y="304800"/>
            <a:ext cx="1952625" cy="582771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304800"/>
            <a:ext cx="5707063" cy="582771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42F8905-8788-4A36-AA59-B31ADCDC281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21610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43000" y="304800"/>
            <a:ext cx="7793038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51211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2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3246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3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B7A5B189-04A4-4A32-833E-0E62836EC252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MS PGothic" panose="020B0600070205080204" pitchFamily="34" charset="-128"/>
          <a:cs typeface="ＭＳ Ｐゴシック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anose="05000000000000000000" pitchFamily="2" charset="2"/>
        <a:buChar char="n"/>
        <a:defRPr sz="3200">
          <a:solidFill>
            <a:schemeClr val="tx1"/>
          </a:solidFill>
          <a:latin typeface="+mn-lt"/>
          <a:ea typeface="MS PGothic" panose="020B0600070205080204" pitchFamily="34" charset="-128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anose="05000000000000000000" pitchFamily="2" charset="2"/>
        <a:buChar char="n"/>
        <a:defRPr sz="2800">
          <a:solidFill>
            <a:schemeClr val="tx1"/>
          </a:solidFill>
          <a:latin typeface="+mn-lt"/>
          <a:ea typeface="MS PGothic" panose="020B0600070205080204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anose="05000000000000000000" pitchFamily="2" charset="2"/>
        <a:buChar char="n"/>
        <a:defRPr sz="2400">
          <a:solidFill>
            <a:schemeClr val="tx1"/>
          </a:solidFill>
          <a:latin typeface="+mn-lt"/>
          <a:ea typeface="MS PGothic" panose="020B0600070205080204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r>
              <a:rPr lang="en-US" dirty="0" smtClean="0"/>
              <a:t>November </a:t>
            </a:r>
            <a:r>
              <a:rPr lang="en-US" dirty="0"/>
              <a:t>2018</a:t>
            </a:r>
          </a:p>
          <a:p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429000" y="6248400"/>
            <a:ext cx="3663280" cy="457200"/>
          </a:xfrm>
        </p:spPr>
        <p:txBody>
          <a:bodyPr/>
          <a:lstStyle/>
          <a:p>
            <a:r>
              <a:rPr lang="en-US" dirty="0" smtClean="0"/>
              <a:t>DVLA Software Engineering Masters</a:t>
            </a:r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C9A24-6438-4039-9137-61B9E05A740A}" type="slidenum">
              <a:rPr lang="en-US"/>
              <a:pPr/>
              <a:t>1</a:t>
            </a:fld>
            <a:endParaRPr lang="en-US"/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1268760"/>
            <a:ext cx="8079432" cy="1143000"/>
          </a:xfrm>
        </p:spPr>
        <p:txBody>
          <a:bodyPr/>
          <a:lstStyle/>
          <a:p>
            <a:r>
              <a:rPr lang="en-US" b="1" dirty="0" smtClean="0"/>
              <a:t>Topic </a:t>
            </a:r>
            <a:r>
              <a:rPr lang="en-US" b="1" dirty="0" smtClean="0"/>
              <a:t>4 – Advanced Normalization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8953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November 2018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DVLA Software Engineering Masters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EEF3A5-2E23-408F-A418-8DCC52F54F36}" type="slidenum">
              <a:rPr lang="en-US"/>
              <a:pPr/>
              <a:t>2</a:t>
            </a:fld>
            <a:endParaRPr lang="en-US"/>
          </a:p>
        </p:txBody>
      </p:sp>
      <p:sp>
        <p:nvSpPr>
          <p:cNvPr id="161794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0"/>
            <a:ext cx="7772400" cy="914400"/>
          </a:xfrm>
        </p:spPr>
        <p:txBody>
          <a:bodyPr/>
          <a:lstStyle/>
          <a:p>
            <a:r>
              <a:rPr lang="en-US" dirty="0"/>
              <a:t>Learning Objectives</a:t>
            </a:r>
          </a:p>
        </p:txBody>
      </p:sp>
      <p:sp>
        <p:nvSpPr>
          <p:cNvPr id="161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2000" y="1772816"/>
            <a:ext cx="7772400" cy="4551784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sz="2800" dirty="0" smtClean="0"/>
              <a:t>Differentiate </a:t>
            </a:r>
            <a:r>
              <a:rPr lang="en-US" sz="2800" dirty="0" smtClean="0"/>
              <a:t>between the types </a:t>
            </a:r>
            <a:r>
              <a:rPr lang="en-US" sz="2800" dirty="0"/>
              <a:t>of normal forms 1NF, 2NF, 3NF, BCNF, and </a:t>
            </a:r>
            <a:r>
              <a:rPr lang="en-US" sz="2800" dirty="0" smtClean="0"/>
              <a:t>4NF.</a:t>
            </a:r>
            <a:endParaRPr lang="en-US" sz="2800" dirty="0"/>
          </a:p>
          <a:p>
            <a:pPr>
              <a:lnSpc>
                <a:spcPct val="90000"/>
              </a:lnSpc>
            </a:pPr>
            <a:r>
              <a:rPr lang="en-US" sz="2800" dirty="0" smtClean="0"/>
              <a:t>Transform </a:t>
            </a:r>
            <a:r>
              <a:rPr lang="en-US" sz="2800" dirty="0"/>
              <a:t>from lower normal forms to higher normal </a:t>
            </a:r>
            <a:r>
              <a:rPr lang="en-US" sz="2800" dirty="0" smtClean="0"/>
              <a:t>forms.</a:t>
            </a:r>
            <a:endParaRPr lang="en-US" sz="2800" dirty="0"/>
          </a:p>
          <a:p>
            <a:pPr>
              <a:lnSpc>
                <a:spcPct val="90000"/>
              </a:lnSpc>
            </a:pPr>
            <a:r>
              <a:rPr lang="en-US" sz="2800" dirty="0"/>
              <a:t>U</a:t>
            </a:r>
            <a:r>
              <a:rPr lang="en-US" sz="2800" dirty="0" smtClean="0"/>
              <a:t>se </a:t>
            </a:r>
            <a:r>
              <a:rPr lang="en-US" sz="2800" dirty="0" smtClean="0"/>
              <a:t>normalization modeling </a:t>
            </a:r>
            <a:r>
              <a:rPr lang="en-US" sz="2800" dirty="0" smtClean="0"/>
              <a:t>to </a:t>
            </a:r>
            <a:r>
              <a:rPr lang="en-US" sz="2800" dirty="0"/>
              <a:t>produce a good database </a:t>
            </a:r>
            <a:r>
              <a:rPr lang="en-US" sz="2800" dirty="0" smtClean="0"/>
              <a:t>design.</a:t>
            </a:r>
            <a:endParaRPr lang="en-US" sz="2800" dirty="0"/>
          </a:p>
          <a:p>
            <a:pPr>
              <a:lnSpc>
                <a:spcPct val="90000"/>
              </a:lnSpc>
            </a:pPr>
            <a:r>
              <a:rPr lang="en-US" sz="2800" dirty="0" smtClean="0"/>
              <a:t>Practice the usefulness </a:t>
            </a:r>
            <a:r>
              <a:rPr lang="en-US" sz="2800" dirty="0"/>
              <a:t>of </a:t>
            </a:r>
            <a:r>
              <a:rPr lang="en-US" sz="2800" dirty="0" err="1"/>
              <a:t>denormalization</a:t>
            </a:r>
            <a:r>
              <a:rPr lang="en-US" sz="2800" dirty="0"/>
              <a:t> to generate information efficiently</a:t>
            </a:r>
          </a:p>
          <a:p>
            <a:pPr>
              <a:lnSpc>
                <a:spcPct val="9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1081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November 2018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DVLA Software Engineering Masters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C6722-AB10-4095-B668-325448078CF1}" type="slidenum">
              <a:rPr lang="en-US"/>
              <a:pPr/>
              <a:t>3</a:t>
            </a:fld>
            <a:endParaRPr lang="en-US"/>
          </a:p>
        </p:txBody>
      </p:sp>
      <p:sp>
        <p:nvSpPr>
          <p:cNvPr id="49459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28600"/>
            <a:ext cx="7772400" cy="1143000"/>
          </a:xfrm>
        </p:spPr>
        <p:txBody>
          <a:bodyPr/>
          <a:lstStyle/>
          <a:p>
            <a:r>
              <a:rPr lang="en-US" b="1"/>
              <a:t>Acknowledgments</a:t>
            </a:r>
            <a:endParaRPr lang="en-US"/>
          </a:p>
        </p:txBody>
      </p:sp>
      <p:sp>
        <p:nvSpPr>
          <p:cNvPr id="4945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520" y="2204864"/>
            <a:ext cx="8686800" cy="1905000"/>
          </a:xfrm>
        </p:spPr>
        <p:txBody>
          <a:bodyPr/>
          <a:lstStyle/>
          <a:p>
            <a:r>
              <a:rPr lang="en-US" dirty="0" smtClean="0"/>
              <a:t>Some of these </a:t>
            </a:r>
            <a:r>
              <a:rPr lang="en-US" dirty="0"/>
              <a:t>slides have been adapted from Thomas Connolly and Carolyn </a:t>
            </a:r>
            <a:r>
              <a:rPr lang="en-US" dirty="0" err="1"/>
              <a:t>Begg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65287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November 2018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DVLA Software Engineering Masters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513218-DAC4-4BA0-8D5F-5216A757B4BA}" type="slidenum">
              <a:rPr lang="en-US"/>
              <a:pPr/>
              <a:t>4</a:t>
            </a:fld>
            <a:endParaRPr lang="en-US"/>
          </a:p>
        </p:txBody>
      </p:sp>
      <p:sp>
        <p:nvSpPr>
          <p:cNvPr id="545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latin typeface="Times" pitchFamily="18" charset="0"/>
                <a:cs typeface="Times New Roman" pitchFamily="18" charset="0"/>
              </a:rPr>
              <a:t>Boyce–Codd Normal Form (BCNF)</a:t>
            </a:r>
            <a:endParaRPr lang="en-GB" b="1">
              <a:latin typeface="Times" pitchFamily="18" charset="0"/>
              <a:cs typeface="Times New Roman" pitchFamily="18" charset="0"/>
            </a:endParaRPr>
          </a:p>
        </p:txBody>
      </p:sp>
      <p:sp>
        <p:nvSpPr>
          <p:cNvPr id="545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560" y="2060848"/>
            <a:ext cx="7727950" cy="4114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b="1" dirty="0">
                <a:latin typeface="Times" pitchFamily="18" charset="0"/>
                <a:cs typeface="Times New Roman" pitchFamily="18" charset="0"/>
              </a:rPr>
              <a:t>Based on functional dependencies that take into account all candidate keys in a relation, however BCNF also has additional constraints compared with general definition of 3NF.</a:t>
            </a:r>
          </a:p>
          <a:p>
            <a:pPr>
              <a:lnSpc>
                <a:spcPct val="90000"/>
              </a:lnSpc>
            </a:pPr>
            <a:endParaRPr lang="en-US" b="1" dirty="0">
              <a:latin typeface="Times" pitchFamily="18" charset="0"/>
              <a:cs typeface="Times New Roman" pitchFamily="18" charset="0"/>
            </a:endParaRPr>
          </a:p>
          <a:p>
            <a:pPr>
              <a:lnSpc>
                <a:spcPct val="90000"/>
              </a:lnSpc>
            </a:pPr>
            <a:r>
              <a:rPr lang="en-US" b="1" dirty="0">
                <a:latin typeface="Times" pitchFamily="18" charset="0"/>
                <a:cs typeface="Times New Roman" pitchFamily="18" charset="0"/>
              </a:rPr>
              <a:t>BCNF - A relation is in BCNF if and only if every determinant is a candidate key.</a:t>
            </a:r>
            <a:r>
              <a:rPr lang="en-GB" b="1" dirty="0">
                <a:latin typeface="Times" pitchFamily="18" charset="0"/>
                <a:cs typeface="Times New Roman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52976838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5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5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5795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November 2018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DVLA Software Engineering Masters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2ECB9-71FB-44C6-A351-C31D95BF528E}" type="slidenum">
              <a:rPr lang="en-US"/>
              <a:pPr/>
              <a:t>5</a:t>
            </a:fld>
            <a:endParaRPr lang="en-US"/>
          </a:p>
        </p:txBody>
      </p:sp>
      <p:sp>
        <p:nvSpPr>
          <p:cNvPr id="546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latin typeface="Times" pitchFamily="18" charset="0"/>
                <a:cs typeface="Times New Roman" pitchFamily="18" charset="0"/>
              </a:rPr>
              <a:t>Boyce–Codd normal form (BCNF)</a:t>
            </a:r>
            <a:r>
              <a:rPr lang="en-GB"/>
              <a:t> </a:t>
            </a:r>
          </a:p>
        </p:txBody>
      </p:sp>
      <p:sp>
        <p:nvSpPr>
          <p:cNvPr id="546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3568" y="2060848"/>
            <a:ext cx="7727950" cy="4114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sz="2800" b="1" dirty="0">
                <a:latin typeface="Times" pitchFamily="18" charset="0"/>
                <a:cs typeface="Times New Roman" pitchFamily="18" charset="0"/>
              </a:rPr>
              <a:t>Difference between 3NF and BCNF is that for a functional dependency A </a:t>
            </a:r>
            <a:r>
              <a:rPr lang="en-US" sz="2800" b="1" dirty="0">
                <a:latin typeface="Times" pitchFamily="18" charset="0"/>
                <a:cs typeface="Times New Roman" pitchFamily="18" charset="0"/>
                <a:sym typeface="Symbol" pitchFamily="18" charset="2"/>
              </a:rPr>
              <a:t></a:t>
            </a:r>
            <a:r>
              <a:rPr lang="en-US" sz="2800" b="1" dirty="0">
                <a:latin typeface="Times" pitchFamily="18" charset="0"/>
                <a:cs typeface="Times New Roman" pitchFamily="18" charset="0"/>
              </a:rPr>
              <a:t> B, 3NF allows this dependency in a relation if B is a primary-key attribute and A is not a candidate key. </a:t>
            </a:r>
          </a:p>
          <a:p>
            <a:pPr>
              <a:lnSpc>
                <a:spcPct val="30000"/>
              </a:lnSpc>
            </a:pPr>
            <a:endParaRPr lang="en-US" sz="2800" b="1" dirty="0">
              <a:latin typeface="Times" pitchFamily="18" charset="0"/>
              <a:cs typeface="Times New Roman" pitchFamily="18" charset="0"/>
            </a:endParaRPr>
          </a:p>
          <a:p>
            <a:pPr>
              <a:lnSpc>
                <a:spcPct val="90000"/>
              </a:lnSpc>
            </a:pPr>
            <a:r>
              <a:rPr lang="en-US" sz="2800" b="1" dirty="0">
                <a:latin typeface="Times" pitchFamily="18" charset="0"/>
                <a:cs typeface="Times New Roman" pitchFamily="18" charset="0"/>
              </a:rPr>
              <a:t>Whereas, BCNF insists that for this dependency to remain in a relation, A must be a candidate key. </a:t>
            </a:r>
          </a:p>
          <a:p>
            <a:pPr>
              <a:lnSpc>
                <a:spcPct val="30000"/>
              </a:lnSpc>
            </a:pPr>
            <a:endParaRPr lang="en-US" sz="2800" b="1" dirty="0">
              <a:latin typeface="Times" pitchFamily="18" charset="0"/>
              <a:cs typeface="Times New Roman" pitchFamily="18" charset="0"/>
            </a:endParaRPr>
          </a:p>
          <a:p>
            <a:pPr algn="just">
              <a:lnSpc>
                <a:spcPct val="90000"/>
              </a:lnSpc>
            </a:pPr>
            <a:r>
              <a:rPr lang="en-US" sz="2800" b="1" dirty="0">
                <a:latin typeface="Times" pitchFamily="18" charset="0"/>
                <a:cs typeface="Times New Roman" pitchFamily="18" charset="0"/>
              </a:rPr>
              <a:t>Every relation in BCNF is also in 3NF. However, relation in 3NF may not be in BCNF.</a:t>
            </a:r>
          </a:p>
          <a:p>
            <a:pPr>
              <a:lnSpc>
                <a:spcPct val="90000"/>
              </a:lnSpc>
            </a:pPr>
            <a:endParaRPr lang="en-GB" sz="2800" dirty="0">
              <a:latin typeface="Times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247266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6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6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68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6819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November 2018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DVLA Software Engineering Masters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26594-BA9F-4090-B76F-95200C4568AB}" type="slidenum">
              <a:rPr lang="en-US"/>
              <a:pPr/>
              <a:t>6</a:t>
            </a:fld>
            <a:endParaRPr lang="en-US"/>
          </a:p>
        </p:txBody>
      </p:sp>
      <p:sp>
        <p:nvSpPr>
          <p:cNvPr id="547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latin typeface="Times" pitchFamily="18" charset="0"/>
                <a:cs typeface="Times New Roman" pitchFamily="18" charset="0"/>
              </a:rPr>
              <a:t>Boyce–Codd normal form (BCNF)</a:t>
            </a:r>
            <a:r>
              <a:rPr lang="en-GB"/>
              <a:t> </a:t>
            </a:r>
          </a:p>
        </p:txBody>
      </p:sp>
      <p:sp>
        <p:nvSpPr>
          <p:cNvPr id="547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560" y="1916832"/>
            <a:ext cx="7727950" cy="4114800"/>
          </a:xfrm>
        </p:spPr>
        <p:txBody>
          <a:bodyPr/>
          <a:lstStyle/>
          <a:p>
            <a:r>
              <a:rPr lang="en-US" b="1" dirty="0">
                <a:latin typeface="Times" pitchFamily="18" charset="0"/>
                <a:cs typeface="Times New Roman" pitchFamily="18" charset="0"/>
              </a:rPr>
              <a:t>Violation of BCNF is quite rare. </a:t>
            </a:r>
          </a:p>
          <a:p>
            <a:endParaRPr lang="en-US" b="1" dirty="0">
              <a:latin typeface="Times" pitchFamily="18" charset="0"/>
              <a:cs typeface="Times New Roman" pitchFamily="18" charset="0"/>
            </a:endParaRPr>
          </a:p>
          <a:p>
            <a:r>
              <a:rPr lang="en-US" b="1" dirty="0">
                <a:latin typeface="Times" pitchFamily="18" charset="0"/>
                <a:cs typeface="Times New Roman" pitchFamily="18" charset="0"/>
              </a:rPr>
              <a:t>Potential to violate BCNF may occur in a relation that:</a:t>
            </a:r>
          </a:p>
          <a:p>
            <a:pPr lvl="1"/>
            <a:r>
              <a:rPr lang="en-US" b="1" dirty="0">
                <a:latin typeface="Times" pitchFamily="18" charset="0"/>
                <a:cs typeface="Times New Roman" pitchFamily="18" charset="0"/>
              </a:rPr>
              <a:t>contains two (or more) composite candidate keys;</a:t>
            </a:r>
          </a:p>
          <a:p>
            <a:pPr lvl="1"/>
            <a:r>
              <a:rPr lang="en-US" b="1" dirty="0">
                <a:latin typeface="Times" pitchFamily="18" charset="0"/>
                <a:cs typeface="Times New Roman" pitchFamily="18" charset="0"/>
              </a:rPr>
              <a:t>the candidate keys overlap (i.e. have at least one attribute in common).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52570528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7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7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7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7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7843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November 2018</a:t>
            </a:r>
          </a:p>
        </p:txBody>
      </p:sp>
      <p:sp>
        <p:nvSpPr>
          <p:cNvPr id="6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DVLA Software Engineering Masters</a:t>
            </a:r>
          </a:p>
        </p:txBody>
      </p:sp>
      <p:sp>
        <p:nvSpPr>
          <p:cNvPr id="7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5C51B-0348-40D8-AD62-2031582C4597}" type="slidenum">
              <a:rPr lang="en-US"/>
              <a:pPr/>
              <a:t>7</a:t>
            </a:fld>
            <a:endParaRPr lang="en-US"/>
          </a:p>
        </p:txBody>
      </p:sp>
      <p:sp>
        <p:nvSpPr>
          <p:cNvPr id="569346" name="Rectangle 2"/>
          <p:cNvSpPr>
            <a:spLocks noGrp="1" noChangeArrowheads="1"/>
          </p:cNvSpPr>
          <p:nvPr>
            <p:ph type="title"/>
          </p:nvPr>
        </p:nvSpPr>
        <p:spPr>
          <a:xfrm>
            <a:off x="899592" y="476672"/>
            <a:ext cx="7772400" cy="1143000"/>
          </a:xfrm>
        </p:spPr>
        <p:txBody>
          <a:bodyPr/>
          <a:lstStyle/>
          <a:p>
            <a:r>
              <a:rPr lang="en-US" b="1" dirty="0"/>
              <a:t>3NF Table Not in BCNF</a:t>
            </a:r>
          </a:p>
        </p:txBody>
      </p:sp>
      <p:pic>
        <p:nvPicPr>
          <p:cNvPr id="5693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6400" y="2133600"/>
            <a:ext cx="5943600" cy="3146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69348" name="Text Box 4"/>
          <p:cNvSpPr txBox="1">
            <a:spLocks noChangeArrowheads="1"/>
          </p:cNvSpPr>
          <p:nvPr/>
        </p:nvSpPr>
        <p:spPr bwMode="auto">
          <a:xfrm>
            <a:off x="6248400" y="4876800"/>
            <a:ext cx="13271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l"/>
            <a:r>
              <a:rPr lang="en-US" sz="2000">
                <a:latin typeface="Arial" pitchFamily="34" charset="0"/>
              </a:rPr>
              <a:t>Figure 4.7</a:t>
            </a:r>
            <a:endParaRPr lang="en-US" sz="50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17324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November 2018</a:t>
            </a:r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DVLA Software Engineering Masters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298D9-BDC1-435A-A803-984F54B462D9}" type="slidenum">
              <a:rPr lang="en-US"/>
              <a:pPr/>
              <a:t>8</a:t>
            </a:fld>
            <a:endParaRPr lang="en-US"/>
          </a:p>
        </p:txBody>
      </p:sp>
      <p:sp>
        <p:nvSpPr>
          <p:cNvPr id="570370" name="Rectangle 2"/>
          <p:cNvSpPr>
            <a:spLocks noGrp="1" noChangeArrowheads="1"/>
          </p:cNvSpPr>
          <p:nvPr>
            <p:ph type="title"/>
          </p:nvPr>
        </p:nvSpPr>
        <p:spPr>
          <a:xfrm>
            <a:off x="971600" y="260648"/>
            <a:ext cx="7772400" cy="1143000"/>
          </a:xfrm>
        </p:spPr>
        <p:txBody>
          <a:bodyPr/>
          <a:lstStyle/>
          <a:p>
            <a:r>
              <a:rPr lang="en-US" b="1" dirty="0"/>
              <a:t>Decomposition of Table </a:t>
            </a:r>
            <a:br>
              <a:rPr lang="en-US" b="1" dirty="0"/>
            </a:br>
            <a:r>
              <a:rPr lang="en-US" b="1" dirty="0"/>
              <a:t>Structure to Meet BCNF</a:t>
            </a:r>
          </a:p>
        </p:txBody>
      </p:sp>
      <p:pic>
        <p:nvPicPr>
          <p:cNvPr id="57037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4600" y="1828800"/>
            <a:ext cx="4110038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513352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November 2018</a:t>
            </a:r>
          </a:p>
        </p:txBody>
      </p:sp>
      <p:sp>
        <p:nvSpPr>
          <p:cNvPr id="6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DVLA Software Engineering Masters</a:t>
            </a:r>
          </a:p>
        </p:txBody>
      </p:sp>
      <p:sp>
        <p:nvSpPr>
          <p:cNvPr id="7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0B532-A9D3-4899-8DA9-37E5445ECEA8}" type="slidenum">
              <a:rPr lang="en-US"/>
              <a:pPr/>
              <a:t>9</a:t>
            </a:fld>
            <a:endParaRPr lang="en-US"/>
          </a:p>
        </p:txBody>
      </p:sp>
      <p:sp>
        <p:nvSpPr>
          <p:cNvPr id="571394" name="Rectangle 2"/>
          <p:cNvSpPr>
            <a:spLocks noGrp="1" noChangeArrowheads="1"/>
          </p:cNvSpPr>
          <p:nvPr>
            <p:ph type="title"/>
          </p:nvPr>
        </p:nvSpPr>
        <p:spPr>
          <a:xfrm>
            <a:off x="971600" y="404664"/>
            <a:ext cx="7772400" cy="1143000"/>
          </a:xfrm>
        </p:spPr>
        <p:txBody>
          <a:bodyPr/>
          <a:lstStyle/>
          <a:p>
            <a:r>
              <a:rPr lang="en-US" b="1" dirty="0"/>
              <a:t>BCNF Conversion Results</a:t>
            </a:r>
          </a:p>
        </p:txBody>
      </p:sp>
      <p:pic>
        <p:nvPicPr>
          <p:cNvPr id="57139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3600" y="1905000"/>
            <a:ext cx="4962525" cy="2117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7139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7800" y="4267200"/>
            <a:ext cx="6324600" cy="165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666810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November 2018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DVLA Software Engineering Masters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CCA6B-2AD4-46FB-93CB-5CB88B5723EC}" type="slidenum">
              <a:rPr lang="en-US"/>
              <a:pPr/>
              <a:t>10</a:t>
            </a:fld>
            <a:endParaRPr lang="en-US"/>
          </a:p>
        </p:txBody>
      </p:sp>
      <p:sp>
        <p:nvSpPr>
          <p:cNvPr id="54886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0"/>
            <a:ext cx="7772400" cy="1143000"/>
          </a:xfrm>
        </p:spPr>
        <p:txBody>
          <a:bodyPr/>
          <a:lstStyle/>
          <a:p>
            <a:r>
              <a:rPr lang="en-GB" b="1" dirty="0"/>
              <a:t/>
            </a:r>
            <a:br>
              <a:rPr lang="en-GB" b="1" dirty="0"/>
            </a:br>
            <a:r>
              <a:rPr lang="en-GB" b="1" dirty="0"/>
              <a:t>Review of Normalization 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(</a:t>
            </a:r>
            <a:r>
              <a:rPr lang="en-GB" b="1" dirty="0"/>
              <a:t>UNF to BCNF)</a:t>
            </a:r>
          </a:p>
        </p:txBody>
      </p:sp>
      <p:pic>
        <p:nvPicPr>
          <p:cNvPr id="548867" name="Picture 3" descr="D:\Database System 3e_tiff\Ch13-tif\DS3-Figure 13-17.t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6400" y="1676400"/>
            <a:ext cx="5562600" cy="4597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2931715"/>
      </p:ext>
    </p:extLst>
  </p:cSld>
  <p:clrMapOvr>
    <a:masterClrMapping/>
  </p:clrMapOvr>
  <p:transition>
    <p:wipe dir="d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November 2018</a:t>
            </a: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DVLA Software Engineering Masters</a:t>
            </a: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0FCFF-6875-4A94-B6D1-E555D5B6755D}" type="slidenum">
              <a:rPr lang="en-US"/>
              <a:pPr/>
              <a:t>11</a:t>
            </a:fld>
            <a:endParaRPr lang="en-US"/>
          </a:p>
        </p:txBody>
      </p:sp>
      <p:sp>
        <p:nvSpPr>
          <p:cNvPr id="54989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0"/>
            <a:ext cx="7772400" cy="1143000"/>
          </a:xfrm>
        </p:spPr>
        <p:txBody>
          <a:bodyPr/>
          <a:lstStyle/>
          <a:p>
            <a:r>
              <a:rPr lang="en-GB" b="1" dirty="0"/>
              <a:t>Review of Normalization 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(</a:t>
            </a:r>
            <a:r>
              <a:rPr lang="en-GB" b="1" dirty="0"/>
              <a:t>UNF to BCNF)</a:t>
            </a:r>
          </a:p>
        </p:txBody>
      </p:sp>
      <p:pic>
        <p:nvPicPr>
          <p:cNvPr id="549891" name="Picture 3" descr="D:\Database System 3e_tiff\Ch13-tif\DS3-Figure 13-18.t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1219200"/>
            <a:ext cx="7696200" cy="2144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49892" name="Picture 4" descr="D:\Database System 3e_tiff\Ch13-tif\DS3-Figure 13-19.t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3505200"/>
            <a:ext cx="7543800" cy="2725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7686772"/>
      </p:ext>
    </p:extLst>
  </p:cSld>
  <p:clrMapOvr>
    <a:masterClrMapping/>
  </p:clrMapOvr>
  <p:transition>
    <p:wipe dir="d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November 2018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DVLA Software Engineering Masters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568C0-5376-40DB-B86E-25FAF64CCDF7}" type="slidenum">
              <a:rPr lang="en-US"/>
              <a:pPr/>
              <a:t>12</a:t>
            </a:fld>
            <a:endParaRPr lang="en-US"/>
          </a:p>
        </p:txBody>
      </p:sp>
      <p:sp>
        <p:nvSpPr>
          <p:cNvPr id="550914" name="Rectangle 2"/>
          <p:cNvSpPr>
            <a:spLocks noGrp="1" noChangeArrowheads="1"/>
          </p:cNvSpPr>
          <p:nvPr>
            <p:ph type="title"/>
          </p:nvPr>
        </p:nvSpPr>
        <p:spPr>
          <a:xfrm>
            <a:off x="755576" y="260648"/>
            <a:ext cx="8001000" cy="1104900"/>
          </a:xfrm>
        </p:spPr>
        <p:txBody>
          <a:bodyPr/>
          <a:lstStyle/>
          <a:p>
            <a:r>
              <a:rPr lang="en-GB" b="1" dirty="0"/>
              <a:t>Review of Normalization 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(</a:t>
            </a:r>
            <a:r>
              <a:rPr lang="en-GB" b="1" dirty="0"/>
              <a:t>UNF to BCNF)</a:t>
            </a:r>
          </a:p>
        </p:txBody>
      </p:sp>
      <p:pic>
        <p:nvPicPr>
          <p:cNvPr id="550915" name="Picture 3" descr="D:\Database System 3e_tiff\Ch13-tif\DS3-Figure 13-20.t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1600200"/>
            <a:ext cx="7924800" cy="436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079010"/>
      </p:ext>
    </p:extLst>
  </p:cSld>
  <p:clrMapOvr>
    <a:masterClrMapping/>
  </p:clrMapOvr>
  <p:transition>
    <p:wipe dir="d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November 2018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DVLA Software Engineering Masters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689E6-61BF-4886-84C2-90160E7C2DEA}" type="slidenum">
              <a:rPr lang="en-US"/>
              <a:pPr/>
              <a:t>13</a:t>
            </a:fld>
            <a:endParaRPr lang="en-US"/>
          </a:p>
        </p:txBody>
      </p:sp>
      <p:sp>
        <p:nvSpPr>
          <p:cNvPr id="551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Review of Normalization 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(</a:t>
            </a:r>
            <a:r>
              <a:rPr lang="en-GB" b="1" dirty="0"/>
              <a:t>UNF to BCNF)</a:t>
            </a:r>
          </a:p>
        </p:txBody>
      </p:sp>
      <p:pic>
        <p:nvPicPr>
          <p:cNvPr id="551939" name="Picture 3" descr="D:\Database System 3e_tiff\Ch13-tif\DS3-Figure 13-21.t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0200" y="1752600"/>
            <a:ext cx="5867400" cy="4135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4106824"/>
      </p:ext>
    </p:extLst>
  </p:cSld>
  <p:clrMapOvr>
    <a:masterClrMapping/>
  </p:clrMapOvr>
  <p:transition>
    <p:wipe dir="d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November 2018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DVLA Software Engineering Masters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36BEE-AF94-4FA9-8A9B-999B81416EB5}" type="slidenum">
              <a:rPr lang="en-US"/>
              <a:pPr/>
              <a:t>14</a:t>
            </a:fld>
            <a:endParaRPr lang="en-US"/>
          </a:p>
        </p:txBody>
      </p:sp>
      <p:sp>
        <p:nvSpPr>
          <p:cNvPr id="552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latin typeface="Times" pitchFamily="18" charset="0"/>
                <a:cs typeface="Times New Roman" pitchFamily="18" charset="0"/>
              </a:rPr>
              <a:t>Fourth Normal Form (4NF)</a:t>
            </a:r>
            <a:r>
              <a:rPr lang="en-GB"/>
              <a:t> </a:t>
            </a:r>
          </a:p>
        </p:txBody>
      </p:sp>
      <p:sp>
        <p:nvSpPr>
          <p:cNvPr id="5529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560" y="1988840"/>
            <a:ext cx="7727950" cy="4114800"/>
          </a:xfrm>
        </p:spPr>
        <p:txBody>
          <a:bodyPr/>
          <a:lstStyle/>
          <a:p>
            <a:r>
              <a:rPr lang="en-US" sz="2800" b="1" dirty="0">
                <a:latin typeface="Times" pitchFamily="18" charset="0"/>
                <a:cs typeface="Times New Roman" pitchFamily="18" charset="0"/>
              </a:rPr>
              <a:t>Although BCNF removes anomalies due to functional dependencies, another type of dependency called a multi-valued dependency (MVD) can also cause data redundancy. </a:t>
            </a:r>
          </a:p>
          <a:p>
            <a:endParaRPr lang="en-US" sz="2800" b="1" dirty="0">
              <a:latin typeface="Times" pitchFamily="18" charset="0"/>
              <a:cs typeface="Times New Roman" pitchFamily="18" charset="0"/>
            </a:endParaRPr>
          </a:p>
          <a:p>
            <a:r>
              <a:rPr lang="en-US" sz="2800" b="1" dirty="0">
                <a:latin typeface="Times" pitchFamily="18" charset="0"/>
                <a:cs typeface="Times New Roman" pitchFamily="18" charset="0"/>
              </a:rPr>
              <a:t>Possible existence of MVDs in a relation is due to 1NF and can result in data redundancy.</a:t>
            </a:r>
            <a:endParaRPr lang="en-GB" sz="2800" b="1" dirty="0">
              <a:latin typeface="Times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2275632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2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2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2963" grpId="0" build="p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November 2018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DVLA Software Engineering Masters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791CAB-BB77-4D82-838E-D9DC9B4B78AA}" type="slidenum">
              <a:rPr lang="en-US"/>
              <a:pPr/>
              <a:t>15</a:t>
            </a:fld>
            <a:endParaRPr lang="en-US"/>
          </a:p>
        </p:txBody>
      </p:sp>
      <p:sp>
        <p:nvSpPr>
          <p:cNvPr id="553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latin typeface="Times" pitchFamily="18" charset="0"/>
                <a:cs typeface="Times New Roman" pitchFamily="18" charset="0"/>
              </a:rPr>
              <a:t>Fourth Normal Form (4NF) - MVD</a:t>
            </a:r>
            <a:endParaRPr lang="en-GB" b="1">
              <a:latin typeface="Times" pitchFamily="18" charset="0"/>
              <a:cs typeface="Times New Roman" pitchFamily="18" charset="0"/>
            </a:endParaRPr>
          </a:p>
        </p:txBody>
      </p:sp>
      <p:sp>
        <p:nvSpPr>
          <p:cNvPr id="5539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2060848"/>
            <a:ext cx="7727950" cy="4114800"/>
          </a:xfrm>
        </p:spPr>
        <p:txBody>
          <a:bodyPr/>
          <a:lstStyle/>
          <a:p>
            <a:r>
              <a:rPr lang="en-US" b="1" dirty="0">
                <a:latin typeface="Times" pitchFamily="18" charset="0"/>
                <a:cs typeface="Times New Roman" pitchFamily="18" charset="0"/>
              </a:rPr>
              <a:t>Dependency between attributes (for example, A, B, and C) in a relation, such that for each value of A there is a set of values for B and a set of values for C. However, set of values for B and C are independent of each other.</a:t>
            </a:r>
            <a:r>
              <a:rPr lang="en-GB" b="1" dirty="0">
                <a:latin typeface="Times" pitchFamily="18" charset="0"/>
                <a:cs typeface="Times New Roman" pitchFamily="18" charset="0"/>
              </a:rPr>
              <a:t> </a:t>
            </a:r>
          </a:p>
          <a:p>
            <a:pPr lvl="1"/>
            <a:endParaRPr lang="en-GB" b="1" dirty="0">
              <a:latin typeface="Times" pitchFamily="18" charset="0"/>
              <a:cs typeface="Times New Roman" pitchFamily="18" charset="0"/>
            </a:endParaRPr>
          </a:p>
          <a:p>
            <a:pPr lvl="1"/>
            <a:endParaRPr lang="en-GB" b="1" dirty="0">
              <a:latin typeface="Times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6266078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3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3987" grpId="0" build="p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November 2018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DVLA Software Engineering Masters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EF77B-CD65-4CE2-B618-31D4B5F08D5B}" type="slidenum">
              <a:rPr lang="en-US"/>
              <a:pPr/>
              <a:t>16</a:t>
            </a:fld>
            <a:endParaRPr lang="en-US"/>
          </a:p>
        </p:txBody>
      </p:sp>
      <p:sp>
        <p:nvSpPr>
          <p:cNvPr id="555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latin typeface="Times" pitchFamily="18" charset="0"/>
                <a:cs typeface="Times New Roman" pitchFamily="18" charset="0"/>
              </a:rPr>
              <a:t>Fourth Normal Form (4NF)</a:t>
            </a:r>
            <a:endParaRPr lang="en-GB" b="1">
              <a:latin typeface="Times" pitchFamily="18" charset="0"/>
              <a:cs typeface="Times New Roman" pitchFamily="18" charset="0"/>
            </a:endParaRPr>
          </a:p>
        </p:txBody>
      </p:sp>
      <p:sp>
        <p:nvSpPr>
          <p:cNvPr id="5550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560" y="1916832"/>
            <a:ext cx="7727950" cy="4114800"/>
          </a:xfrm>
        </p:spPr>
        <p:txBody>
          <a:bodyPr/>
          <a:lstStyle/>
          <a:p>
            <a:pPr algn="just"/>
            <a:r>
              <a:rPr lang="en-US" b="1" dirty="0">
                <a:latin typeface="Times" pitchFamily="18" charset="0"/>
                <a:cs typeface="Times New Roman" pitchFamily="18" charset="0"/>
              </a:rPr>
              <a:t>MVD between attributes A, B, and C in a relation using the following notation:</a:t>
            </a:r>
          </a:p>
          <a:p>
            <a:pPr lvl="1" algn="just">
              <a:buFontTx/>
              <a:buNone/>
            </a:pPr>
            <a:r>
              <a:rPr lang="en-US" b="1" dirty="0">
                <a:latin typeface="Times" pitchFamily="18" charset="0"/>
                <a:cs typeface="Times New Roman" pitchFamily="18" charset="0"/>
              </a:rPr>
              <a:t>	A  </a:t>
            </a:r>
            <a:r>
              <a:rPr lang="en-US" b="1" dirty="0">
                <a:latin typeface="Symbol" pitchFamily="18" charset="2"/>
                <a:cs typeface="Times New Roman" pitchFamily="18" charset="0"/>
              </a:rPr>
              <a:t>¾¾</a:t>
            </a:r>
            <a:r>
              <a:rPr lang="en-US" b="1" dirty="0">
                <a:latin typeface="Wingdings" pitchFamily="2" charset="2"/>
                <a:cs typeface="Times New Roman" pitchFamily="18" charset="0"/>
              </a:rPr>
              <a:t>ØØ</a:t>
            </a:r>
            <a:r>
              <a:rPr lang="en-US" b="1" dirty="0">
                <a:latin typeface="Times" pitchFamily="18" charset="0"/>
                <a:cs typeface="Times New Roman" pitchFamily="18" charset="0"/>
              </a:rPr>
              <a:t>  B </a:t>
            </a:r>
          </a:p>
          <a:p>
            <a:pPr lvl="1">
              <a:buFontTx/>
              <a:buNone/>
            </a:pPr>
            <a:r>
              <a:rPr lang="en-US" b="1" dirty="0">
                <a:latin typeface="Times" pitchFamily="18" charset="0"/>
                <a:cs typeface="Times New Roman" pitchFamily="18" charset="0"/>
              </a:rPr>
              <a:t>	A  </a:t>
            </a:r>
            <a:r>
              <a:rPr lang="en-US" b="1" dirty="0">
                <a:latin typeface="Symbol" pitchFamily="18" charset="2"/>
                <a:cs typeface="Times New Roman" pitchFamily="18" charset="0"/>
              </a:rPr>
              <a:t>¾¾</a:t>
            </a:r>
            <a:r>
              <a:rPr lang="en-US" b="1" dirty="0">
                <a:latin typeface="Wingdings" pitchFamily="2" charset="2"/>
                <a:cs typeface="Times New Roman" pitchFamily="18" charset="0"/>
              </a:rPr>
              <a:t>ØØ</a:t>
            </a:r>
            <a:r>
              <a:rPr lang="en-US" b="1" dirty="0">
                <a:latin typeface="Times" pitchFamily="18" charset="0"/>
                <a:cs typeface="Times New Roman" pitchFamily="18" charset="0"/>
              </a:rPr>
              <a:t>  C</a:t>
            </a:r>
            <a:r>
              <a:rPr lang="en-GB" b="1" dirty="0"/>
              <a:t> </a:t>
            </a:r>
          </a:p>
          <a:p>
            <a:pPr>
              <a:buFontTx/>
              <a:buNone/>
            </a:pPr>
            <a:endParaRPr lang="en-GB" b="1" dirty="0"/>
          </a:p>
          <a:p>
            <a:pPr>
              <a:buFontTx/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409477874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5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5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5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5011" grpId="0" build="p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November 2018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DVLA Software Engineering Masters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3A2D2-4059-4961-BC40-B6AF049946A1}" type="slidenum">
              <a:rPr lang="en-US"/>
              <a:pPr/>
              <a:t>17</a:t>
            </a:fld>
            <a:endParaRPr lang="en-US"/>
          </a:p>
        </p:txBody>
      </p:sp>
      <p:sp>
        <p:nvSpPr>
          <p:cNvPr id="556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latin typeface="Times" pitchFamily="18" charset="0"/>
                <a:cs typeface="Times New Roman" pitchFamily="18" charset="0"/>
              </a:rPr>
              <a:t>Fourth Normal Form (4NF)</a:t>
            </a:r>
            <a:endParaRPr lang="en-GB" b="1">
              <a:latin typeface="Times" pitchFamily="18" charset="0"/>
              <a:cs typeface="Times New Roman" pitchFamily="18" charset="0"/>
            </a:endParaRPr>
          </a:p>
        </p:txBody>
      </p:sp>
      <p:sp>
        <p:nvSpPr>
          <p:cNvPr id="5560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3568" y="1988840"/>
            <a:ext cx="7727950" cy="4114800"/>
          </a:xfrm>
        </p:spPr>
        <p:txBody>
          <a:bodyPr/>
          <a:lstStyle/>
          <a:p>
            <a:pPr algn="just">
              <a:lnSpc>
                <a:spcPct val="90000"/>
              </a:lnSpc>
            </a:pPr>
            <a:r>
              <a:rPr lang="en-US" sz="2800" b="1" dirty="0">
                <a:latin typeface="Times" pitchFamily="18" charset="0"/>
                <a:cs typeface="Times New Roman" pitchFamily="18" charset="0"/>
              </a:rPr>
              <a:t>MVD can be further defined as being trivial or nontrivial.  </a:t>
            </a:r>
          </a:p>
          <a:p>
            <a:pPr algn="just">
              <a:lnSpc>
                <a:spcPct val="90000"/>
              </a:lnSpc>
              <a:buClr>
                <a:schemeClr val="tx1"/>
              </a:buClr>
              <a:buFont typeface="Times New Roman" pitchFamily="18" charset="0"/>
              <a:buChar char="–"/>
            </a:pPr>
            <a:r>
              <a:rPr lang="en-US" sz="2800" b="1" dirty="0">
                <a:latin typeface="Times" pitchFamily="18" charset="0"/>
                <a:cs typeface="Times New Roman" pitchFamily="18" charset="0"/>
              </a:rPr>
              <a:t>MVD  A  </a:t>
            </a:r>
            <a:r>
              <a:rPr lang="en-US" sz="2800" b="1" dirty="0">
                <a:latin typeface="Symbol" pitchFamily="18" charset="2"/>
                <a:cs typeface="Times New Roman" pitchFamily="18" charset="0"/>
              </a:rPr>
              <a:t>¾¾</a:t>
            </a:r>
            <a:r>
              <a:rPr lang="en-US" sz="2800" b="1" dirty="0">
                <a:latin typeface="Wingdings" pitchFamily="2" charset="2"/>
                <a:cs typeface="Times New Roman" pitchFamily="18" charset="0"/>
              </a:rPr>
              <a:t>ØØ</a:t>
            </a:r>
            <a:r>
              <a:rPr lang="en-US" sz="2800" b="1" dirty="0">
                <a:latin typeface="Times" pitchFamily="18" charset="0"/>
                <a:cs typeface="Times New Roman" pitchFamily="18" charset="0"/>
              </a:rPr>
              <a:t>  B  in relation R is defined as being trivial if (a) B is a subset of A </a:t>
            </a:r>
            <a:r>
              <a:rPr lang="en-US" sz="2800" b="1" i="1" dirty="0">
                <a:latin typeface="Times" pitchFamily="18" charset="0"/>
                <a:cs typeface="Times New Roman" pitchFamily="18" charset="0"/>
              </a:rPr>
              <a:t>or</a:t>
            </a:r>
            <a:r>
              <a:rPr lang="en-US" sz="2800" b="1" dirty="0">
                <a:latin typeface="Times" pitchFamily="18" charset="0"/>
                <a:cs typeface="Times New Roman" pitchFamily="18" charset="0"/>
              </a:rPr>
              <a:t> (b) A </a:t>
            </a:r>
            <a:r>
              <a:rPr lang="en-US" sz="2800" b="1" dirty="0">
                <a:latin typeface="Times" pitchFamily="18" charset="0"/>
                <a:cs typeface="Times New Roman" pitchFamily="18" charset="0"/>
                <a:sym typeface="Symbol" pitchFamily="18" charset="2"/>
              </a:rPr>
              <a:t></a:t>
            </a:r>
            <a:r>
              <a:rPr lang="en-US" sz="2800" b="1" dirty="0">
                <a:latin typeface="Times" pitchFamily="18" charset="0"/>
                <a:cs typeface="Times New Roman" pitchFamily="18" charset="0"/>
              </a:rPr>
              <a:t> B = R.  </a:t>
            </a:r>
          </a:p>
          <a:p>
            <a:pPr algn="just">
              <a:lnSpc>
                <a:spcPct val="90000"/>
              </a:lnSpc>
              <a:buClr>
                <a:schemeClr val="tx1"/>
              </a:buClr>
              <a:buFont typeface="Times New Roman" pitchFamily="18" charset="0"/>
              <a:buChar char="–"/>
            </a:pPr>
            <a:r>
              <a:rPr lang="en-US" sz="2800" b="1" dirty="0">
                <a:latin typeface="Times" pitchFamily="18" charset="0"/>
                <a:cs typeface="Times New Roman" pitchFamily="18" charset="0"/>
              </a:rPr>
              <a:t>MVD is defined as being nontrivial if neither (a) nor (b) are satisfied. </a:t>
            </a:r>
          </a:p>
          <a:p>
            <a:pPr algn="just">
              <a:lnSpc>
                <a:spcPct val="90000"/>
              </a:lnSpc>
              <a:buClr>
                <a:schemeClr val="tx1"/>
              </a:buClr>
              <a:buFont typeface="Times New Roman" pitchFamily="18" charset="0"/>
              <a:buChar char="–"/>
            </a:pPr>
            <a:r>
              <a:rPr lang="en-US" sz="2800" b="1" dirty="0">
                <a:latin typeface="Times" pitchFamily="18" charset="0"/>
                <a:cs typeface="Times New Roman" pitchFamily="18" charset="0"/>
              </a:rPr>
              <a:t>Trivial MVD does not specify a constraint on a relation, while a nontrivial MVD does specify a constraint.</a:t>
            </a:r>
            <a:r>
              <a:rPr lang="en-US" sz="2800" dirty="0">
                <a:latin typeface="Times" pitchFamily="18" charset="0"/>
                <a:cs typeface="Times New Roman" pitchFamily="18" charset="0"/>
              </a:rPr>
              <a:t>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419131890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6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6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6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60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6035" grpId="0" build="p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November 2018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DVLA Software Engineering Masters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617C61-2583-4327-B0EB-ED13B14D6890}" type="slidenum">
              <a:rPr lang="en-US"/>
              <a:pPr/>
              <a:t>18</a:t>
            </a:fld>
            <a:endParaRPr lang="en-US"/>
          </a:p>
        </p:txBody>
      </p:sp>
      <p:sp>
        <p:nvSpPr>
          <p:cNvPr id="557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latin typeface="Times" pitchFamily="18" charset="0"/>
                <a:cs typeface="Times New Roman" pitchFamily="18" charset="0"/>
              </a:rPr>
              <a:t>Fourth Normal Form (4NF)</a:t>
            </a:r>
            <a:endParaRPr lang="en-GB" b="1">
              <a:latin typeface="Times" pitchFamily="18" charset="0"/>
              <a:cs typeface="Times New Roman" pitchFamily="18" charset="0"/>
            </a:endParaRPr>
          </a:p>
        </p:txBody>
      </p:sp>
      <p:sp>
        <p:nvSpPr>
          <p:cNvPr id="5570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3568" y="1988840"/>
            <a:ext cx="7727950" cy="4114800"/>
          </a:xfrm>
        </p:spPr>
        <p:txBody>
          <a:bodyPr/>
          <a:lstStyle/>
          <a:p>
            <a:r>
              <a:rPr lang="en-US" b="1" dirty="0">
                <a:latin typeface="Times" pitchFamily="18" charset="0"/>
                <a:cs typeface="Times New Roman" pitchFamily="18" charset="0"/>
              </a:rPr>
              <a:t>Defined as a relation that is in BCNF and contains no nontrivial MVDs.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95262821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7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7059" grpId="0" build="p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November 2018</a:t>
            </a:r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DVLA Software Engineering Masters</a:t>
            </a:r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98A9E2-3F31-45A7-8644-61770B71CE5C}" type="slidenum">
              <a:rPr lang="en-US"/>
              <a:pPr/>
              <a:t>19</a:t>
            </a:fld>
            <a:endParaRPr lang="en-US"/>
          </a:p>
        </p:txBody>
      </p:sp>
      <p:sp>
        <p:nvSpPr>
          <p:cNvPr id="5580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4NF - Example</a:t>
            </a:r>
          </a:p>
        </p:txBody>
      </p:sp>
      <p:pic>
        <p:nvPicPr>
          <p:cNvPr id="558083" name="Picture 3" descr="D:\Database System 3e_tiff\Ch13-tif\DS3-Figure 13-22a.t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1600200"/>
            <a:ext cx="3581400" cy="2108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58084" name="Picture 4" descr="D:\Database System 3e_tiff\Ch13-tif\DS3-Figure 13-22b.t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9800" y="4267200"/>
            <a:ext cx="4724400" cy="1781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58085" name="Line 5"/>
          <p:cNvSpPr>
            <a:spLocks noChangeShapeType="1"/>
          </p:cNvSpPr>
          <p:nvPr/>
        </p:nvSpPr>
        <p:spPr bwMode="auto">
          <a:xfrm>
            <a:off x="4419600" y="3733800"/>
            <a:ext cx="0" cy="3810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arrow" w="sm" len="sm"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6539372"/>
      </p:ext>
    </p:extLst>
  </p:cSld>
  <p:clrMapOvr>
    <a:masterClrMapping/>
  </p:clrMapOvr>
  <p:transition>
    <p:wipe dir="d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November 2018</a:t>
            </a:r>
          </a:p>
        </p:txBody>
      </p:sp>
      <p:sp>
        <p:nvSpPr>
          <p:cNvPr id="6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DVLA Software Engineering Masters</a:t>
            </a:r>
          </a:p>
        </p:txBody>
      </p:sp>
      <p:sp>
        <p:nvSpPr>
          <p:cNvPr id="7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760A4-1F1A-4019-9C38-4DF69A06AE33}" type="slidenum">
              <a:rPr lang="en-US"/>
              <a:pPr/>
              <a:t>20</a:t>
            </a:fld>
            <a:endParaRPr lang="en-US"/>
          </a:p>
        </p:txBody>
      </p:sp>
      <p:sp>
        <p:nvSpPr>
          <p:cNvPr id="480258" name="Rectangle 2"/>
          <p:cNvSpPr>
            <a:spLocks noGrp="1" noChangeArrowheads="1"/>
          </p:cNvSpPr>
          <p:nvPr>
            <p:ph type="title"/>
          </p:nvPr>
        </p:nvSpPr>
        <p:spPr>
          <a:xfrm>
            <a:off x="971600" y="332656"/>
            <a:ext cx="7772400" cy="1143000"/>
          </a:xfrm>
        </p:spPr>
        <p:txBody>
          <a:bodyPr/>
          <a:lstStyle/>
          <a:p>
            <a:r>
              <a:rPr lang="en-US" b="1" dirty="0"/>
              <a:t>3NF Table Not in BCNF</a:t>
            </a:r>
          </a:p>
        </p:txBody>
      </p:sp>
      <p:pic>
        <p:nvPicPr>
          <p:cNvPr id="48025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6400" y="2133600"/>
            <a:ext cx="5943600" cy="3146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80260" name="Text Box 4"/>
          <p:cNvSpPr txBox="1">
            <a:spLocks noChangeArrowheads="1"/>
          </p:cNvSpPr>
          <p:nvPr/>
        </p:nvSpPr>
        <p:spPr bwMode="auto">
          <a:xfrm>
            <a:off x="6248400" y="4876800"/>
            <a:ext cx="13271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l"/>
            <a:r>
              <a:rPr lang="en-US" sz="2000">
                <a:latin typeface="Arial" pitchFamily="34" charset="0"/>
              </a:rPr>
              <a:t>Figure 4.7</a:t>
            </a:r>
            <a:endParaRPr lang="en-US" sz="50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134411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November 2018</a:t>
            </a:r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DVLA Software Engineering Masters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588600-29C9-4484-A8E8-2A3385ACE637}" type="slidenum">
              <a:rPr lang="en-US"/>
              <a:pPr/>
              <a:t>21</a:t>
            </a:fld>
            <a:endParaRPr lang="en-US"/>
          </a:p>
        </p:txBody>
      </p:sp>
      <p:sp>
        <p:nvSpPr>
          <p:cNvPr id="481282" name="Rectangle 2"/>
          <p:cNvSpPr>
            <a:spLocks noGrp="1" noChangeArrowheads="1"/>
          </p:cNvSpPr>
          <p:nvPr>
            <p:ph type="title"/>
          </p:nvPr>
        </p:nvSpPr>
        <p:spPr>
          <a:xfrm>
            <a:off x="827584" y="116632"/>
            <a:ext cx="7772400" cy="1143000"/>
          </a:xfrm>
        </p:spPr>
        <p:txBody>
          <a:bodyPr/>
          <a:lstStyle/>
          <a:p>
            <a:r>
              <a:rPr lang="en-US" b="1" dirty="0"/>
              <a:t>Decomposition of Table </a:t>
            </a:r>
            <a:br>
              <a:rPr lang="en-US" b="1" dirty="0"/>
            </a:br>
            <a:r>
              <a:rPr lang="en-US" b="1" dirty="0"/>
              <a:t>Structure to Meet BCNF</a:t>
            </a:r>
          </a:p>
        </p:txBody>
      </p:sp>
      <p:pic>
        <p:nvPicPr>
          <p:cNvPr id="48128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4600" y="1828800"/>
            <a:ext cx="4110038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654282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November 2018</a:t>
            </a:r>
          </a:p>
        </p:txBody>
      </p:sp>
      <p:sp>
        <p:nvSpPr>
          <p:cNvPr id="7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DVLA Software Engineering Masters</a:t>
            </a:r>
          </a:p>
        </p:txBody>
      </p:sp>
      <p:sp>
        <p:nvSpPr>
          <p:cNvPr id="8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F715A-FA04-4E47-BEA6-286D3E92F6D3}" type="slidenum">
              <a:rPr lang="en-US"/>
              <a:pPr/>
              <a:t>22</a:t>
            </a:fld>
            <a:endParaRPr lang="en-US"/>
          </a:p>
        </p:txBody>
      </p:sp>
      <p:sp>
        <p:nvSpPr>
          <p:cNvPr id="482306" name="Rectangle 2"/>
          <p:cNvSpPr>
            <a:spLocks noGrp="1" noChangeArrowheads="1"/>
          </p:cNvSpPr>
          <p:nvPr>
            <p:ph type="title"/>
          </p:nvPr>
        </p:nvSpPr>
        <p:spPr>
          <a:xfrm>
            <a:off x="1043608" y="188640"/>
            <a:ext cx="7772400" cy="1143000"/>
          </a:xfrm>
        </p:spPr>
        <p:txBody>
          <a:bodyPr/>
          <a:lstStyle/>
          <a:p>
            <a:r>
              <a:rPr lang="en-US" b="1" dirty="0"/>
              <a:t>Decomposition into BCNF</a:t>
            </a:r>
          </a:p>
        </p:txBody>
      </p:sp>
      <p:sp>
        <p:nvSpPr>
          <p:cNvPr id="482307" name="Text Box 3"/>
          <p:cNvSpPr txBox="1">
            <a:spLocks noChangeArrowheads="1"/>
          </p:cNvSpPr>
          <p:nvPr/>
        </p:nvSpPr>
        <p:spPr bwMode="auto">
          <a:xfrm>
            <a:off x="6477000" y="6019800"/>
            <a:ext cx="13271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l"/>
            <a:r>
              <a:rPr lang="en-US" sz="2000">
                <a:latin typeface="Arial" pitchFamily="34" charset="0"/>
              </a:rPr>
              <a:t>Figure 4.9</a:t>
            </a:r>
            <a:endParaRPr lang="en-US" sz="500">
              <a:latin typeface="Arial" pitchFamily="34" charset="0"/>
            </a:endParaRPr>
          </a:p>
        </p:txBody>
      </p:sp>
      <p:pic>
        <p:nvPicPr>
          <p:cNvPr id="48230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3600" y="1905000"/>
            <a:ext cx="4962525" cy="2117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8230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7800" y="4267200"/>
            <a:ext cx="6324600" cy="165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6716177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November 2018</a:t>
            </a:r>
          </a:p>
        </p:txBody>
      </p:sp>
      <p:sp>
        <p:nvSpPr>
          <p:cNvPr id="8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DVLA Software Engineering Masters</a:t>
            </a:r>
          </a:p>
        </p:txBody>
      </p:sp>
      <p:sp>
        <p:nvSpPr>
          <p:cNvPr id="9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788023-C670-4328-B405-424123E1D9B6}" type="slidenum">
              <a:rPr lang="en-US"/>
              <a:pPr/>
              <a:t>23</a:t>
            </a:fld>
            <a:endParaRPr lang="en-US"/>
          </a:p>
        </p:txBody>
      </p:sp>
      <p:sp>
        <p:nvSpPr>
          <p:cNvPr id="488450" name="Rectangle 2"/>
          <p:cNvSpPr>
            <a:spLocks noGrp="1" noChangeArrowheads="1"/>
          </p:cNvSpPr>
          <p:nvPr>
            <p:ph type="title"/>
          </p:nvPr>
        </p:nvSpPr>
        <p:spPr>
          <a:xfrm>
            <a:off x="971600" y="332656"/>
            <a:ext cx="7772400" cy="1143000"/>
          </a:xfrm>
        </p:spPr>
        <p:txBody>
          <a:bodyPr/>
          <a:lstStyle/>
          <a:p>
            <a:r>
              <a:rPr lang="en-US" b="1" dirty="0"/>
              <a:t>4NF Conversion Results</a:t>
            </a:r>
          </a:p>
        </p:txBody>
      </p:sp>
      <p:sp>
        <p:nvSpPr>
          <p:cNvPr id="488451" name="Text Box 3"/>
          <p:cNvSpPr txBox="1">
            <a:spLocks noChangeArrowheads="1"/>
          </p:cNvSpPr>
          <p:nvPr/>
        </p:nvSpPr>
        <p:spPr bwMode="auto">
          <a:xfrm>
            <a:off x="1600200" y="5638800"/>
            <a:ext cx="7289800" cy="58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l"/>
            <a:r>
              <a:rPr lang="en-US" sz="1600" b="1">
                <a:latin typeface="Arial" pitchFamily="34" charset="0"/>
              </a:rPr>
              <a:t>Multivalued Dependencies (an employee can work for many services and </a:t>
            </a:r>
            <a:br>
              <a:rPr lang="en-US" sz="1600" b="1">
                <a:latin typeface="Arial" pitchFamily="34" charset="0"/>
              </a:rPr>
            </a:br>
            <a:r>
              <a:rPr lang="en-US" sz="1600" b="1">
                <a:latin typeface="Arial" pitchFamily="34" charset="0"/>
              </a:rPr>
              <a:t>on many projects</a:t>
            </a:r>
            <a:endParaRPr lang="en-US" sz="1600">
              <a:latin typeface="Arial" pitchFamily="34" charset="0"/>
            </a:endParaRPr>
          </a:p>
        </p:txBody>
      </p:sp>
      <p:pic>
        <p:nvPicPr>
          <p:cNvPr id="4884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400" y="1524000"/>
            <a:ext cx="3076575" cy="3971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88453" name="Text Box 5"/>
          <p:cNvSpPr txBox="1">
            <a:spLocks noChangeArrowheads="1"/>
          </p:cNvSpPr>
          <p:nvPr/>
        </p:nvSpPr>
        <p:spPr bwMode="auto">
          <a:xfrm>
            <a:off x="5029200" y="4114800"/>
            <a:ext cx="212725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l"/>
            <a:r>
              <a:rPr lang="en-US" sz="1600" b="1">
                <a:latin typeface="Arial" pitchFamily="34" charset="0"/>
              </a:rPr>
              <a:t>Set of Tables in 4NF</a:t>
            </a:r>
            <a:endParaRPr lang="en-US" sz="1600">
              <a:latin typeface="Arial" pitchFamily="34" charset="0"/>
            </a:endParaRPr>
          </a:p>
        </p:txBody>
      </p:sp>
      <p:pic>
        <p:nvPicPr>
          <p:cNvPr id="48845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1524000"/>
            <a:ext cx="2819400" cy="231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889649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November 2018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DVLA Software Engineering Masters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7ADB4-C228-4DA1-B27C-C257BDB7D606}" type="slidenum">
              <a:rPr lang="en-US"/>
              <a:pPr/>
              <a:t>24</a:t>
            </a:fld>
            <a:endParaRPr lang="en-US"/>
          </a:p>
        </p:txBody>
      </p:sp>
      <p:sp>
        <p:nvSpPr>
          <p:cNvPr id="489474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28600"/>
            <a:ext cx="7772400" cy="1143000"/>
          </a:xfrm>
        </p:spPr>
        <p:txBody>
          <a:bodyPr/>
          <a:lstStyle/>
          <a:p>
            <a:r>
              <a:rPr lang="en-US" b="1"/>
              <a:t>Denormalization</a:t>
            </a:r>
          </a:p>
        </p:txBody>
      </p:sp>
      <p:sp>
        <p:nvSpPr>
          <p:cNvPr id="4894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3568" y="1988840"/>
            <a:ext cx="7772400" cy="4114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sz="2800" dirty="0"/>
              <a:t>Normalization is one of many database design goals </a:t>
            </a:r>
          </a:p>
          <a:p>
            <a:pPr>
              <a:lnSpc>
                <a:spcPct val="90000"/>
              </a:lnSpc>
            </a:pPr>
            <a:r>
              <a:rPr lang="en-US" sz="2800" dirty="0"/>
              <a:t>Normalized table requirements</a:t>
            </a:r>
            <a:r>
              <a:rPr lang="en-US" sz="2400" dirty="0"/>
              <a:t> </a:t>
            </a:r>
          </a:p>
          <a:p>
            <a:pPr lvl="1">
              <a:lnSpc>
                <a:spcPct val="90000"/>
              </a:lnSpc>
            </a:pPr>
            <a:r>
              <a:rPr lang="en-US" sz="2400" dirty="0"/>
              <a:t>Additional processing</a:t>
            </a:r>
          </a:p>
          <a:p>
            <a:pPr lvl="1">
              <a:lnSpc>
                <a:spcPct val="90000"/>
              </a:lnSpc>
            </a:pPr>
            <a:r>
              <a:rPr lang="en-US" sz="2400" dirty="0"/>
              <a:t>Loss of system speed</a:t>
            </a:r>
            <a:endParaRPr lang="en-US" sz="2200" dirty="0"/>
          </a:p>
          <a:p>
            <a:pPr>
              <a:lnSpc>
                <a:spcPct val="90000"/>
              </a:lnSpc>
            </a:pPr>
            <a:r>
              <a:rPr lang="en-US" sz="2800" dirty="0"/>
              <a:t>Normalization purity is difficult to sustain due to conflict in:</a:t>
            </a:r>
            <a:endParaRPr lang="en-US" sz="2400" dirty="0"/>
          </a:p>
          <a:p>
            <a:pPr lvl="1">
              <a:lnSpc>
                <a:spcPct val="90000"/>
              </a:lnSpc>
            </a:pPr>
            <a:r>
              <a:rPr lang="en-US" sz="2400" dirty="0"/>
              <a:t>Design efficiency</a:t>
            </a:r>
          </a:p>
          <a:p>
            <a:pPr lvl="1">
              <a:lnSpc>
                <a:spcPct val="90000"/>
              </a:lnSpc>
            </a:pPr>
            <a:r>
              <a:rPr lang="en-US" sz="2400" dirty="0"/>
              <a:t>Information requirements</a:t>
            </a:r>
          </a:p>
          <a:p>
            <a:pPr lvl="1">
              <a:lnSpc>
                <a:spcPct val="90000"/>
              </a:lnSpc>
            </a:pPr>
            <a:r>
              <a:rPr lang="en-US" sz="2400" dirty="0"/>
              <a:t>Processing </a:t>
            </a: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259265173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November 2018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DVLA Software Engineering Masters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6880C-FF37-4EC4-B34F-D73B214AC337}" type="slidenum">
              <a:rPr lang="en-US"/>
              <a:pPr/>
              <a:t>25</a:t>
            </a:fld>
            <a:endParaRPr lang="en-US"/>
          </a:p>
        </p:txBody>
      </p:sp>
      <p:sp>
        <p:nvSpPr>
          <p:cNvPr id="490498" name="Rectangle 2"/>
          <p:cNvSpPr>
            <a:spLocks noGrp="1" noChangeArrowheads="1"/>
          </p:cNvSpPr>
          <p:nvPr>
            <p:ph type="title"/>
          </p:nvPr>
        </p:nvSpPr>
        <p:spPr>
          <a:xfrm>
            <a:off x="1043608" y="548680"/>
            <a:ext cx="7772400" cy="1143000"/>
          </a:xfrm>
        </p:spPr>
        <p:txBody>
          <a:bodyPr/>
          <a:lstStyle/>
          <a:p>
            <a:r>
              <a:rPr lang="en-US" b="1" dirty="0" err="1"/>
              <a:t>Unnormalized</a:t>
            </a:r>
            <a:r>
              <a:rPr lang="en-US" b="1" dirty="0"/>
              <a:t> Table Defects</a:t>
            </a:r>
          </a:p>
        </p:txBody>
      </p:sp>
      <p:sp>
        <p:nvSpPr>
          <p:cNvPr id="4904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27584" y="2060848"/>
            <a:ext cx="7772400" cy="4114800"/>
          </a:xfrm>
        </p:spPr>
        <p:txBody>
          <a:bodyPr/>
          <a:lstStyle/>
          <a:p>
            <a:r>
              <a:rPr lang="en-US" dirty="0"/>
              <a:t>Data updates less efficient</a:t>
            </a:r>
          </a:p>
          <a:p>
            <a:r>
              <a:rPr lang="en-US" dirty="0"/>
              <a:t>Indexing more cumbersome</a:t>
            </a:r>
          </a:p>
          <a:p>
            <a:r>
              <a:rPr lang="en-US" dirty="0"/>
              <a:t>No simple strategies for creating views</a:t>
            </a:r>
          </a:p>
        </p:txBody>
      </p:sp>
    </p:spTree>
    <p:extLst>
      <p:ext uri="{BB962C8B-B14F-4D97-AF65-F5344CB8AC3E}">
        <p14:creationId xmlns:p14="http://schemas.microsoft.com/office/powerpoint/2010/main" val="154081228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/>
              <a:t>November 2018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DVLA Software Engineering Masters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7CD0A-A664-40E1-BFA9-8AC81C34FC4F}" type="slidenum">
              <a:rPr lang="en-US"/>
              <a:pPr/>
              <a:t>26</a:t>
            </a:fld>
            <a:endParaRPr lang="en-US"/>
          </a:p>
        </p:txBody>
      </p:sp>
      <p:sp>
        <p:nvSpPr>
          <p:cNvPr id="493570" name="Rectangle 1026"/>
          <p:cNvSpPr>
            <a:spLocks noGrp="1" noChangeArrowheads="1"/>
          </p:cNvSpPr>
          <p:nvPr>
            <p:ph type="title"/>
          </p:nvPr>
        </p:nvSpPr>
        <p:spPr>
          <a:xfrm>
            <a:off x="1043608" y="260648"/>
            <a:ext cx="7772400" cy="1143000"/>
          </a:xfrm>
        </p:spPr>
        <p:txBody>
          <a:bodyPr/>
          <a:lstStyle/>
          <a:p>
            <a:r>
              <a:rPr lang="en-US" b="1" dirty="0"/>
              <a:t>Summary</a:t>
            </a:r>
          </a:p>
        </p:txBody>
      </p:sp>
      <p:sp>
        <p:nvSpPr>
          <p:cNvPr id="493571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683568" y="1916832"/>
            <a:ext cx="7772400" cy="4114800"/>
          </a:xfrm>
        </p:spPr>
        <p:txBody>
          <a:bodyPr/>
          <a:lstStyle/>
          <a:p>
            <a:r>
              <a:rPr lang="en-US" dirty="0"/>
              <a:t>We will use normalization in database design to create a set of relations in 3FN normal form:</a:t>
            </a:r>
          </a:p>
          <a:p>
            <a:pPr lvl="1"/>
            <a:r>
              <a:rPr lang="en-US" dirty="0"/>
              <a:t>Each entity has a unique primary key, and each attribute depends upon the primary key</a:t>
            </a:r>
          </a:p>
          <a:p>
            <a:pPr lvl="1"/>
            <a:r>
              <a:rPr lang="en-US" dirty="0"/>
              <a:t>No partial dependency</a:t>
            </a:r>
          </a:p>
          <a:p>
            <a:pPr lvl="1"/>
            <a:r>
              <a:rPr lang="en-US" dirty="0"/>
              <a:t>No transitive dependency</a:t>
            </a:r>
          </a:p>
        </p:txBody>
      </p:sp>
    </p:spTree>
    <p:extLst>
      <p:ext uri="{BB962C8B-B14F-4D97-AF65-F5344CB8AC3E}">
        <p14:creationId xmlns:p14="http://schemas.microsoft.com/office/powerpoint/2010/main" val="4280752840"/>
      </p:ext>
    </p:extLst>
  </p:cSld>
  <p:clrMapOvr>
    <a:masterClrMapping/>
  </p:clrMapOvr>
</p:sld>
</file>

<file path=ppt/theme/theme1.xml><?xml version="1.0" encoding="utf-8"?>
<a:theme xmlns:a="http://schemas.openxmlformats.org/drawingml/2006/main" name="Blends">
  <a:themeElements>
    <a:clrScheme name="Blends 2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69696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Office\Templates\Presentation Designs\Blends.pot</Template>
  <TotalTime>1472214609</TotalTime>
  <Words>830</Words>
  <Application>Microsoft Office PowerPoint</Application>
  <PresentationFormat>On-screen Show (4:3)</PresentationFormat>
  <Paragraphs>159</Paragraphs>
  <Slides>26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5" baseType="lpstr">
      <vt:lpstr>ＭＳ Ｐゴシック</vt:lpstr>
      <vt:lpstr>ＭＳ Ｐゴシック</vt:lpstr>
      <vt:lpstr>Arial</vt:lpstr>
      <vt:lpstr>Symbol</vt:lpstr>
      <vt:lpstr>Tahoma</vt:lpstr>
      <vt:lpstr>Times</vt:lpstr>
      <vt:lpstr>Times New Roman</vt:lpstr>
      <vt:lpstr>Wingdings</vt:lpstr>
      <vt:lpstr>Blends</vt:lpstr>
      <vt:lpstr>Topic 4 – Advanced Normalization</vt:lpstr>
      <vt:lpstr>Learning Objectives</vt:lpstr>
      <vt:lpstr>Acknowledgments</vt:lpstr>
      <vt:lpstr>Boyce–Codd Normal Form (BCNF)</vt:lpstr>
      <vt:lpstr>Boyce–Codd normal form (BCNF) </vt:lpstr>
      <vt:lpstr>Boyce–Codd normal form (BCNF) </vt:lpstr>
      <vt:lpstr>3NF Table Not in BCNF</vt:lpstr>
      <vt:lpstr>Decomposition of Table  Structure to Meet BCNF</vt:lpstr>
      <vt:lpstr>BCNF Conversion Results</vt:lpstr>
      <vt:lpstr> Review of Normalization  (UNF to BCNF)</vt:lpstr>
      <vt:lpstr>Review of Normalization  (UNF to BCNF)</vt:lpstr>
      <vt:lpstr>Review of Normalization  (UNF to BCNF)</vt:lpstr>
      <vt:lpstr>Review of Normalization  (UNF to BCNF)</vt:lpstr>
      <vt:lpstr>Fourth Normal Form (4NF) </vt:lpstr>
      <vt:lpstr>Fourth Normal Form (4NF) - MVD</vt:lpstr>
      <vt:lpstr>Fourth Normal Form (4NF)</vt:lpstr>
      <vt:lpstr>Fourth Normal Form (4NF)</vt:lpstr>
      <vt:lpstr>Fourth Normal Form (4NF)</vt:lpstr>
      <vt:lpstr>4NF - Example</vt:lpstr>
      <vt:lpstr>3NF Table Not in BCNF</vt:lpstr>
      <vt:lpstr>Decomposition of Table  Structure to Meet BCNF</vt:lpstr>
      <vt:lpstr>Decomposition into BCNF</vt:lpstr>
      <vt:lpstr>4NF Conversion Results</vt:lpstr>
      <vt:lpstr>Denormalization</vt:lpstr>
      <vt:lpstr>Unnormalized Table Defects</vt:lpstr>
      <vt:lpstr>Summary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</dc:title>
  <dc:subject>Database Systems</dc:subject>
  <dc:creator>Thomas Connolly and Carolyn Begg</dc:creator>
  <dc:description>Transparencies for Chapter 1 of textbook_x000d_
Database Systems: A Practical Approach to Design, Implementation and Management</dc:description>
  <cp:lastModifiedBy>Hole, Stephen</cp:lastModifiedBy>
  <cp:revision>26</cp:revision>
  <cp:lastPrinted>2018-10-31T08:24:02Z</cp:lastPrinted>
  <dcterms:created xsi:type="dcterms:W3CDTF">1996-12-09T10:09:10Z</dcterms:created>
  <dcterms:modified xsi:type="dcterms:W3CDTF">2018-10-31T09:34:51Z</dcterms:modified>
</cp:coreProperties>
</file>