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9"/>
  </p:notesMasterIdLst>
  <p:handoutMasterIdLst>
    <p:handoutMasterId r:id="rId50"/>
  </p:handoutMasterIdLst>
  <p:sldIdLst>
    <p:sldId id="277" r:id="rId2"/>
    <p:sldId id="298" r:id="rId3"/>
    <p:sldId id="317" r:id="rId4"/>
    <p:sldId id="281" r:id="rId5"/>
    <p:sldId id="321" r:id="rId6"/>
    <p:sldId id="299" r:id="rId7"/>
    <p:sldId id="621" r:id="rId8"/>
    <p:sldId id="622" r:id="rId9"/>
    <p:sldId id="623" r:id="rId10"/>
    <p:sldId id="258" r:id="rId11"/>
    <p:sldId id="284" r:id="rId12"/>
    <p:sldId id="318" r:id="rId13"/>
    <p:sldId id="319" r:id="rId14"/>
    <p:sldId id="259" r:id="rId15"/>
    <p:sldId id="285" r:id="rId16"/>
    <p:sldId id="286" r:id="rId17"/>
    <p:sldId id="280" r:id="rId18"/>
    <p:sldId id="260" r:id="rId19"/>
    <p:sldId id="322" r:id="rId20"/>
    <p:sldId id="301" r:id="rId21"/>
    <p:sldId id="261" r:id="rId22"/>
    <p:sldId id="287" r:id="rId23"/>
    <p:sldId id="262" r:id="rId24"/>
    <p:sldId id="263" r:id="rId25"/>
    <p:sldId id="288" r:id="rId26"/>
    <p:sldId id="264" r:id="rId27"/>
    <p:sldId id="289" r:id="rId28"/>
    <p:sldId id="266" r:id="rId29"/>
    <p:sldId id="291" r:id="rId30"/>
    <p:sldId id="290" r:id="rId31"/>
    <p:sldId id="295" r:id="rId32"/>
    <p:sldId id="620" r:id="rId33"/>
    <p:sldId id="293" r:id="rId34"/>
    <p:sldId id="294" r:id="rId35"/>
    <p:sldId id="268" r:id="rId36"/>
    <p:sldId id="296" r:id="rId37"/>
    <p:sldId id="269" r:id="rId38"/>
    <p:sldId id="271" r:id="rId39"/>
    <p:sldId id="272" r:id="rId40"/>
    <p:sldId id="273" r:id="rId41"/>
    <p:sldId id="274" r:id="rId42"/>
    <p:sldId id="275" r:id="rId43"/>
    <p:sldId id="276" r:id="rId44"/>
    <p:sldId id="302" r:id="rId45"/>
    <p:sldId id="320" r:id="rId46"/>
    <p:sldId id="297" r:id="rId47"/>
    <p:sldId id="300" r:id="rId4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87" autoAdjust="0"/>
    <p:restoredTop sz="94576" autoAdjust="0"/>
  </p:normalViewPr>
  <p:slideViewPr>
    <p:cSldViewPr>
      <p:cViewPr varScale="1">
        <p:scale>
          <a:sx n="88" d="100"/>
          <a:sy n="88" d="100"/>
        </p:scale>
        <p:origin x="987" y="5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539552" y="1556792"/>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Slide Number Placeholder 5">
            <a:extLst>
              <a:ext uri="{FF2B5EF4-FFF2-40B4-BE49-F238E27FC236}">
                <a16:creationId xmlns:a16="http://schemas.microsoft.com/office/drawing/2014/main" id="{3B4C6F13-A80F-4A39-A4A0-19B5FE3B9C95}"/>
              </a:ext>
            </a:extLst>
          </p:cNvPr>
          <p:cNvSpPr>
            <a:spLocks noGrp="1"/>
          </p:cNvSpPr>
          <p:nvPr>
            <p:ph type="sldNum" sz="quarter" idx="11"/>
          </p:nvPr>
        </p:nvSpPr>
        <p:spPr>
          <a:xfrm>
            <a:off x="8321675" y="5334488"/>
            <a:ext cx="730250" cy="339725"/>
          </a:xfrm>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8316416" y="5323407"/>
            <a:ext cx="730250" cy="339725"/>
          </a:xfrm>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Whit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
        <p:nvSpPr>
          <p:cNvPr id="4" name="Text Placeholder 3">
            <a:extLst>
              <a:ext uri="{FF2B5EF4-FFF2-40B4-BE49-F238E27FC236}">
                <a16:creationId xmlns:a16="http://schemas.microsoft.com/office/drawing/2014/main" id="{D9B95403-0BD0-49BA-A107-DDC39AD36D53}"/>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
        <p:nvSpPr>
          <p:cNvPr id="5" name="Slide Number Placeholder 5">
            <a:extLst>
              <a:ext uri="{FF2B5EF4-FFF2-40B4-BE49-F238E27FC236}">
                <a16:creationId xmlns:a16="http://schemas.microsoft.com/office/drawing/2014/main" id="{6321D2B8-8936-4821-8D6B-449022C8A4B0}"/>
              </a:ext>
            </a:extLst>
          </p:cNvPr>
          <p:cNvSpPr>
            <a:spLocks noGrp="1"/>
          </p:cNvSpPr>
          <p:nvPr>
            <p:ph type="sldNum" sz="quarter" idx="11"/>
          </p:nvPr>
        </p:nvSpPr>
        <p:spPr>
          <a:xfrm>
            <a:off x="8321675" y="5334488"/>
            <a:ext cx="730250" cy="339725"/>
          </a:xfrm>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41740730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Purple_2x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5" name="Content Placeholder 2">
            <a:extLst>
              <a:ext uri="{FF2B5EF4-FFF2-40B4-BE49-F238E27FC236}">
                <a16:creationId xmlns:a16="http://schemas.microsoft.com/office/drawing/2014/main" id="{7FB76C57-FECC-4F18-8359-33A2B7430EEF}"/>
              </a:ext>
            </a:extLst>
          </p:cNvPr>
          <p:cNvSpPr>
            <a:spLocks noGrp="1"/>
          </p:cNvSpPr>
          <p:nvPr>
            <p:ph sz="quarter" idx="11"/>
          </p:nvPr>
        </p:nvSpPr>
        <p:spPr>
          <a:xfrm>
            <a:off x="685800" y="1841500"/>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Content Placeholder 2">
            <a:extLst>
              <a:ext uri="{FF2B5EF4-FFF2-40B4-BE49-F238E27FC236}">
                <a16:creationId xmlns:a16="http://schemas.microsoft.com/office/drawing/2014/main" id="{87241AAE-6A17-40A3-8F3F-241D6FF1AF31}"/>
              </a:ext>
            </a:extLst>
          </p:cNvPr>
          <p:cNvSpPr>
            <a:spLocks noGrp="1"/>
          </p:cNvSpPr>
          <p:nvPr>
            <p:ph sz="quarter" idx="12"/>
          </p:nvPr>
        </p:nvSpPr>
        <p:spPr>
          <a:xfrm>
            <a:off x="4718050" y="1841499"/>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8395909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8321675" y="5334488"/>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90" r:id="rId13"/>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en.wikipedia.org/wiki/Help:IPA/English"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en.wikipedia.org/wiki/The_Structure_of_Scientific_Revolution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investopedia.com/terms/c/currency.asp"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onlinelibrary.wiley.com/action/doSearch?ContribAuthorStored=Ramaswamy,+Venkat" TargetMode="External"/><Relationship Id="rId2" Type="http://schemas.openxmlformats.org/officeDocument/2006/relationships/hyperlink" Target="https://onlinelibrary.wiley.com/action/doSearch?ContribAuthorStored=Prahalad,+C+K" TargetMode="External"/><Relationship Id="rId1" Type="http://schemas.openxmlformats.org/officeDocument/2006/relationships/slideLayout" Target="../slideLayouts/slideLayout2.xml"/><Relationship Id="rId5" Type="http://schemas.openxmlformats.org/officeDocument/2006/relationships/hyperlink" Target="https://onlinelibrary.wiley.com/toc/15206653/2004/18/3" TargetMode="External"/><Relationship Id="rId4" Type="http://schemas.openxmlformats.org/officeDocument/2006/relationships/hyperlink" Target="https://onlinelibrary.wiley.com/journal/15206653"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07504" y="1484784"/>
            <a:ext cx="8867154" cy="2520280"/>
          </a:xfrm>
        </p:spPr>
        <p:txBody>
          <a:bodyPr/>
          <a:lstStyle/>
          <a:p>
            <a:r>
              <a:rPr lang="en-US" altLang="en-US" b="1" dirty="0"/>
              <a:t>Welcome to </a:t>
            </a:r>
            <a:br>
              <a:rPr lang="en-GB" altLang="en-US" sz="3200" dirty="0"/>
            </a:br>
            <a:br>
              <a:rPr lang="en-GB" altLang="en-US" sz="3200" dirty="0"/>
            </a:br>
            <a:r>
              <a:rPr lang="en-GB" sz="3200" dirty="0"/>
              <a:t>Visions for Future - Theoretical Perspectives on Management </a:t>
            </a:r>
            <a:br>
              <a:rPr lang="en-GB" sz="3200" dirty="0"/>
            </a:br>
            <a:r>
              <a:rPr lang="en-GB" sz="3200" dirty="0"/>
              <a:t>(LCDB7008)</a:t>
            </a:r>
            <a:br>
              <a:rPr lang="en-GB" sz="3200" dirty="0"/>
            </a:br>
            <a:br>
              <a:rPr lang="en-US" altLang="en-US" sz="2000" b="1" dirty="0"/>
            </a:br>
            <a:r>
              <a:rPr lang="en-US" altLang="en-US" sz="3200" b="1" dirty="0">
                <a:solidFill>
                  <a:srgbClr val="FF0000"/>
                </a:solidFill>
              </a:rPr>
              <a:t>Week  1  (Part 1 of 2)</a:t>
            </a:r>
            <a:br>
              <a:rPr lang="en-US" altLang="en-US" sz="3200" b="1" dirty="0">
                <a:solidFill>
                  <a:srgbClr val="FF0000"/>
                </a:solidFill>
              </a:rPr>
            </a:br>
            <a:br>
              <a:rPr lang="en-US" altLang="en-US" sz="3200" b="1" dirty="0">
                <a:solidFill>
                  <a:srgbClr val="FF0000"/>
                </a:solidFill>
              </a:rPr>
            </a:br>
            <a:r>
              <a:rPr lang="en-US" altLang="en-US" sz="3200" b="1" dirty="0">
                <a:solidFill>
                  <a:srgbClr val="0000FF"/>
                </a:solidFill>
                <a:highlight>
                  <a:srgbClr val="FFFF00"/>
                </a:highlight>
              </a:rPr>
              <a:t>Introduction to VFF</a:t>
            </a:r>
            <a:endParaRPr lang="en-US" dirty="0">
              <a:solidFill>
                <a:srgbClr val="0000FF"/>
              </a:solidFill>
              <a:highlight>
                <a:srgbClr val="FFFF00"/>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a:extLst>
              <a:ext uri="{FF2B5EF4-FFF2-40B4-BE49-F238E27FC236}">
                <a16:creationId xmlns:a16="http://schemas.microsoft.com/office/drawing/2014/main" id="{F7675AC0-3ADA-0244-896F-92B994FD09F4}"/>
              </a:ext>
            </a:extLst>
          </p:cNvPr>
          <p:cNvSpPr>
            <a:spLocks noGrp="1" noChangeArrowheads="1"/>
          </p:cNvSpPr>
          <p:nvPr>
            <p:ph type="title"/>
          </p:nvPr>
        </p:nvSpPr>
        <p:spPr/>
        <p:txBody>
          <a:bodyPr/>
          <a:lstStyle/>
          <a:p>
            <a:r>
              <a:rPr lang="en-GB" altLang="en-US" dirty="0"/>
              <a:t>Teaching Strategy:</a:t>
            </a:r>
          </a:p>
        </p:txBody>
      </p:sp>
      <p:sp>
        <p:nvSpPr>
          <p:cNvPr id="18434" name="Rectangle 3">
            <a:extLst>
              <a:ext uri="{FF2B5EF4-FFF2-40B4-BE49-F238E27FC236}">
                <a16:creationId xmlns:a16="http://schemas.microsoft.com/office/drawing/2014/main" id="{910AB30D-D2C2-1745-8B22-2ED23A0A1CFC}"/>
              </a:ext>
            </a:extLst>
          </p:cNvPr>
          <p:cNvSpPr>
            <a:spLocks noGrp="1" noChangeArrowheads="1"/>
          </p:cNvSpPr>
          <p:nvPr>
            <p:ph idx="1"/>
          </p:nvPr>
        </p:nvSpPr>
        <p:spPr/>
        <p:txBody>
          <a:bodyPr/>
          <a:lstStyle/>
          <a:p>
            <a:pPr marL="0" indent="0">
              <a:buFont typeface="Wingdings" pitchFamily="2" charset="2"/>
              <a:buNone/>
            </a:pPr>
            <a:r>
              <a:rPr lang="en-GB" altLang="en-US" dirty="0"/>
              <a:t>1) Lectures</a:t>
            </a:r>
          </a:p>
          <a:p>
            <a:pPr marL="0" indent="0">
              <a:buFont typeface="Wingdings" pitchFamily="2" charset="2"/>
              <a:buNone/>
            </a:pPr>
            <a:r>
              <a:rPr lang="en-GB" altLang="en-US" dirty="0"/>
              <a:t>2) Candidates led sessions:</a:t>
            </a:r>
          </a:p>
          <a:p>
            <a:pPr marL="0" indent="0">
              <a:buFont typeface="Wingdings" pitchFamily="2" charset="2"/>
              <a:buNone/>
            </a:pPr>
            <a:r>
              <a:rPr lang="en-GB" altLang="en-US" dirty="0"/>
              <a:t>	Discussion</a:t>
            </a:r>
          </a:p>
          <a:p>
            <a:pPr marL="0" indent="0">
              <a:buFont typeface="Wingdings" pitchFamily="2" charset="2"/>
              <a:buNone/>
            </a:pPr>
            <a:r>
              <a:rPr lang="en-GB" altLang="en-US" dirty="0"/>
              <a:t>	Case studies</a:t>
            </a:r>
          </a:p>
          <a:p>
            <a:pPr marL="0" indent="0">
              <a:buFont typeface="Wingdings" pitchFamily="2" charset="2"/>
              <a:buNone/>
            </a:pPr>
            <a:r>
              <a:rPr lang="en-GB" altLang="en-US" dirty="0"/>
              <a:t>3) CW workshops</a:t>
            </a:r>
          </a:p>
        </p:txBody>
      </p:sp>
      <p:sp>
        <p:nvSpPr>
          <p:cNvPr id="18435" name="Rectangle 3">
            <a:extLst>
              <a:ext uri="{FF2B5EF4-FFF2-40B4-BE49-F238E27FC236}">
                <a16:creationId xmlns:a16="http://schemas.microsoft.com/office/drawing/2014/main" id="{BCFB03D7-E635-2242-A50F-F64ECB7D86C2}"/>
              </a:ext>
            </a:extLst>
          </p:cNvPr>
          <p:cNvSpPr>
            <a:spLocks noGrp="1" noChangeArrowheads="1"/>
          </p:cNvSpPr>
          <p:nvPr>
            <p:ph type="sldNum" sz="quarter" idx="11"/>
          </p:nvPr>
        </p:nvSpPr>
        <p:spPr>
          <a:xfrm>
            <a:off x="8765365" y="5333038"/>
            <a:ext cx="231304" cy="28803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62BC977-4A46-0446-BA0F-69B73C4AB2A4}" type="slidenum">
              <a:rPr lang="en-GB" altLang="en-US">
                <a:latin typeface="Arial Black" panose="020B0604020202020204" pitchFamily="34" charset="0"/>
              </a:rPr>
              <a:pPr/>
              <a:t>2</a:t>
            </a:fld>
            <a:endParaRPr lang="en-GB" altLang="en-US" dirty="0">
              <a:latin typeface="Arial Black" panose="020B0604020202020204" pitchFamily="34" charset="0"/>
            </a:endParaRPr>
          </a:p>
        </p:txBody>
      </p:sp>
      <p:sp>
        <p:nvSpPr>
          <p:cNvPr id="18437" name="Rectangle 16">
            <a:extLst>
              <a:ext uri="{FF2B5EF4-FFF2-40B4-BE49-F238E27FC236}">
                <a16:creationId xmlns:a16="http://schemas.microsoft.com/office/drawing/2014/main" id="{076BFA6D-C70D-ED40-BBF4-DAC8FB5CD603}"/>
              </a:ext>
            </a:extLst>
          </p:cNvPr>
          <p:cNvSpPr txBox="1">
            <a:spLocks noGrp="1" noChangeArrowheads="1"/>
          </p:cNvSpPr>
          <p:nvPr/>
        </p:nvSpPr>
        <p:spPr bwMode="auto">
          <a:xfrm>
            <a:off x="457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US" altLang="en-US" sz="1200"/>
          </a:p>
        </p:txBody>
      </p:sp>
    </p:spTree>
    <p:extLst>
      <p:ext uri="{BB962C8B-B14F-4D97-AF65-F5344CB8AC3E}">
        <p14:creationId xmlns:p14="http://schemas.microsoft.com/office/powerpoint/2010/main" val="17240305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3AA36774-AEB3-0448-A3F0-9B60FB607E57}"/>
              </a:ext>
            </a:extLst>
          </p:cNvPr>
          <p:cNvSpPr>
            <a:spLocks noGrp="1"/>
          </p:cNvSpPr>
          <p:nvPr>
            <p:ph type="title"/>
          </p:nvPr>
        </p:nvSpPr>
        <p:spPr>
          <a:xfrm>
            <a:off x="457200" y="561143"/>
            <a:ext cx="8229600" cy="1143000"/>
          </a:xfrm>
        </p:spPr>
        <p:txBody>
          <a:bodyPr/>
          <a:lstStyle/>
          <a:p>
            <a:r>
              <a:rPr lang="en-GB" altLang="en-US" b="1" dirty="0"/>
              <a:t>ASSESSMENT</a:t>
            </a:r>
            <a:br>
              <a:rPr lang="en-GB" altLang="en-US" b="1" dirty="0"/>
            </a:br>
            <a:r>
              <a:rPr lang="en-GB" altLang="en-US" b="1" dirty="0">
                <a:solidFill>
                  <a:srgbClr val="FF0000"/>
                </a:solidFill>
              </a:rPr>
              <a:t>Not finalised yet </a:t>
            </a:r>
            <a:br>
              <a:rPr lang="en-GB" altLang="en-US" dirty="0"/>
            </a:br>
            <a:endParaRPr lang="en-GB" altLang="en-US" dirty="0"/>
          </a:p>
        </p:txBody>
      </p:sp>
      <p:sp>
        <p:nvSpPr>
          <p:cNvPr id="3" name="Content Placeholder 2">
            <a:extLst>
              <a:ext uri="{FF2B5EF4-FFF2-40B4-BE49-F238E27FC236}">
                <a16:creationId xmlns:a16="http://schemas.microsoft.com/office/drawing/2014/main" id="{F0784CC0-C784-E042-9E19-B8E4377F667B}"/>
              </a:ext>
            </a:extLst>
          </p:cNvPr>
          <p:cNvSpPr>
            <a:spLocks noGrp="1"/>
          </p:cNvSpPr>
          <p:nvPr>
            <p:ph idx="1"/>
          </p:nvPr>
        </p:nvSpPr>
        <p:spPr>
          <a:xfrm>
            <a:off x="457200" y="1704143"/>
            <a:ext cx="8820944" cy="3917032"/>
          </a:xfrm>
        </p:spPr>
        <p:txBody>
          <a:bodyPr/>
          <a:lstStyle/>
          <a:p>
            <a:pPr marL="0" indent="0" algn="ctr">
              <a:buNone/>
              <a:defRPr/>
            </a:pPr>
            <a:r>
              <a:rPr lang="en-GB" sz="2800" b="1" dirty="0"/>
              <a:t>CW (</a:t>
            </a:r>
            <a:r>
              <a:rPr lang="en-GB" sz="2800" dirty="0"/>
              <a:t>Worth 100% of your grade</a:t>
            </a:r>
            <a:r>
              <a:rPr lang="en-GB" sz="2800" b="1" dirty="0"/>
              <a:t>) </a:t>
            </a:r>
          </a:p>
          <a:p>
            <a:pPr marL="0" indent="0" algn="ctr">
              <a:buNone/>
              <a:defRPr/>
            </a:pPr>
            <a:r>
              <a:rPr lang="en-GB" sz="2800" b="1" dirty="0"/>
              <a:t>7500 </a:t>
            </a:r>
            <a:r>
              <a:rPr lang="en-GB" sz="2800" dirty="0"/>
              <a:t>words or equivalent</a:t>
            </a:r>
          </a:p>
          <a:p>
            <a:pPr lvl="1" algn="ctr"/>
            <a:r>
              <a:rPr lang="en-GB" dirty="0"/>
              <a:t>When is this due? </a:t>
            </a:r>
          </a:p>
          <a:p>
            <a:pPr lvl="1" algn="ctr"/>
            <a:r>
              <a:rPr lang="en-GB" dirty="0"/>
              <a:t>How do you find this?</a:t>
            </a:r>
          </a:p>
          <a:p>
            <a:pPr lvl="1" algn="ctr"/>
            <a:r>
              <a:rPr lang="en-GB" dirty="0"/>
              <a:t>We will start this assignment in </a:t>
            </a:r>
            <a:r>
              <a:rPr lang="en-GB"/>
              <a:t>Week 3</a:t>
            </a:r>
            <a:endParaRPr lang="en-GB" dirty="0"/>
          </a:p>
        </p:txBody>
      </p:sp>
      <p:sp>
        <p:nvSpPr>
          <p:cNvPr id="23555" name="Slide Number Placeholder 3">
            <a:extLst>
              <a:ext uri="{FF2B5EF4-FFF2-40B4-BE49-F238E27FC236}">
                <a16:creationId xmlns:a16="http://schemas.microsoft.com/office/drawing/2014/main" id="{84658939-09B8-BA41-A9A5-7E47959143E0}"/>
              </a:ext>
            </a:extLst>
          </p:cNvPr>
          <p:cNvSpPr>
            <a:spLocks noGrp="1"/>
          </p:cNvSpPr>
          <p:nvPr>
            <p:ph type="sldNum" sz="quarter" idx="11"/>
          </p:nvPr>
        </p:nvSpPr>
        <p:spPr>
          <a:xfrm>
            <a:off x="8769152" y="5247853"/>
            <a:ext cx="303312" cy="36512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A36A25-DB5D-6845-B0DB-273353FD9FC3}" type="slidenum">
              <a:rPr lang="en-GB" altLang="en-US">
                <a:latin typeface="Arial Black" panose="020B0604020202020204" pitchFamily="34" charset="0"/>
              </a:rPr>
              <a:pPr/>
              <a:t>3</a:t>
            </a:fld>
            <a:endParaRPr lang="en-GB" altLang="en-US" dirty="0">
              <a:latin typeface="Arial Black" panose="020B0604020202020204" pitchFamily="34" charset="0"/>
            </a:endParaRPr>
          </a:p>
        </p:txBody>
      </p:sp>
      <p:pic>
        <p:nvPicPr>
          <p:cNvPr id="2" name="Picture 1">
            <a:extLst>
              <a:ext uri="{FF2B5EF4-FFF2-40B4-BE49-F238E27FC236}">
                <a16:creationId xmlns:a16="http://schemas.microsoft.com/office/drawing/2014/main" id="{9249B00D-8E22-4228-961E-BF29EA8CCEDE}"/>
              </a:ext>
            </a:extLst>
          </p:cNvPr>
          <p:cNvPicPr>
            <a:picLocks noChangeAspect="1"/>
          </p:cNvPicPr>
          <p:nvPr/>
        </p:nvPicPr>
        <p:blipFill>
          <a:blip r:embed="rId2"/>
          <a:stretch>
            <a:fillRect/>
          </a:stretch>
        </p:blipFill>
        <p:spPr>
          <a:xfrm>
            <a:off x="3666656" y="4335899"/>
            <a:ext cx="2402032" cy="932769"/>
          </a:xfrm>
          <a:prstGeom prst="rect">
            <a:avLst/>
          </a:prstGeom>
        </p:spPr>
      </p:pic>
    </p:spTree>
    <p:extLst>
      <p:ext uri="{BB962C8B-B14F-4D97-AF65-F5344CB8AC3E}">
        <p14:creationId xmlns:p14="http://schemas.microsoft.com/office/powerpoint/2010/main" val="56266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Show u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0962" y="405496"/>
            <a:ext cx="8369085" cy="4895712"/>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B48CAB40-D47F-43F0-A8B3-BF50136D9B21}"/>
              </a:ext>
            </a:extLst>
          </p:cNvPr>
          <p:cNvSpPr>
            <a:spLocks noGrp="1"/>
          </p:cNvSpPr>
          <p:nvPr>
            <p:ph type="sldNum" sz="quarter" idx="11"/>
          </p:nvPr>
        </p:nvSpPr>
        <p:spPr/>
        <p:txBody>
          <a:bodyPr/>
          <a:lstStyle/>
          <a:p>
            <a:pPr>
              <a:defRPr/>
            </a:pPr>
            <a:fld id="{0669F83E-C611-4B90-8FAE-1379528B23C3}" type="slidenum">
              <a:rPr lang="en-GB" altLang="en-US" smtClean="0"/>
              <a:pPr>
                <a:defRPr/>
              </a:pPr>
              <a:t>4</a:t>
            </a:fld>
            <a:endParaRPr lang="en-GB" altLang="en-US"/>
          </a:p>
        </p:txBody>
      </p:sp>
    </p:spTree>
    <p:extLst>
      <p:ext uri="{BB962C8B-B14F-4D97-AF65-F5344CB8AC3E}">
        <p14:creationId xmlns:p14="http://schemas.microsoft.com/office/powerpoint/2010/main" val="4176831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D8C18-17A7-0240-82B6-D036DFEB32E0}"/>
              </a:ext>
            </a:extLst>
          </p:cNvPr>
          <p:cNvSpPr>
            <a:spLocks noGrp="1"/>
          </p:cNvSpPr>
          <p:nvPr>
            <p:ph type="title"/>
          </p:nvPr>
        </p:nvSpPr>
        <p:spPr/>
        <p:txBody>
          <a:bodyPr/>
          <a:lstStyle/>
          <a:p>
            <a:r>
              <a:rPr lang="en-GB" b="1" dirty="0">
                <a:solidFill>
                  <a:srgbClr val="0000FF"/>
                </a:solidFill>
              </a:rPr>
              <a:t>Management &amp; Paradigms</a:t>
            </a:r>
            <a:endParaRPr lang="en-US" b="1" dirty="0">
              <a:solidFill>
                <a:srgbClr val="0000FF"/>
              </a:solidFill>
            </a:endParaRPr>
          </a:p>
        </p:txBody>
      </p:sp>
      <p:sp>
        <p:nvSpPr>
          <p:cNvPr id="3" name="Content Placeholder 2">
            <a:extLst>
              <a:ext uri="{FF2B5EF4-FFF2-40B4-BE49-F238E27FC236}">
                <a16:creationId xmlns:a16="http://schemas.microsoft.com/office/drawing/2014/main" id="{2B095A01-8AFE-3249-9FC0-845908B77A85}"/>
              </a:ext>
            </a:extLst>
          </p:cNvPr>
          <p:cNvSpPr>
            <a:spLocks noGrp="1"/>
          </p:cNvSpPr>
          <p:nvPr>
            <p:ph idx="1"/>
          </p:nvPr>
        </p:nvSpPr>
        <p:spPr/>
        <p:txBody>
          <a:bodyPr/>
          <a:lstStyle/>
          <a:p>
            <a:pPr marL="0" indent="0" algn="ctr">
              <a:buNone/>
            </a:pPr>
            <a:r>
              <a:rPr lang="en-GB" sz="4400" b="1" dirty="0">
                <a:solidFill>
                  <a:srgbClr val="FF0000"/>
                </a:solidFill>
              </a:rPr>
              <a:t>What is your understanding or ideas about management?</a:t>
            </a:r>
          </a:p>
          <a:p>
            <a:endParaRPr lang="en-US" dirty="0"/>
          </a:p>
        </p:txBody>
      </p:sp>
      <p:sp>
        <p:nvSpPr>
          <p:cNvPr id="4" name="Slide Number Placeholder 3">
            <a:extLst>
              <a:ext uri="{FF2B5EF4-FFF2-40B4-BE49-F238E27FC236}">
                <a16:creationId xmlns:a16="http://schemas.microsoft.com/office/drawing/2014/main" id="{6C17A3C0-53C2-8248-B2D7-7258D819228F}"/>
              </a:ext>
            </a:extLst>
          </p:cNvPr>
          <p:cNvSpPr>
            <a:spLocks noGrp="1"/>
          </p:cNvSpPr>
          <p:nvPr>
            <p:ph type="sldNum" sz="quarter" idx="11"/>
          </p:nvPr>
        </p:nvSpPr>
        <p:spPr/>
        <p:txBody>
          <a:bodyPr/>
          <a:lstStyle/>
          <a:p>
            <a:pPr>
              <a:defRPr/>
            </a:pPr>
            <a:fld id="{0669F83E-C611-4B90-8FAE-1379528B23C3}" type="slidenum">
              <a:rPr lang="en-GB" altLang="en-US" smtClean="0"/>
              <a:pPr>
                <a:defRPr/>
              </a:pPr>
              <a:t>5</a:t>
            </a:fld>
            <a:endParaRPr lang="en-GB" altLang="en-US"/>
          </a:p>
        </p:txBody>
      </p:sp>
    </p:spTree>
    <p:extLst>
      <p:ext uri="{BB962C8B-B14F-4D97-AF65-F5344CB8AC3E}">
        <p14:creationId xmlns:p14="http://schemas.microsoft.com/office/powerpoint/2010/main" val="36166186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solidFill>
                  <a:srgbClr val="0000FF"/>
                </a:solidFill>
              </a:rPr>
              <a:t>Your vision for the future….</a:t>
            </a:r>
          </a:p>
        </p:txBody>
      </p:sp>
      <p:sp>
        <p:nvSpPr>
          <p:cNvPr id="3" name="Content Placeholder 2"/>
          <p:cNvSpPr>
            <a:spLocks noGrp="1"/>
          </p:cNvSpPr>
          <p:nvPr>
            <p:ph idx="1"/>
          </p:nvPr>
        </p:nvSpPr>
        <p:spPr/>
        <p:txBody>
          <a:bodyPr/>
          <a:lstStyle/>
          <a:p>
            <a:r>
              <a:rPr lang="en-GB" dirty="0"/>
              <a:t>Introduce yourself and tell us what you know about management. </a:t>
            </a:r>
          </a:p>
          <a:p>
            <a:r>
              <a:rPr lang="en-GB" dirty="0"/>
              <a:t>Tell us your definition of management, if you have one.</a:t>
            </a:r>
          </a:p>
          <a:p>
            <a:r>
              <a:rPr lang="en-GB" dirty="0"/>
              <a:t>Tell us about a significant management challenge you faced.</a:t>
            </a:r>
          </a:p>
          <a:p>
            <a:r>
              <a:rPr lang="en-GB" dirty="0"/>
              <a:t>Tell us your experience of creating value.</a:t>
            </a:r>
          </a:p>
        </p:txBody>
      </p:sp>
    </p:spTree>
    <p:extLst>
      <p:ext uri="{BB962C8B-B14F-4D97-AF65-F5344CB8AC3E}">
        <p14:creationId xmlns:p14="http://schemas.microsoft.com/office/powerpoint/2010/main" val="2990140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569" y="35051"/>
            <a:ext cx="8229600" cy="769073"/>
          </a:xfrm>
        </p:spPr>
        <p:txBody>
          <a:bodyPr/>
          <a:lstStyle/>
          <a:p>
            <a:r>
              <a:rPr lang="en-GB" sz="3200" dirty="0">
                <a:latin typeface="Arial"/>
                <a:cs typeface="Arial"/>
              </a:rPr>
              <a:t>What does “to Manage” mean?</a:t>
            </a:r>
          </a:p>
        </p:txBody>
      </p:sp>
      <p:grpSp>
        <p:nvGrpSpPr>
          <p:cNvPr id="6" name="Group 5"/>
          <p:cNvGrpSpPr/>
          <p:nvPr/>
        </p:nvGrpSpPr>
        <p:grpSpPr>
          <a:xfrm>
            <a:off x="3299573" y="2352013"/>
            <a:ext cx="2476958" cy="804789"/>
            <a:chOff x="3281656" y="2955086"/>
            <a:chExt cx="2476958" cy="804789"/>
          </a:xfrm>
        </p:grpSpPr>
        <p:sp>
          <p:nvSpPr>
            <p:cNvPr id="4" name="TextBox 3"/>
            <p:cNvSpPr txBox="1"/>
            <p:nvPr/>
          </p:nvSpPr>
          <p:spPr>
            <a:xfrm>
              <a:off x="3281656" y="3143709"/>
              <a:ext cx="2476958" cy="400110"/>
            </a:xfrm>
            <a:prstGeom prst="rect">
              <a:avLst/>
            </a:prstGeom>
            <a:noFill/>
          </p:spPr>
          <p:txBody>
            <a:bodyPr wrap="square" rtlCol="0">
              <a:spAutoFit/>
            </a:bodyPr>
            <a:lstStyle/>
            <a:p>
              <a:pPr algn="ctr"/>
              <a:r>
                <a:rPr lang="en-GB" sz="2000" dirty="0"/>
                <a:t>“</a:t>
              </a:r>
              <a:r>
                <a:rPr lang="en-GB" sz="2000" b="1" dirty="0"/>
                <a:t>Manage</a:t>
              </a:r>
              <a:r>
                <a:rPr lang="en-GB" sz="2000" dirty="0"/>
                <a:t>”</a:t>
              </a:r>
            </a:p>
          </p:txBody>
        </p:sp>
        <p:sp>
          <p:nvSpPr>
            <p:cNvPr id="5" name="Oval 4"/>
            <p:cNvSpPr/>
            <p:nvPr/>
          </p:nvSpPr>
          <p:spPr>
            <a:xfrm>
              <a:off x="3281656" y="2955086"/>
              <a:ext cx="2476958" cy="804789"/>
            </a:xfrm>
            <a:prstGeom prst="ellipse">
              <a:avLst/>
            </a:prstGeom>
            <a:no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grpSp>
      <p:sp>
        <p:nvSpPr>
          <p:cNvPr id="17" name="TextBox 16"/>
          <p:cNvSpPr txBox="1"/>
          <p:nvPr/>
        </p:nvSpPr>
        <p:spPr>
          <a:xfrm>
            <a:off x="7531462" y="2976357"/>
            <a:ext cx="184666" cy="369332"/>
          </a:xfrm>
          <a:prstGeom prst="rect">
            <a:avLst/>
          </a:prstGeom>
          <a:noFill/>
        </p:spPr>
        <p:txBody>
          <a:bodyPr wrap="none" rtlCol="0">
            <a:spAutoFit/>
          </a:bodyPr>
          <a:lstStyle/>
          <a:p>
            <a:endParaRPr lang="en-GB" dirty="0"/>
          </a:p>
        </p:txBody>
      </p:sp>
      <p:grpSp>
        <p:nvGrpSpPr>
          <p:cNvPr id="40" name="Group 39"/>
          <p:cNvGrpSpPr/>
          <p:nvPr/>
        </p:nvGrpSpPr>
        <p:grpSpPr>
          <a:xfrm>
            <a:off x="222077" y="698628"/>
            <a:ext cx="3440238" cy="1771244"/>
            <a:chOff x="243451" y="1043711"/>
            <a:chExt cx="3440238" cy="1771244"/>
          </a:xfrm>
        </p:grpSpPr>
        <p:grpSp>
          <p:nvGrpSpPr>
            <p:cNvPr id="9" name="Group 8"/>
            <p:cNvGrpSpPr/>
            <p:nvPr/>
          </p:nvGrpSpPr>
          <p:grpSpPr>
            <a:xfrm>
              <a:off x="243451" y="1043711"/>
              <a:ext cx="3201657" cy="931233"/>
              <a:chOff x="457199" y="1131736"/>
              <a:chExt cx="3201657" cy="931233"/>
            </a:xfrm>
          </p:grpSpPr>
          <p:sp>
            <p:nvSpPr>
              <p:cNvPr id="7" name="TextBox 6"/>
              <p:cNvSpPr txBox="1"/>
              <p:nvPr/>
            </p:nvSpPr>
            <p:spPr>
              <a:xfrm>
                <a:off x="457199" y="1131736"/>
                <a:ext cx="3201657" cy="830997"/>
              </a:xfrm>
              <a:prstGeom prst="rect">
                <a:avLst/>
              </a:prstGeom>
              <a:noFill/>
            </p:spPr>
            <p:txBody>
              <a:bodyPr wrap="square" rtlCol="0">
                <a:spAutoFit/>
              </a:bodyPr>
              <a:lstStyle/>
              <a:p>
                <a:r>
                  <a:rPr lang="en-GB" sz="1200" dirty="0">
                    <a:solidFill>
                      <a:schemeClr val="tx1">
                        <a:lumMod val="65000"/>
                        <a:lumOff val="35000"/>
                      </a:schemeClr>
                    </a:solidFill>
                  </a:rPr>
                  <a:t>be in charge of, run, handle, rule, direct, conduct, command, govern, administer, oversee, supervise, preside over, be head of, superintend.</a:t>
                </a:r>
              </a:p>
            </p:txBody>
          </p:sp>
          <p:sp>
            <p:nvSpPr>
              <p:cNvPr id="8" name="Rounded Rectangle 7"/>
              <p:cNvSpPr/>
              <p:nvPr/>
            </p:nvSpPr>
            <p:spPr>
              <a:xfrm>
                <a:off x="465214" y="1131736"/>
                <a:ext cx="3193642" cy="931233"/>
              </a:xfrm>
              <a:prstGeom prst="roundRect">
                <a:avLst/>
              </a:prstGeom>
              <a:gradFill flip="none" rotWithShape="1">
                <a:gsLst>
                  <a:gs pos="0">
                    <a:schemeClr val="bg1">
                      <a:lumMod val="95000"/>
                      <a:alpha val="16000"/>
                    </a:schemeClr>
                  </a:gs>
                  <a:gs pos="100000">
                    <a:srgbClr val="000000">
                      <a:alpha val="16000"/>
                    </a:srgbClr>
                  </a:gs>
                </a:gsLst>
                <a:path path="rect">
                  <a:fillToRect l="50000" t="50000" r="50000" b="50000"/>
                </a:path>
                <a:tileRect/>
              </a:gra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200" dirty="0"/>
              </a:p>
              <a:p>
                <a:pPr algn="ctr"/>
                <a:endParaRPr lang="en-GB" sz="1200" dirty="0"/>
              </a:p>
              <a:p>
                <a:pPr algn="ctr"/>
                <a:endParaRPr lang="en-GB" sz="1200" dirty="0"/>
              </a:p>
              <a:p>
                <a:pPr algn="ctr"/>
                <a:endParaRPr lang="en-GB" sz="1200" dirty="0"/>
              </a:p>
            </p:txBody>
          </p:sp>
        </p:grpSp>
        <p:cxnSp>
          <p:nvCxnSpPr>
            <p:cNvPr id="30" name="Straight Arrow Connector 29"/>
            <p:cNvCxnSpPr>
              <a:stCxn id="8" idx="2"/>
              <a:endCxn id="5" idx="1"/>
            </p:cNvCxnSpPr>
            <p:nvPr/>
          </p:nvCxnSpPr>
          <p:spPr>
            <a:xfrm>
              <a:off x="1848287" y="1974944"/>
              <a:ext cx="1835402" cy="840011"/>
            </a:xfrm>
            <a:prstGeom prst="straightConnector1">
              <a:avLst/>
            </a:prstGeom>
            <a:ln>
              <a:solidFill>
                <a:srgbClr val="000000"/>
              </a:solidFill>
              <a:headEnd type="arrow"/>
              <a:tailEnd type="arrow"/>
            </a:ln>
          </p:spPr>
          <p:style>
            <a:lnRef idx="2">
              <a:schemeClr val="accent1"/>
            </a:lnRef>
            <a:fillRef idx="0">
              <a:schemeClr val="accent1"/>
            </a:fillRef>
            <a:effectRef idx="1">
              <a:schemeClr val="accent1"/>
            </a:effectRef>
            <a:fontRef idx="minor">
              <a:schemeClr val="tx1"/>
            </a:fontRef>
          </p:style>
        </p:cxnSp>
      </p:grpSp>
      <p:grpSp>
        <p:nvGrpSpPr>
          <p:cNvPr id="41" name="Group 40"/>
          <p:cNvGrpSpPr/>
          <p:nvPr/>
        </p:nvGrpSpPr>
        <p:grpSpPr>
          <a:xfrm>
            <a:off x="5094788" y="804124"/>
            <a:ext cx="3201657" cy="1665748"/>
            <a:chOff x="5774644" y="1562360"/>
            <a:chExt cx="3201657" cy="1916572"/>
          </a:xfrm>
        </p:grpSpPr>
        <p:grpSp>
          <p:nvGrpSpPr>
            <p:cNvPr id="13" name="Group 12"/>
            <p:cNvGrpSpPr/>
            <p:nvPr/>
          </p:nvGrpSpPr>
          <p:grpSpPr>
            <a:xfrm>
              <a:off x="5774644" y="1562360"/>
              <a:ext cx="3201657" cy="804790"/>
              <a:chOff x="5349767" y="955687"/>
              <a:chExt cx="3201657" cy="804790"/>
            </a:xfrm>
          </p:grpSpPr>
          <p:sp>
            <p:nvSpPr>
              <p:cNvPr id="11" name="TextBox 10"/>
              <p:cNvSpPr txBox="1"/>
              <p:nvPr/>
            </p:nvSpPr>
            <p:spPr>
              <a:xfrm>
                <a:off x="5349767" y="1043711"/>
                <a:ext cx="3201657" cy="261610"/>
              </a:xfrm>
              <a:prstGeom prst="rect">
                <a:avLst/>
              </a:prstGeom>
              <a:noFill/>
            </p:spPr>
            <p:txBody>
              <a:bodyPr wrap="square" rtlCol="0">
                <a:spAutoFit/>
              </a:bodyPr>
              <a:lstStyle/>
              <a:p>
                <a:r>
                  <a:rPr lang="en-GB" sz="1100" dirty="0">
                    <a:solidFill>
                      <a:schemeClr val="tx1">
                        <a:lumMod val="65000"/>
                        <a:lumOff val="35000"/>
                      </a:schemeClr>
                    </a:solidFill>
                  </a:rPr>
                  <a:t>organise, use, handle, govern, regulate </a:t>
                </a:r>
              </a:p>
            </p:txBody>
          </p:sp>
          <p:sp>
            <p:nvSpPr>
              <p:cNvPr id="12" name="Rounded Rectangle 11"/>
              <p:cNvSpPr/>
              <p:nvPr/>
            </p:nvSpPr>
            <p:spPr>
              <a:xfrm>
                <a:off x="5357782" y="955687"/>
                <a:ext cx="3193642" cy="804790"/>
              </a:xfrm>
              <a:prstGeom prst="roundRect">
                <a:avLst/>
              </a:prstGeom>
              <a:gradFill flip="none" rotWithShape="1">
                <a:gsLst>
                  <a:gs pos="0">
                    <a:schemeClr val="bg1">
                      <a:lumMod val="95000"/>
                      <a:alpha val="16000"/>
                    </a:schemeClr>
                  </a:gs>
                  <a:gs pos="100000">
                    <a:srgbClr val="000000">
                      <a:alpha val="16000"/>
                    </a:srgbClr>
                  </a:gs>
                </a:gsLst>
                <a:path path="rect">
                  <a:fillToRect l="50000" t="50000" r="50000" b="50000"/>
                </a:path>
                <a:tileRect/>
              </a:gra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100"/>
              </a:p>
            </p:txBody>
          </p:sp>
        </p:grpSp>
        <p:cxnSp>
          <p:nvCxnSpPr>
            <p:cNvPr id="32" name="Straight Arrow Connector 31"/>
            <p:cNvCxnSpPr>
              <a:stCxn id="12" idx="2"/>
              <a:endCxn id="5" idx="7"/>
            </p:cNvCxnSpPr>
            <p:nvPr/>
          </p:nvCxnSpPr>
          <p:spPr>
            <a:xfrm flipH="1">
              <a:off x="6093645" y="2367150"/>
              <a:ext cx="1285835" cy="1111782"/>
            </a:xfrm>
            <a:prstGeom prst="straightConnector1">
              <a:avLst/>
            </a:prstGeom>
            <a:ln>
              <a:solidFill>
                <a:srgbClr val="000000"/>
              </a:solidFill>
              <a:headEnd type="arrow"/>
              <a:tailEnd type="arrow"/>
            </a:ln>
          </p:spPr>
          <p:style>
            <a:lnRef idx="2">
              <a:schemeClr val="accent1"/>
            </a:lnRef>
            <a:fillRef idx="0">
              <a:schemeClr val="accent1"/>
            </a:fillRef>
            <a:effectRef idx="1">
              <a:schemeClr val="accent1"/>
            </a:effectRef>
            <a:fontRef idx="minor">
              <a:schemeClr val="tx1"/>
            </a:fontRef>
          </p:style>
        </p:cxnSp>
      </p:grpSp>
      <p:grpSp>
        <p:nvGrpSpPr>
          <p:cNvPr id="59" name="Group 58"/>
          <p:cNvGrpSpPr/>
          <p:nvPr/>
        </p:nvGrpSpPr>
        <p:grpSpPr>
          <a:xfrm>
            <a:off x="3263975" y="3087825"/>
            <a:ext cx="2833385" cy="2789447"/>
            <a:chOff x="3246677" y="3156802"/>
            <a:chExt cx="2833385" cy="3352954"/>
          </a:xfrm>
        </p:grpSpPr>
        <p:grpSp>
          <p:nvGrpSpPr>
            <p:cNvPr id="23" name="Group 22"/>
            <p:cNvGrpSpPr/>
            <p:nvPr/>
          </p:nvGrpSpPr>
          <p:grpSpPr>
            <a:xfrm>
              <a:off x="3246677" y="5391198"/>
              <a:ext cx="2833385" cy="1118558"/>
              <a:chOff x="2352744" y="5226292"/>
              <a:chExt cx="3201657" cy="1085343"/>
            </a:xfrm>
          </p:grpSpPr>
          <p:sp>
            <p:nvSpPr>
              <p:cNvPr id="20" name="TextBox 19"/>
              <p:cNvSpPr txBox="1"/>
              <p:nvPr/>
            </p:nvSpPr>
            <p:spPr>
              <a:xfrm>
                <a:off x="2352744" y="5226292"/>
                <a:ext cx="3201657" cy="806321"/>
              </a:xfrm>
              <a:prstGeom prst="rect">
                <a:avLst/>
              </a:prstGeom>
              <a:noFill/>
            </p:spPr>
            <p:txBody>
              <a:bodyPr wrap="square" rtlCol="0">
                <a:spAutoFit/>
              </a:bodyPr>
              <a:lstStyle/>
              <a:p>
                <a:r>
                  <a:rPr lang="en-GB" sz="1200" dirty="0">
                    <a:solidFill>
                      <a:schemeClr val="tx1">
                        <a:lumMod val="65000"/>
                        <a:lumOff val="35000"/>
                      </a:schemeClr>
                    </a:solidFill>
                  </a:rPr>
                  <a:t>perform, do, deal with, achieve, carry out, undertake, cope with, accomplish, contrive, finish off, bring about</a:t>
                </a:r>
              </a:p>
            </p:txBody>
          </p:sp>
          <p:sp>
            <p:nvSpPr>
              <p:cNvPr id="21" name="Rounded Rectangle 20"/>
              <p:cNvSpPr/>
              <p:nvPr/>
            </p:nvSpPr>
            <p:spPr>
              <a:xfrm>
                <a:off x="2360759" y="5238867"/>
                <a:ext cx="3193642" cy="1072768"/>
              </a:xfrm>
              <a:prstGeom prst="roundRect">
                <a:avLst/>
              </a:prstGeom>
              <a:gradFill flip="none" rotWithShape="1">
                <a:gsLst>
                  <a:gs pos="0">
                    <a:schemeClr val="bg1">
                      <a:lumMod val="95000"/>
                      <a:alpha val="16000"/>
                    </a:schemeClr>
                  </a:gs>
                  <a:gs pos="100000">
                    <a:srgbClr val="000000">
                      <a:alpha val="16000"/>
                    </a:srgbClr>
                  </a:gs>
                </a:gsLst>
                <a:path path="rect">
                  <a:fillToRect l="50000" t="50000" r="50000" b="50000"/>
                </a:path>
                <a:tileRect/>
              </a:gra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200"/>
              </a:p>
            </p:txBody>
          </p:sp>
        </p:grpSp>
        <p:cxnSp>
          <p:nvCxnSpPr>
            <p:cNvPr id="35" name="Straight Arrow Connector 34"/>
            <p:cNvCxnSpPr>
              <a:stCxn id="21" idx="0"/>
              <a:endCxn id="5" idx="4"/>
            </p:cNvCxnSpPr>
            <p:nvPr/>
          </p:nvCxnSpPr>
          <p:spPr>
            <a:xfrm flipH="1" flipV="1">
              <a:off x="4538052" y="3156802"/>
              <a:ext cx="128864" cy="2247356"/>
            </a:xfrm>
            <a:prstGeom prst="straightConnector1">
              <a:avLst/>
            </a:prstGeom>
            <a:ln>
              <a:solidFill>
                <a:srgbClr val="000000"/>
              </a:solidFill>
              <a:headEnd type="arrow"/>
              <a:tailEnd type="arrow"/>
            </a:ln>
          </p:spPr>
          <p:style>
            <a:lnRef idx="2">
              <a:schemeClr val="accent1"/>
            </a:lnRef>
            <a:fillRef idx="0">
              <a:schemeClr val="accent1"/>
            </a:fillRef>
            <a:effectRef idx="1">
              <a:schemeClr val="accent1"/>
            </a:effectRef>
            <a:fontRef idx="minor">
              <a:schemeClr val="tx1"/>
            </a:fontRef>
          </p:style>
        </p:cxnSp>
      </p:grpSp>
      <p:grpSp>
        <p:nvGrpSpPr>
          <p:cNvPr id="42" name="Group 41"/>
          <p:cNvGrpSpPr/>
          <p:nvPr/>
        </p:nvGrpSpPr>
        <p:grpSpPr>
          <a:xfrm>
            <a:off x="5413789" y="3038944"/>
            <a:ext cx="3678148" cy="1974840"/>
            <a:chOff x="4992472" y="3349020"/>
            <a:chExt cx="3983829" cy="1610249"/>
          </a:xfrm>
        </p:grpSpPr>
        <p:grpSp>
          <p:nvGrpSpPr>
            <p:cNvPr id="18" name="Group 17"/>
            <p:cNvGrpSpPr/>
            <p:nvPr/>
          </p:nvGrpSpPr>
          <p:grpSpPr>
            <a:xfrm>
              <a:off x="5774644" y="3993801"/>
              <a:ext cx="3201657" cy="965468"/>
              <a:chOff x="5902999" y="3812594"/>
              <a:chExt cx="3201657" cy="965468"/>
            </a:xfrm>
          </p:grpSpPr>
          <p:sp>
            <p:nvSpPr>
              <p:cNvPr id="15" name="TextBox 14"/>
              <p:cNvSpPr txBox="1"/>
              <p:nvPr/>
            </p:nvSpPr>
            <p:spPr>
              <a:xfrm>
                <a:off x="5902999" y="3947065"/>
                <a:ext cx="3201657" cy="527006"/>
              </a:xfrm>
              <a:prstGeom prst="rect">
                <a:avLst/>
              </a:prstGeom>
              <a:noFill/>
            </p:spPr>
            <p:txBody>
              <a:bodyPr wrap="square" rtlCol="0">
                <a:spAutoFit/>
              </a:bodyPr>
              <a:lstStyle/>
              <a:p>
                <a:r>
                  <a:rPr lang="en-GB" sz="1200" dirty="0">
                    <a:solidFill>
                      <a:schemeClr val="tx1">
                        <a:lumMod val="65000"/>
                        <a:lumOff val="35000"/>
                      </a:schemeClr>
                    </a:solidFill>
                  </a:rPr>
                  <a:t>cope, survive, shift, succeed, get on, carry on, fare, get through, make out, get along, make do, get by.</a:t>
                </a:r>
              </a:p>
            </p:txBody>
          </p:sp>
          <p:sp>
            <p:nvSpPr>
              <p:cNvPr id="16" name="Rounded Rectangle 15"/>
              <p:cNvSpPr/>
              <p:nvPr/>
            </p:nvSpPr>
            <p:spPr>
              <a:xfrm>
                <a:off x="5911014" y="3812594"/>
                <a:ext cx="3193642" cy="965468"/>
              </a:xfrm>
              <a:prstGeom prst="roundRect">
                <a:avLst/>
              </a:prstGeom>
              <a:gradFill flip="none" rotWithShape="1">
                <a:gsLst>
                  <a:gs pos="0">
                    <a:schemeClr val="bg1">
                      <a:lumMod val="95000"/>
                      <a:alpha val="16000"/>
                    </a:schemeClr>
                  </a:gs>
                  <a:gs pos="100000">
                    <a:srgbClr val="000000">
                      <a:alpha val="16000"/>
                    </a:srgbClr>
                  </a:gs>
                </a:gsLst>
                <a:path path="rect">
                  <a:fillToRect l="50000" t="50000" r="50000" b="50000"/>
                </a:path>
                <a:tileRect/>
              </a:gra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200"/>
              </a:p>
            </p:txBody>
          </p:sp>
        </p:grpSp>
        <p:cxnSp>
          <p:nvCxnSpPr>
            <p:cNvPr id="39" name="Straight Arrow Connector 38"/>
            <p:cNvCxnSpPr>
              <a:stCxn id="16" idx="0"/>
              <a:endCxn id="5" idx="5"/>
            </p:cNvCxnSpPr>
            <p:nvPr/>
          </p:nvCxnSpPr>
          <p:spPr>
            <a:xfrm flipH="1" flipV="1">
              <a:off x="4992472" y="3349020"/>
              <a:ext cx="2387008" cy="644781"/>
            </a:xfrm>
            <a:prstGeom prst="straightConnector1">
              <a:avLst/>
            </a:prstGeom>
            <a:ln>
              <a:solidFill>
                <a:srgbClr val="000000"/>
              </a:solidFill>
              <a:headEnd type="arrow"/>
              <a:tailEnd type="arrow"/>
            </a:ln>
          </p:spPr>
          <p:style>
            <a:lnRef idx="2">
              <a:schemeClr val="accent1"/>
            </a:lnRef>
            <a:fillRef idx="0">
              <a:schemeClr val="accent1"/>
            </a:fillRef>
            <a:effectRef idx="1">
              <a:schemeClr val="accent1"/>
            </a:effectRef>
            <a:fontRef idx="minor">
              <a:schemeClr val="tx1"/>
            </a:fontRef>
          </p:style>
        </p:cxnSp>
      </p:grpSp>
      <p:grpSp>
        <p:nvGrpSpPr>
          <p:cNvPr id="31" name="Group 30"/>
          <p:cNvGrpSpPr/>
          <p:nvPr/>
        </p:nvGrpSpPr>
        <p:grpSpPr>
          <a:xfrm>
            <a:off x="325176" y="3228658"/>
            <a:ext cx="3038206" cy="1661670"/>
            <a:chOff x="243450" y="3343764"/>
            <a:chExt cx="3038206" cy="1661670"/>
          </a:xfrm>
        </p:grpSpPr>
        <p:sp>
          <p:nvSpPr>
            <p:cNvPr id="33" name="Rounded Rectangle 32"/>
            <p:cNvSpPr/>
            <p:nvPr/>
          </p:nvSpPr>
          <p:spPr>
            <a:xfrm>
              <a:off x="243450" y="4420659"/>
              <a:ext cx="2938799" cy="584775"/>
            </a:xfrm>
            <a:prstGeom prst="roundRect">
              <a:avLst/>
            </a:prstGeom>
            <a:gradFill flip="none" rotWithShape="1">
              <a:gsLst>
                <a:gs pos="0">
                  <a:schemeClr val="bg1">
                    <a:lumMod val="95000"/>
                    <a:alpha val="16000"/>
                  </a:schemeClr>
                </a:gs>
                <a:gs pos="100000">
                  <a:srgbClr val="000000">
                    <a:alpha val="16000"/>
                  </a:srgbClr>
                </a:gs>
              </a:gsLst>
              <a:path path="rect">
                <a:fillToRect l="50000" t="50000" r="50000" b="50000"/>
              </a:path>
              <a:tileRect/>
            </a:gra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cxnSp>
          <p:nvCxnSpPr>
            <p:cNvPr id="34" name="Straight Arrow Connector 33"/>
            <p:cNvCxnSpPr>
              <a:stCxn id="33" idx="0"/>
            </p:cNvCxnSpPr>
            <p:nvPr/>
          </p:nvCxnSpPr>
          <p:spPr>
            <a:xfrm flipV="1">
              <a:off x="1712850" y="3343764"/>
              <a:ext cx="1568806" cy="1076895"/>
            </a:xfrm>
            <a:prstGeom prst="straightConnector1">
              <a:avLst/>
            </a:prstGeom>
            <a:ln>
              <a:solidFill>
                <a:srgbClr val="000000"/>
              </a:solidFill>
              <a:headEnd type="arrow"/>
              <a:tailEnd type="arrow"/>
            </a:ln>
          </p:spPr>
          <p:style>
            <a:lnRef idx="2">
              <a:schemeClr val="accent1"/>
            </a:lnRef>
            <a:fillRef idx="0">
              <a:schemeClr val="accent1"/>
            </a:fillRef>
            <a:effectRef idx="1">
              <a:schemeClr val="accent1"/>
            </a:effectRef>
            <a:fontRef idx="minor">
              <a:schemeClr val="tx1"/>
            </a:fontRef>
          </p:style>
        </p:cxnSp>
      </p:grpSp>
      <p:sp>
        <p:nvSpPr>
          <p:cNvPr id="36" name="TextBox 35"/>
          <p:cNvSpPr txBox="1"/>
          <p:nvPr/>
        </p:nvSpPr>
        <p:spPr>
          <a:xfrm>
            <a:off x="325178" y="4305553"/>
            <a:ext cx="2938798" cy="461665"/>
          </a:xfrm>
          <a:prstGeom prst="rect">
            <a:avLst/>
          </a:prstGeom>
          <a:noFill/>
        </p:spPr>
        <p:txBody>
          <a:bodyPr wrap="square" rtlCol="0">
            <a:spAutoFit/>
          </a:bodyPr>
          <a:lstStyle/>
          <a:p>
            <a:r>
              <a:rPr lang="en-GB" sz="1200" dirty="0">
                <a:solidFill>
                  <a:schemeClr val="tx1">
                    <a:lumMod val="65000"/>
                    <a:lumOff val="35000"/>
                  </a:schemeClr>
                </a:solidFill>
              </a:rPr>
              <a:t>control, influence, guide, handle, master, dominate, manipulate.</a:t>
            </a:r>
          </a:p>
        </p:txBody>
      </p:sp>
      <p:sp>
        <p:nvSpPr>
          <p:cNvPr id="3" name="Slide Number Placeholder 2"/>
          <p:cNvSpPr>
            <a:spLocks noGrp="1"/>
          </p:cNvSpPr>
          <p:nvPr>
            <p:ph type="sldNum" sz="quarter" idx="12"/>
          </p:nvPr>
        </p:nvSpPr>
        <p:spPr>
          <a:xfrm>
            <a:off x="7766431" y="295736"/>
            <a:ext cx="628813" cy="767687"/>
          </a:xfrm>
          <a:prstGeom prst="rect">
            <a:avLst/>
          </a:prstGeom>
        </p:spPr>
        <p:txBody>
          <a:bodyPr vert="horz" lIns="91440" tIns="45720" rIns="91440" bIns="45720" rtlCol="0" anchor="b"/>
          <a:lstStyle>
            <a:defPPr>
              <a:defRPr lang="en-US"/>
            </a:defPPr>
            <a:lvl1pPr marL="0" algn="ctr" defTabSz="457200" rtl="0" eaLnBrk="1" latinLnBrk="0" hangingPunct="1">
              <a:defRPr sz="2801" b="0" i="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F3266A0E-AA93-1B41-AA3C-5DC488FE26E8}" type="slidenum">
              <a:rPr lang="en-GB" smtClean="0"/>
              <a:pPr/>
              <a:t>7</a:t>
            </a:fld>
            <a:endParaRPr lang="en-GB"/>
          </a:p>
        </p:txBody>
      </p:sp>
    </p:spTree>
    <p:extLst>
      <p:ext uri="{BB962C8B-B14F-4D97-AF65-F5344CB8AC3E}">
        <p14:creationId xmlns:p14="http://schemas.microsoft.com/office/powerpoint/2010/main" val="2008737104"/>
      </p:ext>
    </p:extLst>
  </p:cSld>
  <p:clrMapOvr>
    <a:masterClrMapping/>
  </p:clrMapOvr>
  <mc:AlternateContent xmlns:mc="http://schemas.openxmlformats.org/markup-compatibility/2006" xmlns:p14="http://schemas.microsoft.com/office/powerpoint/2010/main">
    <mc:Choice Requires="p14">
      <p:transition spd="slow" p14:dur="1500">
        <p:push dir="r"/>
      </p:transition>
    </mc:Choice>
    <mc:Fallback xmlns="">
      <p:transition spd="slow">
        <p:push dir="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p:tgtEl>
                                          <p:spTgt spid="6"/>
                                        </p:tgtEl>
                                        <p:attrNameLst>
                                          <p:attrName>ppt_y</p:attrName>
                                        </p:attrNameLst>
                                      </p:cBhvr>
                                      <p:tavLst>
                                        <p:tav tm="0">
                                          <p:val>
                                            <p:strVal val="#ppt_y+#ppt_h*1.125000"/>
                                          </p:val>
                                        </p:tav>
                                        <p:tav tm="100000">
                                          <p:val>
                                            <p:strVal val="#ppt_y"/>
                                          </p:val>
                                        </p:tav>
                                      </p:tavLst>
                                    </p:anim>
                                    <p:animEffect transition="in" filter="wipe(up)">
                                      <p:cBhvr>
                                        <p:cTn id="14" dur="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40"/>
                                        </p:tgtEl>
                                        <p:attrNameLst>
                                          <p:attrName>style.visibility</p:attrName>
                                        </p:attrNameLst>
                                      </p:cBhvr>
                                      <p:to>
                                        <p:strVal val="visible"/>
                                      </p:to>
                                    </p:set>
                                    <p:animEffect transition="in" filter="dissolve">
                                      <p:cBhvr>
                                        <p:cTn id="23" dur="500"/>
                                        <p:tgtEl>
                                          <p:spTgt spid="40"/>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41"/>
                                        </p:tgtEl>
                                        <p:attrNameLst>
                                          <p:attrName>style.visibility</p:attrName>
                                        </p:attrNameLst>
                                      </p:cBhvr>
                                      <p:to>
                                        <p:strVal val="visible"/>
                                      </p:to>
                                    </p:set>
                                  </p:childTnLst>
                                </p:cTn>
                              </p:par>
                            </p:childTnLst>
                          </p:cTn>
                        </p:par>
                        <p:par>
                          <p:cTn id="28" fill="hold">
                            <p:stCondLst>
                              <p:cond delay="0"/>
                            </p:stCondLst>
                            <p:childTnLst>
                              <p:par>
                                <p:cTn id="29" presetID="1" presetClass="entr" presetSubtype="0" fill="hold" nodeType="afterEffect">
                                  <p:stCondLst>
                                    <p:cond delay="0"/>
                                  </p:stCondLst>
                                  <p:childTnLst>
                                    <p:set>
                                      <p:cBhvr>
                                        <p:cTn id="30" dur="1" fill="hold">
                                          <p:stCondLst>
                                            <p:cond delay="0"/>
                                          </p:stCondLst>
                                        </p:cTn>
                                        <p:tgtEl>
                                          <p:spTgt spid="5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2500"/>
                                  </p:stCondLst>
                                  <p:childTnLst>
                                    <p:set>
                                      <p:cBhvr>
                                        <p:cTn id="34" dur="1" fill="hold">
                                          <p:stCondLst>
                                            <p:cond delay="0"/>
                                          </p:stCondLst>
                                        </p:cTn>
                                        <p:tgtEl>
                                          <p:spTgt spid="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3869"/>
            <a:ext cx="8229600" cy="681049"/>
          </a:xfrm>
        </p:spPr>
        <p:txBody>
          <a:bodyPr>
            <a:normAutofit/>
          </a:bodyPr>
          <a:lstStyle/>
          <a:p>
            <a:r>
              <a:rPr lang="en-GB" sz="2800" dirty="0"/>
              <a:t>Management Theory or Theory of Management?</a:t>
            </a:r>
          </a:p>
        </p:txBody>
      </p:sp>
      <p:grpSp>
        <p:nvGrpSpPr>
          <p:cNvPr id="23" name="Group 22"/>
          <p:cNvGrpSpPr/>
          <p:nvPr/>
        </p:nvGrpSpPr>
        <p:grpSpPr>
          <a:xfrm>
            <a:off x="537144" y="836711"/>
            <a:ext cx="7946383" cy="4680521"/>
            <a:chOff x="598808" y="1219757"/>
            <a:chExt cx="7946383" cy="5193407"/>
          </a:xfrm>
        </p:grpSpPr>
        <p:sp>
          <p:nvSpPr>
            <p:cNvPr id="3" name="Oval 2"/>
            <p:cNvSpPr/>
            <p:nvPr/>
          </p:nvSpPr>
          <p:spPr>
            <a:xfrm>
              <a:off x="598808" y="1219757"/>
              <a:ext cx="7946383" cy="5193407"/>
            </a:xfrm>
            <a:prstGeom prst="ellipse">
              <a:avLst/>
            </a:prstGeom>
            <a:solidFill>
              <a:schemeClr val="bg1">
                <a:lumMod val="95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grpSp>
          <p:nvGrpSpPr>
            <p:cNvPr id="22" name="Group 21"/>
            <p:cNvGrpSpPr/>
            <p:nvPr/>
          </p:nvGrpSpPr>
          <p:grpSpPr>
            <a:xfrm>
              <a:off x="1244766" y="1588386"/>
              <a:ext cx="6896910" cy="4497834"/>
              <a:chOff x="1244766" y="1588386"/>
              <a:chExt cx="6896910" cy="4497834"/>
            </a:xfrm>
          </p:grpSpPr>
          <p:sp>
            <p:nvSpPr>
              <p:cNvPr id="4" name="TextBox 3"/>
              <p:cNvSpPr txBox="1"/>
              <p:nvPr/>
            </p:nvSpPr>
            <p:spPr>
              <a:xfrm>
                <a:off x="2728426" y="1588386"/>
                <a:ext cx="3885179" cy="400110"/>
              </a:xfrm>
              <a:prstGeom prst="rect">
                <a:avLst/>
              </a:prstGeom>
              <a:noFill/>
            </p:spPr>
            <p:txBody>
              <a:bodyPr wrap="square" rtlCol="0">
                <a:spAutoFit/>
              </a:bodyPr>
              <a:lstStyle/>
              <a:p>
                <a:pPr algn="ctr"/>
                <a:r>
                  <a:rPr lang="en-GB" sz="2000" dirty="0"/>
                  <a:t>Theory of Management</a:t>
                </a:r>
              </a:p>
            </p:txBody>
          </p:sp>
          <p:sp>
            <p:nvSpPr>
              <p:cNvPr id="5" name="Oval 4"/>
              <p:cNvSpPr/>
              <p:nvPr/>
            </p:nvSpPr>
            <p:spPr>
              <a:xfrm>
                <a:off x="1244766" y="2791613"/>
                <a:ext cx="2678133" cy="1270058"/>
              </a:xfrm>
              <a:prstGeom prst="ellipse">
                <a:avLst/>
              </a:prstGeom>
              <a:solidFill>
                <a:schemeClr val="bg1">
                  <a:lumMod val="95000"/>
                  <a:alpha val="0"/>
                </a:schemeClr>
              </a:solidFill>
              <a:ln>
                <a:solidFill>
                  <a:schemeClr val="tx1"/>
                </a:solidFill>
              </a:ln>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solidFill>
                      <a:schemeClr val="tx1"/>
                    </a:solidFill>
                  </a:rPr>
                  <a:t>Management</a:t>
                </a:r>
                <a:br>
                  <a:rPr lang="en-GB" dirty="0">
                    <a:solidFill>
                      <a:schemeClr val="tx1"/>
                    </a:solidFill>
                  </a:rPr>
                </a:br>
                <a:r>
                  <a:rPr lang="en-GB" dirty="0">
                    <a:solidFill>
                      <a:schemeClr val="tx1"/>
                    </a:solidFill>
                  </a:rPr>
                  <a:t>Theory</a:t>
                </a:r>
              </a:p>
            </p:txBody>
          </p:sp>
          <p:sp>
            <p:nvSpPr>
              <p:cNvPr id="6" name="Oval 5"/>
              <p:cNvSpPr/>
              <p:nvPr/>
            </p:nvSpPr>
            <p:spPr>
              <a:xfrm>
                <a:off x="3482829" y="2791613"/>
                <a:ext cx="2579065" cy="1270058"/>
              </a:xfrm>
              <a:prstGeom prst="ellipse">
                <a:avLst/>
              </a:prstGeom>
              <a:solidFill>
                <a:schemeClr val="bg1">
                  <a:lumMod val="85000"/>
                  <a:alpha val="16000"/>
                </a:schemeClr>
              </a:solidFill>
              <a:ln>
                <a:solidFill>
                  <a:schemeClr val="tx1"/>
                </a:solidFill>
              </a:ln>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solidFill>
                      <a:schemeClr val="tx1"/>
                    </a:solidFill>
                  </a:rPr>
                  <a:t>Decision Theory</a:t>
                </a:r>
              </a:p>
            </p:txBody>
          </p:sp>
          <p:sp>
            <p:nvSpPr>
              <p:cNvPr id="7" name="Oval 6"/>
              <p:cNvSpPr/>
              <p:nvPr/>
            </p:nvSpPr>
            <p:spPr>
              <a:xfrm>
                <a:off x="5683173" y="2904787"/>
                <a:ext cx="2458503" cy="1156884"/>
              </a:xfrm>
              <a:prstGeom prst="ellipse">
                <a:avLst/>
              </a:prstGeom>
              <a:solidFill>
                <a:schemeClr val="bg1">
                  <a:lumMod val="85000"/>
                  <a:alpha val="16000"/>
                </a:schemeClr>
              </a:solidFill>
              <a:ln>
                <a:solidFill>
                  <a:schemeClr val="tx1"/>
                </a:solidFill>
              </a:ln>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solidFill>
                      <a:schemeClr val="tx1"/>
                    </a:solidFill>
                  </a:rPr>
                  <a:t>Management Style</a:t>
                </a:r>
              </a:p>
            </p:txBody>
          </p:sp>
          <p:sp>
            <p:nvSpPr>
              <p:cNvPr id="8" name="Oval 7"/>
              <p:cNvSpPr/>
              <p:nvPr/>
            </p:nvSpPr>
            <p:spPr>
              <a:xfrm>
                <a:off x="2967321" y="5155682"/>
                <a:ext cx="3646284" cy="930538"/>
              </a:xfrm>
              <a:prstGeom prst="ellipse">
                <a:avLst/>
              </a:prstGeom>
              <a:solidFill>
                <a:schemeClr val="bg1">
                  <a:lumMod val="85000"/>
                  <a:alpha val="16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solidFill>
                      <a:schemeClr val="tx1"/>
                    </a:solidFill>
                  </a:rPr>
                  <a:t>Management Roles</a:t>
                </a:r>
              </a:p>
            </p:txBody>
          </p:sp>
          <p:cxnSp>
            <p:nvCxnSpPr>
              <p:cNvPr id="10" name="Straight Connector 9"/>
              <p:cNvCxnSpPr>
                <a:endCxn id="5" idx="0"/>
              </p:cNvCxnSpPr>
              <p:nvPr/>
            </p:nvCxnSpPr>
            <p:spPr>
              <a:xfrm flipH="1">
                <a:off x="2583833" y="1988496"/>
                <a:ext cx="2068322" cy="803117"/>
              </a:xfrm>
              <a:prstGeom prst="line">
                <a:avLst/>
              </a:prstGeom>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a:endCxn id="6" idx="0"/>
              </p:cNvCxnSpPr>
              <p:nvPr/>
            </p:nvCxnSpPr>
            <p:spPr>
              <a:xfrm>
                <a:off x="4652155" y="1988496"/>
                <a:ext cx="120207" cy="803117"/>
              </a:xfrm>
              <a:prstGeom prst="line">
                <a:avLst/>
              </a:prstGeom>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a:stCxn id="4" idx="2"/>
                <a:endCxn id="7" idx="0"/>
              </p:cNvCxnSpPr>
              <p:nvPr/>
            </p:nvCxnSpPr>
            <p:spPr>
              <a:xfrm>
                <a:off x="4671016" y="1988496"/>
                <a:ext cx="2241409" cy="916291"/>
              </a:xfrm>
              <a:prstGeom prst="line">
                <a:avLst/>
              </a:prstGeom>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a:stCxn id="5" idx="4"/>
                <a:endCxn id="8" idx="1"/>
              </p:cNvCxnSpPr>
              <p:nvPr/>
            </p:nvCxnSpPr>
            <p:spPr>
              <a:xfrm>
                <a:off x="2583833" y="4061671"/>
                <a:ext cx="917474" cy="1230285"/>
              </a:xfrm>
              <a:prstGeom prst="line">
                <a:avLst/>
              </a:prstGeom>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6" idx="4"/>
                <a:endCxn id="8" idx="0"/>
              </p:cNvCxnSpPr>
              <p:nvPr/>
            </p:nvCxnSpPr>
            <p:spPr>
              <a:xfrm>
                <a:off x="4772362" y="4061671"/>
                <a:ext cx="18101" cy="1094011"/>
              </a:xfrm>
              <a:prstGeom prst="line">
                <a:avLst/>
              </a:prstGeom>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flipH="1">
                <a:off x="6102428" y="4061671"/>
                <a:ext cx="832806" cy="1230285"/>
              </a:xfrm>
              <a:prstGeom prst="line">
                <a:avLst/>
              </a:prstGeom>
              <a:ln/>
            </p:spPr>
            <p:style>
              <a:lnRef idx="1">
                <a:schemeClr val="accent1"/>
              </a:lnRef>
              <a:fillRef idx="0">
                <a:schemeClr val="accent1"/>
              </a:fillRef>
              <a:effectRef idx="0">
                <a:schemeClr val="accent1"/>
              </a:effectRef>
              <a:fontRef idx="minor">
                <a:schemeClr val="tx1"/>
              </a:fontRef>
            </p:style>
          </p:cxnSp>
        </p:grpSp>
      </p:grpSp>
      <p:sp>
        <p:nvSpPr>
          <p:cNvPr id="9" name="Slide Number Placeholder 8"/>
          <p:cNvSpPr>
            <a:spLocks noGrp="1"/>
          </p:cNvSpPr>
          <p:nvPr>
            <p:ph type="sldNum" sz="quarter" idx="12"/>
          </p:nvPr>
        </p:nvSpPr>
        <p:spPr>
          <a:xfrm>
            <a:off x="7766431" y="295736"/>
            <a:ext cx="628813" cy="767687"/>
          </a:xfrm>
          <a:prstGeom prst="rect">
            <a:avLst/>
          </a:prstGeom>
        </p:spPr>
        <p:txBody>
          <a:bodyPr vert="horz" lIns="91440" tIns="45720" rIns="91440" bIns="45720" rtlCol="0" anchor="b"/>
          <a:lstStyle>
            <a:defPPr>
              <a:defRPr lang="en-US"/>
            </a:defPPr>
            <a:lvl1pPr marL="0" algn="ctr" defTabSz="457200" rtl="0" eaLnBrk="1" latinLnBrk="0" hangingPunct="1">
              <a:defRPr sz="2801" b="0" i="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F3266A0E-AA93-1B41-AA3C-5DC488FE26E8}" type="slidenum">
              <a:rPr lang="en-GB" smtClean="0"/>
              <a:pPr/>
              <a:t>8</a:t>
            </a:fld>
            <a:endParaRPr lang="en-GB"/>
          </a:p>
        </p:txBody>
      </p:sp>
    </p:spTree>
    <p:extLst>
      <p:ext uri="{BB962C8B-B14F-4D97-AF65-F5344CB8AC3E}">
        <p14:creationId xmlns:p14="http://schemas.microsoft.com/office/powerpoint/2010/main" val="1226826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Management</a:t>
            </a:r>
          </a:p>
        </p:txBody>
      </p:sp>
      <p:sp>
        <p:nvSpPr>
          <p:cNvPr id="3" name="Content Placeholder 2"/>
          <p:cNvSpPr>
            <a:spLocks noGrp="1"/>
          </p:cNvSpPr>
          <p:nvPr>
            <p:ph idx="1"/>
          </p:nvPr>
        </p:nvSpPr>
        <p:spPr>
          <a:xfrm>
            <a:off x="457200" y="1417638"/>
            <a:ext cx="8229600" cy="4708525"/>
          </a:xfrm>
        </p:spPr>
        <p:txBody>
          <a:bodyPr>
            <a:normAutofit fontScale="77500" lnSpcReduction="20000"/>
          </a:bodyPr>
          <a:lstStyle/>
          <a:p>
            <a:r>
              <a:rPr lang="en-GB" dirty="0"/>
              <a:t>List the types of management role / title you are familiar with.</a:t>
            </a:r>
          </a:p>
          <a:p>
            <a:pPr>
              <a:lnSpc>
                <a:spcPct val="120000"/>
              </a:lnSpc>
            </a:pPr>
            <a:r>
              <a:rPr lang="en-GB" dirty="0"/>
              <a:t>What would you say are the characteristics of a ‘good’ manager in that role?</a:t>
            </a:r>
            <a:br>
              <a:rPr lang="en-GB" dirty="0"/>
            </a:br>
            <a:br>
              <a:rPr lang="en-GB" dirty="0"/>
            </a:br>
            <a:r>
              <a:rPr lang="en-GB" sz="2600" dirty="0"/>
              <a:t>	[Be careful to distinguish:</a:t>
            </a:r>
            <a:br>
              <a:rPr lang="en-GB" sz="2600" dirty="0"/>
            </a:br>
            <a:r>
              <a:rPr lang="en-GB" sz="2600" dirty="0"/>
              <a:t>	Supervisory roles (people management)</a:t>
            </a:r>
            <a:br>
              <a:rPr lang="en-GB" sz="2600" dirty="0"/>
            </a:br>
            <a:r>
              <a:rPr lang="en-GB" sz="2600" dirty="0"/>
              <a:t>	Operational roles (management of systems / processes)</a:t>
            </a:r>
            <a:br>
              <a:rPr lang="en-GB" sz="2600" dirty="0"/>
            </a:br>
            <a:r>
              <a:rPr lang="en-GB" sz="2600" dirty="0"/>
              <a:t>	Strategic roles (business policies, objectives, plans</a:t>
            </a:r>
            <a:r>
              <a:rPr lang="en-GB" sz="2600"/>
              <a:t>, direction)]</a:t>
            </a:r>
            <a:br>
              <a:rPr lang="en-GB" sz="2600" dirty="0"/>
            </a:br>
            <a:endParaRPr lang="en-GB" sz="2600" dirty="0"/>
          </a:p>
          <a:p>
            <a:r>
              <a:rPr lang="en-GB" dirty="0"/>
              <a:t>Overall, would you be able to list one set of attributes which define what it is to be a ‘good’ manager?</a:t>
            </a:r>
          </a:p>
        </p:txBody>
      </p:sp>
      <p:sp>
        <p:nvSpPr>
          <p:cNvPr id="4" name="Slide Number Placeholder 3"/>
          <p:cNvSpPr>
            <a:spLocks noGrp="1"/>
          </p:cNvSpPr>
          <p:nvPr>
            <p:ph type="sldNum" sz="quarter" idx="12"/>
          </p:nvPr>
        </p:nvSpPr>
        <p:spPr>
          <a:xfrm>
            <a:off x="7766431" y="295736"/>
            <a:ext cx="628813" cy="767687"/>
          </a:xfrm>
          <a:prstGeom prst="rect">
            <a:avLst/>
          </a:prstGeom>
        </p:spPr>
        <p:txBody>
          <a:bodyPr vert="horz" lIns="91440" tIns="45720" rIns="91440" bIns="45720" rtlCol="0" anchor="b"/>
          <a:lstStyle>
            <a:defPPr>
              <a:defRPr lang="en-US"/>
            </a:defPPr>
            <a:lvl1pPr marL="0" algn="ctr" defTabSz="457200" rtl="0" eaLnBrk="1" latinLnBrk="0" hangingPunct="1">
              <a:defRPr sz="2801" b="0" i="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F3266A0E-AA93-1B41-AA3C-5DC488FE26E8}" type="slidenum">
              <a:rPr lang="en-GB" smtClean="0"/>
              <a:pPr/>
              <a:t>9</a:t>
            </a:fld>
            <a:endParaRPr lang="en-GB"/>
          </a:p>
        </p:txBody>
      </p:sp>
    </p:spTree>
    <p:extLst>
      <p:ext uri="{BB962C8B-B14F-4D97-AF65-F5344CB8AC3E}">
        <p14:creationId xmlns:p14="http://schemas.microsoft.com/office/powerpoint/2010/main" val="4942540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35"/>
            <a:ext cx="8229600" cy="1143000"/>
          </a:xfrm>
        </p:spPr>
        <p:txBody>
          <a:bodyPr/>
          <a:lstStyle/>
          <a:p>
            <a:r>
              <a:rPr lang="en-GB" b="1" dirty="0">
                <a:solidFill>
                  <a:srgbClr val="0000FF"/>
                </a:solidFill>
              </a:rPr>
              <a:t>Management Definitions</a:t>
            </a:r>
          </a:p>
        </p:txBody>
      </p:sp>
      <p:sp>
        <p:nvSpPr>
          <p:cNvPr id="3" name="Content Placeholder 2"/>
          <p:cNvSpPr>
            <a:spLocks noGrp="1"/>
          </p:cNvSpPr>
          <p:nvPr>
            <p:ph idx="1"/>
          </p:nvPr>
        </p:nvSpPr>
        <p:spPr>
          <a:xfrm>
            <a:off x="1" y="1366098"/>
            <a:ext cx="8964488" cy="4151133"/>
          </a:xfrm>
        </p:spPr>
        <p:txBody>
          <a:bodyPr>
            <a:normAutofit fontScale="32500" lnSpcReduction="20000"/>
          </a:bodyPr>
          <a:lstStyle/>
          <a:p>
            <a:pPr marL="0" indent="0">
              <a:buNone/>
            </a:pPr>
            <a:endParaRPr lang="en-GB" dirty="0"/>
          </a:p>
          <a:p>
            <a:r>
              <a:rPr lang="en-GB" sz="8600" dirty="0"/>
              <a:t>‘A collection of ideas which set forth general rules on how to manage a business or organization. Management theory addresses how managers and supervisors relate to their organizations in the knowledge of its goals, the implementation of effective means to get the goals accomplished and how to motivate employees to perform to the highest standard.’ </a:t>
            </a:r>
            <a:br>
              <a:rPr lang="en-GB" sz="8600" dirty="0"/>
            </a:br>
            <a:r>
              <a:rPr lang="en-GB" sz="8600" dirty="0"/>
              <a:t> </a:t>
            </a:r>
          </a:p>
          <a:p>
            <a:r>
              <a:rPr lang="en-GB" sz="8600" dirty="0"/>
              <a:t>‘The art of getting things done through people.’ Mary P </a:t>
            </a:r>
            <a:r>
              <a:rPr lang="en-GB" sz="8600" dirty="0" err="1"/>
              <a:t>Follet</a:t>
            </a:r>
            <a:r>
              <a:rPr lang="en-GB" sz="8600" dirty="0"/>
              <a:t>.</a:t>
            </a:r>
          </a:p>
          <a:p>
            <a:endParaRPr lang="en-GB" dirty="0"/>
          </a:p>
        </p:txBody>
      </p:sp>
    </p:spTree>
    <p:extLst>
      <p:ext uri="{BB962C8B-B14F-4D97-AF65-F5344CB8AC3E}">
        <p14:creationId xmlns:p14="http://schemas.microsoft.com/office/powerpoint/2010/main" val="26003577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3648" y="260649"/>
            <a:ext cx="7632848" cy="5382354"/>
          </a:xfrm>
          <a:prstGeom prst="rect">
            <a:avLst/>
          </a:prstGeom>
        </p:spPr>
      </p:pic>
      <p:sp>
        <p:nvSpPr>
          <p:cNvPr id="3" name="TextBox 2"/>
          <p:cNvSpPr txBox="1"/>
          <p:nvPr/>
        </p:nvSpPr>
        <p:spPr>
          <a:xfrm rot="16200000">
            <a:off x="-1694605" y="2675118"/>
            <a:ext cx="5166332" cy="769441"/>
          </a:xfrm>
          <a:prstGeom prst="rect">
            <a:avLst/>
          </a:prstGeom>
          <a:noFill/>
        </p:spPr>
        <p:txBody>
          <a:bodyPr wrap="square" rtlCol="0">
            <a:spAutoFit/>
          </a:bodyPr>
          <a:lstStyle/>
          <a:p>
            <a:r>
              <a:rPr lang="en-GB" sz="4400" dirty="0"/>
              <a:t>Hamel’s Principles</a:t>
            </a:r>
          </a:p>
        </p:txBody>
      </p:sp>
    </p:spTree>
    <p:extLst>
      <p:ext uri="{BB962C8B-B14F-4D97-AF65-F5344CB8AC3E}">
        <p14:creationId xmlns:p14="http://schemas.microsoft.com/office/powerpoint/2010/main" val="32011316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b="1" dirty="0">
                <a:solidFill>
                  <a:srgbClr val="0000FF"/>
                </a:solidFill>
              </a:rPr>
              <a:t>Management</a:t>
            </a:r>
          </a:p>
        </p:txBody>
      </p:sp>
      <p:sp>
        <p:nvSpPr>
          <p:cNvPr id="3" name="Content Placeholder 2"/>
          <p:cNvSpPr>
            <a:spLocks noGrp="1"/>
          </p:cNvSpPr>
          <p:nvPr>
            <p:ph idx="1"/>
          </p:nvPr>
        </p:nvSpPr>
        <p:spPr>
          <a:xfrm>
            <a:off x="323528" y="980728"/>
            <a:ext cx="8229600" cy="3917032"/>
          </a:xfrm>
        </p:spPr>
        <p:txBody>
          <a:bodyPr>
            <a:normAutofit fontScale="77500" lnSpcReduction="20000"/>
          </a:bodyPr>
          <a:lstStyle/>
          <a:p>
            <a:pPr marL="0" indent="0">
              <a:buNone/>
            </a:pPr>
            <a:endParaRPr lang="en-GB" dirty="0"/>
          </a:p>
          <a:p>
            <a:r>
              <a:rPr lang="en-GB" sz="3900" b="1" dirty="0"/>
              <a:t>1890 - a company with 4 employees &amp; 100 workers</a:t>
            </a:r>
            <a:endParaRPr lang="en-GB" sz="3900" dirty="0"/>
          </a:p>
          <a:p>
            <a:r>
              <a:rPr lang="en-GB" sz="3900" b="1" dirty="0"/>
              <a:t>1901 - Carnegie Steel $1 billion company</a:t>
            </a:r>
            <a:endParaRPr lang="en-GB" sz="3900" dirty="0"/>
          </a:p>
          <a:p>
            <a:r>
              <a:rPr lang="en-GB" sz="3900" b="1" dirty="0"/>
              <a:t>1903 - Ford Motors produces 1 million cars per year</a:t>
            </a:r>
            <a:endParaRPr lang="en-GB" sz="3900" dirty="0"/>
          </a:p>
          <a:p>
            <a:r>
              <a:rPr lang="en-GB" sz="3900" b="1" dirty="0"/>
              <a:t>2019 - Apple $1 trillion company</a:t>
            </a:r>
          </a:p>
          <a:p>
            <a:r>
              <a:rPr lang="en-GB" sz="4100" b="1" dirty="0">
                <a:solidFill>
                  <a:srgbClr val="FF0000"/>
                </a:solidFill>
              </a:rPr>
              <a:t>2021 – Amazon?</a:t>
            </a:r>
          </a:p>
          <a:p>
            <a:endParaRPr lang="en-GB" dirty="0"/>
          </a:p>
        </p:txBody>
      </p:sp>
    </p:spTree>
    <p:extLst>
      <p:ext uri="{BB962C8B-B14F-4D97-AF65-F5344CB8AC3E}">
        <p14:creationId xmlns:p14="http://schemas.microsoft.com/office/powerpoint/2010/main" val="27141586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93204"/>
            <a:ext cx="8229600" cy="1143000"/>
          </a:xfrm>
        </p:spPr>
        <p:txBody>
          <a:bodyPr/>
          <a:lstStyle/>
          <a:p>
            <a:r>
              <a:rPr lang="en-GB" b="1" dirty="0">
                <a:solidFill>
                  <a:srgbClr val="0000FF"/>
                </a:solidFill>
              </a:rPr>
              <a:t>Defining Management</a:t>
            </a:r>
            <a:br>
              <a:rPr lang="en-GB" sz="6000" dirty="0">
                <a:solidFill>
                  <a:srgbClr val="0000FF"/>
                </a:solidFill>
              </a:rPr>
            </a:br>
            <a:endParaRPr lang="en-GB" sz="6000" dirty="0">
              <a:solidFill>
                <a:srgbClr val="0000FF"/>
              </a:solidFill>
            </a:endParaRPr>
          </a:p>
        </p:txBody>
      </p:sp>
      <p:sp>
        <p:nvSpPr>
          <p:cNvPr id="3" name="Content Placeholder 2"/>
          <p:cNvSpPr>
            <a:spLocks noGrp="1"/>
          </p:cNvSpPr>
          <p:nvPr>
            <p:ph idx="1"/>
          </p:nvPr>
        </p:nvSpPr>
        <p:spPr>
          <a:xfrm>
            <a:off x="22633" y="620688"/>
            <a:ext cx="9144000" cy="3917032"/>
          </a:xfrm>
        </p:spPr>
        <p:txBody>
          <a:bodyPr/>
          <a:lstStyle/>
          <a:p>
            <a:pPr lvl="1">
              <a:buFont typeface="Wingdings" pitchFamily="2" charset="2"/>
              <a:buChar char="§"/>
            </a:pPr>
            <a:r>
              <a:rPr lang="en-GB" sz="3200" dirty="0"/>
              <a:t>How I would define management (1 hour)</a:t>
            </a:r>
          </a:p>
          <a:p>
            <a:pPr lvl="1">
              <a:buFont typeface="Wingdings" pitchFamily="2" charset="2"/>
              <a:buChar char="§"/>
            </a:pPr>
            <a:r>
              <a:rPr lang="en-GB" sz="3200" dirty="0"/>
              <a:t>Work in groups</a:t>
            </a:r>
          </a:p>
          <a:p>
            <a:pPr lvl="1">
              <a:buFont typeface="Wingdings" pitchFamily="2" charset="2"/>
              <a:buChar char="§"/>
            </a:pPr>
            <a:r>
              <a:rPr lang="en-GB" sz="3200" dirty="0"/>
              <a:t>First define management individually</a:t>
            </a:r>
          </a:p>
          <a:p>
            <a:pPr lvl="1">
              <a:buFont typeface="Wingdings" pitchFamily="2" charset="2"/>
              <a:buChar char="§"/>
            </a:pPr>
            <a:r>
              <a:rPr lang="en-GB" sz="3200" dirty="0"/>
              <a:t>Then compare your ideas and make a group definition of management</a:t>
            </a:r>
          </a:p>
          <a:p>
            <a:pPr lvl="1">
              <a:buFont typeface="Wingdings" pitchFamily="2" charset="2"/>
              <a:buChar char="§"/>
            </a:pPr>
            <a:r>
              <a:rPr lang="en-GB" sz="3200" dirty="0"/>
              <a:t>Write out the group’s definition</a:t>
            </a:r>
          </a:p>
          <a:p>
            <a:pPr lvl="1">
              <a:buFont typeface="Wingdings" pitchFamily="2" charset="2"/>
              <a:buChar char="§"/>
            </a:pPr>
            <a:r>
              <a:rPr lang="en-GB" sz="3200" dirty="0"/>
              <a:t>You should draw on your life’s experience, work experience, academic sources</a:t>
            </a:r>
          </a:p>
          <a:p>
            <a:pPr lvl="1">
              <a:buFont typeface="Wingdings" pitchFamily="2" charset="2"/>
              <a:buChar char="§"/>
            </a:pPr>
            <a:r>
              <a:rPr lang="en-GB" sz="3200" dirty="0"/>
              <a:t>Can you innovate management?</a:t>
            </a:r>
          </a:p>
          <a:p>
            <a:endParaRPr lang="en-GB" dirty="0"/>
          </a:p>
        </p:txBody>
      </p:sp>
    </p:spTree>
    <p:extLst>
      <p:ext uri="{BB962C8B-B14F-4D97-AF65-F5344CB8AC3E}">
        <p14:creationId xmlns:p14="http://schemas.microsoft.com/office/powerpoint/2010/main" val="36009807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00FF"/>
                </a:solidFill>
              </a:rPr>
              <a:t>Paradigm</a:t>
            </a:r>
          </a:p>
        </p:txBody>
      </p:sp>
      <p:sp>
        <p:nvSpPr>
          <p:cNvPr id="3" name="Content Placeholder 2"/>
          <p:cNvSpPr>
            <a:spLocks noGrp="1"/>
          </p:cNvSpPr>
          <p:nvPr>
            <p:ph idx="1"/>
          </p:nvPr>
        </p:nvSpPr>
        <p:spPr>
          <a:xfrm>
            <a:off x="426902" y="1417638"/>
            <a:ext cx="8259898" cy="3052973"/>
          </a:xfrm>
        </p:spPr>
        <p:txBody>
          <a:bodyPr>
            <a:normAutofit/>
          </a:bodyPr>
          <a:lstStyle/>
          <a:p>
            <a:r>
              <a:rPr lang="en-GB" dirty="0"/>
              <a:t>a </a:t>
            </a:r>
            <a:r>
              <a:rPr lang="en-GB" b="1" dirty="0"/>
              <a:t>paradigm</a:t>
            </a:r>
            <a:r>
              <a:rPr lang="en-GB" dirty="0"/>
              <a:t> (</a:t>
            </a:r>
            <a:r>
              <a:rPr lang="en-GB" dirty="0">
                <a:hlinkClick r:id="rId2" tooltip="Help:IPA/English"/>
              </a:rPr>
              <a:t>/ˈ</a:t>
            </a:r>
            <a:r>
              <a:rPr lang="en-GB" dirty="0" err="1">
                <a:hlinkClick r:id="rId2" tooltip="Help:IPA/English"/>
              </a:rPr>
              <a:t>pærədaɪm</a:t>
            </a:r>
            <a:r>
              <a:rPr lang="en-GB" dirty="0">
                <a:hlinkClick r:id="rId2" tooltip="Help:IPA/English"/>
              </a:rPr>
              <a:t>/</a:t>
            </a:r>
            <a:r>
              <a:rPr lang="en-GB" dirty="0"/>
              <a:t>) is a distinct set of concepts or thought patterns, including theories, research methods, postulates, and standards for what constitutes legitimate contributions to a field.</a:t>
            </a:r>
          </a:p>
          <a:p>
            <a:endParaRPr lang="en-GB" dirty="0"/>
          </a:p>
        </p:txBody>
      </p:sp>
    </p:spTree>
    <p:extLst>
      <p:ext uri="{BB962C8B-B14F-4D97-AF65-F5344CB8AC3E}">
        <p14:creationId xmlns:p14="http://schemas.microsoft.com/office/powerpoint/2010/main" val="36092027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00FF"/>
                </a:solidFill>
              </a:rPr>
              <a:t>Thomas Kuhn </a:t>
            </a:r>
          </a:p>
        </p:txBody>
      </p:sp>
      <p:sp>
        <p:nvSpPr>
          <p:cNvPr id="3" name="Content Placeholder 2"/>
          <p:cNvSpPr>
            <a:spLocks noGrp="1"/>
          </p:cNvSpPr>
          <p:nvPr>
            <p:ph idx="1"/>
          </p:nvPr>
        </p:nvSpPr>
        <p:spPr/>
        <p:txBody>
          <a:bodyPr>
            <a:normAutofit/>
          </a:bodyPr>
          <a:lstStyle/>
          <a:p>
            <a:r>
              <a:rPr lang="en-GB" dirty="0"/>
              <a:t>A paradigm is the set of concepts and practices that define a scientific discipline at any particular period of time. </a:t>
            </a:r>
          </a:p>
          <a:p>
            <a:endParaRPr lang="en-GB" dirty="0"/>
          </a:p>
        </p:txBody>
      </p:sp>
    </p:spTree>
    <p:extLst>
      <p:ext uri="{BB962C8B-B14F-4D97-AF65-F5344CB8AC3E}">
        <p14:creationId xmlns:p14="http://schemas.microsoft.com/office/powerpoint/2010/main" val="24413622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b="1" dirty="0">
                <a:solidFill>
                  <a:srgbClr val="0000FF"/>
                </a:solidFill>
              </a:rPr>
              <a:t>A scientific paradigm</a:t>
            </a:r>
            <a:br>
              <a:rPr lang="en-GB" sz="4800" b="1" dirty="0">
                <a:solidFill>
                  <a:srgbClr val="0000FF"/>
                </a:solidFill>
              </a:rPr>
            </a:br>
            <a:endParaRPr lang="en-GB" sz="4800" b="1" dirty="0">
              <a:solidFill>
                <a:srgbClr val="0000FF"/>
              </a:solidFill>
            </a:endParaRPr>
          </a:p>
        </p:txBody>
      </p:sp>
      <p:sp>
        <p:nvSpPr>
          <p:cNvPr id="3" name="Content Placeholder 2"/>
          <p:cNvSpPr>
            <a:spLocks noGrp="1"/>
          </p:cNvSpPr>
          <p:nvPr>
            <p:ph idx="1"/>
          </p:nvPr>
        </p:nvSpPr>
        <p:spPr/>
        <p:txBody>
          <a:bodyPr/>
          <a:lstStyle/>
          <a:p>
            <a:r>
              <a:rPr lang="en-GB" dirty="0"/>
              <a:t>"universally recognized scientific achievements that, for a time, provide model problems and solutions for a community of practitioners.</a:t>
            </a:r>
            <a:r>
              <a:rPr lang="en-GB" i="1" dirty="0">
                <a:hlinkClick r:id="rId2" tooltip="The Structure of Scientific Revolutions"/>
              </a:rPr>
              <a:t> </a:t>
            </a:r>
          </a:p>
          <a:p>
            <a:r>
              <a:rPr lang="en-GB" i="1" dirty="0">
                <a:hlinkClick r:id="rId2" tooltip="The Structure of Scientific Revolutions"/>
              </a:rPr>
              <a:t>The Structure of Scientific Evolutions</a:t>
            </a:r>
            <a:r>
              <a:rPr lang="en-GB" dirty="0"/>
              <a:t> (first published in 1962)</a:t>
            </a:r>
          </a:p>
        </p:txBody>
      </p:sp>
    </p:spTree>
    <p:extLst>
      <p:ext uri="{BB962C8B-B14F-4D97-AF65-F5344CB8AC3E}">
        <p14:creationId xmlns:p14="http://schemas.microsoft.com/office/powerpoint/2010/main" val="33026509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00FF"/>
                </a:solidFill>
              </a:rPr>
              <a:t>Management Paradigms</a:t>
            </a:r>
          </a:p>
        </p:txBody>
      </p:sp>
      <p:sp>
        <p:nvSpPr>
          <p:cNvPr id="3" name="Content Placeholder 2"/>
          <p:cNvSpPr>
            <a:spLocks noGrp="1"/>
          </p:cNvSpPr>
          <p:nvPr>
            <p:ph idx="1"/>
          </p:nvPr>
        </p:nvSpPr>
        <p:spPr/>
        <p:txBody>
          <a:bodyPr/>
          <a:lstStyle/>
          <a:p>
            <a:r>
              <a:rPr lang="en-GB" dirty="0"/>
              <a:t>Scientific Management - </a:t>
            </a:r>
            <a:r>
              <a:rPr lang="en-GB" dirty="0">
                <a:solidFill>
                  <a:srgbClr val="0000FF"/>
                </a:solidFill>
              </a:rPr>
              <a:t>F.W. Taylor</a:t>
            </a:r>
          </a:p>
          <a:p>
            <a:pPr lvl="1"/>
            <a:r>
              <a:rPr lang="en-GB" dirty="0"/>
              <a:t>Administrative Science</a:t>
            </a:r>
          </a:p>
          <a:p>
            <a:r>
              <a:rPr lang="en-GB" dirty="0"/>
              <a:t>Bureaucracy – </a:t>
            </a:r>
            <a:r>
              <a:rPr lang="en-GB" dirty="0">
                <a:solidFill>
                  <a:srgbClr val="0000FF"/>
                </a:solidFill>
              </a:rPr>
              <a:t>Max Weber</a:t>
            </a:r>
          </a:p>
          <a:p>
            <a:r>
              <a:rPr lang="en-GB" dirty="0"/>
              <a:t>Work and Worker/Human Relations – </a:t>
            </a:r>
            <a:r>
              <a:rPr lang="en-GB" dirty="0">
                <a:solidFill>
                  <a:srgbClr val="0000FF"/>
                </a:solidFill>
              </a:rPr>
              <a:t>Elton Mayo </a:t>
            </a:r>
          </a:p>
          <a:p>
            <a:r>
              <a:rPr lang="en-GB" dirty="0"/>
              <a:t>Systems - </a:t>
            </a:r>
            <a:r>
              <a:rPr lang="en-GB" dirty="0">
                <a:solidFill>
                  <a:srgbClr val="0000FF"/>
                </a:solidFill>
              </a:rPr>
              <a:t>Ludwig von </a:t>
            </a:r>
            <a:r>
              <a:rPr lang="en-GB" dirty="0" err="1">
                <a:solidFill>
                  <a:srgbClr val="0000FF"/>
                </a:solidFill>
              </a:rPr>
              <a:t>Bertalanffy</a:t>
            </a:r>
            <a:r>
              <a:rPr lang="en-GB" dirty="0">
                <a:solidFill>
                  <a:srgbClr val="0000FF"/>
                </a:solidFill>
              </a:rPr>
              <a:t> </a:t>
            </a:r>
          </a:p>
        </p:txBody>
      </p:sp>
    </p:spTree>
    <p:extLst>
      <p:ext uri="{BB962C8B-B14F-4D97-AF65-F5344CB8AC3E}">
        <p14:creationId xmlns:p14="http://schemas.microsoft.com/office/powerpoint/2010/main" val="39906973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b="1" dirty="0">
                <a:solidFill>
                  <a:srgbClr val="0000FF"/>
                </a:solidFill>
              </a:rPr>
              <a:t>Paradigmatic Behaviour</a:t>
            </a:r>
          </a:p>
        </p:txBody>
      </p:sp>
      <p:sp>
        <p:nvSpPr>
          <p:cNvPr id="3" name="Content Placeholder 2"/>
          <p:cNvSpPr>
            <a:spLocks noGrp="1"/>
          </p:cNvSpPr>
          <p:nvPr>
            <p:ph idx="1"/>
          </p:nvPr>
        </p:nvSpPr>
        <p:spPr/>
        <p:txBody>
          <a:bodyPr>
            <a:normAutofit fontScale="77500" lnSpcReduction="20000"/>
          </a:bodyPr>
          <a:lstStyle/>
          <a:p>
            <a:r>
              <a:rPr lang="en-GB" i="1" dirty="0"/>
              <a:t>what</a:t>
            </a:r>
            <a:r>
              <a:rPr lang="en-GB" dirty="0"/>
              <a:t> is to be observed and scrutinized</a:t>
            </a:r>
          </a:p>
          <a:p>
            <a:r>
              <a:rPr lang="en-GB" dirty="0"/>
              <a:t>the kind of </a:t>
            </a:r>
            <a:r>
              <a:rPr lang="en-GB" i="1" dirty="0"/>
              <a:t>questions</a:t>
            </a:r>
            <a:r>
              <a:rPr lang="en-GB" dirty="0"/>
              <a:t> that are supposed to be asked and probed for answers in relation to this subject</a:t>
            </a:r>
          </a:p>
          <a:p>
            <a:r>
              <a:rPr lang="en-GB" i="1" dirty="0"/>
              <a:t>how</a:t>
            </a:r>
            <a:r>
              <a:rPr lang="en-GB" dirty="0"/>
              <a:t> these questions are to be structured</a:t>
            </a:r>
          </a:p>
          <a:p>
            <a:r>
              <a:rPr lang="en-GB" i="1" dirty="0"/>
              <a:t>what</a:t>
            </a:r>
            <a:r>
              <a:rPr lang="en-GB" dirty="0"/>
              <a:t> predictions made by the primary theory within the discipline</a:t>
            </a:r>
          </a:p>
          <a:p>
            <a:r>
              <a:rPr lang="en-GB" i="1" dirty="0"/>
              <a:t>how</a:t>
            </a:r>
            <a:r>
              <a:rPr lang="en-GB" dirty="0"/>
              <a:t> the results of scientific investigations should be interpreted</a:t>
            </a:r>
          </a:p>
          <a:p>
            <a:r>
              <a:rPr lang="en-GB" i="1" dirty="0"/>
              <a:t>how</a:t>
            </a:r>
            <a:r>
              <a:rPr lang="en-GB" dirty="0"/>
              <a:t> an experiment is to be conducted, and </a:t>
            </a:r>
            <a:r>
              <a:rPr lang="en-GB" i="1" dirty="0"/>
              <a:t>what</a:t>
            </a:r>
            <a:r>
              <a:rPr lang="en-GB" dirty="0"/>
              <a:t> equipment is available to conduct the experiment.</a:t>
            </a:r>
          </a:p>
          <a:p>
            <a:endParaRPr lang="en-GB" dirty="0"/>
          </a:p>
        </p:txBody>
      </p:sp>
    </p:spTree>
    <p:extLst>
      <p:ext uri="{BB962C8B-B14F-4D97-AF65-F5344CB8AC3E}">
        <p14:creationId xmlns:p14="http://schemas.microsoft.com/office/powerpoint/2010/main" val="17230544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638" y="-238844"/>
            <a:ext cx="8229600" cy="1143000"/>
          </a:xfrm>
        </p:spPr>
        <p:txBody>
          <a:bodyPr>
            <a:normAutofit/>
          </a:bodyPr>
          <a:lstStyle/>
          <a:p>
            <a:r>
              <a:rPr lang="en-GB" sz="3600" b="1" dirty="0">
                <a:solidFill>
                  <a:srgbClr val="0000FF"/>
                </a:solidFill>
              </a:rPr>
              <a:t>Management Problems: S curve</a:t>
            </a:r>
          </a:p>
        </p:txBody>
      </p:sp>
      <p:sp>
        <p:nvSpPr>
          <p:cNvPr id="3" name="Content Placeholder 2"/>
          <p:cNvSpPr>
            <a:spLocks noGrp="1"/>
          </p:cNvSpPr>
          <p:nvPr>
            <p:ph idx="1"/>
          </p:nvPr>
        </p:nvSpPr>
        <p:spPr>
          <a:xfrm>
            <a:off x="466723" y="908720"/>
            <a:ext cx="8229600" cy="3917032"/>
          </a:xfrm>
        </p:spPr>
        <p:txBody>
          <a:bodyPr/>
          <a:lstStyle/>
          <a:p>
            <a:r>
              <a:rPr lang="en-GB" b="1" dirty="0"/>
              <a:t>Think about problems and solutions along the S curve</a:t>
            </a:r>
          </a:p>
          <a:p>
            <a:endParaRPr lang="en-GB" dirty="0"/>
          </a:p>
        </p:txBody>
      </p:sp>
      <p:pic>
        <p:nvPicPr>
          <p:cNvPr id="4" name="Picture 3"/>
          <p:cNvPicPr>
            <a:picLocks noChangeAspect="1"/>
          </p:cNvPicPr>
          <p:nvPr/>
        </p:nvPicPr>
        <p:blipFill>
          <a:blip r:embed="rId2"/>
          <a:stretch>
            <a:fillRect/>
          </a:stretch>
        </p:blipFill>
        <p:spPr>
          <a:xfrm>
            <a:off x="2555775" y="2060848"/>
            <a:ext cx="6164633" cy="3456384"/>
          </a:xfrm>
          <a:prstGeom prst="rect">
            <a:avLst/>
          </a:prstGeom>
        </p:spPr>
      </p:pic>
    </p:spTree>
    <p:extLst>
      <p:ext uri="{BB962C8B-B14F-4D97-AF65-F5344CB8AC3E}">
        <p14:creationId xmlns:p14="http://schemas.microsoft.com/office/powerpoint/2010/main" val="26836142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solidFill>
                  <a:srgbClr val="0000FF"/>
                </a:solidFill>
              </a:rPr>
              <a:t>S Curve problem: </a:t>
            </a:r>
            <a:br>
              <a:rPr lang="en-GB" sz="3600" b="1" dirty="0">
                <a:solidFill>
                  <a:srgbClr val="0000FF"/>
                </a:solidFill>
              </a:rPr>
            </a:br>
            <a:r>
              <a:rPr lang="en-GB" sz="3600" b="1" dirty="0">
                <a:solidFill>
                  <a:srgbClr val="0000FF"/>
                </a:solidFill>
              </a:rPr>
              <a:t>Modern management problems</a:t>
            </a:r>
            <a:br>
              <a:rPr lang="en-GB" b="1" dirty="0">
                <a:solidFill>
                  <a:srgbClr val="0000FF"/>
                </a:solidFill>
              </a:rPr>
            </a:br>
            <a:endParaRPr lang="en-GB" b="1" dirty="0">
              <a:solidFill>
                <a:srgbClr val="0000FF"/>
              </a:solidFill>
            </a:endParaRPr>
          </a:p>
        </p:txBody>
      </p:sp>
      <p:sp>
        <p:nvSpPr>
          <p:cNvPr id="3" name="Content Placeholder 2"/>
          <p:cNvSpPr>
            <a:spLocks noGrp="1"/>
          </p:cNvSpPr>
          <p:nvPr>
            <p:ph idx="1"/>
          </p:nvPr>
        </p:nvSpPr>
        <p:spPr>
          <a:xfrm>
            <a:off x="107504" y="1124744"/>
            <a:ext cx="8928992" cy="4464496"/>
          </a:xfrm>
        </p:spPr>
        <p:txBody>
          <a:bodyPr>
            <a:normAutofit fontScale="62500" lnSpcReduction="20000"/>
          </a:bodyPr>
          <a:lstStyle/>
          <a:p>
            <a:r>
              <a:rPr lang="en-GB" sz="4500" dirty="0"/>
              <a:t>My approach to solving management problems (30 mins)</a:t>
            </a:r>
          </a:p>
          <a:p>
            <a:pPr marL="0" indent="0">
              <a:buNone/>
            </a:pPr>
            <a:r>
              <a:rPr lang="en-GB" sz="4500" dirty="0"/>
              <a:t>Work in pairs:</a:t>
            </a:r>
          </a:p>
          <a:p>
            <a:r>
              <a:rPr lang="en-GB" sz="4500" dirty="0"/>
              <a:t>First identify a management problem that fits the S curve</a:t>
            </a:r>
          </a:p>
          <a:p>
            <a:r>
              <a:rPr lang="en-GB" sz="4500" dirty="0"/>
              <a:t>What area would you seek to improve?</a:t>
            </a:r>
          </a:p>
          <a:p>
            <a:r>
              <a:rPr lang="en-GB" sz="4500" dirty="0"/>
              <a:t>Justify why you choose those areas by stating the efficiency gains</a:t>
            </a:r>
          </a:p>
          <a:p>
            <a:r>
              <a:rPr lang="en-GB" sz="4500" dirty="0"/>
              <a:t>You should draw on your work experience and academic sources</a:t>
            </a:r>
          </a:p>
          <a:p>
            <a:r>
              <a:rPr lang="en-GB" sz="4500" dirty="0"/>
              <a:t>Can you innovate management?</a:t>
            </a:r>
          </a:p>
          <a:p>
            <a:pPr lvl="1"/>
            <a:endParaRPr lang="en-GB" dirty="0"/>
          </a:p>
          <a:p>
            <a:endParaRPr lang="en-GB" dirty="0"/>
          </a:p>
        </p:txBody>
      </p:sp>
    </p:spTree>
    <p:extLst>
      <p:ext uri="{BB962C8B-B14F-4D97-AF65-F5344CB8AC3E}">
        <p14:creationId xmlns:p14="http://schemas.microsoft.com/office/powerpoint/2010/main" val="19682334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557808"/>
            <a:ext cx="8229600" cy="1143000"/>
          </a:xfrm>
        </p:spPr>
        <p:txBody>
          <a:bodyPr>
            <a:normAutofit fontScale="90000"/>
          </a:bodyPr>
          <a:lstStyle/>
          <a:p>
            <a:r>
              <a:rPr lang="en-GB" b="1" dirty="0">
                <a:solidFill>
                  <a:srgbClr val="0000FF"/>
                </a:solidFill>
              </a:rPr>
              <a:t>Scientific Management</a:t>
            </a:r>
            <a:br>
              <a:rPr lang="en-GB" dirty="0"/>
            </a:br>
            <a:r>
              <a:rPr lang="en-GB" dirty="0">
                <a:solidFill>
                  <a:srgbClr val="FF0000"/>
                </a:solidFill>
              </a:rPr>
              <a:t>Fredrick W Taylor</a:t>
            </a:r>
            <a:br>
              <a:rPr lang="en-GB" dirty="0"/>
            </a:br>
            <a:endParaRPr lang="en-GB" dirty="0"/>
          </a:p>
        </p:txBody>
      </p:sp>
      <p:sp>
        <p:nvSpPr>
          <p:cNvPr id="3" name="Content Placeholder 2"/>
          <p:cNvSpPr>
            <a:spLocks noGrp="1"/>
          </p:cNvSpPr>
          <p:nvPr>
            <p:ph idx="1"/>
          </p:nvPr>
        </p:nvSpPr>
        <p:spPr>
          <a:xfrm>
            <a:off x="484130" y="1700808"/>
            <a:ext cx="8229600" cy="3917032"/>
          </a:xfrm>
        </p:spPr>
        <p:txBody>
          <a:bodyPr>
            <a:normAutofit/>
          </a:bodyPr>
          <a:lstStyle/>
          <a:p>
            <a:r>
              <a:rPr lang="en-GB" dirty="0"/>
              <a:t>Also called ‘management science’</a:t>
            </a:r>
          </a:p>
          <a:p>
            <a:r>
              <a:rPr lang="en-GB" dirty="0"/>
              <a:t>Definition: Simplify tasks, divide work equally, and use monetary incentives. </a:t>
            </a:r>
          </a:p>
          <a:p>
            <a:r>
              <a:rPr lang="en-GB" dirty="0"/>
              <a:t>Translation: People are treated like machines</a:t>
            </a:r>
          </a:p>
          <a:p>
            <a:endParaRPr lang="en-GB" dirty="0"/>
          </a:p>
        </p:txBody>
      </p:sp>
    </p:spTree>
    <p:extLst>
      <p:ext uri="{BB962C8B-B14F-4D97-AF65-F5344CB8AC3E}">
        <p14:creationId xmlns:p14="http://schemas.microsoft.com/office/powerpoint/2010/main" val="31307640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00FF"/>
                </a:solidFill>
              </a:rPr>
              <a:t>Scientific management </a:t>
            </a:r>
          </a:p>
        </p:txBody>
      </p:sp>
      <p:sp>
        <p:nvSpPr>
          <p:cNvPr id="3" name="Content Placeholder 2"/>
          <p:cNvSpPr>
            <a:spLocks noGrp="1"/>
          </p:cNvSpPr>
          <p:nvPr>
            <p:ph idx="1"/>
          </p:nvPr>
        </p:nvSpPr>
        <p:spPr/>
        <p:txBody>
          <a:bodyPr>
            <a:normAutofit fontScale="85000" lnSpcReduction="20000"/>
          </a:bodyPr>
          <a:lstStyle/>
          <a:p>
            <a:r>
              <a:rPr lang="en-GB" dirty="0"/>
              <a:t>Improves economic efficiency, especially labour productivity</a:t>
            </a:r>
          </a:p>
          <a:p>
            <a:r>
              <a:rPr lang="en-GB" dirty="0"/>
              <a:t>Focus on reward and incentives – people are motivated by money </a:t>
            </a:r>
          </a:p>
          <a:p>
            <a:r>
              <a:rPr lang="en-GB" dirty="0"/>
              <a:t>Workers should get a fair day's pay for a fair day's work linked to the amount produced</a:t>
            </a:r>
          </a:p>
          <a:p>
            <a:r>
              <a:rPr lang="en-GB" dirty="0"/>
              <a:t>Therefore he introduced the, DIFFERENTIAL PIECE RATE SYSTEM, of paying wages to the workers.</a:t>
            </a:r>
          </a:p>
          <a:p>
            <a:r>
              <a:rPr lang="en-GB" dirty="0">
                <a:solidFill>
                  <a:srgbClr val="FF0000"/>
                </a:solidFill>
              </a:rPr>
              <a:t>Elon Musk improves economic efficiency by creating value.</a:t>
            </a:r>
          </a:p>
          <a:p>
            <a:endParaRPr lang="en-GB" dirty="0"/>
          </a:p>
        </p:txBody>
      </p:sp>
    </p:spTree>
    <p:extLst>
      <p:ext uri="{BB962C8B-B14F-4D97-AF65-F5344CB8AC3E}">
        <p14:creationId xmlns:p14="http://schemas.microsoft.com/office/powerpoint/2010/main" val="30579491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00FF"/>
                </a:solidFill>
              </a:rPr>
              <a:t>Taylor's Differential Price Rate Plan</a:t>
            </a:r>
            <a:endParaRPr lang="en-GB" dirty="0">
              <a:solidFill>
                <a:srgbClr val="0000FF"/>
              </a:solidFill>
            </a:endParaRPr>
          </a:p>
        </p:txBody>
      </p:sp>
      <p:sp>
        <p:nvSpPr>
          <p:cNvPr id="3" name="Content Placeholder 2"/>
          <p:cNvSpPr>
            <a:spLocks noGrp="1"/>
          </p:cNvSpPr>
          <p:nvPr>
            <p:ph idx="1"/>
          </p:nvPr>
        </p:nvSpPr>
        <p:spPr>
          <a:xfrm>
            <a:off x="457200" y="1268760"/>
            <a:ext cx="8229600" cy="3917032"/>
          </a:xfrm>
        </p:spPr>
        <p:txBody>
          <a:bodyPr/>
          <a:lstStyle/>
          <a:p>
            <a:endParaRPr lang="en-GB" dirty="0"/>
          </a:p>
          <a:p>
            <a:r>
              <a:rPr lang="en-GB" dirty="0"/>
              <a:t>If Efficiency is greater than the defined Standard then workers should be paid 120 % of Normal Piece Rate.</a:t>
            </a:r>
          </a:p>
          <a:p>
            <a:r>
              <a:rPr lang="en-GB" dirty="0"/>
              <a:t>If Efficiency is less than standard then workers should be paid 80% of Normal Piece Rate.</a:t>
            </a:r>
          </a:p>
          <a:p>
            <a:endParaRPr lang="en-GB" dirty="0"/>
          </a:p>
        </p:txBody>
      </p:sp>
    </p:spTree>
    <p:extLst>
      <p:ext uri="{BB962C8B-B14F-4D97-AF65-F5344CB8AC3E}">
        <p14:creationId xmlns:p14="http://schemas.microsoft.com/office/powerpoint/2010/main" val="35182832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00FF"/>
                </a:solidFill>
              </a:rPr>
              <a:t>Principles of Scientific Management</a:t>
            </a:r>
            <a:endParaRPr lang="en-GB" dirty="0">
              <a:solidFill>
                <a:srgbClr val="0000FF"/>
              </a:solidFill>
            </a:endParaRPr>
          </a:p>
        </p:txBody>
      </p:sp>
      <p:sp>
        <p:nvSpPr>
          <p:cNvPr id="3" name="Content Placeholder 2"/>
          <p:cNvSpPr>
            <a:spLocks noGrp="1"/>
          </p:cNvSpPr>
          <p:nvPr>
            <p:ph idx="1"/>
          </p:nvPr>
        </p:nvSpPr>
        <p:spPr/>
        <p:txBody>
          <a:bodyPr>
            <a:normAutofit/>
          </a:bodyPr>
          <a:lstStyle/>
          <a:p>
            <a:pPr marL="0" indent="0">
              <a:buNone/>
            </a:pPr>
            <a:endParaRPr lang="en-GB" dirty="0"/>
          </a:p>
          <a:p>
            <a:r>
              <a:rPr lang="en-GB" dirty="0"/>
              <a:t>Time and motion study: - Study the way jobs are performed and find new ways to do them.</a:t>
            </a:r>
          </a:p>
          <a:p>
            <a:r>
              <a:rPr lang="en-GB" dirty="0"/>
              <a:t>Teach, train and develop the workman with improved methods of doing work. Codify the new methods into rules.</a:t>
            </a:r>
          </a:p>
          <a:p>
            <a:endParaRPr lang="en-GB" dirty="0"/>
          </a:p>
        </p:txBody>
      </p:sp>
    </p:spTree>
    <p:extLst>
      <p:ext uri="{BB962C8B-B14F-4D97-AF65-F5344CB8AC3E}">
        <p14:creationId xmlns:p14="http://schemas.microsoft.com/office/powerpoint/2010/main" val="34850679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Interest of employer &amp; employees should be fully harmonized so as to secure mutually understanding relations between them.</a:t>
            </a:r>
          </a:p>
          <a:p>
            <a:r>
              <a:rPr lang="en-GB" dirty="0"/>
              <a:t>Establish fair levels of performance and pay a premium for higher performance.</a:t>
            </a:r>
          </a:p>
          <a:p>
            <a:endParaRPr lang="en-GB" dirty="0"/>
          </a:p>
        </p:txBody>
      </p:sp>
      <p:sp>
        <p:nvSpPr>
          <p:cNvPr id="4" name="Title 1">
            <a:extLst>
              <a:ext uri="{FF2B5EF4-FFF2-40B4-BE49-F238E27FC236}">
                <a16:creationId xmlns:a16="http://schemas.microsoft.com/office/drawing/2014/main" id="{C8D99FE4-80E3-F143-9ADE-EEA2A427F1D4}"/>
              </a:ext>
            </a:extLst>
          </p:cNvPr>
          <p:cNvSpPr txBox="1">
            <a:spLocks/>
          </p:cNvSpPr>
          <p:nvPr/>
        </p:nvSpPr>
        <p:spPr bwMode="auto">
          <a:xfrm>
            <a:off x="0" y="162312"/>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b="1" dirty="0">
                <a:solidFill>
                  <a:srgbClr val="0000FF"/>
                </a:solidFill>
              </a:rPr>
              <a:t>Principles of Scientific Management  </a:t>
            </a:r>
            <a:r>
              <a:rPr lang="en-GB" dirty="0" err="1">
                <a:solidFill>
                  <a:srgbClr val="FF0000"/>
                </a:solidFill>
              </a:rPr>
              <a:t>Contd</a:t>
            </a:r>
            <a:r>
              <a:rPr lang="en-GB" dirty="0">
                <a:solidFill>
                  <a:srgbClr val="FF0000"/>
                </a:solidFill>
              </a:rPr>
              <a:t>….</a:t>
            </a:r>
          </a:p>
        </p:txBody>
      </p:sp>
    </p:spTree>
    <p:extLst>
      <p:ext uri="{BB962C8B-B14F-4D97-AF65-F5344CB8AC3E}">
        <p14:creationId xmlns:p14="http://schemas.microsoft.com/office/powerpoint/2010/main" val="17123105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980728"/>
            <a:ext cx="8229600" cy="1143000"/>
          </a:xfrm>
        </p:spPr>
        <p:txBody>
          <a:bodyPr>
            <a:normAutofit fontScale="90000"/>
          </a:bodyPr>
          <a:lstStyle/>
          <a:p>
            <a:r>
              <a:rPr lang="en-GB" b="1" dirty="0">
                <a:solidFill>
                  <a:srgbClr val="0000FF"/>
                </a:solidFill>
              </a:rPr>
              <a:t>Administrative Management Theory</a:t>
            </a:r>
            <a:br>
              <a:rPr lang="en-GB" dirty="0"/>
            </a:br>
            <a:r>
              <a:rPr lang="en-GB" dirty="0">
                <a:solidFill>
                  <a:srgbClr val="FF0000"/>
                </a:solidFill>
              </a:rPr>
              <a:t>Henri Fayol</a:t>
            </a:r>
            <a:br>
              <a:rPr lang="en-GB" dirty="0">
                <a:solidFill>
                  <a:srgbClr val="FF0000"/>
                </a:solidFill>
              </a:rPr>
            </a:br>
            <a:endParaRPr lang="en-GB" dirty="0">
              <a:solidFill>
                <a:srgbClr val="FF0000"/>
              </a:solidFill>
            </a:endParaRPr>
          </a:p>
        </p:txBody>
      </p:sp>
      <p:sp>
        <p:nvSpPr>
          <p:cNvPr id="3" name="Content Placeholder 2"/>
          <p:cNvSpPr>
            <a:spLocks noGrp="1"/>
          </p:cNvSpPr>
          <p:nvPr>
            <p:ph idx="1"/>
          </p:nvPr>
        </p:nvSpPr>
        <p:spPr>
          <a:xfrm>
            <a:off x="189746" y="2348880"/>
            <a:ext cx="8954253" cy="3917032"/>
          </a:xfrm>
        </p:spPr>
        <p:txBody>
          <a:bodyPr>
            <a:normAutofit/>
          </a:bodyPr>
          <a:lstStyle/>
          <a:p>
            <a:r>
              <a:rPr lang="en-GB" dirty="0"/>
              <a:t>Definition: Upper management commands and controls</a:t>
            </a:r>
          </a:p>
          <a:p>
            <a:r>
              <a:rPr lang="en-GB" dirty="0"/>
              <a:t>Translation: Improve upper management and employees will follow</a:t>
            </a:r>
          </a:p>
          <a:p>
            <a:endParaRPr lang="en-GB" dirty="0"/>
          </a:p>
        </p:txBody>
      </p:sp>
    </p:spTree>
    <p:extLst>
      <p:ext uri="{BB962C8B-B14F-4D97-AF65-F5344CB8AC3E}">
        <p14:creationId xmlns:p14="http://schemas.microsoft.com/office/powerpoint/2010/main" val="30248455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449140"/>
            <a:ext cx="8229600" cy="1143000"/>
          </a:xfrm>
        </p:spPr>
        <p:txBody>
          <a:bodyPr>
            <a:normAutofit fontScale="90000"/>
          </a:bodyPr>
          <a:lstStyle/>
          <a:p>
            <a:r>
              <a:rPr lang="en-GB" b="1" dirty="0">
                <a:solidFill>
                  <a:srgbClr val="0000FF"/>
                </a:solidFill>
              </a:rPr>
              <a:t>Henri Fayol’s 14 principles of Management</a:t>
            </a:r>
            <a:br>
              <a:rPr lang="en-GB" dirty="0"/>
            </a:br>
            <a:endParaRPr lang="en-GB" dirty="0"/>
          </a:p>
        </p:txBody>
      </p:sp>
      <p:sp>
        <p:nvSpPr>
          <p:cNvPr id="7" name="Rectangle 6">
            <a:extLst>
              <a:ext uri="{FF2B5EF4-FFF2-40B4-BE49-F238E27FC236}">
                <a16:creationId xmlns:a16="http://schemas.microsoft.com/office/drawing/2014/main" id="{DFFF40B8-F7B9-6F40-ABD7-BF7A3BF7DAFD}"/>
              </a:ext>
            </a:extLst>
          </p:cNvPr>
          <p:cNvSpPr/>
          <p:nvPr/>
        </p:nvSpPr>
        <p:spPr>
          <a:xfrm>
            <a:off x="287661" y="1365407"/>
            <a:ext cx="3468075" cy="3785652"/>
          </a:xfrm>
          <a:prstGeom prst="rect">
            <a:avLst/>
          </a:prstGeom>
        </p:spPr>
        <p:txBody>
          <a:bodyPr wrap="square">
            <a:spAutoFit/>
          </a:bodyPr>
          <a:lstStyle/>
          <a:p>
            <a:pPr marL="342900" indent="-342900">
              <a:buFont typeface="+mj-lt"/>
              <a:buAutoNum type="arabicParenR"/>
            </a:pPr>
            <a:r>
              <a:rPr lang="en-GB" sz="2400" dirty="0"/>
              <a:t>Division of Work</a:t>
            </a:r>
          </a:p>
          <a:p>
            <a:pPr marL="342900" indent="-342900">
              <a:buFont typeface="+mj-lt"/>
              <a:buAutoNum type="arabicParenR"/>
            </a:pPr>
            <a:r>
              <a:rPr lang="en-GB" sz="2400" dirty="0"/>
              <a:t>Balancing Authority &amp; Responsibility</a:t>
            </a:r>
          </a:p>
          <a:p>
            <a:pPr marL="342900" indent="-342900">
              <a:buFont typeface="+mj-lt"/>
              <a:buAutoNum type="arabicParenR"/>
            </a:pPr>
            <a:r>
              <a:rPr lang="en-GB" sz="2400" dirty="0"/>
              <a:t>Discipline</a:t>
            </a:r>
          </a:p>
          <a:p>
            <a:pPr marL="342900" indent="-342900">
              <a:buFont typeface="+mj-lt"/>
              <a:buAutoNum type="arabicParenR"/>
            </a:pPr>
            <a:r>
              <a:rPr lang="en-GB" sz="2400" dirty="0"/>
              <a:t>Unity of Command</a:t>
            </a:r>
          </a:p>
          <a:p>
            <a:pPr marL="342900" indent="-342900">
              <a:buFont typeface="+mj-lt"/>
              <a:buAutoNum type="arabicParenR"/>
            </a:pPr>
            <a:r>
              <a:rPr lang="en-GB" sz="2400" dirty="0"/>
              <a:t>Unity of Direction</a:t>
            </a:r>
          </a:p>
          <a:p>
            <a:pPr marL="342900" indent="-342900">
              <a:buFont typeface="+mj-lt"/>
              <a:buAutoNum type="arabicParenR"/>
            </a:pPr>
            <a:r>
              <a:rPr lang="en-GB" sz="2400" dirty="0"/>
              <a:t>Subordination of Individual Interests to the General Interest</a:t>
            </a:r>
          </a:p>
          <a:p>
            <a:pPr marL="342900" indent="-342900">
              <a:buFont typeface="+mj-lt"/>
              <a:buAutoNum type="arabicParenR"/>
            </a:pPr>
            <a:r>
              <a:rPr lang="en-GB" sz="2400" dirty="0"/>
              <a:t>Remuneration</a:t>
            </a:r>
            <a:endParaRPr lang="en-GB" dirty="0"/>
          </a:p>
        </p:txBody>
      </p:sp>
      <p:sp>
        <p:nvSpPr>
          <p:cNvPr id="8" name="Rectangle 7">
            <a:extLst>
              <a:ext uri="{FF2B5EF4-FFF2-40B4-BE49-F238E27FC236}">
                <a16:creationId xmlns:a16="http://schemas.microsoft.com/office/drawing/2014/main" id="{1F0164AD-C3C7-8F4D-99CA-6A70B2E82B9A}"/>
              </a:ext>
            </a:extLst>
          </p:cNvPr>
          <p:cNvSpPr/>
          <p:nvPr/>
        </p:nvSpPr>
        <p:spPr>
          <a:xfrm>
            <a:off x="4131939" y="1488518"/>
            <a:ext cx="4572000" cy="3539430"/>
          </a:xfrm>
          <a:prstGeom prst="rect">
            <a:avLst/>
          </a:prstGeom>
        </p:spPr>
        <p:txBody>
          <a:bodyPr>
            <a:spAutoFit/>
          </a:bodyPr>
          <a:lstStyle/>
          <a:p>
            <a:r>
              <a:rPr lang="en-GB" sz="2800" dirty="0"/>
              <a:t>8) Centralization</a:t>
            </a:r>
          </a:p>
          <a:p>
            <a:r>
              <a:rPr lang="en-GB" sz="2800" dirty="0"/>
              <a:t>9) Scalar Chain</a:t>
            </a:r>
          </a:p>
          <a:p>
            <a:r>
              <a:rPr lang="en-GB" sz="2800" dirty="0"/>
              <a:t>10) Order</a:t>
            </a:r>
          </a:p>
          <a:p>
            <a:r>
              <a:rPr lang="en-GB" sz="2800" dirty="0"/>
              <a:t>11) Equity</a:t>
            </a:r>
          </a:p>
          <a:p>
            <a:r>
              <a:rPr lang="en-GB" sz="2800" dirty="0"/>
              <a:t>12) Stability of Tenure of Personnel</a:t>
            </a:r>
          </a:p>
          <a:p>
            <a:r>
              <a:rPr lang="en-GB" sz="2800" dirty="0"/>
              <a:t>13) Initiative</a:t>
            </a:r>
          </a:p>
          <a:p>
            <a:r>
              <a:rPr lang="en-GB" sz="2800" dirty="0"/>
              <a:t>14 Esprit De Corps</a:t>
            </a:r>
          </a:p>
        </p:txBody>
      </p:sp>
    </p:spTree>
    <p:extLst>
      <p:ext uri="{BB962C8B-B14F-4D97-AF65-F5344CB8AC3E}">
        <p14:creationId xmlns:p14="http://schemas.microsoft.com/office/powerpoint/2010/main" val="9422751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03350"/>
            <a:ext cx="8229600" cy="1143000"/>
          </a:xfrm>
        </p:spPr>
        <p:txBody>
          <a:bodyPr>
            <a:normAutofit fontScale="90000"/>
          </a:bodyPr>
          <a:lstStyle/>
          <a:p>
            <a:r>
              <a:rPr lang="en-GB" b="1" dirty="0">
                <a:solidFill>
                  <a:srgbClr val="0000FF"/>
                </a:solidFill>
              </a:rPr>
              <a:t>Bureaucratic Theory</a:t>
            </a:r>
            <a:br>
              <a:rPr lang="en-GB" dirty="0"/>
            </a:br>
            <a:r>
              <a:rPr lang="en-GB" dirty="0">
                <a:solidFill>
                  <a:srgbClr val="FF0000"/>
                </a:solidFill>
              </a:rPr>
              <a:t>Max Weber</a:t>
            </a:r>
            <a:br>
              <a:rPr lang="en-GB" dirty="0">
                <a:solidFill>
                  <a:srgbClr val="FF0000"/>
                </a:solidFill>
              </a:rPr>
            </a:br>
            <a:endParaRPr lang="en-GB" dirty="0">
              <a:solidFill>
                <a:srgbClr val="FF0000"/>
              </a:solidFill>
            </a:endParaRPr>
          </a:p>
        </p:txBody>
      </p:sp>
      <p:sp>
        <p:nvSpPr>
          <p:cNvPr id="3" name="Content Placeholder 2"/>
          <p:cNvSpPr>
            <a:spLocks noGrp="1"/>
          </p:cNvSpPr>
          <p:nvPr>
            <p:ph idx="1"/>
          </p:nvPr>
        </p:nvSpPr>
        <p:spPr>
          <a:xfrm>
            <a:off x="107504" y="1340768"/>
            <a:ext cx="8928992" cy="4133056"/>
          </a:xfrm>
        </p:spPr>
        <p:txBody>
          <a:bodyPr>
            <a:normAutofit lnSpcReduction="10000"/>
          </a:bodyPr>
          <a:lstStyle/>
          <a:p>
            <a:pPr marL="0" indent="0">
              <a:buNone/>
            </a:pPr>
            <a:r>
              <a:rPr lang="en-GB" dirty="0"/>
              <a:t>Definition:   A hierarchical structure adhering to strict rules</a:t>
            </a:r>
          </a:p>
          <a:p>
            <a:r>
              <a:rPr lang="en-GB" dirty="0"/>
              <a:t>People are bound by bureaucracy</a:t>
            </a:r>
          </a:p>
          <a:p>
            <a:r>
              <a:rPr lang="en-GB" dirty="0"/>
              <a:t>Weber made a distinction between authority and power </a:t>
            </a:r>
          </a:p>
          <a:p>
            <a:r>
              <a:rPr lang="en-GB" dirty="0"/>
              <a:t>Power produces obedience through force or the threat of force which induces individuals to adhere to regulation</a:t>
            </a:r>
          </a:p>
          <a:p>
            <a:endParaRPr lang="en-GB" dirty="0"/>
          </a:p>
        </p:txBody>
      </p:sp>
    </p:spTree>
    <p:extLst>
      <p:ext uri="{BB962C8B-B14F-4D97-AF65-F5344CB8AC3E}">
        <p14:creationId xmlns:p14="http://schemas.microsoft.com/office/powerpoint/2010/main" val="42275177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b="1" dirty="0">
                <a:solidFill>
                  <a:srgbClr val="0000FF"/>
                </a:solidFill>
              </a:rPr>
              <a:t>Power</a:t>
            </a:r>
          </a:p>
        </p:txBody>
      </p:sp>
      <p:sp>
        <p:nvSpPr>
          <p:cNvPr id="3" name="Content Placeholder 2"/>
          <p:cNvSpPr>
            <a:spLocks noGrp="1"/>
          </p:cNvSpPr>
          <p:nvPr>
            <p:ph idx="1"/>
          </p:nvPr>
        </p:nvSpPr>
        <p:spPr/>
        <p:txBody>
          <a:bodyPr/>
          <a:lstStyle/>
          <a:p>
            <a:pPr marL="0" indent="0">
              <a:buNone/>
            </a:pPr>
            <a:r>
              <a:rPr lang="en-GB" dirty="0"/>
              <a:t>According to Max Weber, there are three types of power in an organization:-</a:t>
            </a:r>
          </a:p>
          <a:p>
            <a:r>
              <a:rPr lang="en-GB" dirty="0"/>
              <a:t>Traditional Power</a:t>
            </a:r>
          </a:p>
          <a:p>
            <a:r>
              <a:rPr lang="en-GB" dirty="0"/>
              <a:t>Charismatic Power</a:t>
            </a:r>
          </a:p>
          <a:p>
            <a:r>
              <a:rPr lang="en-GB" dirty="0"/>
              <a:t>Bureaucratic Power or Legal Power</a:t>
            </a:r>
          </a:p>
        </p:txBody>
      </p:sp>
    </p:spTree>
    <p:extLst>
      <p:ext uri="{BB962C8B-B14F-4D97-AF65-F5344CB8AC3E}">
        <p14:creationId xmlns:p14="http://schemas.microsoft.com/office/powerpoint/2010/main" val="22597018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solidFill>
                  <a:srgbClr val="0000FF"/>
                </a:solidFill>
              </a:rPr>
              <a:t>Features of Bureaucracy:</a:t>
            </a:r>
            <a:endParaRPr lang="en-GB" dirty="0">
              <a:solidFill>
                <a:srgbClr val="0000FF"/>
              </a:solidFill>
            </a:endParaRPr>
          </a:p>
        </p:txBody>
      </p:sp>
      <p:sp>
        <p:nvSpPr>
          <p:cNvPr id="3" name="Content Placeholder 2"/>
          <p:cNvSpPr>
            <a:spLocks noGrp="1"/>
          </p:cNvSpPr>
          <p:nvPr>
            <p:ph sz="half" idx="1"/>
          </p:nvPr>
        </p:nvSpPr>
        <p:spPr/>
        <p:txBody>
          <a:bodyPr>
            <a:normAutofit/>
          </a:bodyPr>
          <a:lstStyle/>
          <a:p>
            <a:r>
              <a:rPr lang="en-GB" dirty="0"/>
              <a:t>Division of Labour.</a:t>
            </a:r>
          </a:p>
          <a:p>
            <a:r>
              <a:rPr lang="en-GB" dirty="0"/>
              <a:t>Formal Hierarchical Structure.</a:t>
            </a:r>
          </a:p>
          <a:p>
            <a:r>
              <a:rPr lang="en-GB" dirty="0"/>
              <a:t>Selection based on Technical Expertise.</a:t>
            </a:r>
          </a:p>
          <a:p>
            <a:r>
              <a:rPr lang="en-GB" dirty="0"/>
              <a:t>Management by Rules</a:t>
            </a:r>
          </a:p>
        </p:txBody>
      </p:sp>
      <p:sp>
        <p:nvSpPr>
          <p:cNvPr id="4" name="Content Placeholder 3"/>
          <p:cNvSpPr>
            <a:spLocks noGrp="1"/>
          </p:cNvSpPr>
          <p:nvPr>
            <p:ph sz="half" idx="2"/>
          </p:nvPr>
        </p:nvSpPr>
        <p:spPr/>
        <p:txBody>
          <a:bodyPr>
            <a:normAutofit/>
          </a:bodyPr>
          <a:lstStyle/>
          <a:p>
            <a:r>
              <a:rPr lang="en-GB" dirty="0"/>
              <a:t>Written Documents.</a:t>
            </a:r>
          </a:p>
          <a:p>
            <a:r>
              <a:rPr lang="en-GB" dirty="0"/>
              <a:t>Only Legal Power is Important.</a:t>
            </a:r>
          </a:p>
          <a:p>
            <a:r>
              <a:rPr lang="en-GB" dirty="0"/>
              <a:t>Formal and Impersonal relations.</a:t>
            </a:r>
          </a:p>
          <a:p>
            <a:endParaRPr lang="en-GB" dirty="0"/>
          </a:p>
        </p:txBody>
      </p:sp>
    </p:spTree>
    <p:extLst>
      <p:ext uri="{BB962C8B-B14F-4D97-AF65-F5344CB8AC3E}">
        <p14:creationId xmlns:p14="http://schemas.microsoft.com/office/powerpoint/2010/main" val="25644745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solidFill>
                  <a:srgbClr val="0000FF"/>
                </a:solidFill>
              </a:rPr>
              <a:t>What is management?</a:t>
            </a:r>
            <a:endParaRPr lang="en-GB" sz="4000" dirty="0">
              <a:solidFill>
                <a:srgbClr val="0000FF"/>
              </a:solidFill>
            </a:endParaRPr>
          </a:p>
        </p:txBody>
      </p:sp>
      <p:sp>
        <p:nvSpPr>
          <p:cNvPr id="3" name="Content Placeholder 2"/>
          <p:cNvSpPr>
            <a:spLocks noGrp="1"/>
          </p:cNvSpPr>
          <p:nvPr>
            <p:ph idx="1"/>
          </p:nvPr>
        </p:nvSpPr>
        <p:spPr/>
        <p:txBody>
          <a:bodyPr/>
          <a:lstStyle/>
          <a:p>
            <a:r>
              <a:rPr lang="en-GB" b="1" dirty="0"/>
              <a:t>Pre-management - Agricultural produce production</a:t>
            </a:r>
          </a:p>
          <a:p>
            <a:r>
              <a:rPr lang="en-GB" b="1" dirty="0"/>
              <a:t>Work in groups</a:t>
            </a:r>
          </a:p>
          <a:p>
            <a:r>
              <a:rPr lang="en-GB" b="1" dirty="0"/>
              <a:t>Think about work before the industrial revolution, before factories.</a:t>
            </a:r>
          </a:p>
          <a:p>
            <a:r>
              <a:rPr lang="en-GB" b="1" dirty="0"/>
              <a:t>Describe how goals were set and how work was it done</a:t>
            </a:r>
          </a:p>
          <a:p>
            <a:endParaRPr lang="en-GB" dirty="0"/>
          </a:p>
          <a:p>
            <a:endParaRPr lang="en-GB" dirty="0"/>
          </a:p>
        </p:txBody>
      </p:sp>
    </p:spTree>
    <p:extLst>
      <p:ext uri="{BB962C8B-B14F-4D97-AF65-F5344CB8AC3E}">
        <p14:creationId xmlns:p14="http://schemas.microsoft.com/office/powerpoint/2010/main" val="12362966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F270DC43-958F-4469-998F-4F2406ADFF6C}"/>
              </a:ext>
            </a:extLst>
          </p:cNvPr>
          <p:cNvSpPr>
            <a:spLocks noGrp="1"/>
          </p:cNvSpPr>
          <p:nvPr>
            <p:ph type="title"/>
          </p:nvPr>
        </p:nvSpPr>
        <p:spPr>
          <a:xfrm>
            <a:off x="1657350" y="1257300"/>
            <a:ext cx="5829300" cy="628650"/>
          </a:xfrm>
        </p:spPr>
        <p:txBody>
          <a:bodyPr/>
          <a:lstStyle/>
          <a:p>
            <a:pPr eaLnBrk="1" hangingPunct="1"/>
            <a:r>
              <a:rPr lang="en-GB" altLang="en-US" sz="2400"/>
              <a:t>Evaluation criteria:</a:t>
            </a:r>
          </a:p>
        </p:txBody>
      </p:sp>
      <p:pic>
        <p:nvPicPr>
          <p:cNvPr id="12293" name="Picture 7">
            <a:extLst>
              <a:ext uri="{FF2B5EF4-FFF2-40B4-BE49-F238E27FC236}">
                <a16:creationId xmlns:a16="http://schemas.microsoft.com/office/drawing/2014/main" id="{0C5126A3-A4C8-4648-A099-5A37832CBD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714" t="24760" r="30287" b="27574"/>
          <a:stretch>
            <a:fillRect/>
          </a:stretch>
        </p:blipFill>
        <p:spPr bwMode="auto">
          <a:xfrm>
            <a:off x="0" y="577175"/>
            <a:ext cx="8999984" cy="5378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13">
            <a:extLst>
              <a:ext uri="{FF2B5EF4-FFF2-40B4-BE49-F238E27FC236}">
                <a16:creationId xmlns:a16="http://schemas.microsoft.com/office/drawing/2014/main" id="{9F1DC3BE-E3D8-4300-AAB8-7151F94817CA}"/>
              </a:ext>
            </a:extLst>
          </p:cNvPr>
          <p:cNvSpPr txBox="1">
            <a:spLocks noChangeArrowheads="1"/>
          </p:cNvSpPr>
          <p:nvPr/>
        </p:nvSpPr>
        <p:spPr bwMode="auto">
          <a:xfrm>
            <a:off x="89756" y="13847"/>
            <a:ext cx="8820472" cy="563328"/>
          </a:xfrm>
          <a:prstGeom prst="rect">
            <a:avLst/>
          </a:prstGeom>
          <a:noFill/>
          <a:ln w="9525">
            <a:solidFill>
              <a:schemeClr val="tx1"/>
            </a:solidFill>
            <a:miter lim="800000"/>
            <a:headEnd/>
            <a:tailEnd/>
          </a:ln>
          <a:effectLst/>
        </p:spPr>
        <p:txBody>
          <a:bodyPr wrap="square" lIns="67500" tIns="35100" rIns="67500" bIns="35100" anchor="ctr">
            <a:spAutoFit/>
          </a:bodyPr>
          <a:lstStyle/>
          <a:p>
            <a:pPr algn="ctr">
              <a:spcBef>
                <a:spcPct val="50000"/>
              </a:spcBef>
            </a:pPr>
            <a:r>
              <a:rPr lang="en-GB" altLang="en-US" sz="3200" b="1" dirty="0">
                <a:solidFill>
                  <a:srgbClr val="0000FF"/>
                </a:solidFill>
              </a:rPr>
              <a:t>Changing Economic era: </a:t>
            </a:r>
            <a:endParaRPr lang="en-US" altLang="en-US" sz="3200" b="1" dirty="0">
              <a:solidFill>
                <a:srgbClr val="0000FF"/>
              </a:solidFill>
            </a:endParaRPr>
          </a:p>
        </p:txBody>
      </p:sp>
    </p:spTree>
    <p:extLst>
      <p:ext uri="{BB962C8B-B14F-4D97-AF65-F5344CB8AC3E}">
        <p14:creationId xmlns:p14="http://schemas.microsoft.com/office/powerpoint/2010/main" val="12791660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287" y="413792"/>
            <a:ext cx="8229600" cy="1143000"/>
          </a:xfrm>
        </p:spPr>
        <p:txBody>
          <a:bodyPr>
            <a:normAutofit fontScale="90000"/>
          </a:bodyPr>
          <a:lstStyle/>
          <a:p>
            <a:r>
              <a:rPr lang="en-GB" b="1" dirty="0">
                <a:solidFill>
                  <a:srgbClr val="0000FF"/>
                </a:solidFill>
              </a:rPr>
              <a:t>Scientific management : </a:t>
            </a:r>
            <a:br>
              <a:rPr lang="en-GB" b="1" dirty="0">
                <a:solidFill>
                  <a:srgbClr val="0000FF"/>
                </a:solidFill>
              </a:rPr>
            </a:br>
            <a:r>
              <a:rPr lang="en-GB" b="1" dirty="0">
                <a:solidFill>
                  <a:srgbClr val="0000FF"/>
                </a:solidFill>
              </a:rPr>
              <a:t>factory production</a:t>
            </a:r>
            <a:br>
              <a:rPr lang="en-GB" dirty="0"/>
            </a:br>
            <a:endParaRPr lang="en-GB" dirty="0"/>
          </a:p>
        </p:txBody>
      </p:sp>
      <p:sp>
        <p:nvSpPr>
          <p:cNvPr id="3" name="Content Placeholder 2"/>
          <p:cNvSpPr>
            <a:spLocks noGrp="1"/>
          </p:cNvSpPr>
          <p:nvPr>
            <p:ph idx="1"/>
          </p:nvPr>
        </p:nvSpPr>
        <p:spPr/>
        <p:txBody>
          <a:bodyPr>
            <a:normAutofit/>
          </a:bodyPr>
          <a:lstStyle/>
          <a:p>
            <a:r>
              <a:rPr lang="en-GB" b="1" dirty="0"/>
              <a:t>Efficiency-centric Taylor</a:t>
            </a:r>
            <a:endParaRPr lang="en-GB" dirty="0"/>
          </a:p>
          <a:p>
            <a:r>
              <a:rPr lang="en-GB" b="1" dirty="0" err="1"/>
              <a:t>eg</a:t>
            </a:r>
            <a:r>
              <a:rPr lang="en-GB" b="1" dirty="0"/>
              <a:t> Six Sigma</a:t>
            </a:r>
            <a:endParaRPr lang="en-GB" dirty="0"/>
          </a:p>
          <a:p>
            <a:r>
              <a:rPr lang="en-GB" b="1" dirty="0"/>
              <a:t>Scientific management</a:t>
            </a:r>
            <a:endParaRPr lang="en-GB" dirty="0"/>
          </a:p>
          <a:p>
            <a:r>
              <a:rPr lang="en-GB" b="1" dirty="0"/>
              <a:t>Systematic management</a:t>
            </a:r>
            <a:endParaRPr lang="en-GB" dirty="0"/>
          </a:p>
          <a:p>
            <a:r>
              <a:rPr lang="en-GB" b="1" dirty="0"/>
              <a:t>Empirical</a:t>
            </a:r>
            <a:endParaRPr lang="en-GB" dirty="0"/>
          </a:p>
          <a:p>
            <a:r>
              <a:rPr lang="en-GB" b="1" dirty="0"/>
              <a:t>Data-driven</a:t>
            </a:r>
            <a:endParaRPr lang="en-GB" dirty="0"/>
          </a:p>
          <a:p>
            <a:endParaRPr lang="en-GB" dirty="0"/>
          </a:p>
        </p:txBody>
      </p:sp>
    </p:spTree>
    <p:extLst>
      <p:ext uri="{BB962C8B-B14F-4D97-AF65-F5344CB8AC3E}">
        <p14:creationId xmlns:p14="http://schemas.microsoft.com/office/powerpoint/2010/main" val="25817995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00FF"/>
                </a:solidFill>
              </a:rPr>
              <a:t>bureaucracy-based Weber</a:t>
            </a:r>
            <a:br>
              <a:rPr lang="en-GB" dirty="0">
                <a:solidFill>
                  <a:srgbClr val="0000FF"/>
                </a:solidFill>
              </a:rPr>
            </a:br>
            <a:endParaRPr lang="en-GB" dirty="0">
              <a:solidFill>
                <a:srgbClr val="0000FF"/>
              </a:solidFill>
            </a:endParaRPr>
          </a:p>
        </p:txBody>
      </p:sp>
      <p:sp>
        <p:nvSpPr>
          <p:cNvPr id="3" name="Content Placeholder 2"/>
          <p:cNvSpPr>
            <a:spLocks noGrp="1"/>
          </p:cNvSpPr>
          <p:nvPr>
            <p:ph idx="1"/>
          </p:nvPr>
        </p:nvSpPr>
        <p:spPr/>
        <p:txBody>
          <a:bodyPr>
            <a:normAutofit fontScale="85000" lnSpcReduction="20000"/>
          </a:bodyPr>
          <a:lstStyle/>
          <a:p>
            <a:r>
              <a:rPr lang="en-GB" b="1" dirty="0"/>
              <a:t>Control </a:t>
            </a:r>
            <a:endParaRPr lang="en-GB" dirty="0"/>
          </a:p>
          <a:p>
            <a:r>
              <a:rPr lang="en-GB" b="1" dirty="0"/>
              <a:t>Precision </a:t>
            </a:r>
            <a:endParaRPr lang="en-GB" dirty="0"/>
          </a:p>
          <a:p>
            <a:r>
              <a:rPr lang="en-GB" b="1" dirty="0"/>
              <a:t>Stability </a:t>
            </a:r>
            <a:endParaRPr lang="en-GB" dirty="0"/>
          </a:p>
          <a:p>
            <a:r>
              <a:rPr lang="en-GB" b="1" dirty="0"/>
              <a:t>Disciplined </a:t>
            </a:r>
            <a:endParaRPr lang="en-GB" dirty="0"/>
          </a:p>
          <a:p>
            <a:r>
              <a:rPr lang="en-GB" b="1" dirty="0"/>
              <a:t>Reliability </a:t>
            </a:r>
          </a:p>
          <a:p>
            <a:endParaRPr lang="en-GB" b="1" dirty="0"/>
          </a:p>
          <a:p>
            <a:pPr marL="0" indent="0" algn="ctr">
              <a:buNone/>
            </a:pPr>
            <a:r>
              <a:rPr lang="en-GB" b="1" dirty="0">
                <a:solidFill>
                  <a:srgbClr val="0000FF"/>
                </a:solidFill>
              </a:rPr>
              <a:t>Efficiency-centric (Taylor), bureaucracy (Weber)-based </a:t>
            </a:r>
          </a:p>
          <a:p>
            <a:pPr marL="0" indent="0" algn="ctr">
              <a:buNone/>
            </a:pPr>
            <a:r>
              <a:rPr lang="en-GB" b="1" dirty="0">
                <a:solidFill>
                  <a:srgbClr val="0000FF"/>
                </a:solidFill>
              </a:rPr>
              <a:t>managerial paradigm</a:t>
            </a:r>
            <a:endParaRPr lang="en-GB" dirty="0">
              <a:solidFill>
                <a:srgbClr val="0000FF"/>
              </a:solidFill>
            </a:endParaRPr>
          </a:p>
          <a:p>
            <a:endParaRPr lang="en-GB" dirty="0"/>
          </a:p>
          <a:p>
            <a:endParaRPr lang="en-GB" dirty="0"/>
          </a:p>
        </p:txBody>
      </p:sp>
    </p:spTree>
    <p:extLst>
      <p:ext uri="{BB962C8B-B14F-4D97-AF65-F5344CB8AC3E}">
        <p14:creationId xmlns:p14="http://schemas.microsoft.com/office/powerpoint/2010/main" val="25078986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92696"/>
            <a:ext cx="8229600" cy="1143000"/>
          </a:xfrm>
        </p:spPr>
        <p:txBody>
          <a:bodyPr>
            <a:normAutofit fontScale="90000"/>
          </a:bodyPr>
          <a:lstStyle/>
          <a:p>
            <a:r>
              <a:rPr lang="en-GB" b="1" dirty="0">
                <a:solidFill>
                  <a:srgbClr val="0000FF"/>
                </a:solidFill>
              </a:rPr>
              <a:t>Human Relations or Behavioural Management Theory</a:t>
            </a:r>
            <a:br>
              <a:rPr lang="en-GB" dirty="0"/>
            </a:br>
            <a:r>
              <a:rPr lang="en-GB" dirty="0">
                <a:solidFill>
                  <a:srgbClr val="0000FF"/>
                </a:solidFill>
              </a:rPr>
              <a:t>Elton Mayo</a:t>
            </a:r>
            <a:br>
              <a:rPr lang="en-GB" dirty="0"/>
            </a:br>
            <a:endParaRPr lang="en-GB" dirty="0"/>
          </a:p>
        </p:txBody>
      </p:sp>
      <p:sp>
        <p:nvSpPr>
          <p:cNvPr id="3" name="Content Placeholder 2"/>
          <p:cNvSpPr>
            <a:spLocks noGrp="1"/>
          </p:cNvSpPr>
          <p:nvPr>
            <p:ph idx="1"/>
          </p:nvPr>
        </p:nvSpPr>
        <p:spPr>
          <a:xfrm>
            <a:off x="0" y="1988840"/>
            <a:ext cx="9144000" cy="3917032"/>
          </a:xfrm>
        </p:spPr>
        <p:txBody>
          <a:bodyPr>
            <a:normAutofit/>
          </a:bodyPr>
          <a:lstStyle/>
          <a:p>
            <a:r>
              <a:rPr lang="en-GB" dirty="0"/>
              <a:t>Definition: The Promotion of social interactions within an organization</a:t>
            </a:r>
          </a:p>
          <a:p>
            <a:r>
              <a:rPr lang="en-GB" dirty="0"/>
              <a:t>Elton Mayo's experiments showed an increase in worker productivity was produced by the psychological stimulus of being singled out, involved, and made to feel important. </a:t>
            </a:r>
          </a:p>
          <a:p>
            <a:endParaRPr lang="en-GB" dirty="0"/>
          </a:p>
        </p:txBody>
      </p:sp>
    </p:spTree>
    <p:extLst>
      <p:ext uri="{BB962C8B-B14F-4D97-AF65-F5344CB8AC3E}">
        <p14:creationId xmlns:p14="http://schemas.microsoft.com/office/powerpoint/2010/main" val="41947085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00FF"/>
                </a:solidFill>
              </a:rPr>
              <a:t>Hawthorne Effect</a:t>
            </a:r>
          </a:p>
        </p:txBody>
      </p:sp>
      <p:sp>
        <p:nvSpPr>
          <p:cNvPr id="3" name="Content Placeholder 2"/>
          <p:cNvSpPr>
            <a:spLocks noGrp="1"/>
          </p:cNvSpPr>
          <p:nvPr>
            <p:ph idx="1"/>
          </p:nvPr>
        </p:nvSpPr>
        <p:spPr/>
        <p:txBody>
          <a:bodyPr/>
          <a:lstStyle/>
          <a:p>
            <a:r>
              <a:rPr lang="en-GB" dirty="0"/>
              <a:t>“Employees will respond positively to any novel change in work environment like better illumination, clean work stations, relocating workstations etc. Employees are more productive because they know they are being studied.”</a:t>
            </a:r>
          </a:p>
        </p:txBody>
      </p:sp>
    </p:spTree>
    <p:extLst>
      <p:ext uri="{BB962C8B-B14F-4D97-AF65-F5344CB8AC3E}">
        <p14:creationId xmlns:p14="http://schemas.microsoft.com/office/powerpoint/2010/main" val="12915168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908720"/>
            <a:ext cx="8229600" cy="1143000"/>
          </a:xfrm>
        </p:spPr>
        <p:txBody>
          <a:bodyPr>
            <a:normAutofit fontScale="90000"/>
          </a:bodyPr>
          <a:lstStyle/>
          <a:p>
            <a:r>
              <a:rPr lang="en-GB" sz="4900" b="1" dirty="0">
                <a:solidFill>
                  <a:srgbClr val="0000FF"/>
                </a:solidFill>
              </a:rPr>
              <a:t>Systems Theory</a:t>
            </a:r>
            <a:br>
              <a:rPr lang="en-GB" dirty="0"/>
            </a:br>
            <a:r>
              <a:rPr lang="en-GB" dirty="0">
                <a:solidFill>
                  <a:srgbClr val="0000FF"/>
                </a:solidFill>
              </a:rPr>
              <a:t>Ludwig Von </a:t>
            </a:r>
            <a:r>
              <a:rPr lang="en-GB" dirty="0" err="1">
                <a:solidFill>
                  <a:srgbClr val="0000FF"/>
                </a:solidFill>
              </a:rPr>
              <a:t>Bertalanffy</a:t>
            </a:r>
            <a:br>
              <a:rPr lang="en-GB" dirty="0">
                <a:solidFill>
                  <a:srgbClr val="0000FF"/>
                </a:solidFill>
              </a:rPr>
            </a:br>
            <a:endParaRPr lang="en-GB" dirty="0">
              <a:solidFill>
                <a:srgbClr val="0000FF"/>
              </a:solidFill>
            </a:endParaRPr>
          </a:p>
        </p:txBody>
      </p:sp>
      <p:sp>
        <p:nvSpPr>
          <p:cNvPr id="3" name="Content Placeholder 2"/>
          <p:cNvSpPr>
            <a:spLocks noGrp="1"/>
          </p:cNvSpPr>
          <p:nvPr>
            <p:ph idx="1"/>
          </p:nvPr>
        </p:nvSpPr>
        <p:spPr>
          <a:xfrm>
            <a:off x="24303" y="2276872"/>
            <a:ext cx="8229600" cy="3917032"/>
          </a:xfrm>
        </p:spPr>
        <p:txBody>
          <a:bodyPr/>
          <a:lstStyle/>
          <a:p>
            <a:r>
              <a:rPr lang="en-GB" dirty="0"/>
              <a:t>Definition: System-wide coordination between business functions</a:t>
            </a:r>
          </a:p>
          <a:p>
            <a:r>
              <a:rPr lang="en-GB" dirty="0"/>
              <a:t>Systems Thinking (Week 2)</a:t>
            </a:r>
          </a:p>
          <a:p>
            <a:endParaRPr lang="en-GB" dirty="0"/>
          </a:p>
        </p:txBody>
      </p:sp>
    </p:spTree>
    <p:extLst>
      <p:ext uri="{BB962C8B-B14F-4D97-AF65-F5344CB8AC3E}">
        <p14:creationId xmlns:p14="http://schemas.microsoft.com/office/powerpoint/2010/main" val="25164723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00FF"/>
                </a:solidFill>
              </a:rPr>
              <a:t>Value Creation: </a:t>
            </a:r>
            <a:br>
              <a:rPr lang="en-GB" b="1" dirty="0">
                <a:solidFill>
                  <a:srgbClr val="0000FF"/>
                </a:solidFill>
              </a:rPr>
            </a:br>
            <a:r>
              <a:rPr lang="en-GB" sz="4000" i="1" dirty="0">
                <a:solidFill>
                  <a:srgbClr val="0000FF"/>
                </a:solidFill>
              </a:rPr>
              <a:t>Business Definition</a:t>
            </a:r>
            <a:endParaRPr lang="en-GB" i="1" dirty="0">
              <a:solidFill>
                <a:srgbClr val="0000FF"/>
              </a:solidFill>
            </a:endParaRPr>
          </a:p>
        </p:txBody>
      </p:sp>
      <p:sp>
        <p:nvSpPr>
          <p:cNvPr id="3" name="Content Placeholder 2"/>
          <p:cNvSpPr>
            <a:spLocks noGrp="1"/>
          </p:cNvSpPr>
          <p:nvPr>
            <p:ph idx="1"/>
          </p:nvPr>
        </p:nvSpPr>
        <p:spPr/>
        <p:txBody>
          <a:bodyPr>
            <a:normAutofit fontScale="92500" lnSpcReduction="20000"/>
          </a:bodyPr>
          <a:lstStyle/>
          <a:p>
            <a:r>
              <a:rPr lang="en-GB" dirty="0"/>
              <a:t>The performance of actions that increase the worth of goods, services or even a business. Many business operators now focus on value creation both in the context of creating better value for customers purchasing its products and services, as well as for shareholders in the business who want to see their stake appreciate in value.</a:t>
            </a:r>
            <a:br>
              <a:rPr lang="en-GB" dirty="0"/>
            </a:br>
            <a:br>
              <a:rPr lang="en-GB" dirty="0"/>
            </a:br>
            <a:r>
              <a:rPr lang="en-GB" sz="1050" dirty="0"/>
              <a:t>Read more: http://www.businessdictionary.com/definition/value-creation.html</a:t>
            </a:r>
          </a:p>
          <a:p>
            <a:endParaRPr lang="en-GB" dirty="0"/>
          </a:p>
        </p:txBody>
      </p:sp>
    </p:spTree>
    <p:extLst>
      <p:ext uri="{BB962C8B-B14F-4D97-AF65-F5344CB8AC3E}">
        <p14:creationId xmlns:p14="http://schemas.microsoft.com/office/powerpoint/2010/main" val="38497359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00FF"/>
                </a:solidFill>
              </a:rPr>
              <a:t>Value Creation</a:t>
            </a:r>
            <a:r>
              <a:rPr lang="en-GB" dirty="0"/>
              <a:t>: </a:t>
            </a:r>
            <a:br>
              <a:rPr lang="en-GB" dirty="0"/>
            </a:br>
            <a:r>
              <a:rPr lang="en-GB" sz="4000" i="1" dirty="0">
                <a:solidFill>
                  <a:srgbClr val="0000FF"/>
                </a:solidFill>
              </a:rPr>
              <a:t>Academic Definition</a:t>
            </a:r>
            <a:endParaRPr lang="en-GB" i="1" dirty="0">
              <a:solidFill>
                <a:srgbClr val="0000FF"/>
              </a:solidFill>
            </a:endParaRPr>
          </a:p>
        </p:txBody>
      </p:sp>
      <p:sp>
        <p:nvSpPr>
          <p:cNvPr id="3" name="Content Placeholder 2"/>
          <p:cNvSpPr>
            <a:spLocks noGrp="1"/>
          </p:cNvSpPr>
          <p:nvPr>
            <p:ph idx="1"/>
          </p:nvPr>
        </p:nvSpPr>
        <p:spPr>
          <a:xfrm>
            <a:off x="0" y="1556792"/>
            <a:ext cx="9144000" cy="3917032"/>
          </a:xfrm>
        </p:spPr>
        <p:txBody>
          <a:bodyPr/>
          <a:lstStyle/>
          <a:p>
            <a:r>
              <a:rPr lang="en-GB" sz="2800" dirty="0"/>
              <a:t>The meaning of value and the process of value creation are rapidly shifting from a product‐ and firm‐centric view to personalized consumer experiences. </a:t>
            </a:r>
          </a:p>
          <a:p>
            <a:r>
              <a:rPr lang="en-GB" sz="2800" dirty="0"/>
              <a:t>Informed, networked, empowered, and active consumers are increasingly co‐creating value with the firm. The interaction between the firm and the consumer is becoming the locus of value creation and value extraction. </a:t>
            </a:r>
          </a:p>
        </p:txBody>
      </p:sp>
    </p:spTree>
    <p:extLst>
      <p:ext uri="{BB962C8B-B14F-4D97-AF65-F5344CB8AC3E}">
        <p14:creationId xmlns:p14="http://schemas.microsoft.com/office/powerpoint/2010/main" val="38582540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b="1" dirty="0">
                <a:solidFill>
                  <a:srgbClr val="0000FF"/>
                </a:solidFill>
              </a:rPr>
              <a:t>Economic Value Creation</a:t>
            </a:r>
          </a:p>
        </p:txBody>
      </p:sp>
      <p:sp>
        <p:nvSpPr>
          <p:cNvPr id="3" name="Content Placeholder 2"/>
          <p:cNvSpPr>
            <a:spLocks noGrp="1"/>
          </p:cNvSpPr>
          <p:nvPr>
            <p:ph idx="1"/>
          </p:nvPr>
        </p:nvSpPr>
        <p:spPr/>
        <p:txBody>
          <a:bodyPr/>
          <a:lstStyle/>
          <a:p>
            <a:r>
              <a:rPr lang="en-GB" dirty="0"/>
              <a:t>Economic value can be described as a measure of the benefit from a good or service to an economic agent. It is typically measured in units of </a:t>
            </a:r>
            <a:r>
              <a:rPr lang="en-GB" dirty="0">
                <a:hlinkClick r:id="rId2"/>
              </a:rPr>
              <a:t>currency</a:t>
            </a:r>
            <a:r>
              <a:rPr lang="en-GB" dirty="0"/>
              <a:t>. Another interpretation is that economic value represents the maximum amount of money an agent is willing and able to pay for a good or service.</a:t>
            </a:r>
          </a:p>
        </p:txBody>
      </p:sp>
    </p:spTree>
    <p:extLst>
      <p:ext uri="{BB962C8B-B14F-4D97-AF65-F5344CB8AC3E}">
        <p14:creationId xmlns:p14="http://schemas.microsoft.com/office/powerpoint/2010/main" val="26279703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07288" cy="1143000"/>
          </a:xfrm>
        </p:spPr>
        <p:txBody>
          <a:bodyPr/>
          <a:lstStyle/>
          <a:p>
            <a:r>
              <a:rPr lang="en-GB" b="1" dirty="0">
                <a:solidFill>
                  <a:srgbClr val="0000FF"/>
                </a:solidFill>
              </a:rPr>
              <a:t>How is value created? </a:t>
            </a:r>
            <a:br>
              <a:rPr lang="en-GB" b="1" dirty="0">
                <a:solidFill>
                  <a:srgbClr val="0000FF"/>
                </a:solidFill>
              </a:rPr>
            </a:br>
            <a:r>
              <a:rPr lang="en-GB" b="1" dirty="0">
                <a:solidFill>
                  <a:srgbClr val="0000FF"/>
                </a:solidFill>
              </a:rPr>
              <a:t>from </a:t>
            </a:r>
            <a:r>
              <a:rPr lang="en-GB" dirty="0">
                <a:solidFill>
                  <a:srgbClr val="FF0000"/>
                </a:solidFill>
              </a:rPr>
              <a:t>Academic perspective</a:t>
            </a:r>
          </a:p>
        </p:txBody>
      </p:sp>
      <p:sp>
        <p:nvSpPr>
          <p:cNvPr id="3" name="Content Placeholder 2"/>
          <p:cNvSpPr>
            <a:spLocks noGrp="1"/>
          </p:cNvSpPr>
          <p:nvPr>
            <p:ph idx="1"/>
          </p:nvPr>
        </p:nvSpPr>
        <p:spPr/>
        <p:txBody>
          <a:bodyPr>
            <a:normAutofit fontScale="85000" lnSpcReduction="10000"/>
          </a:bodyPr>
          <a:lstStyle/>
          <a:p>
            <a:r>
              <a:rPr lang="en-GB" dirty="0"/>
              <a:t>As value shifts to experiences, the market is becoming a forum for conversation and interactions between consumers, consumer communities, and firms. </a:t>
            </a:r>
          </a:p>
          <a:p>
            <a:endParaRPr lang="en-GB" dirty="0"/>
          </a:p>
          <a:p>
            <a:r>
              <a:rPr lang="en-GB" dirty="0"/>
              <a:t>It is this dialogue, access, transparency, and understanding of risk‐benefits that is central to the next practice in value creation. </a:t>
            </a:r>
          </a:p>
          <a:p>
            <a:endParaRPr lang="en-GB" dirty="0"/>
          </a:p>
          <a:p>
            <a:pPr marL="0" indent="0">
              <a:buNone/>
            </a:pPr>
            <a:r>
              <a:rPr lang="en-GB" sz="1050" dirty="0">
                <a:hlinkClick r:id="rId2"/>
              </a:rPr>
              <a:t>C. K. </a:t>
            </a:r>
            <a:r>
              <a:rPr lang="en-GB" sz="1050" dirty="0" err="1">
                <a:hlinkClick r:id="rId2"/>
              </a:rPr>
              <a:t>Prahalad</a:t>
            </a:r>
            <a:r>
              <a:rPr lang="en-GB" sz="1050" dirty="0"/>
              <a:t> and </a:t>
            </a:r>
            <a:r>
              <a:rPr lang="en-GB" sz="1050" dirty="0" err="1">
                <a:hlinkClick r:id="rId3"/>
              </a:rPr>
              <a:t>Venkat</a:t>
            </a:r>
            <a:r>
              <a:rPr lang="en-GB" sz="1050" dirty="0">
                <a:hlinkClick r:id="rId3"/>
              </a:rPr>
              <a:t> </a:t>
            </a:r>
            <a:r>
              <a:rPr lang="en-GB" sz="1050" dirty="0" err="1">
                <a:hlinkClick r:id="rId3"/>
              </a:rPr>
              <a:t>Ramaswamy</a:t>
            </a:r>
            <a:r>
              <a:rPr lang="en-GB" sz="1050" dirty="0"/>
              <a:t> (2004), Co‐creation experiences: The next practice in value creation. </a:t>
            </a:r>
            <a:r>
              <a:rPr lang="en-GB" sz="1050" i="1" dirty="0">
                <a:hlinkClick r:id="rId4" tooltip="Journal of Interactive Marketing homepage"/>
              </a:rPr>
              <a:t>Journal of Interactive Marketing</a:t>
            </a:r>
            <a:r>
              <a:rPr lang="en-GB" sz="1050" dirty="0"/>
              <a:t>, </a:t>
            </a:r>
            <a:r>
              <a:rPr lang="en-GB" sz="1050" dirty="0">
                <a:hlinkClick r:id="rId5"/>
              </a:rPr>
              <a:t>Volume 18, Issue 3</a:t>
            </a:r>
            <a:endParaRPr lang="en-GB" dirty="0">
              <a:solidFill>
                <a:schemeClr val="tx1"/>
              </a:solidFill>
            </a:endParaRPr>
          </a:p>
          <a:p>
            <a:endParaRPr lang="en-GB" dirty="0"/>
          </a:p>
        </p:txBody>
      </p:sp>
    </p:spTree>
    <p:extLst>
      <p:ext uri="{BB962C8B-B14F-4D97-AF65-F5344CB8AC3E}">
        <p14:creationId xmlns:p14="http://schemas.microsoft.com/office/powerpoint/2010/main" val="38921072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435280" cy="1143000"/>
          </a:xfrm>
        </p:spPr>
        <p:txBody>
          <a:bodyPr/>
          <a:lstStyle/>
          <a:p>
            <a:r>
              <a:rPr lang="en-GB" b="1" dirty="0">
                <a:solidFill>
                  <a:srgbClr val="0000FF"/>
                </a:solidFill>
              </a:rPr>
              <a:t>How is value created? </a:t>
            </a:r>
            <a:br>
              <a:rPr lang="en-GB" b="1" dirty="0">
                <a:solidFill>
                  <a:srgbClr val="0000FF"/>
                </a:solidFill>
              </a:rPr>
            </a:br>
            <a:r>
              <a:rPr lang="en-GB" b="1" dirty="0">
                <a:solidFill>
                  <a:srgbClr val="0000FF"/>
                </a:solidFill>
              </a:rPr>
              <a:t>from </a:t>
            </a:r>
            <a:r>
              <a:rPr lang="en-GB" dirty="0">
                <a:solidFill>
                  <a:srgbClr val="FF0000"/>
                </a:solidFill>
              </a:rPr>
              <a:t>Business perspective</a:t>
            </a:r>
          </a:p>
        </p:txBody>
      </p:sp>
      <p:sp>
        <p:nvSpPr>
          <p:cNvPr id="3" name="Content Placeholder 2"/>
          <p:cNvSpPr>
            <a:spLocks noGrp="1"/>
          </p:cNvSpPr>
          <p:nvPr>
            <p:ph idx="1"/>
          </p:nvPr>
        </p:nvSpPr>
        <p:spPr/>
        <p:txBody>
          <a:bodyPr/>
          <a:lstStyle/>
          <a:p>
            <a:r>
              <a:rPr lang="en-GB" dirty="0"/>
              <a:t>The value creation efforts by the new management team were felt across the company as the innovative strategy was effective.</a:t>
            </a:r>
          </a:p>
          <a:p>
            <a:endParaRPr lang="en-GB" dirty="0"/>
          </a:p>
          <a:p>
            <a:pPr marL="0" indent="0">
              <a:buNone/>
            </a:pPr>
            <a:br>
              <a:rPr lang="en-GB" dirty="0"/>
            </a:br>
            <a:br>
              <a:rPr lang="en-GB" dirty="0"/>
            </a:br>
            <a:r>
              <a:rPr lang="en-GB" sz="1350" dirty="0"/>
              <a:t>Read more: http://www.businessdictionary.com/definition/value-creation.html</a:t>
            </a:r>
          </a:p>
          <a:p>
            <a:endParaRPr lang="en-GB" dirty="0"/>
          </a:p>
        </p:txBody>
      </p:sp>
    </p:spTree>
    <p:extLst>
      <p:ext uri="{BB962C8B-B14F-4D97-AF65-F5344CB8AC3E}">
        <p14:creationId xmlns:p14="http://schemas.microsoft.com/office/powerpoint/2010/main" val="15057412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00FF"/>
                </a:solidFill>
              </a:rPr>
              <a:t>Example of Value Creation</a:t>
            </a:r>
          </a:p>
        </p:txBody>
      </p:sp>
      <p:sp>
        <p:nvSpPr>
          <p:cNvPr id="3" name="Text Placeholder 2"/>
          <p:cNvSpPr>
            <a:spLocks noGrp="1"/>
          </p:cNvSpPr>
          <p:nvPr>
            <p:ph type="body" idx="1"/>
          </p:nvPr>
        </p:nvSpPr>
        <p:spPr/>
        <p:txBody>
          <a:bodyPr/>
          <a:lstStyle/>
          <a:p>
            <a:r>
              <a:rPr lang="en-GB" b="1" dirty="0"/>
              <a:t>Existing market</a:t>
            </a:r>
          </a:p>
        </p:txBody>
      </p:sp>
      <p:sp>
        <p:nvSpPr>
          <p:cNvPr id="4" name="Content Placeholder 3"/>
          <p:cNvSpPr>
            <a:spLocks noGrp="1"/>
          </p:cNvSpPr>
          <p:nvPr>
            <p:ph sz="half" idx="2"/>
          </p:nvPr>
        </p:nvSpPr>
        <p:spPr/>
        <p:txBody>
          <a:bodyPr>
            <a:normAutofit fontScale="92500" lnSpcReduction="20000"/>
          </a:bodyPr>
          <a:lstStyle/>
          <a:p>
            <a:pPr>
              <a:buFont typeface="Wingdings" panose="05000000000000000000" pitchFamily="2" charset="2"/>
              <a:buChar char="Ø"/>
            </a:pPr>
            <a:r>
              <a:rPr lang="en-GB" dirty="0"/>
              <a:t>Coco Cola</a:t>
            </a:r>
          </a:p>
          <a:p>
            <a:pPr>
              <a:buFont typeface="Wingdings" panose="05000000000000000000" pitchFamily="2" charset="2"/>
              <a:buChar char="Ø"/>
            </a:pPr>
            <a:r>
              <a:rPr lang="en-GB" dirty="0"/>
              <a:t>Virgin Atlantic</a:t>
            </a:r>
          </a:p>
          <a:p>
            <a:pPr>
              <a:buFont typeface="Wingdings" panose="05000000000000000000" pitchFamily="2" charset="2"/>
              <a:buChar char="Ø"/>
            </a:pPr>
            <a:r>
              <a:rPr lang="en-GB" dirty="0"/>
              <a:t>Amazon</a:t>
            </a:r>
          </a:p>
          <a:p>
            <a:pPr>
              <a:buFont typeface="Wingdings" panose="05000000000000000000" pitchFamily="2" charset="2"/>
              <a:buChar char="Ø"/>
            </a:pPr>
            <a:endParaRPr lang="en-GB" dirty="0"/>
          </a:p>
          <a:p>
            <a:pPr marL="0" indent="0">
              <a:buNone/>
            </a:pPr>
            <a:endParaRPr lang="en-GB" dirty="0"/>
          </a:p>
          <a:p>
            <a:pPr marL="0" indent="0">
              <a:buNone/>
            </a:pPr>
            <a:r>
              <a:rPr lang="en-GB" dirty="0"/>
              <a:t>How did these markets created value?</a:t>
            </a:r>
          </a:p>
        </p:txBody>
      </p:sp>
      <p:sp>
        <p:nvSpPr>
          <p:cNvPr id="5" name="Text Placeholder 4"/>
          <p:cNvSpPr>
            <a:spLocks noGrp="1"/>
          </p:cNvSpPr>
          <p:nvPr>
            <p:ph type="body" sz="quarter" idx="3"/>
          </p:nvPr>
        </p:nvSpPr>
        <p:spPr/>
        <p:txBody>
          <a:bodyPr/>
          <a:lstStyle/>
          <a:p>
            <a:r>
              <a:rPr lang="en-GB" b="1" dirty="0"/>
              <a:t>New market</a:t>
            </a:r>
          </a:p>
        </p:txBody>
      </p:sp>
      <p:sp>
        <p:nvSpPr>
          <p:cNvPr id="6" name="Content Placeholder 5"/>
          <p:cNvSpPr>
            <a:spLocks noGrp="1"/>
          </p:cNvSpPr>
          <p:nvPr>
            <p:ph sz="quarter" idx="4"/>
          </p:nvPr>
        </p:nvSpPr>
        <p:spPr/>
        <p:txBody>
          <a:bodyPr>
            <a:normAutofit fontScale="92500" lnSpcReduction="20000"/>
          </a:bodyPr>
          <a:lstStyle/>
          <a:p>
            <a:pPr>
              <a:buFont typeface="Wingdings" panose="05000000000000000000" pitchFamily="2" charset="2"/>
              <a:buChar char="Ø"/>
            </a:pPr>
            <a:r>
              <a:rPr lang="en-GB" dirty="0"/>
              <a:t>iPhone, iPad, iPod, Apple Watch</a:t>
            </a:r>
          </a:p>
          <a:p>
            <a:pPr>
              <a:buFont typeface="Wingdings" panose="05000000000000000000" pitchFamily="2" charset="2"/>
              <a:buChar char="Ø"/>
            </a:pPr>
            <a:r>
              <a:rPr lang="en-GB" dirty="0"/>
              <a:t>Tesla electric car, SpaceX</a:t>
            </a:r>
          </a:p>
          <a:p>
            <a:pPr>
              <a:buFont typeface="Wingdings" panose="05000000000000000000" pitchFamily="2" charset="2"/>
              <a:buChar char="Ø"/>
            </a:pPr>
            <a:r>
              <a:rPr lang="en-GB" dirty="0" err="1"/>
              <a:t>Ecosia</a:t>
            </a:r>
            <a:r>
              <a:rPr lang="en-GB" dirty="0"/>
              <a:t> – ethical </a:t>
            </a:r>
            <a:r>
              <a:rPr lang="en-GB" dirty="0" err="1"/>
              <a:t>startup</a:t>
            </a:r>
            <a:r>
              <a:rPr lang="en-GB" dirty="0"/>
              <a:t>, plants trees</a:t>
            </a:r>
          </a:p>
          <a:p>
            <a:pPr>
              <a:buFont typeface="Wingdings" panose="05000000000000000000" pitchFamily="2" charset="2"/>
              <a:buChar char="Ø"/>
            </a:pPr>
            <a:r>
              <a:rPr lang="en-GB" dirty="0" err="1"/>
              <a:t>Meditect</a:t>
            </a:r>
            <a:r>
              <a:rPr lang="en-GB" dirty="0"/>
              <a:t> (Just 21)</a:t>
            </a:r>
          </a:p>
          <a:p>
            <a:pPr>
              <a:buFont typeface="Wingdings" panose="05000000000000000000" pitchFamily="2" charset="2"/>
              <a:buChar char="Ø"/>
            </a:pPr>
            <a:r>
              <a:rPr lang="en-GB" dirty="0"/>
              <a:t>Double Dutch (Under 30)</a:t>
            </a:r>
          </a:p>
          <a:p>
            <a:endParaRPr lang="en-GB" dirty="0"/>
          </a:p>
          <a:p>
            <a:r>
              <a:rPr lang="en-GB" dirty="0"/>
              <a:t>How these entrepreneurs create value?</a:t>
            </a:r>
          </a:p>
        </p:txBody>
      </p:sp>
    </p:spTree>
    <p:extLst>
      <p:ext uri="{BB962C8B-B14F-4D97-AF65-F5344CB8AC3E}">
        <p14:creationId xmlns:p14="http://schemas.microsoft.com/office/powerpoint/2010/main" val="36980104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435280" cy="1143000"/>
          </a:xfrm>
        </p:spPr>
        <p:txBody>
          <a:bodyPr>
            <a:normAutofit fontScale="90000"/>
          </a:bodyPr>
          <a:lstStyle/>
          <a:p>
            <a:r>
              <a:rPr lang="en-GB" sz="3600" b="1" dirty="0">
                <a:solidFill>
                  <a:srgbClr val="0000FF"/>
                </a:solidFill>
              </a:rPr>
              <a:t>Reverse engineering value: the Japanese </a:t>
            </a:r>
            <a:br>
              <a:rPr lang="en-GB" sz="3600" b="1" dirty="0">
                <a:solidFill>
                  <a:srgbClr val="0000FF"/>
                </a:solidFill>
              </a:rPr>
            </a:br>
            <a:r>
              <a:rPr lang="en-GB" sz="3600" b="1" dirty="0">
                <a:solidFill>
                  <a:srgbClr val="0000FF"/>
                </a:solidFill>
              </a:rPr>
              <a:t>&amp; </a:t>
            </a:r>
            <a:br>
              <a:rPr lang="en-GB" sz="3600" b="1" dirty="0">
                <a:solidFill>
                  <a:srgbClr val="0000FF"/>
                </a:solidFill>
              </a:rPr>
            </a:br>
            <a:r>
              <a:rPr lang="en-GB" sz="3600" b="1" dirty="0">
                <a:solidFill>
                  <a:srgbClr val="0000FF"/>
                </a:solidFill>
              </a:rPr>
              <a:t>chinses cases</a:t>
            </a:r>
          </a:p>
        </p:txBody>
      </p:sp>
      <p:sp>
        <p:nvSpPr>
          <p:cNvPr id="3" name="Content Placeholder 2"/>
          <p:cNvSpPr>
            <a:spLocks noGrp="1"/>
          </p:cNvSpPr>
          <p:nvPr>
            <p:ph idx="1"/>
          </p:nvPr>
        </p:nvSpPr>
        <p:spPr>
          <a:xfrm>
            <a:off x="179512" y="1772816"/>
            <a:ext cx="8964488" cy="3917032"/>
          </a:xfrm>
        </p:spPr>
        <p:txBody>
          <a:bodyPr>
            <a:normAutofit fontScale="92500" lnSpcReduction="10000"/>
          </a:bodyPr>
          <a:lstStyle/>
          <a:p>
            <a:pPr marL="0" indent="0">
              <a:buNone/>
            </a:pPr>
            <a:r>
              <a:rPr lang="en-GB" dirty="0">
                <a:solidFill>
                  <a:srgbClr val="FF0000"/>
                </a:solidFill>
              </a:rPr>
              <a:t>Exercise: </a:t>
            </a:r>
          </a:p>
          <a:p>
            <a:pPr marL="0" indent="0">
              <a:buNone/>
            </a:pPr>
            <a:r>
              <a:rPr lang="en-GB" sz="3000" dirty="0">
                <a:solidFill>
                  <a:srgbClr val="FF0000"/>
                </a:solidFill>
              </a:rPr>
              <a:t>Define Value Creation &amp; Reverse Engineering</a:t>
            </a:r>
            <a:r>
              <a:rPr lang="en-GB" sz="3000" dirty="0"/>
              <a:t>(1 hour)</a:t>
            </a:r>
          </a:p>
          <a:p>
            <a:r>
              <a:rPr lang="en-GB" dirty="0"/>
              <a:t>Identify a company whose product you would buy</a:t>
            </a:r>
          </a:p>
          <a:p>
            <a:r>
              <a:rPr lang="en-GB" dirty="0"/>
              <a:t>How did the company create value?</a:t>
            </a:r>
          </a:p>
          <a:p>
            <a:r>
              <a:rPr lang="en-GB" dirty="0"/>
              <a:t>Describe the process of innovation and how it was managed.</a:t>
            </a:r>
          </a:p>
          <a:p>
            <a:r>
              <a:rPr lang="en-GB" dirty="0"/>
              <a:t>What could the process of innovation management be improved?</a:t>
            </a:r>
          </a:p>
          <a:p>
            <a:endParaRPr lang="en-GB" dirty="0"/>
          </a:p>
        </p:txBody>
      </p:sp>
    </p:spTree>
    <p:extLst>
      <p:ext uri="{BB962C8B-B14F-4D97-AF65-F5344CB8AC3E}">
        <p14:creationId xmlns:p14="http://schemas.microsoft.com/office/powerpoint/2010/main" val="423110857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rgbClr val="0000FF"/>
                </a:solidFill>
              </a:rPr>
              <a:t>Value creation - </a:t>
            </a:r>
            <a:r>
              <a:rPr lang="en-GB" b="1" dirty="0">
                <a:solidFill>
                  <a:srgbClr val="FF0000"/>
                </a:solidFill>
              </a:rPr>
              <a:t>Exercise</a:t>
            </a:r>
            <a:endParaRPr lang="en-GB" b="1" dirty="0">
              <a:solidFill>
                <a:srgbClr val="0000FF"/>
              </a:solidFill>
            </a:endParaRPr>
          </a:p>
        </p:txBody>
      </p:sp>
      <p:sp>
        <p:nvSpPr>
          <p:cNvPr id="3" name="Content Placeholder 2"/>
          <p:cNvSpPr>
            <a:spLocks noGrp="1"/>
          </p:cNvSpPr>
          <p:nvPr>
            <p:ph idx="1"/>
          </p:nvPr>
        </p:nvSpPr>
        <p:spPr/>
        <p:txBody>
          <a:bodyPr/>
          <a:lstStyle/>
          <a:p>
            <a:r>
              <a:rPr lang="en-GB" b="1" dirty="0"/>
              <a:t>Value Creation</a:t>
            </a:r>
            <a:endParaRPr lang="en-GB" dirty="0"/>
          </a:p>
          <a:p>
            <a:pPr lvl="1"/>
            <a:r>
              <a:rPr lang="en-GB" dirty="0"/>
              <a:t>Quantitative Analysis (30 mins)</a:t>
            </a:r>
          </a:p>
        </p:txBody>
      </p:sp>
    </p:spTree>
    <p:extLst>
      <p:ext uri="{BB962C8B-B14F-4D97-AF65-F5344CB8AC3E}">
        <p14:creationId xmlns:p14="http://schemas.microsoft.com/office/powerpoint/2010/main" val="33991539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00FF"/>
                </a:solidFill>
              </a:rPr>
              <a:t>Management &amp; Value Creation </a:t>
            </a:r>
            <a:r>
              <a:rPr lang="en-GB" b="1" dirty="0">
                <a:solidFill>
                  <a:srgbClr val="FF0000"/>
                </a:solidFill>
              </a:rPr>
              <a:t>Exercise</a:t>
            </a:r>
          </a:p>
        </p:txBody>
      </p:sp>
      <p:sp>
        <p:nvSpPr>
          <p:cNvPr id="3" name="Content Placeholder 2"/>
          <p:cNvSpPr>
            <a:spLocks noGrp="1"/>
          </p:cNvSpPr>
          <p:nvPr>
            <p:ph sz="half" idx="1"/>
          </p:nvPr>
        </p:nvSpPr>
        <p:spPr/>
        <p:txBody>
          <a:bodyPr/>
          <a:lstStyle/>
          <a:p>
            <a:r>
              <a:rPr lang="en-GB" b="1" dirty="0"/>
              <a:t>Definition</a:t>
            </a:r>
            <a:endParaRPr lang="en-GB" dirty="0"/>
          </a:p>
          <a:p>
            <a:pPr lvl="1"/>
            <a:r>
              <a:rPr lang="en-GB" dirty="0"/>
              <a:t>Define Management (1 hour)</a:t>
            </a:r>
          </a:p>
          <a:p>
            <a:r>
              <a:rPr lang="en-GB" b="1" dirty="0"/>
              <a:t>Value Creation</a:t>
            </a:r>
            <a:endParaRPr lang="en-GB" dirty="0"/>
          </a:p>
          <a:p>
            <a:pPr lvl="1"/>
            <a:r>
              <a:rPr lang="en-GB" dirty="0"/>
              <a:t>Quantitative Analysis (30 mins)</a:t>
            </a:r>
          </a:p>
          <a:p>
            <a:r>
              <a:rPr lang="en-GB" b="1" dirty="0"/>
              <a:t>S Curve </a:t>
            </a:r>
          </a:p>
          <a:p>
            <a:pPr lvl="1"/>
            <a:r>
              <a:rPr lang="en-GB" dirty="0"/>
              <a:t>Modern management problems (30 mins)</a:t>
            </a:r>
          </a:p>
          <a:p>
            <a:endParaRPr lang="en-GB" dirty="0"/>
          </a:p>
        </p:txBody>
      </p:sp>
      <p:sp>
        <p:nvSpPr>
          <p:cNvPr id="4" name="Content Placeholder 3"/>
          <p:cNvSpPr>
            <a:spLocks noGrp="1"/>
          </p:cNvSpPr>
          <p:nvPr>
            <p:ph sz="half" idx="2"/>
          </p:nvPr>
        </p:nvSpPr>
        <p:spPr/>
        <p:txBody>
          <a:bodyPr/>
          <a:lstStyle/>
          <a:p>
            <a:r>
              <a:rPr lang="en-GB" b="1" dirty="0"/>
              <a:t>Value Creation</a:t>
            </a:r>
            <a:endParaRPr lang="en-GB" dirty="0"/>
          </a:p>
          <a:p>
            <a:pPr lvl="1"/>
            <a:r>
              <a:rPr lang="en-GB" dirty="0"/>
              <a:t>Define Value Creation – Reverse Engineering Exercise (1 hour)</a:t>
            </a:r>
          </a:p>
          <a:p>
            <a:r>
              <a:rPr lang="en-GB" b="1" dirty="0"/>
              <a:t>Assignment</a:t>
            </a:r>
            <a:endParaRPr lang="en-GB" dirty="0"/>
          </a:p>
          <a:p>
            <a:pPr lvl="1"/>
            <a:r>
              <a:rPr lang="en-GB" dirty="0"/>
              <a:t>Assignment ideas (1 hour)</a:t>
            </a:r>
          </a:p>
          <a:p>
            <a:endParaRPr lang="en-GB" dirty="0"/>
          </a:p>
        </p:txBody>
      </p:sp>
    </p:spTree>
    <p:extLst>
      <p:ext uri="{BB962C8B-B14F-4D97-AF65-F5344CB8AC3E}">
        <p14:creationId xmlns:p14="http://schemas.microsoft.com/office/powerpoint/2010/main" val="231794356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Image result for question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202704"/>
            <a:ext cx="8607424" cy="53145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393218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2935</TotalTime>
  <Words>1976</Words>
  <Application>Microsoft Office PowerPoint</Application>
  <PresentationFormat>On-screen Show (4:3)</PresentationFormat>
  <Paragraphs>239</Paragraphs>
  <Slides>47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47</vt:i4>
      </vt:variant>
    </vt:vector>
  </HeadingPairs>
  <TitlesOfParts>
    <vt:vector size="53" baseType="lpstr">
      <vt:lpstr>Arial</vt:lpstr>
      <vt:lpstr>Arial Black</vt:lpstr>
      <vt:lpstr>Myriad Pro</vt:lpstr>
      <vt:lpstr>Verdana</vt:lpstr>
      <vt:lpstr>Wingdings</vt:lpstr>
      <vt:lpstr>20140311PresentationUWTSDTemplate</vt:lpstr>
      <vt:lpstr>Welcome to   Visions for Future - Theoretical Perspectives on Management  (LCDB7008)  Week  1  (Part 1 of 2)  Introduction to VFF</vt:lpstr>
      <vt:lpstr>Teaching Strategy:</vt:lpstr>
      <vt:lpstr>ASSESSMENT Not finalised yet  </vt:lpstr>
      <vt:lpstr>PowerPoint Presentation</vt:lpstr>
      <vt:lpstr>Management &amp; Paradigms</vt:lpstr>
      <vt:lpstr>Your vision for the future….</vt:lpstr>
      <vt:lpstr>What does “to Manage” mean?</vt:lpstr>
      <vt:lpstr>Management Theory or Theory of Management?</vt:lpstr>
      <vt:lpstr>Types of Management</vt:lpstr>
      <vt:lpstr>Management Definitions</vt:lpstr>
      <vt:lpstr>PowerPoint Presentation</vt:lpstr>
      <vt:lpstr>Management</vt:lpstr>
      <vt:lpstr>Defining Management </vt:lpstr>
      <vt:lpstr>Paradigm</vt:lpstr>
      <vt:lpstr>Thomas Kuhn </vt:lpstr>
      <vt:lpstr>A scientific paradigm </vt:lpstr>
      <vt:lpstr>Management Paradigms</vt:lpstr>
      <vt:lpstr>Paradigmatic Behaviour</vt:lpstr>
      <vt:lpstr>Management Problems: S curve</vt:lpstr>
      <vt:lpstr>S Curve problem:  Modern management problems </vt:lpstr>
      <vt:lpstr>Scientific Management Fredrick W Taylor </vt:lpstr>
      <vt:lpstr>Scientific management </vt:lpstr>
      <vt:lpstr>Taylor's Differential Price Rate Plan</vt:lpstr>
      <vt:lpstr>Principles of Scientific Management</vt:lpstr>
      <vt:lpstr>PowerPoint Presentation</vt:lpstr>
      <vt:lpstr>Administrative Management Theory Henri Fayol </vt:lpstr>
      <vt:lpstr>Henri Fayol’s 14 principles of Management </vt:lpstr>
      <vt:lpstr>Bureaucratic Theory Max Weber </vt:lpstr>
      <vt:lpstr>Power</vt:lpstr>
      <vt:lpstr>Features of Bureaucracy:</vt:lpstr>
      <vt:lpstr>What is management?</vt:lpstr>
      <vt:lpstr>Evaluation criteria:</vt:lpstr>
      <vt:lpstr>Scientific management :  factory production </vt:lpstr>
      <vt:lpstr>bureaucracy-based Weber </vt:lpstr>
      <vt:lpstr>Human Relations or Behavioural Management Theory Elton Mayo </vt:lpstr>
      <vt:lpstr>Hawthorne Effect</vt:lpstr>
      <vt:lpstr>Systems Theory Ludwig Von Bertalanffy </vt:lpstr>
      <vt:lpstr>Value Creation:  Business Definition</vt:lpstr>
      <vt:lpstr>Value Creation:  Academic Definition</vt:lpstr>
      <vt:lpstr>Economic Value Creation</vt:lpstr>
      <vt:lpstr>How is value created?  from Academic perspective</vt:lpstr>
      <vt:lpstr>How is value created?  from Business perspective</vt:lpstr>
      <vt:lpstr>Example of Value Creation</vt:lpstr>
      <vt:lpstr>Reverse engineering value: the Japanese  &amp;  chinses cases</vt:lpstr>
      <vt:lpstr>Value creation - Exercise</vt:lpstr>
      <vt:lpstr>Management &amp; Value Creation Exercise</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178</cp:revision>
  <cp:lastPrinted>2018-07-09T15:27:01Z</cp:lastPrinted>
  <dcterms:created xsi:type="dcterms:W3CDTF">2002-10-07T19:43:58Z</dcterms:created>
  <dcterms:modified xsi:type="dcterms:W3CDTF">2025-02-12T15:34:43Z</dcterms:modified>
</cp:coreProperties>
</file>