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heme/themeOverride1.xml" ContentType="application/vnd.openxmlformats-officedocument.themeOverr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320" r:id="rId2"/>
    <p:sldId id="319" r:id="rId3"/>
    <p:sldId id="322" r:id="rId4"/>
    <p:sldId id="287" r:id="rId5"/>
    <p:sldId id="288" r:id="rId6"/>
    <p:sldId id="289" r:id="rId7"/>
    <p:sldId id="290" r:id="rId8"/>
    <p:sldId id="291" r:id="rId9"/>
    <p:sldId id="292" r:id="rId10"/>
    <p:sldId id="293" r:id="rId11"/>
    <p:sldId id="294" r:id="rId12"/>
    <p:sldId id="295" r:id="rId13"/>
    <p:sldId id="296" r:id="rId14"/>
    <p:sldId id="297" r:id="rId15"/>
    <p:sldId id="298" r:id="rId16"/>
    <p:sldId id="299" r:id="rId17"/>
    <p:sldId id="300" r:id="rId18"/>
    <p:sldId id="304" r:id="rId19"/>
    <p:sldId id="305" r:id="rId20"/>
    <p:sldId id="306" r:id="rId21"/>
    <p:sldId id="307" r:id="rId22"/>
    <p:sldId id="308" r:id="rId23"/>
    <p:sldId id="309" r:id="rId24"/>
    <p:sldId id="310" r:id="rId25"/>
    <p:sldId id="311" r:id="rId26"/>
    <p:sldId id="312" r:id="rId27"/>
    <p:sldId id="313" r:id="rId28"/>
    <p:sldId id="314"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220" autoAdjust="0"/>
    <p:restoredTop sz="93425" autoAdjust="0"/>
  </p:normalViewPr>
  <p:slideViewPr>
    <p:cSldViewPr>
      <p:cViewPr varScale="1">
        <p:scale>
          <a:sx n="63" d="100"/>
          <a:sy n="63" d="100"/>
        </p:scale>
        <p:origin x="77" y="26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6A846274-3C84-4E9E-AA59-0553223114FB}"/>
    <pc:docChg chg="delSld">
      <pc:chgData name="Patrick Yeboah" userId="2341f12c-eda5-4eb4-b1f2-88e9af048fa2" providerId="ADAL" clId="{6A846274-3C84-4E9E-AA59-0553223114FB}" dt="2025-10-28T09:24:37.673" v="2" actId="47"/>
      <pc:docMkLst>
        <pc:docMk/>
      </pc:docMkLst>
      <pc:sldChg chg="del">
        <pc:chgData name="Patrick Yeboah" userId="2341f12c-eda5-4eb4-b1f2-88e9af048fa2" providerId="ADAL" clId="{6A846274-3C84-4E9E-AA59-0553223114FB}" dt="2025-10-28T09:24:35.410" v="1" actId="47"/>
        <pc:sldMkLst>
          <pc:docMk/>
          <pc:sldMk cId="982456877" sldId="301"/>
        </pc:sldMkLst>
      </pc:sldChg>
      <pc:sldChg chg="del">
        <pc:chgData name="Patrick Yeboah" userId="2341f12c-eda5-4eb4-b1f2-88e9af048fa2" providerId="ADAL" clId="{6A846274-3C84-4E9E-AA59-0553223114FB}" dt="2025-10-28T09:24:29.163" v="0" actId="47"/>
        <pc:sldMkLst>
          <pc:docMk/>
          <pc:sldMk cId="4069659260" sldId="302"/>
        </pc:sldMkLst>
      </pc:sldChg>
      <pc:sldChg chg="del">
        <pc:chgData name="Patrick Yeboah" userId="2341f12c-eda5-4eb4-b1f2-88e9af048fa2" providerId="ADAL" clId="{6A846274-3C84-4E9E-AA59-0553223114FB}" dt="2025-10-28T09:24:37.673" v="2" actId="47"/>
        <pc:sldMkLst>
          <pc:docMk/>
          <pc:sldMk cId="1019988824" sldId="30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82550" y="730250"/>
            <a:ext cx="6503988" cy="3659188"/>
          </a:xfrm>
          <a:ln/>
        </p:spPr>
      </p:sp>
      <p:sp>
        <p:nvSpPr>
          <p:cNvPr id="19459" name="Notes Placeholder 2"/>
          <p:cNvSpPr>
            <a:spLocks noGrp="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a:defRPr/>
            </a:pPr>
            <a:endParaRPr lang="en-US"/>
          </a:p>
        </p:txBody>
      </p:sp>
      <p:sp>
        <p:nvSpPr>
          <p:cNvPr id="1946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370E75F-87CA-4498-9E60-DB985E821A67}" type="slidenum">
              <a:rPr lang="en-GB" altLang="en-US"/>
              <a:pPr/>
              <a:t>15</a:t>
            </a:fld>
            <a:endParaRPr lang="en-GB" altLang="en-US"/>
          </a:p>
        </p:txBody>
      </p:sp>
    </p:spTree>
    <p:extLst>
      <p:ext uri="{BB962C8B-B14F-4D97-AF65-F5344CB8AC3E}">
        <p14:creationId xmlns:p14="http://schemas.microsoft.com/office/powerpoint/2010/main" val="25503398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28/10/2025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767408" y="2727885"/>
            <a:ext cx="10945216" cy="2520280"/>
          </a:xfrm>
        </p:spPr>
        <p:txBody>
          <a:bodyPr wrap="square" numCol="1" anchorCtr="0" compatLnSpc="1">
            <a:prstTxWarp prst="textNoShape">
              <a:avLst/>
            </a:prstTxWarp>
          </a:bodyPr>
          <a:lstStyle/>
          <a:p>
            <a:pPr eaLnBrk="1" hangingPunct="1">
              <a:defRPr/>
            </a:pPr>
            <a:r>
              <a:rPr lang="en-GB" sz="6600" dirty="0">
                <a:solidFill>
                  <a:schemeClr val="accent2"/>
                </a:solidFill>
                <a:ea typeface="ＭＳ Ｐゴシック" charset="0"/>
              </a:rPr>
              <a:t>LCMB7002</a:t>
            </a:r>
            <a:br>
              <a:rPr lang="en-GB" sz="6600" dirty="0">
                <a:solidFill>
                  <a:schemeClr val="accent2"/>
                </a:solidFill>
                <a:ea typeface="ＭＳ Ｐゴシック" charset="0"/>
              </a:rPr>
            </a:br>
            <a:r>
              <a:rPr lang="en-GB" sz="5400" b="1" dirty="0">
                <a:solidFill>
                  <a:schemeClr val="accent2"/>
                </a:solidFill>
                <a:ea typeface="ＭＳ Ｐゴシック" charset="0"/>
              </a:rPr>
              <a:t>FINANCIAL MANAGEMENT </a:t>
            </a:r>
            <a:br>
              <a:rPr lang="en-GB" sz="5400" b="1" dirty="0">
                <a:solidFill>
                  <a:schemeClr val="accent2"/>
                </a:solidFill>
                <a:ea typeface="ＭＳ Ｐゴシック" charset="0"/>
              </a:rPr>
            </a:br>
            <a:r>
              <a:rPr lang="en-GB" sz="5400" b="1" dirty="0">
                <a:solidFill>
                  <a:schemeClr val="accent2"/>
                </a:solidFill>
                <a:ea typeface="ＭＳ Ｐゴシック" charset="0"/>
              </a:rPr>
              <a:t>WEEK 8</a:t>
            </a:r>
            <a:br>
              <a:rPr lang="en-GB" sz="5400" b="1" dirty="0">
                <a:solidFill>
                  <a:schemeClr val="accent2"/>
                </a:solidFill>
                <a:ea typeface="ＭＳ Ｐゴシック" charset="0"/>
              </a:rPr>
            </a:br>
            <a:r>
              <a:rPr lang="en-GB" sz="5400" b="1" dirty="0">
                <a:solidFill>
                  <a:schemeClr val="accent2"/>
                </a:solidFill>
                <a:ea typeface="ＭＳ Ｐゴシック" charset="0"/>
              </a:rPr>
              <a:t>Part 1</a:t>
            </a:r>
            <a:br>
              <a:rPr lang="en-GB" sz="5400" b="1" cap="none" dirty="0">
                <a:solidFill>
                  <a:schemeClr val="accent2"/>
                </a:solidFill>
                <a:ea typeface="ＭＳ Ｐゴシック" charset="0"/>
              </a:rPr>
            </a:br>
            <a:br>
              <a:rPr lang="en-GB" cap="none" dirty="0">
                <a:solidFill>
                  <a:schemeClr val="accent2"/>
                </a:solidFill>
                <a:ea typeface="ＭＳ Ｐゴシック" charset="0"/>
              </a:rPr>
            </a:br>
            <a:endParaRPr lang="en-GB" dirty="0">
              <a:solidFill>
                <a:schemeClr val="accent2"/>
              </a:solidFill>
              <a:ea typeface="ＭＳ Ｐゴシック" charset="0"/>
            </a:endParaRPr>
          </a:p>
        </p:txBody>
      </p:sp>
      <p:sp>
        <p:nvSpPr>
          <p:cNvPr id="2052" name="Rectangle 3"/>
          <p:cNvSpPr>
            <a:spLocks noGrp="1" noChangeArrowheads="1"/>
          </p:cNvSpPr>
          <p:nvPr>
            <p:ph type="subTitle" idx="1"/>
          </p:nvPr>
        </p:nvSpPr>
        <p:spPr>
          <a:xfrm>
            <a:off x="2855640" y="4653136"/>
            <a:ext cx="6480720" cy="576064"/>
          </a:xfrm>
        </p:spPr>
        <p:txBody>
          <a:bodyPr>
            <a:normAutofit lnSpcReduction="10000"/>
          </a:bodyPr>
          <a:lstStyle/>
          <a:p>
            <a:pPr eaLnBrk="1" hangingPunct="1">
              <a:defRPr/>
            </a:pPr>
            <a:endParaRPr lang="en-GB" b="1" dirty="0">
              <a:solidFill>
                <a:schemeClr val="accent2"/>
              </a:solidFill>
              <a:ea typeface="ＭＳ Ｐゴシック" charset="0"/>
            </a:endParaRPr>
          </a:p>
          <a:p>
            <a:pPr eaLnBrk="1" hangingPunct="1">
              <a:buFont typeface="Arial" charset="0"/>
              <a:buNone/>
              <a:defRPr/>
            </a:pPr>
            <a:endParaRPr lang="en-GB" cap="none" dirty="0">
              <a:ea typeface="ＭＳ Ｐゴシック" charset="0"/>
            </a:endParaRPr>
          </a:p>
        </p:txBody>
      </p:sp>
    </p:spTree>
    <p:extLst>
      <p:ext uri="{BB962C8B-B14F-4D97-AF65-F5344CB8AC3E}">
        <p14:creationId xmlns:p14="http://schemas.microsoft.com/office/powerpoint/2010/main" val="399009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F3CF4B8-91C4-4BEB-8750-18CFDAA1F7BB}" type="slidenum">
              <a:rPr lang="en-GB" altLang="en-US" sz="1400"/>
              <a:pPr>
                <a:spcBef>
                  <a:spcPct val="0"/>
                </a:spcBef>
                <a:buFontTx/>
                <a:buNone/>
              </a:pPr>
              <a:t>2</a:t>
            </a:fld>
            <a:endParaRPr lang="en-GB" altLang="en-US" sz="1400"/>
          </a:p>
        </p:txBody>
      </p:sp>
      <p:sp>
        <p:nvSpPr>
          <p:cNvPr id="6147"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Learning outcomes </a:t>
            </a:r>
          </a:p>
        </p:txBody>
      </p:sp>
      <p:sp>
        <p:nvSpPr>
          <p:cNvPr id="6148" name="Rectangle 3"/>
          <p:cNvSpPr>
            <a:spLocks noGrp="1" noChangeArrowheads="1"/>
          </p:cNvSpPr>
          <p:nvPr>
            <p:ph type="body" idx="1"/>
          </p:nvPr>
        </p:nvSpPr>
        <p:spPr>
          <a:xfrm>
            <a:off x="620110" y="1382036"/>
            <a:ext cx="9601200" cy="3917032"/>
          </a:xfrm>
        </p:spPr>
        <p:txBody>
          <a:bodyPr/>
          <a:lstStyle/>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Discuss the Importance of investment decisions </a:t>
            </a:r>
          </a:p>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identify and evaluate the four main investment appraisal methods found in practice</a:t>
            </a:r>
          </a:p>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use each of the four main investment appraisal methods to reach a decision on a particular investment opportunity;</a:t>
            </a:r>
          </a:p>
          <a:p>
            <a:pPr eaLnBrk="1" hangingPunct="1">
              <a:spcAft>
                <a:spcPts val="1800"/>
              </a:spcAft>
              <a:buFont typeface="Wingdings" panose="05000000000000000000" pitchFamily="2" charset="2"/>
              <a:buChar char="§"/>
            </a:pPr>
            <a:r>
              <a:rPr lang="en-GB" altLang="en-US" sz="2400" dirty="0">
                <a:ea typeface="ＭＳ Ｐゴシック" panose="020B0600070205080204" pitchFamily="34" charset="-128"/>
              </a:rPr>
              <a:t>Explain the advantages and disadvantages of each method</a:t>
            </a:r>
          </a:p>
        </p:txBody>
      </p:sp>
    </p:spTree>
    <p:extLst>
      <p:ext uri="{BB962C8B-B14F-4D97-AF65-F5344CB8AC3E}">
        <p14:creationId xmlns:p14="http://schemas.microsoft.com/office/powerpoint/2010/main" val="2965552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FAEB-AC2C-12CA-1B2E-A0C294BA25DE}"/>
              </a:ext>
            </a:extLst>
          </p:cNvPr>
          <p:cNvSpPr>
            <a:spLocks noGrp="1"/>
          </p:cNvSpPr>
          <p:nvPr>
            <p:ph type="title"/>
          </p:nvPr>
        </p:nvSpPr>
        <p:spPr/>
        <p:txBody>
          <a:bodyPr/>
          <a:lstStyle/>
          <a:p>
            <a:r>
              <a:rPr lang="en-GB" altLang="en-US" b="1" u="sng" dirty="0">
                <a:ea typeface="ＭＳ Ｐゴシック" panose="020B0600070205080204" pitchFamily="34" charset="-128"/>
              </a:rPr>
              <a:t>INVESTMENT APPRAISAL</a:t>
            </a:r>
            <a:endParaRPr lang="en-GB" dirty="0"/>
          </a:p>
        </p:txBody>
      </p:sp>
      <p:sp>
        <p:nvSpPr>
          <p:cNvPr id="3" name="Content Placeholder 2">
            <a:extLst>
              <a:ext uri="{FF2B5EF4-FFF2-40B4-BE49-F238E27FC236}">
                <a16:creationId xmlns:a16="http://schemas.microsoft.com/office/drawing/2014/main" id="{129DDC6B-A187-40A8-24D9-330B3A0AD907}"/>
              </a:ext>
            </a:extLst>
          </p:cNvPr>
          <p:cNvSpPr>
            <a:spLocks noGrp="1"/>
          </p:cNvSpPr>
          <p:nvPr>
            <p:ph idx="1"/>
          </p:nvPr>
        </p:nvSpPr>
        <p:spPr>
          <a:xfrm>
            <a:off x="334433" y="1124744"/>
            <a:ext cx="11594215" cy="4536504"/>
          </a:xfrm>
        </p:spPr>
        <p:txBody>
          <a:bodyPr/>
          <a:lstStyle/>
          <a:p>
            <a:r>
              <a:rPr lang="en-GB" dirty="0"/>
              <a:t>Investment involves making an outlay of something of economic value, usually cash, at one point in time, which is expected to yield economic benefits to the investor at some other point, or points, in time.</a:t>
            </a:r>
          </a:p>
          <a:p>
            <a:pPr eaLnBrk="1" hangingPunct="1">
              <a:lnSpc>
                <a:spcPct val="90000"/>
              </a:lnSpc>
              <a:buFontTx/>
              <a:buNone/>
            </a:pPr>
            <a:r>
              <a:rPr lang="en-GB" altLang="en-US" b="1" dirty="0">
                <a:ea typeface="ＭＳ Ｐゴシック" panose="020B0600070205080204" pitchFamily="34" charset="-128"/>
              </a:rPr>
              <a:t>Investment decisions:</a:t>
            </a:r>
          </a:p>
          <a:p>
            <a:pPr eaLnBrk="1" hangingPunct="1">
              <a:lnSpc>
                <a:spcPct val="90000"/>
              </a:lnSpc>
            </a:pPr>
            <a:r>
              <a:rPr lang="en-GB" altLang="en-US" dirty="0">
                <a:ea typeface="ＭＳ Ｐゴシック" panose="020B0600070205080204" pitchFamily="34" charset="-128"/>
              </a:rPr>
              <a:t>Expansion of product lines</a:t>
            </a:r>
          </a:p>
          <a:p>
            <a:pPr eaLnBrk="1" hangingPunct="1">
              <a:lnSpc>
                <a:spcPct val="90000"/>
              </a:lnSpc>
            </a:pPr>
            <a:r>
              <a:rPr lang="en-GB" altLang="en-US" dirty="0">
                <a:ea typeface="ＭＳ Ｐゴシック" panose="020B0600070205080204" pitchFamily="34" charset="-128"/>
              </a:rPr>
              <a:t>New products</a:t>
            </a:r>
          </a:p>
          <a:p>
            <a:pPr eaLnBrk="1" hangingPunct="1">
              <a:lnSpc>
                <a:spcPct val="90000"/>
              </a:lnSpc>
            </a:pPr>
            <a:r>
              <a:rPr lang="en-GB" altLang="en-US" dirty="0">
                <a:ea typeface="ＭＳ Ｐゴシック" panose="020B0600070205080204" pitchFamily="34" charset="-128"/>
              </a:rPr>
              <a:t>New production methods</a:t>
            </a:r>
          </a:p>
          <a:p>
            <a:pPr eaLnBrk="1" hangingPunct="1">
              <a:lnSpc>
                <a:spcPct val="90000"/>
              </a:lnSpc>
            </a:pPr>
            <a:r>
              <a:rPr lang="en-GB" altLang="en-US" dirty="0">
                <a:ea typeface="ＭＳ Ｐゴシック" panose="020B0600070205080204" pitchFamily="34" charset="-128"/>
              </a:rPr>
              <a:t>Replacement of fixed assets</a:t>
            </a:r>
          </a:p>
          <a:p>
            <a:endParaRPr lang="en-GB" sz="2400" dirty="0"/>
          </a:p>
        </p:txBody>
      </p:sp>
      <p:sp>
        <p:nvSpPr>
          <p:cNvPr id="4" name="Date Placeholder 3">
            <a:extLst>
              <a:ext uri="{FF2B5EF4-FFF2-40B4-BE49-F238E27FC236}">
                <a16:creationId xmlns:a16="http://schemas.microsoft.com/office/drawing/2014/main" id="{0D18A6A0-7CB1-D0AD-6D36-A13AE8954311}"/>
              </a:ext>
            </a:extLst>
          </p:cNvPr>
          <p:cNvSpPr>
            <a:spLocks noGrp="1"/>
          </p:cNvSpPr>
          <p:nvPr>
            <p:ph type="dt" sz="half" idx="10"/>
          </p:nvPr>
        </p:nvSpPr>
        <p:spPr/>
        <p:txBody>
          <a:bodyPr/>
          <a:lstStyle/>
          <a:p>
            <a:pPr>
              <a:defRPr/>
            </a:pPr>
            <a:fld id="{2303D31F-598B-47EE-BA37-93F097A3D676}" type="datetime1">
              <a:rPr lang="en-GB" altLang="en-US" smtClean="0"/>
              <a:pPr>
                <a:defRPr/>
              </a:pPr>
              <a:t>28/10/2025</a:t>
            </a:fld>
            <a:endParaRPr lang="en-GB" altLang="en-US"/>
          </a:p>
        </p:txBody>
      </p:sp>
      <p:sp>
        <p:nvSpPr>
          <p:cNvPr id="5" name="Slide Number Placeholder 4">
            <a:extLst>
              <a:ext uri="{FF2B5EF4-FFF2-40B4-BE49-F238E27FC236}">
                <a16:creationId xmlns:a16="http://schemas.microsoft.com/office/drawing/2014/main" id="{5C7BC463-1D59-C50E-A240-B4306D714F4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95355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884110" y="187231"/>
            <a:ext cx="8229600" cy="1143000"/>
          </a:xfrm>
        </p:spPr>
        <p:txBody>
          <a:bodyPr/>
          <a:lstStyle/>
          <a:p>
            <a:r>
              <a:rPr lang="en-GB" altLang="en-US" b="1" dirty="0">
                <a:ea typeface="ＭＳ Ｐゴシック" panose="020B0600070205080204" pitchFamily="34" charset="-128"/>
              </a:rPr>
              <a:t>	</a:t>
            </a:r>
            <a:r>
              <a:rPr lang="en-GB" altLang="en-US" b="1" u="sng" dirty="0">
                <a:ea typeface="ＭＳ Ｐゴシック" panose="020B0600070205080204" pitchFamily="34" charset="-128"/>
              </a:rPr>
              <a:t>INVESTMENT APPRAISAL</a:t>
            </a:r>
          </a:p>
        </p:txBody>
      </p:sp>
      <p:sp>
        <p:nvSpPr>
          <p:cNvPr id="7171" name="Content Placeholder 2"/>
          <p:cNvSpPr>
            <a:spLocks noGrp="1"/>
          </p:cNvSpPr>
          <p:nvPr>
            <p:ph idx="1"/>
          </p:nvPr>
        </p:nvSpPr>
        <p:spPr>
          <a:xfrm>
            <a:off x="623392" y="1251362"/>
            <a:ext cx="10959008" cy="3917032"/>
          </a:xfrm>
        </p:spPr>
        <p:txBody>
          <a:bodyPr/>
          <a:lstStyle/>
          <a:p>
            <a:r>
              <a:rPr lang="en-GB" altLang="en-US" b="1" dirty="0">
                <a:ea typeface="ＭＳ Ｐゴシック" panose="020B0600070205080204" pitchFamily="34" charset="-128"/>
              </a:rPr>
              <a:t>Why is it important?</a:t>
            </a:r>
          </a:p>
          <a:p>
            <a:pPr lvl="1"/>
            <a:r>
              <a:rPr lang="en-GB" altLang="en-US" dirty="0">
                <a:ea typeface="ＭＳ Ｐゴシック" panose="020B0600070205080204" pitchFamily="34" charset="-128"/>
              </a:rPr>
              <a:t>Large amounts of resources are often invested</a:t>
            </a:r>
          </a:p>
          <a:p>
            <a:pPr lvl="1"/>
            <a:r>
              <a:rPr lang="en-GB" altLang="en-US" dirty="0">
                <a:ea typeface="ＭＳ Ｐゴシック" panose="020B0600070205080204" pitchFamily="34" charset="-128"/>
              </a:rPr>
              <a:t>Often difficult/expensive to bail out of the investment once started</a:t>
            </a:r>
          </a:p>
          <a:p>
            <a:pPr>
              <a:spcBef>
                <a:spcPts val="2400"/>
              </a:spcBef>
            </a:pPr>
            <a:r>
              <a:rPr lang="en-GB" altLang="en-US" dirty="0">
                <a:ea typeface="ＭＳ Ｐゴシック" panose="020B0600070205080204" pitchFamily="34" charset="-128"/>
              </a:rPr>
              <a:t>Investments decisions </a:t>
            </a:r>
            <a:r>
              <a:rPr lang="en-GB" altLang="en-US" b="1" dirty="0">
                <a:ea typeface="ＭＳ Ｐゴシック" panose="020B0600070205080204" pitchFamily="34" charset="-128"/>
              </a:rPr>
              <a:t>must be consistent</a:t>
            </a:r>
            <a:r>
              <a:rPr lang="en-GB" altLang="en-US" dirty="0">
                <a:ea typeface="ＭＳ Ｐゴシック" panose="020B0600070205080204" pitchFamily="34" charset="-128"/>
              </a:rPr>
              <a:t> with </a:t>
            </a:r>
            <a:r>
              <a:rPr lang="en-GB" altLang="en-US" dirty="0">
                <a:solidFill>
                  <a:srgbClr val="00B050"/>
                </a:solidFill>
                <a:ea typeface="ＭＳ Ｐゴシック" panose="020B0600070205080204" pitchFamily="34" charset="-128"/>
              </a:rPr>
              <a:t>the objectives of the business</a:t>
            </a:r>
          </a:p>
          <a:p>
            <a:pPr lvl="1"/>
            <a:r>
              <a:rPr lang="en-GB" altLang="en-US" b="1" dirty="0">
                <a:solidFill>
                  <a:srgbClr val="00B050"/>
                </a:solidFill>
                <a:ea typeface="ＭＳ Ｐゴシック" panose="020B0600070205080204" pitchFamily="34" charset="-128"/>
              </a:rPr>
              <a:t>Maximising the wealth of the owner/s of the business</a:t>
            </a:r>
          </a:p>
        </p:txBody>
      </p:sp>
      <p:sp>
        <p:nvSpPr>
          <p:cNvPr id="7172"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1796B15-D4C4-41F3-99DB-29D6700DD090}" type="slidenum">
              <a:rPr lang="en-GB" altLang="en-US" sz="1400"/>
              <a:pPr>
                <a:spcBef>
                  <a:spcPct val="0"/>
                </a:spcBef>
                <a:buFontTx/>
                <a:buNone/>
              </a:pPr>
              <a:t>4</a:t>
            </a:fld>
            <a:endParaRPr lang="en-GB" altLang="en-US" sz="1400"/>
          </a:p>
        </p:txBody>
      </p:sp>
    </p:spTree>
    <p:extLst>
      <p:ext uri="{BB962C8B-B14F-4D97-AF65-F5344CB8AC3E}">
        <p14:creationId xmlns:p14="http://schemas.microsoft.com/office/powerpoint/2010/main" val="2993248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C415EE55-48BE-44F3-90A6-B6842433A01C}" type="slidenum">
              <a:rPr lang="en-GB" altLang="en-US" sz="1400"/>
              <a:pPr>
                <a:spcBef>
                  <a:spcPct val="0"/>
                </a:spcBef>
                <a:buFontTx/>
                <a:buNone/>
              </a:pPr>
              <a:t>5</a:t>
            </a:fld>
            <a:endParaRPr lang="en-GB" altLang="en-US" sz="1400"/>
          </a:p>
        </p:txBody>
      </p:sp>
      <p:sp>
        <p:nvSpPr>
          <p:cNvPr id="8195" name="Rectangle 2"/>
          <p:cNvSpPr>
            <a:spLocks noGrp="1" noChangeArrowheads="1"/>
          </p:cNvSpPr>
          <p:nvPr>
            <p:ph type="title"/>
          </p:nvPr>
        </p:nvSpPr>
        <p:spPr/>
        <p:txBody>
          <a:bodyPr/>
          <a:lstStyle/>
          <a:p>
            <a:r>
              <a:rPr lang="en-GB" altLang="en-US" b="1" u="sng" dirty="0">
                <a:ea typeface="ＭＳ Ｐゴシック" panose="020B0600070205080204" pitchFamily="34" charset="-128"/>
              </a:rPr>
              <a:t>METHODS OF EVALUATING PROJECTS</a:t>
            </a:r>
          </a:p>
        </p:txBody>
      </p:sp>
      <p:sp>
        <p:nvSpPr>
          <p:cNvPr id="8196" name="Rectangle 3"/>
          <p:cNvSpPr>
            <a:spLocks noGrp="1" noChangeArrowheads="1"/>
          </p:cNvSpPr>
          <p:nvPr>
            <p:ph type="body" idx="1"/>
          </p:nvPr>
        </p:nvSpPr>
        <p:spPr>
          <a:xfrm>
            <a:off x="767408" y="1664494"/>
            <a:ext cx="9443392" cy="3529012"/>
          </a:xfrm>
        </p:spPr>
        <p:txBody>
          <a:bodyPr/>
          <a:lstStyle/>
          <a:p>
            <a:pPr eaLnBrk="1" hangingPunct="1"/>
            <a:r>
              <a:rPr lang="en-GB" altLang="en-US" sz="2800" b="1" dirty="0">
                <a:ea typeface="ＭＳ Ｐゴシック" panose="020B0600070205080204" pitchFamily="34" charset="-128"/>
              </a:rPr>
              <a:t>Payback period </a:t>
            </a:r>
            <a:r>
              <a:rPr lang="en-GB" altLang="en-US" sz="2800" dirty="0">
                <a:ea typeface="ＭＳ Ｐゴシック" panose="020B0600070205080204" pitchFamily="34" charset="-128"/>
              </a:rPr>
              <a:t>(discounted or non-discounted)</a:t>
            </a:r>
          </a:p>
          <a:p>
            <a:pPr eaLnBrk="1" hangingPunct="1"/>
            <a:r>
              <a:rPr lang="en-GB" altLang="en-US" sz="2800" b="1" dirty="0">
                <a:ea typeface="ＭＳ Ｐゴシック" panose="020B0600070205080204" pitchFamily="34" charset="-128"/>
              </a:rPr>
              <a:t>Accounting rate of return - ARR </a:t>
            </a:r>
            <a:r>
              <a:rPr lang="en-GB" altLang="en-US" sz="2800" dirty="0">
                <a:ea typeface="ＭＳ Ｐゴシック" panose="020B0600070205080204" pitchFamily="34" charset="-128"/>
              </a:rPr>
              <a:t>(based on average investment or initial investment)</a:t>
            </a:r>
          </a:p>
          <a:p>
            <a:pPr eaLnBrk="1" hangingPunct="1"/>
            <a:r>
              <a:rPr lang="en-GB" altLang="en-US" sz="2800" b="1" dirty="0">
                <a:ea typeface="ＭＳ Ｐゴシック" panose="020B0600070205080204" pitchFamily="34" charset="-128"/>
              </a:rPr>
              <a:t>Net present value - NPV </a:t>
            </a:r>
          </a:p>
          <a:p>
            <a:pPr eaLnBrk="1" hangingPunct="1"/>
            <a:r>
              <a:rPr lang="en-GB" altLang="en-US" sz="2800" b="1" dirty="0">
                <a:ea typeface="ＭＳ Ｐゴシック" panose="020B0600070205080204" pitchFamily="34" charset="-128"/>
              </a:rPr>
              <a:t>Internal rate of return - IRR</a:t>
            </a:r>
          </a:p>
        </p:txBody>
      </p:sp>
    </p:spTree>
    <p:extLst>
      <p:ext uri="{BB962C8B-B14F-4D97-AF65-F5344CB8AC3E}">
        <p14:creationId xmlns:p14="http://schemas.microsoft.com/office/powerpoint/2010/main" val="129791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63352" y="333375"/>
            <a:ext cx="11161240" cy="1366838"/>
          </a:xfrm>
        </p:spPr>
        <p:txBody>
          <a:bodyPr/>
          <a:lstStyle/>
          <a:p>
            <a:br>
              <a:rPr lang="en-GB" altLang="en-US" sz="3600" u="sng" dirty="0">
                <a:ea typeface="ＭＳ Ｐゴシック" panose="020B0600070205080204" pitchFamily="34" charset="-128"/>
              </a:rPr>
            </a:br>
            <a:r>
              <a:rPr lang="en-GB" altLang="en-US" sz="3600" b="1" u="sng" dirty="0">
                <a:ea typeface="ＭＳ Ｐゴシック" panose="020B0600070205080204" pitchFamily="34" charset="-128"/>
              </a:rPr>
              <a:t>METHODS OF EVALUATING </a:t>
            </a:r>
            <a:br>
              <a:rPr lang="en-GB" altLang="en-US" sz="3600" b="1" u="sng" dirty="0">
                <a:ea typeface="ＭＳ Ｐゴシック" panose="020B0600070205080204" pitchFamily="34" charset="-128"/>
              </a:rPr>
            </a:br>
            <a:r>
              <a:rPr lang="en-GB" altLang="en-US" sz="3600" b="1" u="sng" dirty="0">
                <a:ea typeface="ＭＳ Ｐゴシック" panose="020B0600070205080204" pitchFamily="34" charset="-128"/>
              </a:rPr>
              <a:t>PROJECTS</a:t>
            </a:r>
            <a:br>
              <a:rPr lang="en-GB" altLang="en-US" sz="3600" b="1" dirty="0">
                <a:ea typeface="ＭＳ Ｐゴシック" panose="020B0600070205080204" pitchFamily="34" charset="-128"/>
              </a:rPr>
            </a:br>
            <a:endParaRPr lang="en-GB" altLang="en-US" sz="3600" b="1" dirty="0">
              <a:ea typeface="ＭＳ Ｐゴシック" panose="020B0600070205080204" pitchFamily="34" charset="-128"/>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83611626"/>
              </p:ext>
            </p:extLst>
          </p:nvPr>
        </p:nvGraphicFramePr>
        <p:xfrm>
          <a:off x="1820570" y="1700213"/>
          <a:ext cx="8496746" cy="3890866"/>
        </p:xfrm>
        <a:graphic>
          <a:graphicData uri="http://schemas.openxmlformats.org/drawingml/2006/table">
            <a:tbl>
              <a:tblPr firstRow="1" bandRow="1">
                <a:tableStyleId>{5C22544A-7EE6-4342-B048-85BDC9FD1C3A}</a:tableStyleId>
              </a:tblPr>
              <a:tblGrid>
                <a:gridCol w="4267716">
                  <a:extLst>
                    <a:ext uri="{9D8B030D-6E8A-4147-A177-3AD203B41FA5}">
                      <a16:colId xmlns:a16="http://schemas.microsoft.com/office/drawing/2014/main" val="20000"/>
                    </a:ext>
                  </a:extLst>
                </a:gridCol>
                <a:gridCol w="4229030">
                  <a:extLst>
                    <a:ext uri="{9D8B030D-6E8A-4147-A177-3AD203B41FA5}">
                      <a16:colId xmlns:a16="http://schemas.microsoft.com/office/drawing/2014/main" val="20001"/>
                    </a:ext>
                  </a:extLst>
                </a:gridCol>
              </a:tblGrid>
              <a:tr h="1178146">
                <a:tc>
                  <a:txBody>
                    <a:bodyPr/>
                    <a:lstStyle/>
                    <a:p>
                      <a:pPr algn="ctr"/>
                      <a:r>
                        <a:rPr lang="en-GB" sz="2800" dirty="0">
                          <a:solidFill>
                            <a:schemeClr val="tx1"/>
                          </a:solidFill>
                        </a:rPr>
                        <a:t>Consider the changing value of money</a:t>
                      </a:r>
                    </a:p>
                  </a:txBody>
                  <a:tcPr anchor="ctr"/>
                </a:tc>
                <a:tc>
                  <a:txBody>
                    <a:bodyPr/>
                    <a:lstStyle/>
                    <a:p>
                      <a:pPr algn="ctr"/>
                      <a:r>
                        <a:rPr lang="en-GB" sz="2800" dirty="0">
                          <a:solidFill>
                            <a:schemeClr val="tx1"/>
                          </a:solidFill>
                        </a:rPr>
                        <a:t>Ignores the changing value of money</a:t>
                      </a:r>
                    </a:p>
                  </a:txBody>
                  <a:tcPr anchor="ctr"/>
                </a:tc>
                <a:extLst>
                  <a:ext uri="{0D108BD9-81ED-4DB2-BD59-A6C34878D82A}">
                    <a16:rowId xmlns:a16="http://schemas.microsoft.com/office/drawing/2014/main" val="10000"/>
                  </a:ext>
                </a:extLst>
              </a:tr>
              <a:tr h="497439">
                <a:tc>
                  <a:txBody>
                    <a:bodyPr/>
                    <a:lstStyle/>
                    <a:p>
                      <a:pPr algn="ctr"/>
                      <a:r>
                        <a:rPr lang="en-GB" sz="3200" dirty="0">
                          <a:solidFill>
                            <a:schemeClr val="tx1"/>
                          </a:solidFill>
                        </a:rPr>
                        <a:t>Discounted Payback</a:t>
                      </a:r>
                    </a:p>
                  </a:txBody>
                  <a:tcPr anchor="ctr"/>
                </a:tc>
                <a:tc>
                  <a:txBody>
                    <a:bodyPr/>
                    <a:lstStyle/>
                    <a:p>
                      <a:pPr algn="ctr"/>
                      <a:r>
                        <a:rPr lang="en-GB" sz="3200" dirty="0">
                          <a:solidFill>
                            <a:schemeClr val="tx1"/>
                          </a:solidFill>
                        </a:rPr>
                        <a:t>Payback</a:t>
                      </a:r>
                    </a:p>
                  </a:txBody>
                  <a:tcPr anchor="ctr"/>
                </a:tc>
                <a:extLst>
                  <a:ext uri="{0D108BD9-81ED-4DB2-BD59-A6C34878D82A}">
                    <a16:rowId xmlns:a16="http://schemas.microsoft.com/office/drawing/2014/main" val="10001"/>
                  </a:ext>
                </a:extLst>
              </a:tr>
              <a:tr h="916336">
                <a:tc>
                  <a:txBody>
                    <a:bodyPr/>
                    <a:lstStyle/>
                    <a:p>
                      <a:pPr algn="ctr"/>
                      <a:r>
                        <a:rPr lang="en-GB" sz="3200" dirty="0">
                          <a:solidFill>
                            <a:schemeClr val="tx1"/>
                          </a:solidFill>
                        </a:rPr>
                        <a:t>NPV</a:t>
                      </a:r>
                    </a:p>
                  </a:txBody>
                  <a:tcPr anchor="ctr"/>
                </a:tc>
                <a:tc>
                  <a:txBody>
                    <a:bodyPr/>
                    <a:lstStyle/>
                    <a:p>
                      <a:pPr algn="ctr"/>
                      <a:r>
                        <a:rPr lang="en-GB" sz="3200" dirty="0">
                          <a:solidFill>
                            <a:schemeClr val="tx1"/>
                          </a:solidFill>
                        </a:rPr>
                        <a:t>ARR</a:t>
                      </a:r>
                      <a:r>
                        <a:rPr lang="en-GB" sz="3200" baseline="0" dirty="0">
                          <a:solidFill>
                            <a:schemeClr val="tx1"/>
                          </a:solidFill>
                        </a:rPr>
                        <a:t> based on average investment</a:t>
                      </a:r>
                      <a:endParaRPr lang="en-GB" sz="3200" dirty="0">
                        <a:solidFill>
                          <a:schemeClr val="tx1"/>
                        </a:solidFill>
                      </a:endParaRPr>
                    </a:p>
                  </a:txBody>
                  <a:tcPr anchor="ctr"/>
                </a:tc>
                <a:extLst>
                  <a:ext uri="{0D108BD9-81ED-4DB2-BD59-A6C34878D82A}">
                    <a16:rowId xmlns:a16="http://schemas.microsoft.com/office/drawing/2014/main" val="10002"/>
                  </a:ext>
                </a:extLst>
              </a:tr>
              <a:tr h="916336">
                <a:tc>
                  <a:txBody>
                    <a:bodyPr/>
                    <a:lstStyle/>
                    <a:p>
                      <a:pPr algn="ctr"/>
                      <a:r>
                        <a:rPr lang="en-GB" sz="3200" dirty="0">
                          <a:solidFill>
                            <a:schemeClr val="tx1"/>
                          </a:solidFill>
                        </a:rPr>
                        <a:t>IRR</a:t>
                      </a:r>
                    </a:p>
                  </a:txBody>
                  <a:tcPr anchor="ctr"/>
                </a:tc>
                <a:tc>
                  <a:txBody>
                    <a:bodyPr/>
                    <a:lstStyle/>
                    <a:p>
                      <a:pPr algn="ctr"/>
                      <a:r>
                        <a:rPr lang="en-GB" sz="3200" dirty="0">
                          <a:solidFill>
                            <a:schemeClr val="tx1"/>
                          </a:solidFill>
                        </a:rPr>
                        <a:t>ARR based on initial investment</a:t>
                      </a:r>
                    </a:p>
                  </a:txBody>
                  <a:tcPr anchor="ctr"/>
                </a:tc>
                <a:extLst>
                  <a:ext uri="{0D108BD9-81ED-4DB2-BD59-A6C34878D82A}">
                    <a16:rowId xmlns:a16="http://schemas.microsoft.com/office/drawing/2014/main" val="10003"/>
                  </a:ext>
                </a:extLst>
              </a:tr>
            </a:tbl>
          </a:graphicData>
        </a:graphic>
      </p:graphicFrame>
      <p:sp>
        <p:nvSpPr>
          <p:cNvPr id="9236"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8E89BC2F-4307-47E7-BF2C-A76BC298F899}" type="slidenum">
              <a:rPr lang="en-GB" altLang="en-US" sz="1400"/>
              <a:pPr>
                <a:spcBef>
                  <a:spcPct val="0"/>
                </a:spcBef>
                <a:buFontTx/>
                <a:buNone/>
              </a:pPr>
              <a:t>6</a:t>
            </a:fld>
            <a:endParaRPr lang="en-GB" altLang="en-US" sz="1400"/>
          </a:p>
        </p:txBody>
      </p:sp>
    </p:spTree>
    <p:extLst>
      <p:ext uri="{BB962C8B-B14F-4D97-AF65-F5344CB8AC3E}">
        <p14:creationId xmlns:p14="http://schemas.microsoft.com/office/powerpoint/2010/main" val="113814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981200" y="134283"/>
            <a:ext cx="8229600" cy="1143000"/>
          </a:xfrm>
        </p:spPr>
        <p:txBody>
          <a:bodyPr/>
          <a:lstStyle/>
          <a:p>
            <a:r>
              <a:rPr lang="en-GB" altLang="en-US" b="1" u="sng" dirty="0">
                <a:ea typeface="ＭＳ Ｐゴシック" panose="020B0600070205080204" pitchFamily="34" charset="-128"/>
              </a:rPr>
              <a:t>EXAMPLE</a:t>
            </a:r>
          </a:p>
        </p:txBody>
      </p:sp>
      <p:sp>
        <p:nvSpPr>
          <p:cNvPr id="10243" name="Content Placeholder 2"/>
          <p:cNvSpPr>
            <a:spLocks noGrp="1"/>
          </p:cNvSpPr>
          <p:nvPr>
            <p:ph idx="1"/>
          </p:nvPr>
        </p:nvSpPr>
        <p:spPr>
          <a:xfrm>
            <a:off x="479376" y="1166046"/>
            <a:ext cx="11449272" cy="1431637"/>
          </a:xfrm>
        </p:spPr>
        <p:txBody>
          <a:bodyPr/>
          <a:lstStyle/>
          <a:p>
            <a:pPr marL="0" indent="0">
              <a:buNone/>
            </a:pPr>
            <a:r>
              <a:rPr lang="en-GB" altLang="en-US" sz="2600" dirty="0">
                <a:ea typeface="ＭＳ Ｐゴシック" panose="020B0600070205080204" pitchFamily="34" charset="-128"/>
              </a:rPr>
              <a:t>A haulage company has three potential projects planned. Each will require investment in a refrigerated vehicle at a total cost of £120,000. The vehicle has a three year life. At the end it can be sold for £30,000. The company has already spent £6,000 on market research. The company has a cost of capital of 10%. The three projects are: </a:t>
            </a:r>
          </a:p>
        </p:txBody>
      </p:sp>
      <p:sp>
        <p:nvSpPr>
          <p:cNvPr id="10244"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61A74812-A09D-47EB-8368-584C6A5A5B9E}" type="slidenum">
              <a:rPr lang="en-GB" altLang="en-US" sz="1400"/>
              <a:pPr>
                <a:spcBef>
                  <a:spcPct val="0"/>
                </a:spcBef>
                <a:buFontTx/>
                <a:buNone/>
              </a:pPr>
              <a:t>7</a:t>
            </a:fld>
            <a:endParaRPr lang="en-GB" altLang="en-US" sz="1400"/>
          </a:p>
        </p:txBody>
      </p:sp>
      <p:graphicFrame>
        <p:nvGraphicFramePr>
          <p:cNvPr id="6" name="Table 5"/>
          <p:cNvGraphicFramePr>
            <a:graphicFrameLocks noGrp="1"/>
          </p:cNvGraphicFramePr>
          <p:nvPr>
            <p:extLst>
              <p:ext uri="{D42A27DB-BD31-4B8C-83A1-F6EECF244321}">
                <p14:modId xmlns:p14="http://schemas.microsoft.com/office/powerpoint/2010/main" val="2165378674"/>
              </p:ext>
            </p:extLst>
          </p:nvPr>
        </p:nvGraphicFramePr>
        <p:xfrm>
          <a:off x="1524000" y="3395140"/>
          <a:ext cx="9144000" cy="2973061"/>
        </p:xfrm>
        <a:graphic>
          <a:graphicData uri="http://schemas.openxmlformats.org/drawingml/2006/table">
            <a:tbl>
              <a:tblPr>
                <a:tableStyleId>{69C7853C-536D-4A76-A0AE-DD22124D55A5}</a:tableStyleId>
              </a:tblPr>
              <a:tblGrid>
                <a:gridCol w="2180578">
                  <a:extLst>
                    <a:ext uri="{9D8B030D-6E8A-4147-A177-3AD203B41FA5}">
                      <a16:colId xmlns:a16="http://schemas.microsoft.com/office/drawing/2014/main" val="1344101602"/>
                    </a:ext>
                  </a:extLst>
                </a:gridCol>
                <a:gridCol w="6963422">
                  <a:extLst>
                    <a:ext uri="{9D8B030D-6E8A-4147-A177-3AD203B41FA5}">
                      <a16:colId xmlns:a16="http://schemas.microsoft.com/office/drawing/2014/main" val="3462691194"/>
                    </a:ext>
                  </a:extLst>
                </a:gridCol>
              </a:tblGrid>
              <a:tr h="776579">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u="none" strike="noStrike" cap="none" normalizeH="0" baseline="0" dirty="0">
                          <a:ln>
                            <a:noFill/>
                          </a:ln>
                          <a:solidFill>
                            <a:schemeClr val="tx1"/>
                          </a:solidFill>
                          <a:effectLst/>
                        </a:rPr>
                        <a:t>Project A</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chemeClr val="tx1"/>
                          </a:solidFill>
                          <a:effectLst/>
                        </a:rPr>
                        <a:t>Expected cash inflow after deducting all expected cash outflows are £60,000 per annum.</a:t>
                      </a:r>
                      <a:endParaRPr kumimoji="0" lang="en-GB" altLang="en-US" sz="2400" b="0"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extLst>
                  <a:ext uri="{0D108BD9-81ED-4DB2-BD59-A6C34878D82A}">
                    <a16:rowId xmlns:a16="http://schemas.microsoft.com/office/drawing/2014/main" val="134759404"/>
                  </a:ext>
                </a:extLst>
              </a:tr>
              <a:tr h="776579">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u="none" strike="noStrike" cap="none" normalizeH="0" baseline="0" dirty="0">
                          <a:ln>
                            <a:noFill/>
                          </a:ln>
                          <a:solidFill>
                            <a:schemeClr val="tx1"/>
                          </a:solidFill>
                          <a:effectLst/>
                        </a:rPr>
                        <a:t>Project B</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chemeClr val="tx1"/>
                          </a:solidFill>
                          <a:effectLst/>
                        </a:rPr>
                        <a:t>Expected cash inflow after deducting all expected cash outflows are £45,000 per annum.</a:t>
                      </a:r>
                      <a:endParaRPr kumimoji="0" lang="en-GB" altLang="en-US" sz="2400" b="0"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extLst>
                  <a:ext uri="{0D108BD9-81ED-4DB2-BD59-A6C34878D82A}">
                    <a16:rowId xmlns:a16="http://schemas.microsoft.com/office/drawing/2014/main" val="1636226555"/>
                  </a:ext>
                </a:extLst>
              </a:tr>
              <a:tr h="132716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u="none" strike="noStrike" cap="none" normalizeH="0" baseline="0" dirty="0">
                          <a:ln>
                            <a:noFill/>
                          </a:ln>
                          <a:solidFill>
                            <a:schemeClr val="tx1"/>
                          </a:solidFill>
                          <a:effectLst/>
                        </a:rPr>
                        <a:t>Project C</a:t>
                      </a:r>
                      <a:endParaRPr kumimoji="0" lang="en-GB" altLang="en-US" sz="2400" b="1"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u="none" strike="noStrike" cap="none" normalizeH="0" baseline="0" dirty="0">
                          <a:ln>
                            <a:noFill/>
                          </a:ln>
                          <a:solidFill>
                            <a:schemeClr val="tx1"/>
                          </a:solidFill>
                          <a:effectLst/>
                        </a:rPr>
                        <a:t>Expected cash inflow after deducting all expected cash outflows are £40,000 in year 1, £70,000 in year 2 and £80,000 in year 3.</a:t>
                      </a:r>
                      <a:endParaRPr kumimoji="0" lang="en-GB" altLang="en-US" sz="2400" b="0" i="0" u="none" strike="noStrike" cap="none" normalizeH="0" baseline="0" dirty="0">
                        <a:ln>
                          <a:noFill/>
                        </a:ln>
                        <a:solidFill>
                          <a:schemeClr val="tx1"/>
                        </a:solidFill>
                        <a:effectLst/>
                        <a:latin typeface="Arial" panose="020B0604020202020204" pitchFamily="34" charset="0"/>
                        <a:ea typeface="ＭＳ Ｐゴシック" panose="020B0600070205080204" pitchFamily="34" charset="-128"/>
                      </a:endParaRPr>
                    </a:p>
                  </a:txBody>
                  <a:tcPr marL="91437" marR="91437" marT="45715" marB="45715" anchor="ctr" horzOverflow="overflow"/>
                </a:tc>
                <a:extLst>
                  <a:ext uri="{0D108BD9-81ED-4DB2-BD59-A6C34878D82A}">
                    <a16:rowId xmlns:a16="http://schemas.microsoft.com/office/drawing/2014/main" val="2149920914"/>
                  </a:ext>
                </a:extLst>
              </a:tr>
            </a:tbl>
          </a:graphicData>
        </a:graphic>
      </p:graphicFrame>
    </p:spTree>
    <p:extLst>
      <p:ext uri="{BB962C8B-B14F-4D97-AF65-F5344CB8AC3E}">
        <p14:creationId xmlns:p14="http://schemas.microsoft.com/office/powerpoint/2010/main" val="281403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b="1" u="sng" dirty="0">
                <a:ea typeface="ＭＳ Ｐゴシック" panose="020B0600070205080204" pitchFamily="34" charset="-128"/>
              </a:rPr>
              <a:t>RELEVANT COSTS</a:t>
            </a:r>
          </a:p>
        </p:txBody>
      </p:sp>
      <p:sp>
        <p:nvSpPr>
          <p:cNvPr id="11267" name="Content Placeholder 2"/>
          <p:cNvSpPr>
            <a:spLocks noGrp="1"/>
          </p:cNvSpPr>
          <p:nvPr>
            <p:ph idx="1"/>
          </p:nvPr>
        </p:nvSpPr>
        <p:spPr>
          <a:xfrm>
            <a:off x="609600" y="1341438"/>
            <a:ext cx="9601200" cy="4391818"/>
          </a:xfrm>
        </p:spPr>
        <p:txBody>
          <a:bodyPr/>
          <a:lstStyle/>
          <a:p>
            <a:pPr eaLnBrk="1" hangingPunct="1">
              <a:lnSpc>
                <a:spcPct val="90000"/>
              </a:lnSpc>
            </a:pPr>
            <a:r>
              <a:rPr lang="en-GB" altLang="en-US" sz="2800" dirty="0">
                <a:ea typeface="ＭＳ Ｐゴシック" panose="020B0600070205080204" pitchFamily="34" charset="-128"/>
              </a:rPr>
              <a:t>Which of these </a:t>
            </a:r>
            <a:r>
              <a:rPr lang="en-GB" altLang="en-US" sz="2800" b="1" dirty="0">
                <a:ea typeface="ＭＳ Ｐゴシック" panose="020B0600070205080204" pitchFamily="34" charset="-128"/>
              </a:rPr>
              <a:t>costs and revenues </a:t>
            </a:r>
            <a:r>
              <a:rPr lang="en-GB" altLang="en-US" sz="2800" dirty="0">
                <a:ea typeface="ＭＳ Ｐゴシック" panose="020B0600070205080204" pitchFamily="34" charset="-128"/>
              </a:rPr>
              <a:t>will </a:t>
            </a:r>
            <a:r>
              <a:rPr lang="en-GB" altLang="en-US" sz="2800" b="1" dirty="0">
                <a:ea typeface="ＭＳ Ｐゴシック" panose="020B0600070205080204" pitchFamily="34" charset="-128"/>
              </a:rPr>
              <a:t>influence our decisions?</a:t>
            </a:r>
          </a:p>
          <a:p>
            <a:pPr lvl="1"/>
            <a:r>
              <a:rPr lang="en-GB" altLang="en-US" sz="2400" dirty="0">
                <a:ea typeface="ＭＳ Ｐゴシック" panose="020B0600070205080204" pitchFamily="34" charset="-128"/>
              </a:rPr>
              <a:t>The cost of the vehicle?</a:t>
            </a:r>
          </a:p>
          <a:p>
            <a:pPr lvl="1"/>
            <a:r>
              <a:rPr lang="en-GB" altLang="en-US" sz="2400" dirty="0">
                <a:ea typeface="ＭＳ Ｐゴシック" panose="020B0600070205080204" pitchFamily="34" charset="-128"/>
              </a:rPr>
              <a:t>The inflows generated by each project?</a:t>
            </a:r>
          </a:p>
          <a:p>
            <a:pPr lvl="1"/>
            <a:r>
              <a:rPr lang="en-GB" altLang="en-US" sz="2400" dirty="0">
                <a:ea typeface="ＭＳ Ｐゴシック" panose="020B0600070205080204" pitchFamily="34" charset="-128"/>
              </a:rPr>
              <a:t>The market research cost?</a:t>
            </a:r>
          </a:p>
          <a:p>
            <a:pPr eaLnBrk="1" hangingPunct="1">
              <a:lnSpc>
                <a:spcPct val="90000"/>
              </a:lnSpc>
              <a:spcBef>
                <a:spcPts val="1800"/>
              </a:spcBef>
            </a:pPr>
            <a:r>
              <a:rPr lang="en-GB" altLang="en-US" sz="2800" b="1" dirty="0">
                <a:ea typeface="ＭＳ Ｐゴシック" panose="020B0600070205080204" pitchFamily="34" charset="-128"/>
              </a:rPr>
              <a:t>The cost of capital</a:t>
            </a:r>
          </a:p>
          <a:p>
            <a:pPr lvl="1"/>
            <a:r>
              <a:rPr lang="en-GB" altLang="en-US" sz="2400" dirty="0">
                <a:ea typeface="ＭＳ Ｐゴシック" panose="020B0600070205080204" pitchFamily="34" charset="-128"/>
              </a:rPr>
              <a:t>Cost to the business of the finance needed to fund the project</a:t>
            </a:r>
          </a:p>
          <a:p>
            <a:pPr lvl="1"/>
            <a:r>
              <a:rPr lang="en-GB" altLang="en-US" sz="2400" dirty="0">
                <a:ea typeface="ＭＳ Ｐゴシック" panose="020B0600070205080204" pitchFamily="34" charset="-128"/>
              </a:rPr>
              <a:t>Normally a mixture of funds (shareholders</a:t>
            </a:r>
            <a:r>
              <a:rPr lang="ja-JP" altLang="en-GB" sz="2400" dirty="0">
                <a:ea typeface="ＭＳ Ｐゴシック" panose="020B0600070205080204" pitchFamily="34" charset="-128"/>
              </a:rPr>
              <a:t>’</a:t>
            </a:r>
            <a:r>
              <a:rPr lang="en-GB" altLang="ja-JP" sz="2400" dirty="0">
                <a:ea typeface="ＭＳ Ｐゴシック" panose="020B0600070205080204" pitchFamily="34" charset="-128"/>
              </a:rPr>
              <a:t> and borrowings)</a:t>
            </a:r>
            <a:endParaRPr lang="en-GB" altLang="en-US" sz="2400" dirty="0">
              <a:ea typeface="ＭＳ Ｐゴシック" panose="020B0600070205080204" pitchFamily="34" charset="-128"/>
            </a:endParaRPr>
          </a:p>
        </p:txBody>
      </p:sp>
      <p:sp>
        <p:nvSpPr>
          <p:cNvPr id="11268"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052D186D-5285-4319-9C4D-5FF477B3464E}" type="slidenum">
              <a:rPr lang="en-GB" altLang="en-US" sz="1400"/>
              <a:pPr>
                <a:spcBef>
                  <a:spcPct val="0"/>
                </a:spcBef>
                <a:buFontTx/>
                <a:buNone/>
              </a:pPr>
              <a:t>8</a:t>
            </a:fld>
            <a:endParaRPr lang="en-GB" altLang="en-US" sz="1400"/>
          </a:p>
        </p:txBody>
      </p:sp>
    </p:spTree>
    <p:extLst>
      <p:ext uri="{BB962C8B-B14F-4D97-AF65-F5344CB8AC3E}">
        <p14:creationId xmlns:p14="http://schemas.microsoft.com/office/powerpoint/2010/main" val="1782560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526CE213-2446-4056-A5FE-BC733CB9808A}" type="slidenum">
              <a:rPr lang="en-GB" altLang="en-US" sz="1400"/>
              <a:pPr>
                <a:spcBef>
                  <a:spcPct val="0"/>
                </a:spcBef>
                <a:buFontTx/>
                <a:buNone/>
              </a:pPr>
              <a:t>9</a:t>
            </a:fld>
            <a:endParaRPr lang="en-GB" altLang="en-US" sz="1400"/>
          </a:p>
        </p:txBody>
      </p:sp>
      <p:sp>
        <p:nvSpPr>
          <p:cNvPr id="12291" name="Rectangle 2"/>
          <p:cNvSpPr>
            <a:spLocks noGrp="1" noChangeArrowheads="1"/>
          </p:cNvSpPr>
          <p:nvPr>
            <p:ph type="title"/>
          </p:nvPr>
        </p:nvSpPr>
        <p:spPr/>
        <p:txBody>
          <a:bodyPr/>
          <a:lstStyle/>
          <a:p>
            <a:r>
              <a:rPr lang="en-GB" altLang="en-US" b="1" u="sng" dirty="0">
                <a:ea typeface="ＭＳ Ｐゴシック" panose="020B0600070205080204" pitchFamily="34" charset="-128"/>
              </a:rPr>
              <a:t>PAYBACK PERIOD</a:t>
            </a:r>
          </a:p>
        </p:txBody>
      </p:sp>
      <p:sp>
        <p:nvSpPr>
          <p:cNvPr id="12292" name="Rectangle 3"/>
          <p:cNvSpPr>
            <a:spLocks noGrp="1" noChangeArrowheads="1"/>
          </p:cNvSpPr>
          <p:nvPr>
            <p:ph type="body" idx="1"/>
          </p:nvPr>
        </p:nvSpPr>
        <p:spPr>
          <a:xfrm>
            <a:off x="1194284" y="1463676"/>
            <a:ext cx="9803432" cy="3600450"/>
          </a:xfrm>
        </p:spPr>
        <p:txBody>
          <a:bodyPr/>
          <a:lstStyle/>
          <a:p>
            <a:pPr marL="0" indent="0" algn="just" eaLnBrk="1" hangingPunct="1">
              <a:buNone/>
            </a:pPr>
            <a:r>
              <a:rPr lang="en-GB" altLang="en-US" dirty="0">
                <a:ea typeface="ＭＳ Ｐゴシック" panose="020B0600070205080204" pitchFamily="34" charset="-128"/>
              </a:rPr>
              <a:t>The payback period is the length of time it takes for an initial investment to be repaid out of the net cash inflows of a project.</a:t>
            </a:r>
          </a:p>
        </p:txBody>
      </p:sp>
    </p:spTree>
    <p:extLst>
      <p:ext uri="{BB962C8B-B14F-4D97-AF65-F5344CB8AC3E}">
        <p14:creationId xmlns:p14="http://schemas.microsoft.com/office/powerpoint/2010/main" val="1540075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084119" y="135195"/>
            <a:ext cx="8229600" cy="1143000"/>
          </a:xfrm>
        </p:spPr>
        <p:txBody>
          <a:bodyPr/>
          <a:lstStyle/>
          <a:p>
            <a:r>
              <a:rPr lang="en-GB" altLang="en-US" sz="4000" b="1" u="sng" dirty="0">
                <a:ea typeface="ＭＳ Ｐゴシック" panose="020B0600070205080204" pitchFamily="34" charset="-128"/>
              </a:rPr>
              <a:t>CALCULATIONS FOR PAYBACK</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78468623"/>
              </p:ext>
            </p:extLst>
          </p:nvPr>
        </p:nvGraphicFramePr>
        <p:xfrm>
          <a:off x="1631504" y="1234400"/>
          <a:ext cx="8928993" cy="4389200"/>
        </p:xfrm>
        <a:graphic>
          <a:graphicData uri="http://schemas.openxmlformats.org/drawingml/2006/table">
            <a:tbl>
              <a:tblPr/>
              <a:tblGrid>
                <a:gridCol w="2433770">
                  <a:extLst>
                    <a:ext uri="{9D8B030D-6E8A-4147-A177-3AD203B41FA5}">
                      <a16:colId xmlns:a16="http://schemas.microsoft.com/office/drawing/2014/main" val="20000"/>
                    </a:ext>
                  </a:extLst>
                </a:gridCol>
                <a:gridCol w="2012065">
                  <a:extLst>
                    <a:ext uri="{9D8B030D-6E8A-4147-A177-3AD203B41FA5}">
                      <a16:colId xmlns:a16="http://schemas.microsoft.com/office/drawing/2014/main" val="20001"/>
                    </a:ext>
                  </a:extLst>
                </a:gridCol>
                <a:gridCol w="2128619">
                  <a:extLst>
                    <a:ext uri="{9D8B030D-6E8A-4147-A177-3AD203B41FA5}">
                      <a16:colId xmlns:a16="http://schemas.microsoft.com/office/drawing/2014/main" val="20002"/>
                    </a:ext>
                  </a:extLst>
                </a:gridCol>
                <a:gridCol w="2354539">
                  <a:extLst>
                    <a:ext uri="{9D8B030D-6E8A-4147-A177-3AD203B41FA5}">
                      <a16:colId xmlns:a16="http://schemas.microsoft.com/office/drawing/2014/main" val="20003"/>
                    </a:ext>
                  </a:extLst>
                </a:gridCol>
              </a:tblGrid>
              <a:tr h="72603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CASH FLOWS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PROJECT A (£000)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PROJECT B (£000)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PROJECT C (£000)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OUTLAY</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1"/>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rgbClr val="000000"/>
                          </a:solidFill>
                          <a:effectLst/>
                          <a:latin typeface="+mn-lt"/>
                          <a:ea typeface="ＭＳ Ｐゴシック" charset="0"/>
                          <a:cs typeface="Arial" charset="0"/>
                        </a:rPr>
                        <a:t>CASH INFLOW</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rgbClr val="000000"/>
                        </a:solidFill>
                        <a:effectLst/>
                        <a:latin typeface="+mn-lt"/>
                        <a:ea typeface="ＭＳ Ｐゴシック" charset="0"/>
                        <a:cs typeface="Arial" charset="0"/>
                      </a:endParaRP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mn-lt"/>
                        <a:ea typeface="ＭＳ Ｐゴシック" charset="0"/>
                        <a:cs typeface="Arial" charset="0"/>
                      </a:endParaRP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mn-lt"/>
                        <a:ea typeface="ＭＳ Ｐゴシック" charset="0"/>
                        <a:cs typeface="Arial" charset="0"/>
                      </a:endParaRP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YEAR 1</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60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40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3"/>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YEAR 2</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60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70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YEAR 3</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60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80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5"/>
                  </a:ext>
                </a:extLst>
              </a:tr>
              <a:tr h="72603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PAYBACK PERIOD</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2 YEARS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2 YEARS 244 DAYS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mn-lt"/>
                          <a:ea typeface="ＭＳ Ｐゴシック" charset="0"/>
                          <a:cs typeface="Arial" charset="0"/>
                        </a:rPr>
                        <a:t>2 YEARS 46 DAYS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40335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mn-lt"/>
                          <a:ea typeface="ＭＳ Ｐゴシック" charset="0"/>
                          <a:cs typeface="Arial" charset="0"/>
                        </a:rPr>
                        <a:t>WORKINGS</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60+60 = 120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45+45+30/45</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mn-lt"/>
                          <a:ea typeface="ＭＳ Ｐゴシック" charset="0"/>
                          <a:cs typeface="Arial" charset="0"/>
                        </a:rPr>
                        <a:t>40+70+10/80</a:t>
                      </a:r>
                    </a:p>
                  </a:txBody>
                  <a:tcPr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7"/>
                  </a:ext>
                </a:extLst>
              </a:tr>
            </a:tbl>
          </a:graphicData>
        </a:graphic>
      </p:graphicFrame>
      <p:sp>
        <p:nvSpPr>
          <p:cNvPr id="13362"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AAB59CAE-98C9-481F-B5DF-3125225CCD59}" type="slidenum">
              <a:rPr lang="en-GB" altLang="en-US" sz="1400"/>
              <a:pPr>
                <a:spcBef>
                  <a:spcPct val="0"/>
                </a:spcBef>
                <a:buFontTx/>
                <a:buNone/>
              </a:pPr>
              <a:t>10</a:t>
            </a:fld>
            <a:endParaRPr lang="en-GB" altLang="en-US" sz="1400" dirty="0"/>
          </a:p>
        </p:txBody>
      </p:sp>
    </p:spTree>
    <p:extLst>
      <p:ext uri="{BB962C8B-B14F-4D97-AF65-F5344CB8AC3E}">
        <p14:creationId xmlns:p14="http://schemas.microsoft.com/office/powerpoint/2010/main" val="2523696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822F5A1-C885-473F-A254-CBC232721585}" type="slidenum">
              <a:rPr lang="en-GB" altLang="en-US" sz="1400"/>
              <a:pPr>
                <a:spcBef>
                  <a:spcPct val="0"/>
                </a:spcBef>
                <a:buFontTx/>
                <a:buNone/>
              </a:pPr>
              <a:t>11</a:t>
            </a:fld>
            <a:endParaRPr lang="en-GB" altLang="en-US" sz="1400"/>
          </a:p>
        </p:txBody>
      </p:sp>
      <p:sp>
        <p:nvSpPr>
          <p:cNvPr id="14339" name="Rectangle 2"/>
          <p:cNvSpPr>
            <a:spLocks noGrp="1" noChangeArrowheads="1"/>
          </p:cNvSpPr>
          <p:nvPr>
            <p:ph type="title"/>
          </p:nvPr>
        </p:nvSpPr>
        <p:spPr/>
        <p:txBody>
          <a:bodyPr/>
          <a:lstStyle/>
          <a:p>
            <a:r>
              <a:rPr lang="en-GB" altLang="en-US" b="1" u="sng" dirty="0">
                <a:ea typeface="ＭＳ Ｐゴシック" panose="020B0600070205080204" pitchFamily="34" charset="-128"/>
              </a:rPr>
              <a:t>ADVANTAGES OF PAYBACK</a:t>
            </a:r>
          </a:p>
        </p:txBody>
      </p:sp>
      <p:sp>
        <p:nvSpPr>
          <p:cNvPr id="2" name="Rectangle 3"/>
          <p:cNvSpPr>
            <a:spLocks noGrp="1" noChangeArrowheads="1"/>
          </p:cNvSpPr>
          <p:nvPr>
            <p:ph type="body" idx="1"/>
          </p:nvPr>
        </p:nvSpPr>
        <p:spPr/>
        <p:txBody>
          <a:bodyPr anchor="t"/>
          <a:lstStyle/>
          <a:p>
            <a:pPr eaLnBrk="1" hangingPunct="1">
              <a:spcAft>
                <a:spcPts val="1200"/>
              </a:spcAft>
            </a:pPr>
            <a:r>
              <a:rPr lang="en-GB" altLang="en-US" dirty="0">
                <a:ea typeface="ＭＳ Ｐゴシック" panose="020B0600070205080204" pitchFamily="34" charset="-128"/>
              </a:rPr>
              <a:t>Quick and easy to calculate</a:t>
            </a:r>
          </a:p>
          <a:p>
            <a:pPr eaLnBrk="1" hangingPunct="1">
              <a:spcAft>
                <a:spcPts val="1200"/>
              </a:spcAft>
            </a:pPr>
            <a:r>
              <a:rPr lang="en-GB" altLang="en-US" dirty="0">
                <a:ea typeface="ＭＳ Ｐゴシック" panose="020B0600070205080204" pitchFamily="34" charset="-128"/>
              </a:rPr>
              <a:t>Easily understood</a:t>
            </a:r>
          </a:p>
          <a:p>
            <a:pPr eaLnBrk="1" hangingPunct="1">
              <a:spcAft>
                <a:spcPts val="1200"/>
              </a:spcAft>
            </a:pPr>
            <a:r>
              <a:rPr lang="en-GB" altLang="en-US" dirty="0">
                <a:ea typeface="ＭＳ Ｐゴシック" panose="020B0600070205080204" pitchFamily="34" charset="-128"/>
              </a:rPr>
              <a:t>Concentrates on earlier cash flows</a:t>
            </a:r>
          </a:p>
          <a:p>
            <a:pPr lvl="1" eaLnBrk="1" hangingPunct="1">
              <a:spcAft>
                <a:spcPts val="1200"/>
              </a:spcAft>
            </a:pPr>
            <a:r>
              <a:rPr lang="en-GB" altLang="en-US" dirty="0">
                <a:ea typeface="ＭＳ Ｐゴシック" panose="020B0600070205080204" pitchFamily="34" charset="-128"/>
              </a:rPr>
              <a:t>Accuracy</a:t>
            </a:r>
          </a:p>
          <a:p>
            <a:pPr lvl="1" eaLnBrk="1" hangingPunct="1">
              <a:spcAft>
                <a:spcPts val="1200"/>
              </a:spcAft>
            </a:pPr>
            <a:r>
              <a:rPr lang="en-GB" altLang="en-US" dirty="0">
                <a:ea typeface="ＭＳ Ｐゴシック" panose="020B0600070205080204" pitchFamily="34" charset="-128"/>
              </a:rPr>
              <a:t>Economically more attractive</a:t>
            </a:r>
          </a:p>
        </p:txBody>
      </p:sp>
    </p:spTree>
    <p:extLst>
      <p:ext uri="{BB962C8B-B14F-4D97-AF65-F5344CB8AC3E}">
        <p14:creationId xmlns:p14="http://schemas.microsoft.com/office/powerpoint/2010/main" val="2271958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FC11052D-2DD9-4223-9301-A6B7AAEC0129}" type="slidenum">
              <a:rPr lang="en-GB" altLang="en-US" sz="1400"/>
              <a:pPr>
                <a:spcBef>
                  <a:spcPct val="0"/>
                </a:spcBef>
                <a:buFontTx/>
                <a:buNone/>
              </a:pPr>
              <a:t>12</a:t>
            </a:fld>
            <a:endParaRPr lang="en-GB" altLang="en-US" sz="1400"/>
          </a:p>
        </p:txBody>
      </p:sp>
      <p:sp>
        <p:nvSpPr>
          <p:cNvPr id="15363" name="Rectangle 2"/>
          <p:cNvSpPr>
            <a:spLocks noGrp="1" noChangeArrowheads="1"/>
          </p:cNvSpPr>
          <p:nvPr>
            <p:ph type="title"/>
          </p:nvPr>
        </p:nvSpPr>
        <p:spPr/>
        <p:txBody>
          <a:bodyPr/>
          <a:lstStyle/>
          <a:p>
            <a:r>
              <a:rPr lang="en-GB" altLang="en-US" b="1" u="sng" dirty="0">
                <a:ea typeface="ＭＳ Ｐゴシック" panose="020B0600070205080204" pitchFamily="34" charset="-128"/>
              </a:rPr>
              <a:t>DISADVANTAGES OF PAYBACK</a:t>
            </a:r>
          </a:p>
        </p:txBody>
      </p:sp>
      <p:sp>
        <p:nvSpPr>
          <p:cNvPr id="2" name="Rectangle 3"/>
          <p:cNvSpPr>
            <a:spLocks noGrp="1" noChangeArrowheads="1"/>
          </p:cNvSpPr>
          <p:nvPr>
            <p:ph type="body" idx="1"/>
          </p:nvPr>
        </p:nvSpPr>
        <p:spPr>
          <a:xfrm>
            <a:off x="767408" y="1700807"/>
            <a:ext cx="9237712" cy="3456385"/>
          </a:xfrm>
        </p:spPr>
        <p:txBody>
          <a:bodyPr anchor="t"/>
          <a:lstStyle/>
          <a:p>
            <a:pPr eaLnBrk="1" hangingPunct="1">
              <a:spcAft>
                <a:spcPts val="1200"/>
              </a:spcAft>
            </a:pPr>
            <a:r>
              <a:rPr lang="en-GB" altLang="en-US" dirty="0">
                <a:ea typeface="ＭＳ Ｐゴシック" panose="020B0600070205080204" pitchFamily="34" charset="-128"/>
              </a:rPr>
              <a:t>Ignores timing within payback period</a:t>
            </a:r>
          </a:p>
          <a:p>
            <a:pPr eaLnBrk="1" hangingPunct="1">
              <a:spcAft>
                <a:spcPts val="1200"/>
              </a:spcAft>
            </a:pPr>
            <a:r>
              <a:rPr lang="en-GB" altLang="en-US" dirty="0">
                <a:ea typeface="ＭＳ Ｐゴシック" panose="020B0600070205080204" pitchFamily="34" charset="-128"/>
              </a:rPr>
              <a:t>Ignores cash flows after payback</a:t>
            </a:r>
          </a:p>
          <a:p>
            <a:pPr eaLnBrk="1" hangingPunct="1">
              <a:spcAft>
                <a:spcPts val="1200"/>
              </a:spcAft>
            </a:pPr>
            <a:r>
              <a:rPr lang="en-GB" altLang="en-US" dirty="0">
                <a:ea typeface="ＭＳ Ｐゴシック" panose="020B0600070205080204" pitchFamily="34" charset="-128"/>
              </a:rPr>
              <a:t>Not concerned with profitability</a:t>
            </a:r>
          </a:p>
        </p:txBody>
      </p:sp>
    </p:spTree>
    <p:extLst>
      <p:ext uri="{BB962C8B-B14F-4D97-AF65-F5344CB8AC3E}">
        <p14:creationId xmlns:p14="http://schemas.microsoft.com/office/powerpoint/2010/main" val="3628307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BE1094D5-11DF-4F04-B016-535885CB7037}" type="slidenum">
              <a:rPr lang="en-GB" altLang="en-US" sz="1400"/>
              <a:pPr>
                <a:spcBef>
                  <a:spcPct val="0"/>
                </a:spcBef>
                <a:buFontTx/>
                <a:buNone/>
              </a:pPr>
              <a:t>13</a:t>
            </a:fld>
            <a:endParaRPr lang="en-GB" altLang="en-US" sz="1400"/>
          </a:p>
        </p:txBody>
      </p:sp>
      <p:sp>
        <p:nvSpPr>
          <p:cNvPr id="16387" name="Rectangle 2"/>
          <p:cNvSpPr>
            <a:spLocks noGrp="1" noChangeArrowheads="1"/>
          </p:cNvSpPr>
          <p:nvPr>
            <p:ph type="title"/>
          </p:nvPr>
        </p:nvSpPr>
        <p:spPr/>
        <p:txBody>
          <a:bodyPr/>
          <a:lstStyle/>
          <a:p>
            <a:r>
              <a:rPr lang="en-GB" altLang="en-US" b="1" u="sng" dirty="0">
                <a:ea typeface="ＭＳ Ｐゴシック" panose="020B0600070205080204" pitchFamily="34" charset="-128"/>
              </a:rPr>
              <a:t>ARR ON INITIAL INVESTMENT</a:t>
            </a:r>
          </a:p>
        </p:txBody>
      </p:sp>
      <p:sp>
        <p:nvSpPr>
          <p:cNvPr id="7171" name="Rectangle 3"/>
          <p:cNvSpPr>
            <a:spLocks noGrp="1" noChangeArrowheads="1"/>
          </p:cNvSpPr>
          <p:nvPr>
            <p:ph type="body" idx="1"/>
          </p:nvPr>
        </p:nvSpPr>
        <p:spPr/>
        <p:txBody>
          <a:bodyPr/>
          <a:lstStyle/>
          <a:p>
            <a:pPr algn="just" eaLnBrk="1" hangingPunct="1">
              <a:spcAft>
                <a:spcPts val="1200"/>
              </a:spcAft>
            </a:pPr>
            <a:r>
              <a:rPr lang="en-GB" altLang="en-US" dirty="0">
                <a:ea typeface="ＭＳ Ｐゴシック" panose="020B0600070205080204" pitchFamily="34" charset="-128"/>
              </a:rPr>
              <a:t>ARR is calculated by taking the average annual profits expected from a project as a percentage of the capital invested.</a:t>
            </a:r>
          </a:p>
          <a:p>
            <a:pPr algn="just" eaLnBrk="1" hangingPunct="1">
              <a:spcAft>
                <a:spcPts val="1200"/>
              </a:spcAft>
            </a:pPr>
            <a:r>
              <a:rPr lang="en-GB" altLang="en-US" b="1" dirty="0">
                <a:ea typeface="ＭＳ Ｐゴシック" panose="020B0600070205080204" pitchFamily="34" charset="-128"/>
              </a:rPr>
              <a:t>Profit</a:t>
            </a:r>
            <a:r>
              <a:rPr lang="en-GB" altLang="en-US" dirty="0">
                <a:ea typeface="ＭＳ Ｐゴシック" panose="020B0600070205080204" pitchFamily="34" charset="-128"/>
              </a:rPr>
              <a:t> is </a:t>
            </a:r>
            <a:r>
              <a:rPr lang="en-GB" altLang="en-US" b="1" dirty="0">
                <a:solidFill>
                  <a:srgbClr val="FF0000"/>
                </a:solidFill>
                <a:ea typeface="ＭＳ Ｐゴシック" panose="020B0600070205080204" pitchFamily="34" charset="-128"/>
              </a:rPr>
              <a:t>NOT the same </a:t>
            </a:r>
            <a:r>
              <a:rPr lang="en-GB" altLang="en-US" dirty="0">
                <a:ea typeface="ＭＳ Ｐゴシック" panose="020B0600070205080204" pitchFamily="34" charset="-128"/>
              </a:rPr>
              <a:t>as </a:t>
            </a:r>
            <a:r>
              <a:rPr lang="en-GB" altLang="en-US" b="1" dirty="0">
                <a:ea typeface="ＭＳ Ｐゴシック" panose="020B0600070205080204" pitchFamily="34" charset="-128"/>
              </a:rPr>
              <a:t>cash</a:t>
            </a:r>
            <a:r>
              <a:rPr lang="en-GB" altLang="en-US" dirty="0">
                <a:ea typeface="ＭＳ Ｐゴシック" panose="020B0600070205080204" pitchFamily="34" charset="-128"/>
              </a:rPr>
              <a:t> </a:t>
            </a:r>
            <a:r>
              <a:rPr lang="en-GB" altLang="en-US" b="1" dirty="0">
                <a:ea typeface="ＭＳ Ｐゴシック" panose="020B0600070205080204" pitchFamily="34" charset="-128"/>
              </a:rPr>
              <a:t>flow</a:t>
            </a:r>
            <a:r>
              <a:rPr lang="en-GB" altLang="en-US" dirty="0">
                <a:ea typeface="ＭＳ Ｐゴシック" panose="020B0600070205080204" pitchFamily="34" charset="-128"/>
              </a:rPr>
              <a:t> </a:t>
            </a:r>
          </a:p>
          <a:p>
            <a:pPr eaLnBrk="1" hangingPunct="1">
              <a:buFontTx/>
              <a:buNone/>
            </a:pPr>
            <a:endParaRPr lang="en-GB" altLang="en-US" dirty="0">
              <a:ea typeface="ＭＳ Ｐゴシック" panose="020B0600070205080204" pitchFamily="34" charset="-128"/>
            </a:endParaRPr>
          </a:p>
          <a:p>
            <a:pPr eaLnBrk="1" hangingPunct="1">
              <a:buFontTx/>
              <a:buNone/>
            </a:pPr>
            <a:endParaRPr lang="en-GB" altLang="en-US" sz="2800" dirty="0">
              <a:ea typeface="ＭＳ Ｐゴシック" panose="020B0600070205080204" pitchFamily="34" charset="-128"/>
            </a:endParaRPr>
          </a:p>
        </p:txBody>
      </p:sp>
      <p:pic>
        <p:nvPicPr>
          <p:cNvPr id="3" name="Picture 2">
            <a:extLst>
              <a:ext uri="{FF2B5EF4-FFF2-40B4-BE49-F238E27FC236}">
                <a16:creationId xmlns:a16="http://schemas.microsoft.com/office/drawing/2014/main" id="{4A069C4F-DB94-9224-AB42-8CB0710683EB}"/>
              </a:ext>
            </a:extLst>
          </p:cNvPr>
          <p:cNvPicPr>
            <a:picLocks noChangeAspect="1"/>
          </p:cNvPicPr>
          <p:nvPr/>
        </p:nvPicPr>
        <p:blipFill rotWithShape="1">
          <a:blip r:embed="rId2"/>
          <a:srcRect l="1283" t="-2352" r="1420" b="1"/>
          <a:stretch/>
        </p:blipFill>
        <p:spPr>
          <a:xfrm>
            <a:off x="1559496" y="4323227"/>
            <a:ext cx="9073008" cy="934573"/>
          </a:xfrm>
          <a:prstGeom prst="rect">
            <a:avLst/>
          </a:prstGeom>
        </p:spPr>
      </p:pic>
    </p:spTree>
    <p:extLst>
      <p:ext uri="{BB962C8B-B14F-4D97-AF65-F5344CB8AC3E}">
        <p14:creationId xmlns:p14="http://schemas.microsoft.com/office/powerpoint/2010/main" val="1336211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35360" y="404664"/>
            <a:ext cx="11665296" cy="648072"/>
          </a:xfrm>
        </p:spPr>
        <p:txBody>
          <a:bodyPr/>
          <a:lstStyle/>
          <a:p>
            <a:r>
              <a:rPr lang="en-GB" altLang="en-US" sz="3600" b="1" u="sng" dirty="0">
                <a:ea typeface="ＭＳ Ｐゴシック" panose="020B0600070205080204" pitchFamily="34" charset="-128"/>
              </a:rPr>
              <a:t>CALCULATIONS OF ARR ON INITIAL INVESTMENT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82475222"/>
              </p:ext>
            </p:extLst>
          </p:nvPr>
        </p:nvGraphicFramePr>
        <p:xfrm>
          <a:off x="1524001" y="1268760"/>
          <a:ext cx="9144001" cy="5589242"/>
        </p:xfrm>
        <a:graphic>
          <a:graphicData uri="http://schemas.openxmlformats.org/drawingml/2006/table">
            <a:tbl>
              <a:tblPr/>
              <a:tblGrid>
                <a:gridCol w="3159969">
                  <a:extLst>
                    <a:ext uri="{9D8B030D-6E8A-4147-A177-3AD203B41FA5}">
                      <a16:colId xmlns:a16="http://schemas.microsoft.com/office/drawing/2014/main" val="20000"/>
                    </a:ext>
                  </a:extLst>
                </a:gridCol>
                <a:gridCol w="1991146">
                  <a:extLst>
                    <a:ext uri="{9D8B030D-6E8A-4147-A177-3AD203B41FA5}">
                      <a16:colId xmlns:a16="http://schemas.microsoft.com/office/drawing/2014/main" val="20001"/>
                    </a:ext>
                  </a:extLst>
                </a:gridCol>
                <a:gridCol w="1991146">
                  <a:extLst>
                    <a:ext uri="{9D8B030D-6E8A-4147-A177-3AD203B41FA5}">
                      <a16:colId xmlns:a16="http://schemas.microsoft.com/office/drawing/2014/main" val="20002"/>
                    </a:ext>
                  </a:extLst>
                </a:gridCol>
                <a:gridCol w="2001740">
                  <a:extLst>
                    <a:ext uri="{9D8B030D-6E8A-4147-A177-3AD203B41FA5}">
                      <a16:colId xmlns:a16="http://schemas.microsoft.com/office/drawing/2014/main" val="20003"/>
                    </a:ext>
                  </a:extLst>
                </a:gridCol>
              </a:tblGrid>
              <a:tr h="100608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CASH FLOWS</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PROJECT A</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PROJECT B</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chemeClr val="tx1"/>
                          </a:solidFill>
                          <a:effectLst/>
                          <a:latin typeface="+mn-lt"/>
                          <a:ea typeface="ＭＳ Ｐゴシック" charset="0"/>
                          <a:cs typeface="Arial" charset="0"/>
                        </a:rPr>
                        <a:t>PROJECT C</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OUTLAY (a)</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£120,000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£120,000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£120,000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1"/>
                  </a:ext>
                </a:extLst>
              </a:tr>
              <a:tr h="97356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PROFIT( after depreciation)</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a:ln>
                          <a:noFill/>
                        </a:ln>
                        <a:solidFill>
                          <a:schemeClr val="tx1"/>
                        </a:solidFill>
                        <a:effectLst/>
                        <a:latin typeface="+mn-lt"/>
                        <a:ea typeface="ＭＳ Ｐゴシック" charset="0"/>
                        <a:cs typeface="Arial" charset="0"/>
                      </a:endParaRP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a:ln>
                          <a:noFill/>
                        </a:ln>
                        <a:solidFill>
                          <a:schemeClr val="tx1"/>
                        </a:solidFill>
                        <a:effectLst/>
                        <a:latin typeface="+mn-lt"/>
                        <a:ea typeface="ＭＳ Ｐゴシック" charset="0"/>
                        <a:cs typeface="Arial" charset="0"/>
                      </a:endParaRP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600" b="0" i="0" u="none" strike="noStrike" cap="none" normalizeH="0" baseline="0">
                        <a:ln>
                          <a:noFill/>
                        </a:ln>
                        <a:solidFill>
                          <a:schemeClr val="tx1"/>
                        </a:solidFill>
                        <a:effectLst/>
                        <a:latin typeface="+mn-lt"/>
                        <a:ea typeface="ＭＳ Ｐゴシック" charset="0"/>
                        <a:cs typeface="Arial" charset="0"/>
                      </a:endParaRP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YEAR 1</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3"/>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YEAR 2</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£40,000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YEAR 3</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£50,000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5"/>
                  </a:ext>
                </a:extLst>
              </a:tr>
              <a:tr h="923876">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AVERAGE PROFIT(b)</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£30,000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15,000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0000"/>
                          </a:solidFill>
                          <a:effectLst/>
                          <a:latin typeface="+mn-lt"/>
                          <a:ea typeface="ＭＳ Ｐゴシック" charset="0"/>
                          <a:cs typeface="Arial" charset="0"/>
                        </a:rPr>
                        <a:t>33,333</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53714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ARR -  (b/a) x 100%</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a:ln>
                            <a:noFill/>
                          </a:ln>
                          <a:solidFill>
                            <a:schemeClr val="tx1"/>
                          </a:solidFill>
                          <a:effectLst/>
                          <a:latin typeface="+mn-lt"/>
                          <a:ea typeface="ＭＳ Ｐゴシック" charset="0"/>
                          <a:cs typeface="Arial" charset="0"/>
                        </a:rPr>
                        <a:t>25%</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12.5%</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cap="none" normalizeH="0" baseline="0" dirty="0">
                          <a:ln>
                            <a:noFill/>
                          </a:ln>
                          <a:solidFill>
                            <a:schemeClr val="tx1"/>
                          </a:solidFill>
                          <a:effectLst/>
                          <a:latin typeface="+mn-lt"/>
                          <a:ea typeface="ＭＳ Ｐゴシック" charset="0"/>
                          <a:cs typeface="Arial" charset="0"/>
                        </a:rPr>
                        <a:t>27.8%</a:t>
                      </a:r>
                    </a:p>
                  </a:txBody>
                  <a:tcPr marL="91436" marR="91436"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960941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991544" y="146939"/>
            <a:ext cx="8362950" cy="1143000"/>
          </a:xfrm>
        </p:spPr>
        <p:txBody>
          <a:bodyPr/>
          <a:lstStyle/>
          <a:p>
            <a:r>
              <a:rPr lang="en-GB" altLang="en-US" sz="3600" b="1" u="sng" dirty="0">
                <a:ea typeface="ＭＳ Ｐゴシック" panose="020B0600070205080204" pitchFamily="34" charset="-128"/>
              </a:rPr>
              <a:t>CALCULATIONS OF ARR ON AVERAGE INVESTMENT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53054091"/>
              </p:ext>
            </p:extLst>
          </p:nvPr>
        </p:nvGraphicFramePr>
        <p:xfrm>
          <a:off x="1517134" y="1417638"/>
          <a:ext cx="9144000" cy="5440724"/>
        </p:xfrm>
        <a:graphic>
          <a:graphicData uri="http://schemas.openxmlformats.org/drawingml/2006/table">
            <a:tbl>
              <a:tblPr/>
              <a:tblGrid>
                <a:gridCol w="3291417">
                  <a:extLst>
                    <a:ext uri="{9D8B030D-6E8A-4147-A177-3AD203B41FA5}">
                      <a16:colId xmlns:a16="http://schemas.microsoft.com/office/drawing/2014/main" val="1244260677"/>
                    </a:ext>
                  </a:extLst>
                </a:gridCol>
                <a:gridCol w="1920876">
                  <a:extLst>
                    <a:ext uri="{9D8B030D-6E8A-4147-A177-3AD203B41FA5}">
                      <a16:colId xmlns:a16="http://schemas.microsoft.com/office/drawing/2014/main" val="997912829"/>
                    </a:ext>
                  </a:extLst>
                </a:gridCol>
                <a:gridCol w="1919111">
                  <a:extLst>
                    <a:ext uri="{9D8B030D-6E8A-4147-A177-3AD203B41FA5}">
                      <a16:colId xmlns:a16="http://schemas.microsoft.com/office/drawing/2014/main" val="2859610528"/>
                    </a:ext>
                  </a:extLst>
                </a:gridCol>
                <a:gridCol w="2012596">
                  <a:extLst>
                    <a:ext uri="{9D8B030D-6E8A-4147-A177-3AD203B41FA5}">
                      <a16:colId xmlns:a16="http://schemas.microsoft.com/office/drawing/2014/main" val="1269962218"/>
                    </a:ext>
                  </a:extLst>
                </a:gridCol>
              </a:tblGrid>
              <a:tr h="594350">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CASH FLOWS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PROJECT A</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mn-lt"/>
                          <a:ea typeface="ＭＳ Ｐゴシック" panose="020B0600070205080204" pitchFamily="34" charset="-128"/>
                        </a:rPr>
                        <a:t>PROJECT B</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mn-lt"/>
                          <a:ea typeface="ＭＳ Ｐゴシック" panose="020B0600070205080204" pitchFamily="34" charset="-128"/>
                        </a:rPr>
                        <a:t>PROJECT C</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4020718702"/>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OUTLAY</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578886325"/>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SALVAGE VALUE</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713572874"/>
                  </a:ext>
                </a:extLst>
              </a:tr>
              <a:tr h="1125898">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AVERAGE INVESTMENT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(120+30)/2 </a:t>
                      </a:r>
                      <a:r>
                        <a:rPr kumimoji="0" lang="en-GB" altLang="en-US" sz="2400" b="0" i="0" u="none" strike="noStrike" cap="none" normalizeH="0" baseline="0" dirty="0">
                          <a:ln>
                            <a:noFill/>
                          </a:ln>
                          <a:solidFill>
                            <a:srgbClr val="00B050"/>
                          </a:solidFill>
                          <a:effectLst/>
                          <a:latin typeface="+mn-lt"/>
                          <a:ea typeface="ＭＳ Ｐゴシック" panose="020B0600070205080204" pitchFamily="34" charset="-128"/>
                        </a:rPr>
                        <a:t>(a)</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B050"/>
                          </a:solidFill>
                          <a:effectLst/>
                          <a:latin typeface="+mn-lt"/>
                          <a:ea typeface="ＭＳ Ｐゴシック" panose="020B0600070205080204" pitchFamily="34" charset="-128"/>
                        </a:rPr>
                        <a:t>£75,000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B050"/>
                          </a:solidFill>
                          <a:effectLst/>
                          <a:latin typeface="+mn-lt"/>
                          <a:ea typeface="ＭＳ Ｐゴシック" panose="020B0600070205080204" pitchFamily="34" charset="-128"/>
                        </a:rPr>
                        <a:t>£75,000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B050"/>
                          </a:solidFill>
                          <a:effectLst/>
                          <a:latin typeface="+mn-lt"/>
                          <a:ea typeface="ＭＳ Ｐゴシック" panose="020B0600070205080204" pitchFamily="34" charset="-128"/>
                        </a:rPr>
                        <a:t>£75,000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2644392137"/>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PROFIT</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n-lt"/>
                        <a:ea typeface="ＭＳ Ｐゴシック" panose="020B0600070205080204" pitchFamily="34" charset="-128"/>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latin typeface="+mn-lt"/>
                        <a:ea typeface="ＭＳ Ｐゴシック" panose="020B0600070205080204" pitchFamily="34" charset="-128"/>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latin typeface="+mn-lt"/>
                        <a:ea typeface="ＭＳ Ｐゴシック" panose="020B0600070205080204" pitchFamily="34" charset="-128"/>
                      </a:endParaRP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912350330"/>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YEAR 1</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3224705590"/>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YEAR 2</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£40,000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3018853309"/>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YEAR 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£50,000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2591301469"/>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AVERAGE PROFIT </a:t>
                      </a:r>
                      <a:r>
                        <a:rPr kumimoji="0" lang="en-GB" altLang="en-US" sz="2400" b="0" i="0" u="none" strike="noStrike" cap="none" normalizeH="0" baseline="0" dirty="0">
                          <a:ln>
                            <a:noFill/>
                          </a:ln>
                          <a:solidFill>
                            <a:srgbClr val="0070C0"/>
                          </a:solidFill>
                          <a:effectLst/>
                          <a:latin typeface="+mn-lt"/>
                          <a:ea typeface="ＭＳ Ｐゴシック" panose="020B0600070205080204" pitchFamily="34" charset="-128"/>
                        </a:rPr>
                        <a:t>(b)</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70C0"/>
                          </a:solidFill>
                          <a:effectLst/>
                          <a:latin typeface="+mn-lt"/>
                          <a:ea typeface="ＭＳ Ｐゴシック" panose="020B0600070205080204" pitchFamily="34" charset="-128"/>
                        </a:rPr>
                        <a:t>£30,000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70C0"/>
                          </a:solidFill>
                          <a:effectLst/>
                          <a:latin typeface="+mn-lt"/>
                          <a:ea typeface="ＭＳ Ｐゴシック" panose="020B0600070205080204" pitchFamily="34" charset="-128"/>
                        </a:rPr>
                        <a:t>£15,000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0070C0"/>
                          </a:solidFill>
                          <a:effectLst/>
                          <a:latin typeface="+mn-lt"/>
                          <a:ea typeface="ＭＳ Ｐゴシック" panose="020B0600070205080204" pitchFamily="34" charset="-128"/>
                        </a:rPr>
                        <a:t>£33,333</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3650020105"/>
                  </a:ext>
                </a:extLst>
              </a:tr>
              <a:tr h="433041">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ARR – (</a:t>
                      </a:r>
                      <a:r>
                        <a:rPr kumimoji="0" lang="en-GB" altLang="en-US" sz="2400" b="0" i="0" u="none" strike="noStrike" cap="none" normalizeH="0" baseline="0" dirty="0">
                          <a:ln>
                            <a:noFill/>
                          </a:ln>
                          <a:solidFill>
                            <a:srgbClr val="0070C0"/>
                          </a:solidFill>
                          <a:effectLst/>
                          <a:latin typeface="+mn-lt"/>
                          <a:ea typeface="ＭＳ Ｐゴシック" panose="020B0600070205080204" pitchFamily="34" charset="-128"/>
                        </a:rPr>
                        <a:t>b</a:t>
                      </a: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a:t>
                      </a:r>
                      <a:r>
                        <a:rPr kumimoji="0" lang="en-GB" altLang="en-US" sz="2400" b="0" i="0" u="none" strike="noStrike" cap="none" normalizeH="0" baseline="0" dirty="0">
                          <a:ln>
                            <a:noFill/>
                          </a:ln>
                          <a:solidFill>
                            <a:srgbClr val="00B050"/>
                          </a:solidFill>
                          <a:effectLst/>
                          <a:latin typeface="+mn-lt"/>
                          <a:ea typeface="ＭＳ Ｐゴシック" panose="020B0600070205080204" pitchFamily="34" charset="-128"/>
                        </a:rPr>
                        <a:t>a</a:t>
                      </a: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 x 100%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40%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tx1"/>
                          </a:solidFill>
                          <a:effectLst/>
                          <a:latin typeface="+mn-lt"/>
                          <a:ea typeface="ＭＳ Ｐゴシック" panose="020B0600070205080204" pitchFamily="34" charset="-128"/>
                        </a:rPr>
                        <a:t>20%</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tc>
                  <a:txBody>
                    <a:bodyPr/>
                    <a:lstStyle>
                      <a:lvl1pPr>
                        <a:spcBef>
                          <a:spcPct val="20000"/>
                        </a:spcBef>
                        <a:defRPr sz="28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defRPr sz="20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defRPr>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44%</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585008722"/>
                  </a:ext>
                </a:extLst>
              </a:tr>
            </a:tbl>
          </a:graphicData>
        </a:graphic>
      </p:graphicFrame>
    </p:spTree>
    <p:extLst>
      <p:ext uri="{BB962C8B-B14F-4D97-AF65-F5344CB8AC3E}">
        <p14:creationId xmlns:p14="http://schemas.microsoft.com/office/powerpoint/2010/main" val="2455198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10225C97-C7E4-49A2-9566-F047242301B1}" type="slidenum">
              <a:rPr lang="en-GB" altLang="en-US" sz="1400"/>
              <a:pPr>
                <a:spcBef>
                  <a:spcPct val="0"/>
                </a:spcBef>
                <a:buFontTx/>
                <a:buNone/>
              </a:pPr>
              <a:t>16</a:t>
            </a:fld>
            <a:endParaRPr lang="en-GB" altLang="en-US" sz="1400"/>
          </a:p>
        </p:txBody>
      </p:sp>
      <p:sp>
        <p:nvSpPr>
          <p:cNvPr id="20483" name="Rectangle 2"/>
          <p:cNvSpPr>
            <a:spLocks noGrp="1" noChangeArrowheads="1"/>
          </p:cNvSpPr>
          <p:nvPr>
            <p:ph type="title"/>
          </p:nvPr>
        </p:nvSpPr>
        <p:spPr/>
        <p:txBody>
          <a:bodyPr/>
          <a:lstStyle/>
          <a:p>
            <a:r>
              <a:rPr lang="en-GB" altLang="en-US" b="1" u="sng" dirty="0">
                <a:ea typeface="ＭＳ Ｐゴシック" panose="020B0600070205080204" pitchFamily="34" charset="-128"/>
              </a:rPr>
              <a:t>ADVANTAGES OF ARR</a:t>
            </a:r>
          </a:p>
        </p:txBody>
      </p:sp>
      <p:sp>
        <p:nvSpPr>
          <p:cNvPr id="2" name="Rectangle 3"/>
          <p:cNvSpPr>
            <a:spLocks noGrp="1" noChangeArrowheads="1"/>
          </p:cNvSpPr>
          <p:nvPr>
            <p:ph type="body" idx="1"/>
          </p:nvPr>
        </p:nvSpPr>
        <p:spPr/>
        <p:txBody>
          <a:bodyPr/>
          <a:lstStyle/>
          <a:p>
            <a:pPr eaLnBrk="1" hangingPunct="1">
              <a:spcAft>
                <a:spcPts val="1200"/>
              </a:spcAft>
            </a:pPr>
            <a:r>
              <a:rPr lang="en-GB" altLang="en-US" dirty="0">
                <a:ea typeface="ＭＳ Ｐゴシック" panose="020B0600070205080204" pitchFamily="34" charset="-128"/>
              </a:rPr>
              <a:t>Simple to calculate</a:t>
            </a:r>
          </a:p>
          <a:p>
            <a:pPr eaLnBrk="1" hangingPunct="1">
              <a:spcAft>
                <a:spcPts val="1200"/>
              </a:spcAft>
            </a:pPr>
            <a:r>
              <a:rPr lang="en-GB" altLang="en-US" dirty="0">
                <a:ea typeface="ＭＳ Ｐゴシック" panose="020B0600070205080204" pitchFamily="34" charset="-128"/>
              </a:rPr>
              <a:t>Widely understood</a:t>
            </a:r>
          </a:p>
          <a:p>
            <a:pPr eaLnBrk="1" hangingPunct="1">
              <a:spcAft>
                <a:spcPts val="1200"/>
              </a:spcAft>
            </a:pPr>
            <a:r>
              <a:rPr lang="en-GB" altLang="en-US" dirty="0">
                <a:ea typeface="ＭＳ Ｐゴシック" panose="020B0600070205080204" pitchFamily="34" charset="-128"/>
              </a:rPr>
              <a:t>Consistent with measuring the overall performance</a:t>
            </a:r>
          </a:p>
          <a:p>
            <a:pPr eaLnBrk="1" hangingPunct="1">
              <a:spcAft>
                <a:spcPts val="1200"/>
              </a:spcAft>
            </a:pPr>
            <a:r>
              <a:rPr lang="en-GB" altLang="en-US" dirty="0">
                <a:ea typeface="ＭＳ Ｐゴシック" panose="020B0600070205080204" pitchFamily="34" charset="-128"/>
              </a:rPr>
              <a:t>Ensures profitability</a:t>
            </a:r>
          </a:p>
        </p:txBody>
      </p:sp>
    </p:spTree>
    <p:extLst>
      <p:ext uri="{BB962C8B-B14F-4D97-AF65-F5344CB8AC3E}">
        <p14:creationId xmlns:p14="http://schemas.microsoft.com/office/powerpoint/2010/main" val="2359079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374C7A27-D520-4881-87D6-B5428D643F91}" type="slidenum">
              <a:rPr lang="en-GB" altLang="en-US" sz="1400"/>
              <a:pPr>
                <a:spcBef>
                  <a:spcPct val="0"/>
                </a:spcBef>
                <a:buFontTx/>
                <a:buNone/>
              </a:pPr>
              <a:t>17</a:t>
            </a:fld>
            <a:endParaRPr lang="en-GB" altLang="en-US" sz="1400"/>
          </a:p>
        </p:txBody>
      </p:sp>
      <p:sp>
        <p:nvSpPr>
          <p:cNvPr id="21507" name="Rectangle 2"/>
          <p:cNvSpPr>
            <a:spLocks noGrp="1" noChangeArrowheads="1"/>
          </p:cNvSpPr>
          <p:nvPr>
            <p:ph type="title"/>
          </p:nvPr>
        </p:nvSpPr>
        <p:spPr/>
        <p:txBody>
          <a:bodyPr/>
          <a:lstStyle/>
          <a:p>
            <a:r>
              <a:rPr lang="en-GB" altLang="en-US" b="1" u="sng" dirty="0">
                <a:ea typeface="ＭＳ Ｐゴシック" panose="020B0600070205080204" pitchFamily="34" charset="-128"/>
              </a:rPr>
              <a:t>DISADVANTAGES OF ARR</a:t>
            </a:r>
          </a:p>
        </p:txBody>
      </p:sp>
      <p:sp>
        <p:nvSpPr>
          <p:cNvPr id="2" name="Rectangle 3"/>
          <p:cNvSpPr>
            <a:spLocks noGrp="1" noChangeArrowheads="1"/>
          </p:cNvSpPr>
          <p:nvPr>
            <p:ph type="body" idx="1"/>
          </p:nvPr>
        </p:nvSpPr>
        <p:spPr>
          <a:xfrm>
            <a:off x="622283" y="1417638"/>
            <a:ext cx="9601200" cy="3528393"/>
          </a:xfrm>
        </p:spPr>
        <p:txBody>
          <a:bodyPr/>
          <a:lstStyle/>
          <a:p>
            <a:pPr eaLnBrk="1" hangingPunct="1">
              <a:spcAft>
                <a:spcPts val="1200"/>
              </a:spcAft>
            </a:pPr>
            <a:r>
              <a:rPr lang="en-GB" altLang="en-US" dirty="0">
                <a:ea typeface="ＭＳ Ｐゴシック" panose="020B0600070205080204" pitchFamily="34" charset="-128"/>
              </a:rPr>
              <a:t>Ignores time factor of money</a:t>
            </a:r>
          </a:p>
          <a:p>
            <a:pPr eaLnBrk="1" hangingPunct="1">
              <a:spcAft>
                <a:spcPts val="1200"/>
              </a:spcAft>
            </a:pPr>
            <a:r>
              <a:rPr lang="en-GB" altLang="en-US" dirty="0">
                <a:ea typeface="ＭＳ Ｐゴシック" panose="020B0600070205080204" pitchFamily="34" charset="-128"/>
              </a:rPr>
              <a:t>Based on accounting profits not cash flow</a:t>
            </a:r>
          </a:p>
          <a:p>
            <a:pPr eaLnBrk="1" hangingPunct="1">
              <a:spcAft>
                <a:spcPts val="1200"/>
              </a:spcAft>
            </a:pPr>
            <a:r>
              <a:rPr lang="en-GB" altLang="en-US" dirty="0">
                <a:ea typeface="ＭＳ Ｐゴシック" panose="020B0600070205080204" pitchFamily="34" charset="-128"/>
              </a:rPr>
              <a:t>Takes no account of size of investment</a:t>
            </a:r>
          </a:p>
        </p:txBody>
      </p:sp>
    </p:spTree>
    <p:extLst>
      <p:ext uri="{BB962C8B-B14F-4D97-AF65-F5344CB8AC3E}">
        <p14:creationId xmlns:p14="http://schemas.microsoft.com/office/powerpoint/2010/main" val="2874664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b="1" u="sng" dirty="0">
                <a:ea typeface="ＭＳ Ｐゴシック" panose="020B0600070205080204" pitchFamily="34" charset="-128"/>
              </a:rPr>
              <a:t>TIME VALUE OF MONEY</a:t>
            </a:r>
          </a:p>
        </p:txBody>
      </p:sp>
      <p:sp>
        <p:nvSpPr>
          <p:cNvPr id="25603" name="Content Placeholder 2"/>
          <p:cNvSpPr>
            <a:spLocks noGrp="1"/>
          </p:cNvSpPr>
          <p:nvPr>
            <p:ph idx="1"/>
          </p:nvPr>
        </p:nvSpPr>
        <p:spPr>
          <a:xfrm>
            <a:off x="479376" y="1417639"/>
            <a:ext cx="10972800" cy="3883570"/>
          </a:xfrm>
        </p:spPr>
        <p:txBody>
          <a:bodyPr/>
          <a:lstStyle/>
          <a:p>
            <a:r>
              <a:rPr lang="en-GB" altLang="en-US" sz="3600" dirty="0">
                <a:ea typeface="ＭＳ Ｐゴシック" panose="020B0600070205080204" pitchFamily="34" charset="-128"/>
              </a:rPr>
              <a:t>This leads to the idea of compounding and discounting.</a:t>
            </a:r>
          </a:p>
          <a:p>
            <a:pPr lvl="1"/>
            <a:r>
              <a:rPr lang="en-GB" altLang="en-US" sz="3200" b="1" dirty="0">
                <a:solidFill>
                  <a:srgbClr val="00B050"/>
                </a:solidFill>
                <a:ea typeface="ＭＳ Ｐゴシック" panose="020B0600070205080204" pitchFamily="34" charset="-128"/>
              </a:rPr>
              <a:t>Compounding</a:t>
            </a:r>
          </a:p>
          <a:p>
            <a:pPr lvl="2"/>
            <a:r>
              <a:rPr lang="en-GB" altLang="en-US" sz="2800" dirty="0">
                <a:ea typeface="ＭＳ Ｐゴシック" panose="020B0600070205080204" pitchFamily="34" charset="-128"/>
              </a:rPr>
              <a:t>How much will an amount </a:t>
            </a:r>
            <a:r>
              <a:rPr lang="en-GB" altLang="en-US" sz="2800" b="1" dirty="0">
                <a:solidFill>
                  <a:srgbClr val="00B050"/>
                </a:solidFill>
                <a:ea typeface="ＭＳ Ｐゴシック" panose="020B0600070205080204" pitchFamily="34" charset="-128"/>
              </a:rPr>
              <a:t>NOW</a:t>
            </a:r>
            <a:r>
              <a:rPr lang="en-GB" altLang="en-US" sz="2800" dirty="0">
                <a:ea typeface="ＭＳ Ｐゴシック" panose="020B0600070205080204" pitchFamily="34" charset="-128"/>
              </a:rPr>
              <a:t> be worth in the </a:t>
            </a:r>
            <a:r>
              <a:rPr lang="en-GB" altLang="en-US" sz="2800" b="1" dirty="0">
                <a:solidFill>
                  <a:srgbClr val="00B050"/>
                </a:solidFill>
                <a:ea typeface="ＭＳ Ｐゴシック" panose="020B0600070205080204" pitchFamily="34" charset="-128"/>
              </a:rPr>
              <a:t>FUTURE</a:t>
            </a:r>
            <a:r>
              <a:rPr lang="en-GB" altLang="en-US" sz="2800" dirty="0">
                <a:ea typeface="ＭＳ Ｐゴシック" panose="020B0600070205080204" pitchFamily="34" charset="-128"/>
              </a:rPr>
              <a:t> </a:t>
            </a:r>
          </a:p>
          <a:p>
            <a:pPr lvl="1"/>
            <a:r>
              <a:rPr lang="en-GB" altLang="en-US" sz="3200" b="1" dirty="0">
                <a:solidFill>
                  <a:srgbClr val="0070C0"/>
                </a:solidFill>
                <a:ea typeface="ＭＳ Ｐゴシック" panose="020B0600070205080204" pitchFamily="34" charset="-128"/>
              </a:rPr>
              <a:t>Discounting </a:t>
            </a:r>
          </a:p>
          <a:p>
            <a:pPr lvl="2"/>
            <a:r>
              <a:rPr lang="en-GB" altLang="en-US" sz="2800" dirty="0">
                <a:ea typeface="ＭＳ Ｐゴシック" panose="020B0600070205080204" pitchFamily="34" charset="-128"/>
              </a:rPr>
              <a:t>How much will an amount receivable in the </a:t>
            </a:r>
            <a:r>
              <a:rPr lang="en-GB" altLang="en-US" sz="2800" b="1" dirty="0">
                <a:solidFill>
                  <a:srgbClr val="0070C0"/>
                </a:solidFill>
                <a:ea typeface="ＭＳ Ｐゴシック" panose="020B0600070205080204" pitchFamily="34" charset="-128"/>
              </a:rPr>
              <a:t>FUTURE</a:t>
            </a:r>
            <a:r>
              <a:rPr lang="en-GB" altLang="en-US" sz="2800" dirty="0">
                <a:ea typeface="ＭＳ Ｐゴシック" panose="020B0600070205080204" pitchFamily="34" charset="-128"/>
              </a:rPr>
              <a:t> be worth </a:t>
            </a:r>
            <a:r>
              <a:rPr lang="en-GB" altLang="en-US" sz="2800" b="1" dirty="0">
                <a:solidFill>
                  <a:srgbClr val="0070C0"/>
                </a:solidFill>
                <a:ea typeface="ＭＳ Ｐゴシック" panose="020B0600070205080204" pitchFamily="34" charset="-128"/>
              </a:rPr>
              <a:t>NOW (PRESENT VALUE)</a:t>
            </a:r>
          </a:p>
        </p:txBody>
      </p:sp>
      <p:sp>
        <p:nvSpPr>
          <p:cNvPr id="25604"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8F47F9FE-1973-43FE-96FB-5F248B2C88F9}" type="slidenum">
              <a:rPr lang="en-GB" altLang="en-US" sz="1400"/>
              <a:pPr>
                <a:spcBef>
                  <a:spcPct val="0"/>
                </a:spcBef>
                <a:buFontTx/>
                <a:buNone/>
              </a:pPr>
              <a:t>18</a:t>
            </a:fld>
            <a:endParaRPr lang="en-GB" altLang="en-US" sz="1400"/>
          </a:p>
        </p:txBody>
      </p:sp>
    </p:spTree>
    <p:extLst>
      <p:ext uri="{BB962C8B-B14F-4D97-AF65-F5344CB8AC3E}">
        <p14:creationId xmlns:p14="http://schemas.microsoft.com/office/powerpoint/2010/main" val="3160461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2F2768BB-F066-40A2-9E31-39DD18F573DC}" type="slidenum">
              <a:rPr lang="en-GB" altLang="en-US" sz="1400"/>
              <a:pPr>
                <a:spcBef>
                  <a:spcPct val="0"/>
                </a:spcBef>
                <a:buFontTx/>
                <a:buNone/>
              </a:pPr>
              <a:t>19</a:t>
            </a:fld>
            <a:endParaRPr lang="en-GB" altLang="en-US" sz="1400"/>
          </a:p>
        </p:txBody>
      </p:sp>
      <p:sp>
        <p:nvSpPr>
          <p:cNvPr id="26627"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PRESENT VALUE</a:t>
            </a:r>
          </a:p>
        </p:txBody>
      </p:sp>
      <p:sp>
        <p:nvSpPr>
          <p:cNvPr id="2" name="Rectangle 3"/>
          <p:cNvSpPr>
            <a:spLocks noGrp="1" noChangeArrowheads="1"/>
          </p:cNvSpPr>
          <p:nvPr>
            <p:ph type="body" idx="1"/>
          </p:nvPr>
        </p:nvSpPr>
        <p:spPr>
          <a:xfrm>
            <a:off x="609600" y="1412876"/>
            <a:ext cx="11103024" cy="4968875"/>
          </a:xfrm>
        </p:spPr>
        <p:txBody>
          <a:bodyPr/>
          <a:lstStyle/>
          <a:p>
            <a:pPr eaLnBrk="1" hangingPunct="1">
              <a:lnSpc>
                <a:spcPct val="80000"/>
              </a:lnSpc>
            </a:pPr>
            <a:r>
              <a:rPr lang="en-GB" altLang="en-US" sz="2800" dirty="0">
                <a:ea typeface="ＭＳ Ｐゴシック" panose="020B0600070205080204" pitchFamily="34" charset="-128"/>
              </a:rPr>
              <a:t>To calculate a present value, we need a </a:t>
            </a:r>
            <a:r>
              <a:rPr lang="en-GB" altLang="en-US" sz="2800" b="1" dirty="0">
                <a:solidFill>
                  <a:schemeClr val="accent6">
                    <a:lumMod val="75000"/>
                  </a:schemeClr>
                </a:solidFill>
                <a:ea typeface="ＭＳ Ｐゴシック" panose="020B0600070205080204" pitchFamily="34" charset="-128"/>
              </a:rPr>
              <a:t>DISCOUNT FACTOR/DISCOUNT RATE</a:t>
            </a:r>
          </a:p>
          <a:p>
            <a:pPr lvl="2" eaLnBrk="1" hangingPunct="1">
              <a:lnSpc>
                <a:spcPct val="80000"/>
              </a:lnSpc>
              <a:spcBef>
                <a:spcPts val="1800"/>
              </a:spcBef>
            </a:pPr>
            <a:r>
              <a:rPr lang="en-GB" altLang="en-US" dirty="0">
                <a:ea typeface="ＭＳ Ｐゴシック" panose="020B0600070205080204" pitchFamily="34" charset="-128"/>
              </a:rPr>
              <a:t>The cash equivalent now of a sum receivable or payable at a future date</a:t>
            </a:r>
          </a:p>
          <a:p>
            <a:pPr algn="just" eaLnBrk="1" hangingPunct="1">
              <a:lnSpc>
                <a:spcPct val="80000"/>
              </a:lnSpc>
              <a:spcBef>
                <a:spcPts val="8400"/>
              </a:spcBef>
              <a:buNone/>
            </a:pPr>
            <a:r>
              <a:rPr lang="en-GB" altLang="en-US" sz="2400" dirty="0">
                <a:ea typeface="ＭＳ Ｐゴシック" panose="020B0600070205080204" pitchFamily="34" charset="-128"/>
              </a:rPr>
              <a:t>PV – present value</a:t>
            </a:r>
          </a:p>
          <a:p>
            <a:pPr algn="just" eaLnBrk="1" hangingPunct="1">
              <a:lnSpc>
                <a:spcPct val="80000"/>
              </a:lnSpc>
              <a:buFontTx/>
              <a:buNone/>
            </a:pPr>
            <a:r>
              <a:rPr lang="en-GB" altLang="en-US" sz="2400" dirty="0">
                <a:ea typeface="ＭＳ Ｐゴシック" panose="020B0600070205080204" pitchFamily="34" charset="-128"/>
              </a:rPr>
              <a:t>FV – future value</a:t>
            </a:r>
          </a:p>
          <a:p>
            <a:pPr algn="just" eaLnBrk="1" hangingPunct="1">
              <a:lnSpc>
                <a:spcPct val="80000"/>
              </a:lnSpc>
              <a:buFontTx/>
              <a:buNone/>
            </a:pPr>
            <a:r>
              <a:rPr lang="en-GB" altLang="en-US" sz="2400" i="1" dirty="0" err="1">
                <a:ea typeface="ＭＳ Ｐゴシック" panose="020B0600070205080204" pitchFamily="34" charset="-128"/>
              </a:rPr>
              <a:t>i</a:t>
            </a:r>
            <a:r>
              <a:rPr lang="en-GB" altLang="en-US" sz="2400" dirty="0">
                <a:ea typeface="ＭＳ Ｐゴシック" panose="020B0600070205080204" pitchFamily="34" charset="-128"/>
              </a:rPr>
              <a:t> – represents the annual rate of interest (discount rate)</a:t>
            </a:r>
          </a:p>
          <a:p>
            <a:pPr algn="just" eaLnBrk="1" hangingPunct="1">
              <a:lnSpc>
                <a:spcPct val="80000"/>
              </a:lnSpc>
              <a:buFontTx/>
              <a:buNone/>
            </a:pPr>
            <a:r>
              <a:rPr lang="en-GB" altLang="en-US" sz="2400" i="1" dirty="0">
                <a:ea typeface="ＭＳ Ｐゴシック" panose="020B0600070205080204" pitchFamily="34" charset="-128"/>
              </a:rPr>
              <a:t>n</a:t>
            </a:r>
            <a:r>
              <a:rPr lang="en-GB" altLang="en-US" sz="2400" dirty="0">
                <a:ea typeface="ＭＳ Ｐゴシック" panose="020B0600070205080204" pitchFamily="34" charset="-128"/>
              </a:rPr>
              <a:t> – represents the time period when the cash flow will be received</a:t>
            </a:r>
          </a:p>
        </p:txBody>
      </p:sp>
      <p:pic>
        <p:nvPicPr>
          <p:cNvPr id="4" name="Picture 3">
            <a:extLst>
              <a:ext uri="{FF2B5EF4-FFF2-40B4-BE49-F238E27FC236}">
                <a16:creationId xmlns:a16="http://schemas.microsoft.com/office/drawing/2014/main" id="{E54DC8D0-11ED-C6D8-AC61-BC202D10275A}"/>
              </a:ext>
            </a:extLst>
          </p:cNvPr>
          <p:cNvPicPr>
            <a:picLocks noChangeAspect="1"/>
          </p:cNvPicPr>
          <p:nvPr/>
        </p:nvPicPr>
        <p:blipFill>
          <a:blip r:embed="rId2"/>
          <a:stretch>
            <a:fillRect/>
          </a:stretch>
        </p:blipFill>
        <p:spPr>
          <a:xfrm>
            <a:off x="4943873" y="3223258"/>
            <a:ext cx="2619375" cy="771525"/>
          </a:xfrm>
          <a:prstGeom prst="rect">
            <a:avLst/>
          </a:prstGeom>
        </p:spPr>
      </p:pic>
      <p:sp>
        <p:nvSpPr>
          <p:cNvPr id="5" name="Oval 4">
            <a:extLst>
              <a:ext uri="{FF2B5EF4-FFF2-40B4-BE49-F238E27FC236}">
                <a16:creationId xmlns:a16="http://schemas.microsoft.com/office/drawing/2014/main" id="{C0074523-5B22-61C2-89E1-7532F98CF61A}"/>
              </a:ext>
            </a:extLst>
          </p:cNvPr>
          <p:cNvSpPr/>
          <p:nvPr/>
        </p:nvSpPr>
        <p:spPr>
          <a:xfrm>
            <a:off x="6307303" y="3068960"/>
            <a:ext cx="1255945" cy="1143000"/>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92365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F13FFC25-727D-46AB-BC8C-52D6BAD95C3B}" type="slidenum">
              <a:rPr lang="en-GB" altLang="en-US" sz="1400"/>
              <a:pPr>
                <a:spcBef>
                  <a:spcPct val="0"/>
                </a:spcBef>
                <a:buFontTx/>
                <a:buNone/>
              </a:pPr>
              <a:t>20</a:t>
            </a:fld>
            <a:endParaRPr lang="en-GB" altLang="en-US" sz="1400"/>
          </a:p>
        </p:txBody>
      </p:sp>
      <p:sp>
        <p:nvSpPr>
          <p:cNvPr id="27651" name="Rectangle 2"/>
          <p:cNvSpPr>
            <a:spLocks noGrp="1" noChangeArrowheads="1"/>
          </p:cNvSpPr>
          <p:nvPr>
            <p:ph type="title"/>
          </p:nvPr>
        </p:nvSpPr>
        <p:spPr/>
        <p:txBody>
          <a:bodyPr/>
          <a:lstStyle/>
          <a:p>
            <a:pPr eaLnBrk="1" hangingPunct="1"/>
            <a:r>
              <a:rPr lang="en-GB" altLang="en-US" sz="4000" b="1" u="sng" dirty="0">
                <a:ea typeface="ＭＳ Ｐゴシック" panose="020B0600070205080204" pitchFamily="34" charset="-128"/>
              </a:rPr>
              <a:t>DETERMINATION OF DISCOUNT RATE</a:t>
            </a:r>
          </a:p>
        </p:txBody>
      </p:sp>
      <p:sp>
        <p:nvSpPr>
          <p:cNvPr id="27652" name="Rectangle 3"/>
          <p:cNvSpPr>
            <a:spLocks noGrp="1" noChangeArrowheads="1"/>
          </p:cNvSpPr>
          <p:nvPr>
            <p:ph type="body" idx="1"/>
          </p:nvPr>
        </p:nvSpPr>
        <p:spPr>
          <a:xfrm>
            <a:off x="1055440" y="1772816"/>
            <a:ext cx="10081120" cy="4065588"/>
          </a:xfrm>
        </p:spPr>
        <p:txBody>
          <a:bodyPr/>
          <a:lstStyle/>
          <a:p>
            <a:pPr eaLnBrk="1" hangingPunct="1">
              <a:spcAft>
                <a:spcPts val="1200"/>
              </a:spcAft>
            </a:pPr>
            <a:r>
              <a:rPr lang="en-GB" altLang="en-US" sz="3600" dirty="0">
                <a:ea typeface="ＭＳ Ｐゴシック" panose="020B0600070205080204" pitchFamily="34" charset="-128"/>
              </a:rPr>
              <a:t>Discount rate should be cost of capital</a:t>
            </a:r>
          </a:p>
          <a:p>
            <a:pPr eaLnBrk="1" hangingPunct="1">
              <a:spcAft>
                <a:spcPts val="1200"/>
              </a:spcAft>
            </a:pPr>
            <a:r>
              <a:rPr lang="en-GB" altLang="en-US" sz="3600" u="sng" dirty="0">
                <a:ea typeface="ＭＳ Ｐゴシック" panose="020B0600070205080204" pitchFamily="34" charset="-128"/>
              </a:rPr>
              <a:t>Depends on</a:t>
            </a:r>
          </a:p>
          <a:p>
            <a:pPr lvl="1" eaLnBrk="1" hangingPunct="1">
              <a:spcBef>
                <a:spcPts val="0"/>
              </a:spcBef>
              <a:spcAft>
                <a:spcPts val="1200"/>
              </a:spcAft>
            </a:pPr>
            <a:r>
              <a:rPr lang="en-GB" altLang="en-US" sz="3200" dirty="0">
                <a:ea typeface="ＭＳ Ｐゴシック" panose="020B0600070205080204" pitchFamily="34" charset="-128"/>
              </a:rPr>
              <a:t>Financing structure</a:t>
            </a:r>
          </a:p>
          <a:p>
            <a:pPr lvl="1" eaLnBrk="1" hangingPunct="1">
              <a:spcBef>
                <a:spcPts val="0"/>
              </a:spcBef>
              <a:spcAft>
                <a:spcPts val="1200"/>
              </a:spcAft>
            </a:pPr>
            <a:r>
              <a:rPr lang="en-GB" altLang="en-US" sz="3200" dirty="0">
                <a:ea typeface="ＭＳ Ｐゴシック" panose="020B0600070205080204" pitchFamily="34" charset="-128"/>
              </a:rPr>
              <a:t>Interest rates</a:t>
            </a:r>
          </a:p>
          <a:p>
            <a:pPr lvl="1" eaLnBrk="1" hangingPunct="1">
              <a:spcBef>
                <a:spcPts val="0"/>
              </a:spcBef>
              <a:spcAft>
                <a:spcPts val="1200"/>
              </a:spcAft>
            </a:pPr>
            <a:r>
              <a:rPr lang="en-GB" altLang="en-US" sz="3200" dirty="0">
                <a:ea typeface="ＭＳ Ｐゴシック" panose="020B0600070205080204" pitchFamily="34" charset="-128"/>
              </a:rPr>
              <a:t>Risk</a:t>
            </a:r>
          </a:p>
        </p:txBody>
      </p:sp>
    </p:spTree>
    <p:extLst>
      <p:ext uri="{BB962C8B-B14F-4D97-AF65-F5344CB8AC3E}">
        <p14:creationId xmlns:p14="http://schemas.microsoft.com/office/powerpoint/2010/main" val="630316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b="1" u="sng" dirty="0">
                <a:ea typeface="ＭＳ Ｐゴシック" panose="020B0600070205080204" pitchFamily="34" charset="-128"/>
              </a:rPr>
              <a:t>NET PRESENT VALUE</a:t>
            </a:r>
          </a:p>
        </p:txBody>
      </p:sp>
      <p:sp>
        <p:nvSpPr>
          <p:cNvPr id="28675" name="Content Placeholder 2"/>
          <p:cNvSpPr>
            <a:spLocks noGrp="1"/>
          </p:cNvSpPr>
          <p:nvPr>
            <p:ph idx="1"/>
          </p:nvPr>
        </p:nvSpPr>
        <p:spPr>
          <a:xfrm>
            <a:off x="479376" y="1417638"/>
            <a:ext cx="11103024" cy="4637088"/>
          </a:xfrm>
        </p:spPr>
        <p:txBody>
          <a:bodyPr/>
          <a:lstStyle/>
          <a:p>
            <a:pPr algn="just">
              <a:spcAft>
                <a:spcPts val="1200"/>
              </a:spcAft>
            </a:pPr>
            <a:r>
              <a:rPr lang="en-GB" altLang="en-US" dirty="0">
                <a:ea typeface="ＭＳ Ｐゴシック" panose="020B0600070205080204" pitchFamily="34" charset="-128"/>
              </a:rPr>
              <a:t>It takes into account all cash flows over the life of the project and makes allowance for the time value of money.</a:t>
            </a:r>
          </a:p>
          <a:p>
            <a:pPr algn="just">
              <a:spcAft>
                <a:spcPts val="1200"/>
              </a:spcAft>
            </a:pPr>
            <a:r>
              <a:rPr lang="en-GB" altLang="en-US" dirty="0">
                <a:ea typeface="ＭＳ Ｐゴシック" panose="020B0600070205080204" pitchFamily="34" charset="-128"/>
              </a:rPr>
              <a:t>The net present value of a project is equal to the present value of the cash inflows minus the present value of the cash outflows, all discounted at the cost of capital.</a:t>
            </a:r>
          </a:p>
        </p:txBody>
      </p:sp>
      <p:sp>
        <p:nvSpPr>
          <p:cNvPr id="28676"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D52E910A-7BE3-4860-AB2E-AF483729F5A7}" type="slidenum">
              <a:rPr lang="en-GB" altLang="en-US" sz="1400"/>
              <a:pPr>
                <a:spcBef>
                  <a:spcPct val="0"/>
                </a:spcBef>
                <a:buFontTx/>
                <a:buNone/>
              </a:pPr>
              <a:t>21</a:t>
            </a:fld>
            <a:endParaRPr lang="en-GB" altLang="en-US" sz="1400"/>
          </a:p>
        </p:txBody>
      </p:sp>
    </p:spTree>
    <p:extLst>
      <p:ext uri="{BB962C8B-B14F-4D97-AF65-F5344CB8AC3E}">
        <p14:creationId xmlns:p14="http://schemas.microsoft.com/office/powerpoint/2010/main" val="3655422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29698" name="Title 1"/>
          <p:cNvSpPr>
            <a:spLocks noGrp="1"/>
          </p:cNvSpPr>
          <p:nvPr>
            <p:ph type="title"/>
          </p:nvPr>
        </p:nvSpPr>
        <p:spPr>
          <a:xfrm>
            <a:off x="1878360" y="332656"/>
            <a:ext cx="8435280" cy="1210146"/>
          </a:xfrm>
        </p:spPr>
        <p:txBody>
          <a:bodyPr/>
          <a:lstStyle/>
          <a:p>
            <a:r>
              <a:rPr lang="en-GB" altLang="en-US" sz="4000" b="1" u="sng" dirty="0">
                <a:ea typeface="ＭＳ Ｐゴシック" panose="020B0600070205080204" pitchFamily="34" charset="-128"/>
              </a:rPr>
              <a:t>CALCULATION OF NPV PROJECT A</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43925300"/>
              </p:ext>
            </p:extLst>
          </p:nvPr>
        </p:nvGraphicFramePr>
        <p:xfrm>
          <a:off x="2084040" y="1535966"/>
          <a:ext cx="8229600" cy="4053910"/>
        </p:xfrm>
        <a:graphic>
          <a:graphicData uri="http://schemas.openxmlformats.org/drawingml/2006/table">
            <a:tbl>
              <a:tblPr firstRow="1" bandRow="1">
                <a:tableStyleId>{5C22544A-7EE6-4342-B048-85BDC9FD1C3A}</a:tableStyleId>
              </a:tblPr>
              <a:tblGrid>
                <a:gridCol w="1882552">
                  <a:extLst>
                    <a:ext uri="{9D8B030D-6E8A-4147-A177-3AD203B41FA5}">
                      <a16:colId xmlns:a16="http://schemas.microsoft.com/office/drawing/2014/main" val="20000"/>
                    </a:ext>
                  </a:extLst>
                </a:gridCol>
                <a:gridCol w="1800200">
                  <a:extLst>
                    <a:ext uri="{9D8B030D-6E8A-4147-A177-3AD203B41FA5}">
                      <a16:colId xmlns:a16="http://schemas.microsoft.com/office/drawing/2014/main" val="20001"/>
                    </a:ext>
                  </a:extLst>
                </a:gridCol>
                <a:gridCol w="2304256">
                  <a:extLst>
                    <a:ext uri="{9D8B030D-6E8A-4147-A177-3AD203B41FA5}">
                      <a16:colId xmlns:a16="http://schemas.microsoft.com/office/drawing/2014/main" val="20002"/>
                    </a:ext>
                  </a:extLst>
                </a:gridCol>
                <a:gridCol w="2242592">
                  <a:extLst>
                    <a:ext uri="{9D8B030D-6E8A-4147-A177-3AD203B41FA5}">
                      <a16:colId xmlns:a16="http://schemas.microsoft.com/office/drawing/2014/main" val="20003"/>
                    </a:ext>
                  </a:extLst>
                </a:gridCol>
              </a:tblGrid>
              <a:tr h="640151">
                <a:tc>
                  <a:txBody>
                    <a:bodyPr/>
                    <a:lstStyle/>
                    <a:p>
                      <a:pPr algn="ctr"/>
                      <a:r>
                        <a:rPr lang="en-GB" sz="2800" dirty="0">
                          <a:solidFill>
                            <a:schemeClr val="tx1"/>
                          </a:solidFill>
                        </a:rPr>
                        <a:t>END</a:t>
                      </a:r>
                      <a:r>
                        <a:rPr lang="en-GB" sz="2800" baseline="0" dirty="0">
                          <a:solidFill>
                            <a:schemeClr val="tx1"/>
                          </a:solidFill>
                        </a:rPr>
                        <a:t> OF YEAR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CASH FLOW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DISCOUNT</a:t>
                      </a:r>
                      <a:r>
                        <a:rPr lang="en-GB" sz="2800" baseline="0" dirty="0">
                          <a:solidFill>
                            <a:schemeClr val="tx1"/>
                          </a:solidFill>
                        </a:rPr>
                        <a:t> FACTOR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PRESENT VALUE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81">
                <a:tc>
                  <a:txBody>
                    <a:bodyPr/>
                    <a:lstStyle/>
                    <a:p>
                      <a:r>
                        <a:rPr lang="en-GB" sz="2800" dirty="0">
                          <a:solidFill>
                            <a:schemeClr val="tx1"/>
                          </a:solidFill>
                        </a:rPr>
                        <a:t>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81">
                <a:tc>
                  <a:txBody>
                    <a:bodyPr/>
                    <a:lstStyle/>
                    <a:p>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0.909</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54,540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81">
                <a:tc>
                  <a:txBody>
                    <a:bodyPr/>
                    <a:lstStyle/>
                    <a:p>
                      <a:r>
                        <a:rPr lang="en-GB" sz="2800" dirty="0">
                          <a:solidFill>
                            <a:schemeClr val="tx1"/>
                          </a:solidFill>
                        </a:rPr>
                        <a:t>2</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0.826</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49,560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45,060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22,530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881">
                <a:tc gridSpan="3">
                  <a:txBody>
                    <a:bodyPr/>
                    <a:lstStyle/>
                    <a:p>
                      <a:r>
                        <a:rPr lang="en-GB" sz="2800" b="1" dirty="0">
                          <a:solidFill>
                            <a:schemeClr val="tx1"/>
                          </a:solidFill>
                        </a:rPr>
                        <a:t>NET</a:t>
                      </a:r>
                      <a:r>
                        <a:rPr lang="en-GB" sz="2800" b="1" baseline="0" dirty="0">
                          <a:solidFill>
                            <a:schemeClr val="tx1"/>
                          </a:solidFill>
                        </a:rPr>
                        <a:t> PRESENT VALUE</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b="1" dirty="0">
                          <a:solidFill>
                            <a:schemeClr val="tx1"/>
                          </a:solidFill>
                        </a:rPr>
                        <a:t>+</a:t>
                      </a:r>
                      <a:r>
                        <a:rPr lang="en-GB" sz="2800" b="1" baseline="0" dirty="0">
                          <a:solidFill>
                            <a:schemeClr val="tx1"/>
                          </a:solidFill>
                        </a:rPr>
                        <a:t>£51,690</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29739"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8CCA0F7C-E1CF-4AF3-9BF1-E82D10230C0B}" type="slidenum">
              <a:rPr lang="en-GB" altLang="en-US" sz="1400"/>
              <a:pPr>
                <a:spcBef>
                  <a:spcPct val="0"/>
                </a:spcBef>
                <a:buFontTx/>
                <a:buNone/>
              </a:pPr>
              <a:t>22</a:t>
            </a:fld>
            <a:endParaRPr lang="en-GB" altLang="en-US" sz="1400"/>
          </a:p>
        </p:txBody>
      </p:sp>
    </p:spTree>
    <p:extLst>
      <p:ext uri="{BB962C8B-B14F-4D97-AF65-F5344CB8AC3E}">
        <p14:creationId xmlns:p14="http://schemas.microsoft.com/office/powerpoint/2010/main" val="172709318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842356" y="136525"/>
            <a:ext cx="8507288" cy="1282700"/>
          </a:xfrm>
        </p:spPr>
        <p:txBody>
          <a:bodyPr/>
          <a:lstStyle/>
          <a:p>
            <a:r>
              <a:rPr lang="en-GB" altLang="en-US" sz="4000" b="1" u="sng" dirty="0">
                <a:ea typeface="ＭＳ Ｐゴシック" panose="020B0600070205080204" pitchFamily="34" charset="-128"/>
              </a:rPr>
              <a:t>CALCULATION OF NPV PROJECT B</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48607475"/>
              </p:ext>
            </p:extLst>
          </p:nvPr>
        </p:nvGraphicFramePr>
        <p:xfrm>
          <a:off x="1981200" y="1402045"/>
          <a:ext cx="8229600" cy="4053910"/>
        </p:xfrm>
        <a:graphic>
          <a:graphicData uri="http://schemas.openxmlformats.org/drawingml/2006/table">
            <a:tbl>
              <a:tblPr firstRow="1" bandRow="1">
                <a:tableStyleId>{5C22544A-7EE6-4342-B048-85BDC9FD1C3A}</a:tableStyleId>
              </a:tblPr>
              <a:tblGrid>
                <a:gridCol w="1882552">
                  <a:extLst>
                    <a:ext uri="{9D8B030D-6E8A-4147-A177-3AD203B41FA5}">
                      <a16:colId xmlns:a16="http://schemas.microsoft.com/office/drawing/2014/main" val="20000"/>
                    </a:ext>
                  </a:extLst>
                </a:gridCol>
                <a:gridCol w="1800200">
                  <a:extLst>
                    <a:ext uri="{9D8B030D-6E8A-4147-A177-3AD203B41FA5}">
                      <a16:colId xmlns:a16="http://schemas.microsoft.com/office/drawing/2014/main" val="20001"/>
                    </a:ext>
                  </a:extLst>
                </a:gridCol>
                <a:gridCol w="2304256">
                  <a:extLst>
                    <a:ext uri="{9D8B030D-6E8A-4147-A177-3AD203B41FA5}">
                      <a16:colId xmlns:a16="http://schemas.microsoft.com/office/drawing/2014/main" val="20002"/>
                    </a:ext>
                  </a:extLst>
                </a:gridCol>
                <a:gridCol w="2242592">
                  <a:extLst>
                    <a:ext uri="{9D8B030D-6E8A-4147-A177-3AD203B41FA5}">
                      <a16:colId xmlns:a16="http://schemas.microsoft.com/office/drawing/2014/main" val="20003"/>
                    </a:ext>
                  </a:extLst>
                </a:gridCol>
              </a:tblGrid>
              <a:tr h="640151">
                <a:tc>
                  <a:txBody>
                    <a:bodyPr/>
                    <a:lstStyle/>
                    <a:p>
                      <a:pPr algn="ctr"/>
                      <a:r>
                        <a:rPr lang="en-GB" sz="2800" dirty="0">
                          <a:solidFill>
                            <a:schemeClr val="tx1"/>
                          </a:solidFill>
                        </a:rPr>
                        <a:t>END</a:t>
                      </a:r>
                      <a:r>
                        <a:rPr lang="en-GB" sz="2800" baseline="0" dirty="0">
                          <a:solidFill>
                            <a:schemeClr val="tx1"/>
                          </a:solidFill>
                        </a:rPr>
                        <a:t> OF YEAR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CASH FLOW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DISCOUNT</a:t>
                      </a:r>
                      <a:r>
                        <a:rPr lang="en-GB" sz="2800" baseline="0" dirty="0">
                          <a:solidFill>
                            <a:schemeClr val="tx1"/>
                          </a:solidFill>
                        </a:rPr>
                        <a:t> FACTOR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PRESENT VALUE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81">
                <a:tc>
                  <a:txBody>
                    <a:bodyPr/>
                    <a:lstStyle/>
                    <a:p>
                      <a:r>
                        <a:rPr lang="en-GB" sz="2800" dirty="0">
                          <a:solidFill>
                            <a:schemeClr val="tx1"/>
                          </a:solidFill>
                        </a:rPr>
                        <a:t>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81">
                <a:tc>
                  <a:txBody>
                    <a:bodyPr/>
                    <a:lstStyle/>
                    <a:p>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45,000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0.909</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40,905</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81">
                <a:tc>
                  <a:txBody>
                    <a:bodyPr/>
                    <a:lstStyle/>
                    <a:p>
                      <a:r>
                        <a:rPr lang="en-GB" sz="2800" dirty="0">
                          <a:solidFill>
                            <a:schemeClr val="tx1"/>
                          </a:solidFill>
                        </a:rPr>
                        <a:t>2</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45,000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0.826</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37,170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45,000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t>33,795</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22,530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881">
                <a:tc gridSpan="3">
                  <a:txBody>
                    <a:bodyPr/>
                    <a:lstStyle/>
                    <a:p>
                      <a:r>
                        <a:rPr lang="en-GB" sz="2800" b="1" dirty="0">
                          <a:solidFill>
                            <a:schemeClr val="tx1"/>
                          </a:solidFill>
                        </a:rPr>
                        <a:t>NET</a:t>
                      </a:r>
                      <a:r>
                        <a:rPr lang="en-GB" sz="2800" b="1" baseline="0" dirty="0">
                          <a:solidFill>
                            <a:schemeClr val="tx1"/>
                          </a:solidFill>
                        </a:rPr>
                        <a:t> PRESENT VALUE</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b="1" dirty="0">
                          <a:solidFill>
                            <a:schemeClr val="tx1"/>
                          </a:solidFill>
                        </a:rPr>
                        <a:t>+</a:t>
                      </a:r>
                      <a:r>
                        <a:rPr lang="en-GB" sz="2800" b="1" baseline="0" dirty="0">
                          <a:solidFill>
                            <a:schemeClr val="tx1"/>
                          </a:solidFill>
                        </a:rPr>
                        <a:t>14,400</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0763"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71282423-4A75-468A-9106-6BEC62150856}" type="slidenum">
              <a:rPr lang="en-GB" altLang="en-US" sz="1400">
                <a:solidFill>
                  <a:srgbClr val="000000"/>
                </a:solidFill>
              </a:rPr>
              <a:pPr>
                <a:spcBef>
                  <a:spcPct val="0"/>
                </a:spcBef>
                <a:buFontTx/>
                <a:buNone/>
              </a:pPr>
              <a:t>23</a:t>
            </a:fld>
            <a:endParaRPr lang="en-GB" altLang="en-US" sz="1400">
              <a:solidFill>
                <a:srgbClr val="000000"/>
              </a:solidFill>
            </a:endParaRPr>
          </a:p>
        </p:txBody>
      </p:sp>
    </p:spTree>
    <p:extLst>
      <p:ext uri="{BB962C8B-B14F-4D97-AF65-F5344CB8AC3E}">
        <p14:creationId xmlns:p14="http://schemas.microsoft.com/office/powerpoint/2010/main" val="4175133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1846920" y="476672"/>
            <a:ext cx="8498160" cy="943546"/>
          </a:xfrm>
        </p:spPr>
        <p:txBody>
          <a:bodyPr/>
          <a:lstStyle/>
          <a:p>
            <a:r>
              <a:rPr lang="en-GB" altLang="en-US" sz="4000" b="1" u="sng" dirty="0">
                <a:ea typeface="ＭＳ Ｐゴシック" panose="020B0600070205080204" pitchFamily="34" charset="-128"/>
              </a:rPr>
              <a:t>CALCULATION OF NPV PROJECT C</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52560650"/>
              </p:ext>
            </p:extLst>
          </p:nvPr>
        </p:nvGraphicFramePr>
        <p:xfrm>
          <a:off x="1861200" y="1560196"/>
          <a:ext cx="8363272" cy="4053910"/>
        </p:xfrm>
        <a:graphic>
          <a:graphicData uri="http://schemas.openxmlformats.org/drawingml/2006/table">
            <a:tbl>
              <a:tblPr firstRow="1" bandRow="1">
                <a:tableStyleId>{5C22544A-7EE6-4342-B048-85BDC9FD1C3A}</a:tableStyleId>
              </a:tblPr>
              <a:tblGrid>
                <a:gridCol w="1913130">
                  <a:extLst>
                    <a:ext uri="{9D8B030D-6E8A-4147-A177-3AD203B41FA5}">
                      <a16:colId xmlns:a16="http://schemas.microsoft.com/office/drawing/2014/main" val="20000"/>
                    </a:ext>
                  </a:extLst>
                </a:gridCol>
                <a:gridCol w="1829440">
                  <a:extLst>
                    <a:ext uri="{9D8B030D-6E8A-4147-A177-3AD203B41FA5}">
                      <a16:colId xmlns:a16="http://schemas.microsoft.com/office/drawing/2014/main" val="20001"/>
                    </a:ext>
                  </a:extLst>
                </a:gridCol>
                <a:gridCol w="2341684">
                  <a:extLst>
                    <a:ext uri="{9D8B030D-6E8A-4147-A177-3AD203B41FA5}">
                      <a16:colId xmlns:a16="http://schemas.microsoft.com/office/drawing/2014/main" val="20002"/>
                    </a:ext>
                  </a:extLst>
                </a:gridCol>
                <a:gridCol w="2279018">
                  <a:extLst>
                    <a:ext uri="{9D8B030D-6E8A-4147-A177-3AD203B41FA5}">
                      <a16:colId xmlns:a16="http://schemas.microsoft.com/office/drawing/2014/main" val="20003"/>
                    </a:ext>
                  </a:extLst>
                </a:gridCol>
              </a:tblGrid>
              <a:tr h="495986">
                <a:tc>
                  <a:txBody>
                    <a:bodyPr/>
                    <a:lstStyle/>
                    <a:p>
                      <a:pPr algn="ctr"/>
                      <a:r>
                        <a:rPr lang="en-GB" sz="2800" dirty="0">
                          <a:solidFill>
                            <a:schemeClr val="tx1"/>
                          </a:solidFill>
                        </a:rPr>
                        <a:t>END</a:t>
                      </a:r>
                      <a:r>
                        <a:rPr lang="en-GB" sz="2800" baseline="0" dirty="0">
                          <a:solidFill>
                            <a:schemeClr val="tx1"/>
                          </a:solidFill>
                        </a:rPr>
                        <a:t> OF YEAR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CASH FLOW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DISCOUNT</a:t>
                      </a:r>
                      <a:r>
                        <a:rPr lang="en-GB" sz="2800" baseline="0" dirty="0">
                          <a:solidFill>
                            <a:schemeClr val="tx1"/>
                          </a:solidFill>
                        </a:rPr>
                        <a:t> FACTOR</a:t>
                      </a:r>
                      <a:endParaRPr lang="en-GB" sz="2800"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solidFill>
                            <a:schemeClr val="tx1"/>
                          </a:solidFill>
                        </a:rPr>
                        <a:t>PRESENT VALUE £</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81">
                <a:tc>
                  <a:txBody>
                    <a:bodyPr/>
                    <a:lstStyle/>
                    <a:p>
                      <a:r>
                        <a:rPr lang="en-GB" sz="2800" dirty="0">
                          <a:solidFill>
                            <a:schemeClr val="tx1"/>
                          </a:solidFill>
                        </a:rPr>
                        <a:t>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(120,000)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81">
                <a:tc>
                  <a:txBody>
                    <a:bodyPr/>
                    <a:lstStyle/>
                    <a:p>
                      <a:r>
                        <a:rPr lang="en-GB" sz="2800" dirty="0">
                          <a:solidFill>
                            <a:schemeClr val="tx1"/>
                          </a:solidFill>
                        </a:rPr>
                        <a:t>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40,000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0.909</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36,360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81">
                <a:tc>
                  <a:txBody>
                    <a:bodyPr/>
                    <a:lstStyle/>
                    <a:p>
                      <a:r>
                        <a:rPr lang="en-GB" sz="2800" dirty="0">
                          <a:solidFill>
                            <a:schemeClr val="tx1"/>
                          </a:solidFill>
                        </a:rPr>
                        <a:t>2</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70,000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0.826</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57,820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80,000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60,080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881">
                <a:tc>
                  <a:txBody>
                    <a:bodyPr/>
                    <a:lstStyle/>
                    <a:p>
                      <a:r>
                        <a:rPr lang="en-GB" sz="2800" dirty="0">
                          <a:solidFill>
                            <a:schemeClr val="tx1"/>
                          </a:solidFill>
                        </a:rPr>
                        <a:t>3</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30,000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0.751</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dirty="0">
                          <a:solidFill>
                            <a:schemeClr val="tx1"/>
                          </a:solidFill>
                        </a:rPr>
                        <a:t>22,530</a:t>
                      </a: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881">
                <a:tc gridSpan="3">
                  <a:txBody>
                    <a:bodyPr/>
                    <a:lstStyle/>
                    <a:p>
                      <a:r>
                        <a:rPr lang="en-GB" sz="2800" b="1" dirty="0">
                          <a:solidFill>
                            <a:schemeClr val="tx1"/>
                          </a:solidFill>
                        </a:rPr>
                        <a:t>NET</a:t>
                      </a:r>
                      <a:r>
                        <a:rPr lang="en-GB" sz="2800" b="1" baseline="0" dirty="0">
                          <a:solidFill>
                            <a:schemeClr val="tx1"/>
                          </a:solidFill>
                        </a:rPr>
                        <a:t> PRESENT VALUE</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a:r>
                        <a:rPr lang="en-GB" sz="2800" b="1" dirty="0">
                          <a:solidFill>
                            <a:schemeClr val="tx1"/>
                          </a:solidFill>
                        </a:rPr>
                        <a:t>+</a:t>
                      </a:r>
                      <a:r>
                        <a:rPr lang="en-GB" sz="2800" b="1" baseline="0" dirty="0">
                          <a:solidFill>
                            <a:schemeClr val="tx1"/>
                          </a:solidFill>
                        </a:rPr>
                        <a:t>56,790</a:t>
                      </a:r>
                      <a:endParaRPr lang="en-GB" sz="2800" b="1" dirty="0">
                        <a:solidFill>
                          <a:schemeClr val="tx1"/>
                        </a:solidFill>
                      </a:endParaRPr>
                    </a:p>
                  </a:txBody>
                  <a:tcPr marT="45725" marB="457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1787"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6777987E-73B2-439A-89F9-99EDB79D6598}" type="slidenum">
              <a:rPr lang="en-GB" altLang="en-US" sz="1400">
                <a:solidFill>
                  <a:srgbClr val="000000"/>
                </a:solidFill>
              </a:rPr>
              <a:pPr>
                <a:spcBef>
                  <a:spcPct val="0"/>
                </a:spcBef>
                <a:buFontTx/>
                <a:buNone/>
              </a:pPr>
              <a:t>24</a:t>
            </a:fld>
            <a:endParaRPr lang="en-GB" altLang="en-US" sz="1400">
              <a:solidFill>
                <a:srgbClr val="000000"/>
              </a:solidFill>
            </a:endParaRPr>
          </a:p>
        </p:txBody>
      </p:sp>
    </p:spTree>
    <p:extLst>
      <p:ext uri="{BB962C8B-B14F-4D97-AF65-F5344CB8AC3E}">
        <p14:creationId xmlns:p14="http://schemas.microsoft.com/office/powerpoint/2010/main" val="3930333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b="1" u="sng" dirty="0">
                <a:ea typeface="ＭＳ Ｐゴシック" panose="020B0600070205080204" pitchFamily="34" charset="-128"/>
              </a:rPr>
              <a:t>NPV DECISION RULE</a:t>
            </a:r>
          </a:p>
        </p:txBody>
      </p:sp>
      <p:sp>
        <p:nvSpPr>
          <p:cNvPr id="32771" name="Content Placeholder 2"/>
          <p:cNvSpPr>
            <a:spLocks noGrp="1"/>
          </p:cNvSpPr>
          <p:nvPr>
            <p:ph idx="1"/>
          </p:nvPr>
        </p:nvSpPr>
        <p:spPr>
          <a:xfrm>
            <a:off x="609600" y="1417638"/>
            <a:ext cx="10972800" cy="4171602"/>
          </a:xfrm>
        </p:spPr>
        <p:txBody>
          <a:bodyPr/>
          <a:lstStyle/>
          <a:p>
            <a:pPr>
              <a:spcAft>
                <a:spcPts val="1800"/>
              </a:spcAft>
            </a:pPr>
            <a:r>
              <a:rPr lang="en-GB" altLang="en-US" dirty="0">
                <a:ea typeface="ＭＳ Ｐゴシック" panose="020B0600070205080204" pitchFamily="34" charset="-128"/>
              </a:rPr>
              <a:t>Where the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 of the project is </a:t>
            </a:r>
            <a:r>
              <a:rPr lang="en-GB" altLang="en-US" b="1" u="sng" dirty="0">
                <a:solidFill>
                  <a:srgbClr val="00B050"/>
                </a:solidFill>
                <a:ea typeface="ＭＳ Ｐゴシック" panose="020B0600070205080204" pitchFamily="34" charset="-128"/>
              </a:rPr>
              <a:t>positive</a:t>
            </a:r>
            <a:r>
              <a:rPr lang="en-GB" altLang="en-US" dirty="0">
                <a:ea typeface="ＭＳ Ｐゴシック" panose="020B0600070205080204" pitchFamily="34" charset="-128"/>
              </a:rPr>
              <a:t>, </a:t>
            </a:r>
            <a:r>
              <a:rPr lang="en-GB" altLang="en-US" b="1" dirty="0">
                <a:solidFill>
                  <a:srgbClr val="00B050"/>
                </a:solidFill>
                <a:ea typeface="ＭＳ Ｐゴシック" panose="020B0600070205080204" pitchFamily="34" charset="-128"/>
              </a:rPr>
              <a:t>accept the project</a:t>
            </a:r>
            <a:r>
              <a:rPr lang="en-GB" altLang="en-US" dirty="0">
                <a:ea typeface="ＭＳ Ｐゴシック" panose="020B0600070205080204" pitchFamily="34" charset="-128"/>
              </a:rPr>
              <a:t>.</a:t>
            </a:r>
          </a:p>
          <a:p>
            <a:pPr>
              <a:spcAft>
                <a:spcPts val="1800"/>
              </a:spcAft>
            </a:pPr>
            <a:r>
              <a:rPr lang="en-GB" altLang="en-US" dirty="0">
                <a:ea typeface="ＭＳ Ｐゴシック" panose="020B0600070205080204" pitchFamily="34" charset="-128"/>
              </a:rPr>
              <a:t>Where the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 of the project is </a:t>
            </a:r>
            <a:r>
              <a:rPr lang="en-GB" altLang="en-US" b="1" u="sng" dirty="0">
                <a:solidFill>
                  <a:srgbClr val="FF0000"/>
                </a:solidFill>
                <a:ea typeface="ＭＳ Ｐゴシック" panose="020B0600070205080204" pitchFamily="34" charset="-128"/>
              </a:rPr>
              <a:t>negative</a:t>
            </a:r>
            <a:r>
              <a:rPr lang="en-GB" altLang="en-US" dirty="0">
                <a:ea typeface="ＭＳ Ｐゴシック" panose="020B0600070205080204" pitchFamily="34" charset="-128"/>
              </a:rPr>
              <a:t>, </a:t>
            </a:r>
            <a:r>
              <a:rPr lang="en-GB" altLang="en-US" b="1" dirty="0">
                <a:solidFill>
                  <a:srgbClr val="FF0000"/>
                </a:solidFill>
                <a:ea typeface="ＭＳ Ｐゴシック" panose="020B0600070205080204" pitchFamily="34" charset="-128"/>
              </a:rPr>
              <a:t>reject the project.</a:t>
            </a:r>
          </a:p>
          <a:p>
            <a:pPr>
              <a:spcAft>
                <a:spcPts val="1800"/>
              </a:spcAft>
            </a:pPr>
            <a:r>
              <a:rPr lang="en-GB" altLang="en-US" dirty="0">
                <a:ea typeface="ＭＳ Ｐゴシック" panose="020B0600070205080204" pitchFamily="34" charset="-128"/>
              </a:rPr>
              <a:t>Where </a:t>
            </a:r>
            <a:r>
              <a:rPr lang="en-GB" altLang="en-US" b="1" dirty="0">
                <a:ea typeface="ＭＳ Ｐゴシック" panose="020B0600070205080204" pitchFamily="34" charset="-128"/>
              </a:rPr>
              <a:t>NPV</a:t>
            </a:r>
            <a:r>
              <a:rPr lang="en-GB" altLang="en-US" dirty="0">
                <a:ea typeface="ＭＳ Ｐゴシック" panose="020B0600070205080204" pitchFamily="34" charset="-128"/>
              </a:rPr>
              <a:t> of the project is </a:t>
            </a:r>
            <a:r>
              <a:rPr lang="en-GB" altLang="en-US" b="1" u="sng" dirty="0">
                <a:solidFill>
                  <a:srgbClr val="0070C0"/>
                </a:solidFill>
                <a:ea typeface="ＭＳ Ｐゴシック" panose="020B0600070205080204" pitchFamily="34" charset="-128"/>
              </a:rPr>
              <a:t>zero</a:t>
            </a:r>
            <a:r>
              <a:rPr lang="en-GB" altLang="en-US" dirty="0">
                <a:ea typeface="ＭＳ Ｐゴシック" panose="020B0600070205080204" pitchFamily="34" charset="-128"/>
              </a:rPr>
              <a:t>, the project is </a:t>
            </a:r>
            <a:r>
              <a:rPr lang="en-GB" altLang="en-US" b="1" dirty="0">
                <a:solidFill>
                  <a:srgbClr val="0070C0"/>
                </a:solidFill>
                <a:ea typeface="ＭＳ Ｐゴシック" panose="020B0600070205080204" pitchFamily="34" charset="-128"/>
              </a:rPr>
              <a:t>acceptable</a:t>
            </a:r>
            <a:r>
              <a:rPr lang="en-GB" altLang="en-US" dirty="0">
                <a:ea typeface="ＭＳ Ｐゴシック" panose="020B0600070205080204" pitchFamily="34" charset="-128"/>
              </a:rPr>
              <a:t> in meeting the cost of capital but gives no surplus to its owners.</a:t>
            </a:r>
          </a:p>
        </p:txBody>
      </p:sp>
      <p:sp>
        <p:nvSpPr>
          <p:cNvPr id="32772"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974E5730-140C-4C3E-B32C-6CCEE8856431}" type="slidenum">
              <a:rPr lang="en-GB" altLang="en-US" sz="1400"/>
              <a:pPr>
                <a:spcBef>
                  <a:spcPct val="0"/>
                </a:spcBef>
                <a:buFontTx/>
                <a:buNone/>
              </a:pPr>
              <a:t>25</a:t>
            </a:fld>
            <a:endParaRPr lang="en-GB" altLang="en-US" sz="1400"/>
          </a:p>
        </p:txBody>
      </p:sp>
    </p:spTree>
    <p:extLst>
      <p:ext uri="{BB962C8B-B14F-4D97-AF65-F5344CB8AC3E}">
        <p14:creationId xmlns:p14="http://schemas.microsoft.com/office/powerpoint/2010/main" val="2775403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4BA2BE65-7F32-4030-8CE6-1A510AC3DE5B}" type="slidenum">
              <a:rPr lang="en-GB" altLang="en-US" sz="1400"/>
              <a:pPr>
                <a:spcBef>
                  <a:spcPct val="0"/>
                </a:spcBef>
                <a:buFontTx/>
                <a:buNone/>
              </a:pPr>
              <a:t>26</a:t>
            </a:fld>
            <a:endParaRPr lang="en-GB" altLang="en-US" sz="1400"/>
          </a:p>
        </p:txBody>
      </p:sp>
      <p:sp>
        <p:nvSpPr>
          <p:cNvPr id="33795" name="Rectangle 2"/>
          <p:cNvSpPr>
            <a:spLocks noGrp="1" noChangeArrowheads="1"/>
          </p:cNvSpPr>
          <p:nvPr>
            <p:ph type="title"/>
          </p:nvPr>
        </p:nvSpPr>
        <p:spPr/>
        <p:txBody>
          <a:bodyPr/>
          <a:lstStyle/>
          <a:p>
            <a:pPr eaLnBrk="1" hangingPunct="1"/>
            <a:r>
              <a:rPr lang="en-GB" altLang="en-US" b="1" u="sng" dirty="0">
                <a:ea typeface="ＭＳ Ｐゴシック" panose="020B0600070205080204" pitchFamily="34" charset="-128"/>
              </a:rPr>
              <a:t>ASSESSMENT OF NPV</a:t>
            </a:r>
          </a:p>
        </p:txBody>
      </p:sp>
      <p:sp>
        <p:nvSpPr>
          <p:cNvPr id="22531" name="Rectangle 3"/>
          <p:cNvSpPr>
            <a:spLocks noGrp="1" noChangeArrowheads="1"/>
          </p:cNvSpPr>
          <p:nvPr>
            <p:ph type="body" idx="1"/>
          </p:nvPr>
        </p:nvSpPr>
        <p:spPr/>
        <p:txBody>
          <a:bodyPr/>
          <a:lstStyle/>
          <a:p>
            <a:pPr eaLnBrk="1" hangingPunct="1">
              <a:lnSpc>
                <a:spcPct val="90000"/>
              </a:lnSpc>
              <a:buFontTx/>
              <a:buNone/>
            </a:pPr>
            <a:r>
              <a:rPr lang="en-GB" altLang="en-US" b="1" u="sng" dirty="0">
                <a:ea typeface="ＭＳ Ｐゴシック" panose="020B0600070205080204" pitchFamily="34" charset="-128"/>
              </a:rPr>
              <a:t>Advantages</a:t>
            </a:r>
          </a:p>
          <a:p>
            <a:pPr eaLnBrk="1" hangingPunct="1">
              <a:lnSpc>
                <a:spcPct val="90000"/>
              </a:lnSpc>
            </a:pPr>
            <a:r>
              <a:rPr lang="en-GB" altLang="en-US" dirty="0">
                <a:ea typeface="ＭＳ Ｐゴシック" panose="020B0600070205080204" pitchFamily="34" charset="-128"/>
              </a:rPr>
              <a:t>Takes timing of cash flows into account</a:t>
            </a:r>
          </a:p>
          <a:p>
            <a:pPr eaLnBrk="1" hangingPunct="1">
              <a:lnSpc>
                <a:spcPct val="90000"/>
              </a:lnSpc>
            </a:pPr>
            <a:r>
              <a:rPr lang="en-GB" altLang="en-US" dirty="0">
                <a:ea typeface="ＭＳ Ｐゴシック" panose="020B0600070205080204" pitchFamily="34" charset="-128"/>
              </a:rPr>
              <a:t>Includes all relevant cash flows</a:t>
            </a:r>
          </a:p>
          <a:p>
            <a:pPr eaLnBrk="1" hangingPunct="1">
              <a:lnSpc>
                <a:spcPct val="90000"/>
              </a:lnSpc>
            </a:pPr>
            <a:r>
              <a:rPr lang="en-GB" altLang="en-US" dirty="0">
                <a:ea typeface="ＭＳ Ｐゴシック" panose="020B0600070205080204" pitchFamily="34" charset="-128"/>
              </a:rPr>
              <a:t>Aligned to interests of owners</a:t>
            </a:r>
          </a:p>
          <a:p>
            <a:pPr eaLnBrk="1" hangingPunct="1">
              <a:lnSpc>
                <a:spcPct val="90000"/>
              </a:lnSpc>
              <a:spcBef>
                <a:spcPts val="3600"/>
              </a:spcBef>
              <a:buNone/>
            </a:pPr>
            <a:r>
              <a:rPr lang="en-GB" altLang="en-US" b="1" u="sng" dirty="0">
                <a:ea typeface="ＭＳ Ｐゴシック" panose="020B0600070205080204" pitchFamily="34" charset="-128"/>
              </a:rPr>
              <a:t>Disadvantages</a:t>
            </a:r>
          </a:p>
          <a:p>
            <a:pPr eaLnBrk="1" hangingPunct="1">
              <a:lnSpc>
                <a:spcPct val="90000"/>
              </a:lnSpc>
            </a:pPr>
            <a:r>
              <a:rPr lang="en-GB" altLang="en-US" dirty="0">
                <a:ea typeface="ＭＳ Ｐゴシック" panose="020B0600070205080204" pitchFamily="34" charset="-128"/>
              </a:rPr>
              <a:t>More difficult to understand</a:t>
            </a:r>
          </a:p>
        </p:txBody>
      </p:sp>
    </p:spTree>
    <p:extLst>
      <p:ext uri="{BB962C8B-B14F-4D97-AF65-F5344CB8AC3E}">
        <p14:creationId xmlns:p14="http://schemas.microsoft.com/office/powerpoint/2010/main" val="365405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z="4000" b="1" u="sng" dirty="0">
                <a:ea typeface="ＭＳ Ｐゴシック" panose="020B0600070205080204" pitchFamily="34" charset="-128"/>
              </a:rPr>
              <a:t>DISCOUNTED PAYBACK PERIOD</a:t>
            </a:r>
          </a:p>
        </p:txBody>
      </p:sp>
      <p:sp>
        <p:nvSpPr>
          <p:cNvPr id="34819"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A26298B6-8438-44F5-BE16-1CE331F1EAA3}" type="slidenum">
              <a:rPr lang="en-GB" altLang="en-US" sz="1400">
                <a:solidFill>
                  <a:srgbClr val="000000"/>
                </a:solidFill>
              </a:rPr>
              <a:pPr>
                <a:spcBef>
                  <a:spcPct val="0"/>
                </a:spcBef>
                <a:buFontTx/>
                <a:buNone/>
              </a:pPr>
              <a:t>27</a:t>
            </a:fld>
            <a:endParaRPr lang="en-GB" altLang="en-US" sz="1400" dirty="0">
              <a:solidFill>
                <a:srgbClr val="000000"/>
              </a:solidFill>
            </a:endParaRPr>
          </a:p>
        </p:txBody>
      </p:sp>
      <p:sp>
        <p:nvSpPr>
          <p:cNvPr id="34820" name="Content Placeholder 2"/>
          <p:cNvSpPr>
            <a:spLocks noGrp="1"/>
          </p:cNvSpPr>
          <p:nvPr>
            <p:ph idx="1"/>
          </p:nvPr>
        </p:nvSpPr>
        <p:spPr>
          <a:xfrm>
            <a:off x="1981200" y="1340768"/>
            <a:ext cx="8229600" cy="3917032"/>
          </a:xfrm>
        </p:spPr>
        <p:txBody>
          <a:bodyPr/>
          <a:lstStyle/>
          <a:p>
            <a:r>
              <a:rPr lang="en-GB" altLang="en-US" dirty="0">
                <a:ea typeface="ＭＳ Ｐゴシック" panose="020B0600070205080204" pitchFamily="34" charset="-128"/>
              </a:rPr>
              <a:t>Initial investment is £120,000</a:t>
            </a:r>
          </a:p>
          <a:p>
            <a:r>
              <a:rPr lang="en-GB" altLang="en-US" dirty="0">
                <a:ea typeface="ＭＳ Ｐゴシック" panose="020B0600070205080204" pitchFamily="34" charset="-128"/>
              </a:rPr>
              <a:t>Ignore the scrap value</a:t>
            </a:r>
          </a:p>
          <a:p>
            <a:pPr>
              <a:buFontTx/>
              <a:buNone/>
            </a:pPr>
            <a:endParaRPr lang="en-GB" altLang="en-US" dirty="0">
              <a:ea typeface="ＭＳ Ｐゴシック" panose="020B0600070205080204" pitchFamily="34" charset="-128"/>
            </a:endParaRPr>
          </a:p>
        </p:txBody>
      </p:sp>
      <p:pic>
        <p:nvPicPr>
          <p:cNvPr id="3482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3481" y="2636912"/>
            <a:ext cx="8705039" cy="3062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79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967478" y="93495"/>
            <a:ext cx="8229600" cy="1143000"/>
          </a:xfrm>
        </p:spPr>
        <p:txBody>
          <a:bodyPr/>
          <a:lstStyle/>
          <a:p>
            <a:r>
              <a:rPr lang="en-GB" altLang="en-US" b="1" dirty="0">
                <a:ea typeface="ＭＳ Ｐゴシック" panose="020B0600070205080204" pitchFamily="34" charset="-128"/>
              </a:rPr>
              <a:t>EVALUATION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37887210"/>
              </p:ext>
            </p:extLst>
          </p:nvPr>
        </p:nvGraphicFramePr>
        <p:xfrm>
          <a:off x="1524000" y="1236495"/>
          <a:ext cx="9144000" cy="4385010"/>
        </p:xfrm>
        <a:graphic>
          <a:graphicData uri="http://schemas.openxmlformats.org/drawingml/2006/table">
            <a:tbl>
              <a:tblPr firstRow="1" bandRow="1">
                <a:tableStyleId>{5C22544A-7EE6-4342-B048-85BDC9FD1C3A}</a:tableStyleId>
              </a:tblPr>
              <a:tblGrid>
                <a:gridCol w="3371868">
                  <a:extLst>
                    <a:ext uri="{9D8B030D-6E8A-4147-A177-3AD203B41FA5}">
                      <a16:colId xmlns:a16="http://schemas.microsoft.com/office/drawing/2014/main" val="20000"/>
                    </a:ext>
                  </a:extLst>
                </a:gridCol>
                <a:gridCol w="1920213">
                  <a:extLst>
                    <a:ext uri="{9D8B030D-6E8A-4147-A177-3AD203B41FA5}">
                      <a16:colId xmlns:a16="http://schemas.microsoft.com/office/drawing/2014/main" val="20001"/>
                    </a:ext>
                  </a:extLst>
                </a:gridCol>
                <a:gridCol w="2080230">
                  <a:extLst>
                    <a:ext uri="{9D8B030D-6E8A-4147-A177-3AD203B41FA5}">
                      <a16:colId xmlns:a16="http://schemas.microsoft.com/office/drawing/2014/main" val="20002"/>
                    </a:ext>
                  </a:extLst>
                </a:gridCol>
                <a:gridCol w="1771689">
                  <a:extLst>
                    <a:ext uri="{9D8B030D-6E8A-4147-A177-3AD203B41FA5}">
                      <a16:colId xmlns:a16="http://schemas.microsoft.com/office/drawing/2014/main" val="20003"/>
                    </a:ext>
                  </a:extLst>
                </a:gridCol>
              </a:tblGrid>
              <a:tr h="857932">
                <a:tc>
                  <a:txBody>
                    <a:bodyPr/>
                    <a:lstStyle/>
                    <a:p>
                      <a:pPr algn="ctr"/>
                      <a:r>
                        <a:rPr lang="en-GB" sz="2400" b="1" dirty="0">
                          <a:solidFill>
                            <a:schemeClr val="tx1"/>
                          </a:solidFill>
                        </a:rPr>
                        <a:t>RANKINGS</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PROJECT A</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PROJECT B</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PROJECT C</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76641">
                <a:tc>
                  <a:txBody>
                    <a:bodyPr/>
                    <a:lstStyle/>
                    <a:p>
                      <a:pPr algn="ctr"/>
                      <a:r>
                        <a:rPr lang="en-GB" sz="2400" b="1" dirty="0">
                          <a:solidFill>
                            <a:schemeClr val="tx1"/>
                          </a:solidFill>
                        </a:rPr>
                        <a:t>PAYBACK</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baseline="0" dirty="0">
                          <a:solidFill>
                            <a:schemeClr val="tx1"/>
                          </a:solidFill>
                        </a:rPr>
                        <a:t> </a:t>
                      </a:r>
                      <a:endParaRPr lang="en-GB" sz="2400" dirty="0">
                        <a:solidFill>
                          <a:schemeClr val="tx1"/>
                        </a:solidFill>
                      </a:endParaRP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kern="1200" baseline="30000" dirty="0">
                          <a:solidFill>
                            <a:schemeClr val="tx1"/>
                          </a:solidFill>
                          <a:latin typeface="+mn-lt"/>
                          <a:ea typeface="+mn-ea"/>
                          <a:cs typeface="+mn-cs"/>
                        </a:rPr>
                        <a:t>nd</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857932">
                <a:tc>
                  <a:txBody>
                    <a:bodyPr/>
                    <a:lstStyle/>
                    <a:p>
                      <a:pPr algn="ctr"/>
                      <a:r>
                        <a:rPr lang="en-GB" sz="2400" b="1" dirty="0">
                          <a:solidFill>
                            <a:schemeClr val="tx1"/>
                          </a:solidFill>
                        </a:rPr>
                        <a:t>ARR ON INITIAL</a:t>
                      </a:r>
                      <a:r>
                        <a:rPr lang="en-GB" sz="2400" b="1" baseline="0" dirty="0">
                          <a:solidFill>
                            <a:schemeClr val="tx1"/>
                          </a:solidFill>
                        </a:rPr>
                        <a:t> INV</a:t>
                      </a:r>
                      <a:endParaRPr lang="en-GB" sz="2400" b="1" dirty="0">
                        <a:solidFill>
                          <a:schemeClr val="tx1"/>
                        </a:solidFill>
                      </a:endParaRP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57932">
                <a:tc>
                  <a:txBody>
                    <a:bodyPr/>
                    <a:lstStyle/>
                    <a:p>
                      <a:pPr algn="ctr"/>
                      <a:r>
                        <a:rPr lang="en-GB" sz="2400" b="1" dirty="0">
                          <a:solidFill>
                            <a:schemeClr val="tx1"/>
                          </a:solidFill>
                        </a:rPr>
                        <a:t>ARR ON AVERAGE INV</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857932">
                <a:tc>
                  <a:txBody>
                    <a:bodyPr/>
                    <a:lstStyle/>
                    <a:p>
                      <a:pPr algn="ctr"/>
                      <a:r>
                        <a:rPr lang="en-GB" sz="2400" b="1" dirty="0">
                          <a:solidFill>
                            <a:schemeClr val="tx1"/>
                          </a:solidFill>
                        </a:rPr>
                        <a:t>DISCOUNTED PAYBACK</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baseline="0" dirty="0">
                          <a:solidFill>
                            <a:schemeClr val="tx1"/>
                          </a:solidFill>
                        </a:rPr>
                        <a:t> </a:t>
                      </a:r>
                      <a:endParaRPr lang="en-GB" sz="2400" dirty="0">
                        <a:solidFill>
                          <a:schemeClr val="tx1"/>
                        </a:solidFill>
                      </a:endParaRP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76641">
                <a:tc>
                  <a:txBody>
                    <a:bodyPr/>
                    <a:lstStyle/>
                    <a:p>
                      <a:pPr algn="ctr"/>
                      <a:r>
                        <a:rPr lang="en-GB" sz="2400" b="1" dirty="0">
                          <a:solidFill>
                            <a:schemeClr val="tx1"/>
                          </a:solidFill>
                        </a:rPr>
                        <a:t>NPV</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2</a:t>
                      </a:r>
                      <a:r>
                        <a:rPr lang="en-GB" sz="2400" baseline="30000" dirty="0">
                          <a:solidFill>
                            <a:schemeClr val="tx1"/>
                          </a:solidFill>
                        </a:rPr>
                        <a:t>nd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3</a:t>
                      </a:r>
                      <a:r>
                        <a:rPr lang="en-GB" sz="2400" baseline="30000" dirty="0">
                          <a:solidFill>
                            <a:schemeClr val="tx1"/>
                          </a:solidFill>
                        </a:rPr>
                        <a:t>rd</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solidFill>
                            <a:schemeClr val="tx1"/>
                          </a:solidFill>
                        </a:rPr>
                        <a:t>1</a:t>
                      </a:r>
                      <a:r>
                        <a:rPr lang="en-GB" sz="2400" baseline="30000" dirty="0">
                          <a:solidFill>
                            <a:schemeClr val="tx1"/>
                          </a:solidFill>
                        </a:rPr>
                        <a:t>st</a:t>
                      </a:r>
                      <a:r>
                        <a:rPr lang="en-GB" sz="2400" dirty="0">
                          <a:solidFill>
                            <a:schemeClr val="tx1"/>
                          </a:solidFill>
                        </a:rPr>
                        <a:t> </a:t>
                      </a:r>
                    </a:p>
                  </a:txBody>
                  <a:tcPr marT="45733" marB="4573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35880" name="Slide Number Placeholder 3"/>
          <p:cNvSpPr>
            <a:spLocks noGrp="1"/>
          </p:cNvSpPr>
          <p:nvPr>
            <p:ph type="sldNum" sz="quarter" idx="12"/>
          </p:nvPr>
        </p:nvSpPr>
        <p:spPr>
          <a:noFill/>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fld id="{543C8122-E8CF-4485-BE34-D72B72EDA58E}" type="slidenum">
              <a:rPr lang="en-GB" altLang="en-US" sz="1400"/>
              <a:pPr>
                <a:spcBef>
                  <a:spcPct val="0"/>
                </a:spcBef>
                <a:buFontTx/>
                <a:buNone/>
              </a:pPr>
              <a:t>28</a:t>
            </a:fld>
            <a:endParaRPr lang="en-GB" altLang="en-US" sz="1400"/>
          </a:p>
        </p:txBody>
      </p:sp>
    </p:spTree>
    <p:extLst>
      <p:ext uri="{BB962C8B-B14F-4D97-AF65-F5344CB8AC3E}">
        <p14:creationId xmlns:p14="http://schemas.microsoft.com/office/powerpoint/2010/main" val="84029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0</TotalTime>
  <Words>1275</Words>
  <Application>Microsoft Office PowerPoint</Application>
  <PresentationFormat>Widescreen</PresentationFormat>
  <Paragraphs>342</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Myriad Pro</vt:lpstr>
      <vt:lpstr>Arial</vt:lpstr>
      <vt:lpstr>Verdana</vt:lpstr>
      <vt:lpstr>Wingdings</vt:lpstr>
      <vt:lpstr>20140311PresentationUWTSDTemplate</vt:lpstr>
      <vt:lpstr>LCMB7002 FINANCIAL MANAGEMENT  WEEK 8 Part 1  </vt:lpstr>
      <vt:lpstr>Learning outcomes </vt:lpstr>
      <vt:lpstr>INVESTMENT APPRAISAL</vt:lpstr>
      <vt:lpstr> INVESTMENT APPRAISAL</vt:lpstr>
      <vt:lpstr>METHODS OF EVALUATING PROJECTS</vt:lpstr>
      <vt:lpstr> METHODS OF EVALUATING  PROJECTS </vt:lpstr>
      <vt:lpstr>EXAMPLE</vt:lpstr>
      <vt:lpstr>RELEVANT COSTS</vt:lpstr>
      <vt:lpstr>PAYBACK PERIOD</vt:lpstr>
      <vt:lpstr>CALCULATIONS FOR PAYBACK</vt:lpstr>
      <vt:lpstr>ADVANTAGES OF PAYBACK</vt:lpstr>
      <vt:lpstr>DISADVANTAGES OF PAYBACK</vt:lpstr>
      <vt:lpstr>ARR ON INITIAL INVESTMENT</vt:lpstr>
      <vt:lpstr>CALCULATIONS OF ARR ON INITIAL INVESTMENT</vt:lpstr>
      <vt:lpstr>CALCULATIONS OF ARR ON AVERAGE INVESTMENT</vt:lpstr>
      <vt:lpstr>ADVANTAGES OF ARR</vt:lpstr>
      <vt:lpstr>DISADVANTAGES OF ARR</vt:lpstr>
      <vt:lpstr>TIME VALUE OF MONEY</vt:lpstr>
      <vt:lpstr>PRESENT VALUE</vt:lpstr>
      <vt:lpstr>DETERMINATION OF DISCOUNT RATE</vt:lpstr>
      <vt:lpstr>NET PRESENT VALUE</vt:lpstr>
      <vt:lpstr>CALCULATION OF NPV PROJECT A</vt:lpstr>
      <vt:lpstr>CALCULATION OF NPV PROJECT B</vt:lpstr>
      <vt:lpstr>CALCULATION OF NPV PROJECT C</vt:lpstr>
      <vt:lpstr>NPV DECISION RULE</vt:lpstr>
      <vt:lpstr>ASSESSMENT OF NPV</vt:lpstr>
      <vt:lpstr>DISCOUNTED PAYBACK PERIOD</vt:lpstr>
      <vt:lpstr>EVALUATION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183</cp:revision>
  <cp:lastPrinted>2018-07-09T15:27:01Z</cp:lastPrinted>
  <dcterms:created xsi:type="dcterms:W3CDTF">2002-10-07T19:43:58Z</dcterms:created>
  <dcterms:modified xsi:type="dcterms:W3CDTF">2025-10-28T09:24:37Z</dcterms:modified>
</cp:coreProperties>
</file>