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147" r:id="rId1"/>
  </p:sldMasterIdLst>
  <p:notesMasterIdLst>
    <p:notesMasterId r:id="rId17"/>
  </p:notesMasterIdLst>
  <p:sldIdLst>
    <p:sldId id="276" r:id="rId2"/>
    <p:sldId id="256" r:id="rId3"/>
    <p:sldId id="258" r:id="rId4"/>
    <p:sldId id="259" r:id="rId5"/>
    <p:sldId id="261" r:id="rId6"/>
    <p:sldId id="262" r:id="rId7"/>
    <p:sldId id="264" r:id="rId8"/>
    <p:sldId id="265" r:id="rId9"/>
    <p:sldId id="267" r:id="rId10"/>
    <p:sldId id="268" r:id="rId11"/>
    <p:sldId id="269" r:id="rId12"/>
    <p:sldId id="271" r:id="rId13"/>
    <p:sldId id="278" r:id="rId14"/>
    <p:sldId id="272" r:id="rId15"/>
    <p:sldId id="273" r:id="rId16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228" dt="2026-10-11T11:38:58.589"/>
    <p1510:client id="{1364B506-07DE-363D-04BA-0306464BC961}" v="363" dt="2026-10-11T10:59:22.446"/>
    <p1510:client id="{4C86A0DB-E204-51FF-46EE-F748A4A5181E}" v="160" dt="2026-10-11T09:42:09.1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8C1556-77C7-4103-8587-68CD19EBD7A8}" type="datetimeFigureOut">
              <a:t>10/11/2026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228600" y="1524000"/>
            <a:ext cx="7315200" cy="41148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5867400"/>
            <a:ext cx="5486400" cy="48006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3BB59F-993D-47EF-A1AB-6390E06103F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7142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Introduce the topic and say the focus is a practical workplace communication problem, not just a technology choice.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Talk through the four examples and link them to care quality and staff coordination.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Emphasise that the issue is fragmented communication. Mention that time is lost when staff repeat or chase information.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Describe Teams as a hub. Mention channels, chat, pinned information and mobile access.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Compare Teams with email and paper diaries. The key point is visibility and searchability.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Explain that staff work across different locations, so the communication space needs to travel with them.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Use the numbers as a quick summary of why distance and shift cover matter.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Explain efficiency in simple terms: fewer repeated calls, quicker updates and a shared record.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Explain communication quality: messages are easier to follow, and remote staff are less excluded.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Balance the argument. Teams is useful, but without rules and training it could create more noise.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Talk through the four phases and explain why starting with a pilot is safer than a full immediate rollout.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Summarise the evidence behind the recommendation and remind the audience that Teams supports communication, not formal care records.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Mention that the presentation uses Harvard referencing and includes credible professional sources.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03779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16259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41946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59128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21757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10131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41417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68431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26859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2094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9398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02151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3211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52818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51433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42111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84376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373362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59359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48" r:id="rId1"/>
    <p:sldLayoutId id="2147484149" r:id="rId2"/>
    <p:sldLayoutId id="2147484150" r:id="rId3"/>
    <p:sldLayoutId id="2147484151" r:id="rId4"/>
    <p:sldLayoutId id="2147484152" r:id="rId5"/>
    <p:sldLayoutId id="2147484153" r:id="rId6"/>
    <p:sldLayoutId id="2147484154" r:id="rId7"/>
    <p:sldLayoutId id="2147484155" r:id="rId8"/>
    <p:sldLayoutId id="2147484156" r:id="rId9"/>
    <p:sldLayoutId id="2147484157" r:id="rId10"/>
    <p:sldLayoutId id="2147484158" r:id="rId11"/>
    <p:sldLayoutId id="2147484159" r:id="rId12"/>
    <p:sldLayoutId id="2147484160" r:id="rId13"/>
    <p:sldLayoutId id="2147484161" r:id="rId14"/>
    <p:sldLayoutId id="2147484162" r:id="rId15"/>
    <p:sldLayoutId id="2147484163" r:id="rId16"/>
    <p:sldLayoutId id="2147484164" r:id="rId17"/>
    <p:sldLayoutId id="2147484165" r:id="rId18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support.nhs.net/knowledge-base/teams-federation-guidance" TargetMode="External"/><Relationship Id="rId3" Type="http://schemas.openxmlformats.org/officeDocument/2006/relationships/hyperlink" Target="https://support.microsoft.com/en-us/teams/chat/pin-a-chat-message-to-the-top-of-a-chat-in-microsoft-teams" TargetMode="External"/><Relationship Id="rId7" Type="http://schemas.openxmlformats.org/officeDocument/2006/relationships/hyperlink" Target="https://www.england.nhs.uk/long-read/microsoft-teams-and-remote-working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learn.microsoft.com/en-us/microsoft-365/frontline/startafrontlinepilot" TargetMode="External"/><Relationship Id="rId11" Type="http://schemas.openxmlformats.org/officeDocument/2006/relationships/hyperlink" Target="https://www.learningtechnologies.co.uk/" TargetMode="External"/><Relationship Id="rId5" Type="http://schemas.openxmlformats.org/officeDocument/2006/relationships/hyperlink" Target="https://enablement.microsoft.com/en-us/microsoft-teams/frontline-workers" TargetMode="External"/><Relationship Id="rId10" Type="http://schemas.openxmlformats.org/officeDocument/2006/relationships/hyperlink" Target="https://www.btcomms.com/" TargetMode="External"/><Relationship Id="rId4" Type="http://schemas.openxmlformats.org/officeDocument/2006/relationships/hyperlink" Target="https://www.microsoft.com/microsoft-teams" TargetMode="External"/><Relationship Id="rId9" Type="http://schemas.openxmlformats.org/officeDocument/2006/relationships/hyperlink" Target="https://www.nottinghamshirehealthcare.nhs.uk/using-microsoft-team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Elderly Care Hospital Person Images | Free Photos, PNG Stickers ...">
            <a:extLst>
              <a:ext uri="{FF2B5EF4-FFF2-40B4-BE49-F238E27FC236}">
                <a16:creationId xmlns:a16="http://schemas.microsoft.com/office/drawing/2014/main" id="{A5D236AB-6BB7-B5AD-EF61-15BFEB4DA7D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50" t="500" r="-750" b="15125"/>
          <a:stretch>
            <a:fillRect/>
          </a:stretch>
        </p:blipFill>
        <p:spPr>
          <a:xfrm>
            <a:off x="2286019" y="2463461"/>
            <a:ext cx="7818309" cy="439453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688F6A8-FF47-181F-390D-DAD609903A4F}"/>
              </a:ext>
            </a:extLst>
          </p:cNvPr>
          <p:cNvSpPr txBox="1"/>
          <p:nvPr/>
        </p:nvSpPr>
        <p:spPr>
          <a:xfrm>
            <a:off x="492560" y="1726445"/>
            <a:ext cx="11210925" cy="74483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Ashford Care Service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AC10034-F920-B531-2A71-23FE65CBD627}"/>
              </a:ext>
            </a:extLst>
          </p:cNvPr>
          <p:cNvSpPr txBox="1"/>
          <p:nvPr/>
        </p:nvSpPr>
        <p:spPr>
          <a:xfrm>
            <a:off x="1221288" y="245301"/>
            <a:ext cx="11022903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kern="1200" cap="all" baseline="0">
                <a:solidFill>
                  <a:schemeClr val="tx1"/>
                </a:solidFill>
                <a:latin typeface="Arial"/>
                <a:ea typeface="+mj-ea"/>
                <a:cs typeface="Arial"/>
              </a:rPr>
              <a:t>Teams supporting communication Ashford care home staff and residents</a:t>
            </a:r>
            <a:endParaRPr lang="en-GB"/>
          </a:p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5B405E4-F35A-687E-2A3F-168371B66A49}"/>
              </a:ext>
            </a:extLst>
          </p:cNvPr>
          <p:cNvSpPr txBox="1"/>
          <p:nvPr/>
        </p:nvSpPr>
        <p:spPr>
          <a:xfrm>
            <a:off x="10062576" y="3186274"/>
            <a:ext cx="2129425" cy="21236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indent="0" algn="l" rtl="0"/>
            <a:r>
              <a:rPr lang="en-GB" sz="1900" kern="1200" cap="all" baseline="0">
                <a:solidFill>
                  <a:schemeClr val="tx2"/>
                </a:solidFill>
                <a:latin typeface="Tw Cen MT"/>
                <a:ea typeface="+mn-ea"/>
                <a:cs typeface="+mn-cs"/>
              </a:rPr>
              <a:t>STUDENT: Sabah Jabin</a:t>
            </a:r>
          </a:p>
          <a:p>
            <a:pPr marL="0" indent="0" algn="l" rtl="0"/>
            <a:r>
              <a:rPr lang="en-GB" sz="1900" kern="1200" cap="all" baseline="0">
                <a:solidFill>
                  <a:schemeClr val="tx2"/>
                </a:solidFill>
                <a:latin typeface="Tw Cen MT"/>
                <a:ea typeface="+mn-ea"/>
                <a:cs typeface="+mn-cs"/>
              </a:rPr>
              <a:t>Saban gultasab</a:t>
            </a:r>
          </a:p>
          <a:p>
            <a:pPr marL="0" indent="0" algn="l" rtl="0"/>
            <a:r>
              <a:rPr lang="en-GB" sz="1900" kern="1200" cap="all" baseline="0">
                <a:solidFill>
                  <a:schemeClr val="tx2"/>
                </a:solidFill>
                <a:latin typeface="Tw Cen MT"/>
                <a:ea typeface="+mn-ea"/>
                <a:cs typeface="+mn-cs"/>
              </a:rPr>
              <a:t>Faiza waqas</a:t>
            </a:r>
          </a:p>
          <a:p>
            <a:pPr marL="0" indent="0" algn="l" rtl="0"/>
            <a:r>
              <a:rPr lang="en-GB" sz="1900" kern="1200" cap="all" baseline="0">
                <a:solidFill>
                  <a:schemeClr val="tx2"/>
                </a:solidFill>
                <a:latin typeface="Tw Cen MT"/>
                <a:ea typeface="+mn-ea"/>
                <a:cs typeface="+mn-cs"/>
              </a:rPr>
              <a:t>Lecturer: Golam Jamil</a:t>
            </a:r>
          </a:p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6272E3A-5C71-A65E-DD63-7C7C5BA118EB}"/>
              </a:ext>
            </a:extLst>
          </p:cNvPr>
          <p:cNvSpPr txBox="1"/>
          <p:nvPr/>
        </p:nvSpPr>
        <p:spPr>
          <a:xfrm>
            <a:off x="10198274" y="5099137"/>
            <a:ext cx="1993727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algn="l" rtl="0"/>
            <a:r>
              <a:rPr lang="en-GB" sz="1800" kern="1200">
                <a:solidFill>
                  <a:schemeClr val="tx1"/>
                </a:solidFill>
                <a:latin typeface="Tw Cen MT"/>
                <a:ea typeface="+mn-ea"/>
                <a:cs typeface="+mn-cs"/>
              </a:rPr>
              <a:t>MODULE: Digital skills and research methods</a:t>
            </a:r>
          </a:p>
          <a:p>
            <a:pPr marL="0" algn="l" rtl="0"/>
            <a:r>
              <a:rPr lang="en-GB" sz="1800" kern="1200">
                <a:solidFill>
                  <a:schemeClr val="tx1"/>
                </a:solidFill>
                <a:latin typeface="Tw Cen MT"/>
                <a:ea typeface="+mn-ea"/>
                <a:cs typeface="+mn-cs"/>
              </a:rPr>
              <a:t>Module code: LCHS4007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6108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58368" y="502920"/>
            <a:ext cx="603504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>
                <a:latin typeface="Aptos"/>
                <a:ea typeface="Aptos" pitchFamily="34" charset="-122"/>
                <a:cs typeface="Aptos" pitchFamily="34" charset="-120"/>
              </a:rPr>
              <a:t>LCHS4007 · Digital Skills and Research Methods</a:t>
            </a:r>
            <a:endParaRPr lang="en-US" sz="1200">
              <a:latin typeface="Aptos"/>
            </a:endParaRPr>
          </a:p>
        </p:txBody>
      </p:sp>
      <p:sp>
        <p:nvSpPr>
          <p:cNvPr id="3" name="Text 1"/>
          <p:cNvSpPr/>
          <p:nvPr/>
        </p:nvSpPr>
        <p:spPr>
          <a:xfrm>
            <a:off x="1311838" y="907302"/>
            <a:ext cx="6015415" cy="702085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US" sz="2800" b="1">
                <a:latin typeface="Aptos Display"/>
                <a:ea typeface="Aptos Display" pitchFamily="34" charset="-122"/>
                <a:cs typeface="Aptos Display" pitchFamily="34" charset="-120"/>
              </a:rPr>
              <a:t>Staff communication and daily updates</a:t>
            </a:r>
            <a:endParaRPr lang="en-US" sz="2800">
              <a:latin typeface="Aptos Display"/>
            </a:endParaRPr>
          </a:p>
        </p:txBody>
      </p:sp>
      <p:sp>
        <p:nvSpPr>
          <p:cNvPr id="4" name="Text 2"/>
          <p:cNvSpPr/>
          <p:nvPr/>
        </p:nvSpPr>
        <p:spPr>
          <a:xfrm>
            <a:off x="1308330" y="1610930"/>
            <a:ext cx="658368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>
                <a:latin typeface="Aptos"/>
                <a:ea typeface="Aptos" pitchFamily="34" charset="-122"/>
                <a:cs typeface="Aptos" pitchFamily="34" charset="-120"/>
              </a:rPr>
              <a:t>A practical recommendation for Ashford Community Care Service</a:t>
            </a:r>
            <a:endParaRPr lang="en-US">
              <a:latin typeface="Aptos"/>
            </a:endParaRPr>
          </a:p>
        </p:txBody>
      </p:sp>
      <p:sp>
        <p:nvSpPr>
          <p:cNvPr id="5" name="Shape 3"/>
          <p:cNvSpPr/>
          <p:nvPr/>
        </p:nvSpPr>
        <p:spPr>
          <a:xfrm>
            <a:off x="8412480" y="1097280"/>
            <a:ext cx="2514600" cy="4023360"/>
          </a:xfrm>
          <a:prstGeom prst="roundRect">
            <a:avLst>
              <a:gd name="adj" fmla="val 5455"/>
            </a:avLst>
          </a:prstGeom>
          <a:solidFill>
            <a:srgbClr val="EEF3F1">
              <a:alpha val="92000"/>
            </a:srgbClr>
          </a:solidFill>
          <a:ln w="12700">
            <a:solidFill>
              <a:srgbClr val="B7C9C5">
                <a:alpha val="70000"/>
              </a:srgbClr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8741664" y="1874520"/>
            <a:ext cx="1901952" cy="1691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800" b="1">
                <a:solidFill>
                  <a:srgbClr val="27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Shift handovers</a:t>
            </a:r>
            <a:endParaRPr lang="en-US" sz="1800"/>
          </a:p>
          <a:p>
            <a:pPr marL="0" indent="0">
              <a:buNone/>
            </a:pPr>
            <a:r>
              <a:rPr lang="en-US" sz="1800" b="1">
                <a:solidFill>
                  <a:srgbClr val="27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Visit changes</a:t>
            </a:r>
            <a:endParaRPr lang="en-US" sz="1800"/>
          </a:p>
          <a:p>
            <a:pPr marL="0" indent="0">
              <a:buNone/>
            </a:pPr>
            <a:r>
              <a:rPr lang="en-US" sz="1800" b="1">
                <a:solidFill>
                  <a:srgbClr val="27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Wellbeing checks</a:t>
            </a:r>
            <a:endParaRPr lang="en-US" sz="1800"/>
          </a:p>
          <a:p>
            <a:pPr marL="0" indent="0">
              <a:buNone/>
            </a:pPr>
            <a:r>
              <a:rPr lang="en-US" sz="1800" b="1">
                <a:solidFill>
                  <a:srgbClr val="27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Safety updates</a:t>
            </a:r>
            <a:endParaRPr lang="en-US" sz="1800"/>
          </a:p>
        </p:txBody>
      </p:sp>
      <p:sp>
        <p:nvSpPr>
          <p:cNvPr id="7" name="Text 5"/>
          <p:cNvSpPr/>
          <p:nvPr/>
        </p:nvSpPr>
        <p:spPr>
          <a:xfrm>
            <a:off x="8759952" y="4160520"/>
            <a:ext cx="18745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One clear place for everyday messages</a:t>
            </a:r>
            <a:endParaRPr lang="en-US" sz="1100"/>
          </a:p>
        </p:txBody>
      </p:sp>
      <p:sp>
        <p:nvSpPr>
          <p:cNvPr id="8" name="Text 6"/>
          <p:cNvSpPr/>
          <p:nvPr/>
        </p:nvSpPr>
        <p:spPr>
          <a:xfrm>
            <a:off x="11018520" y="6144768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68777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01</a:t>
            </a:r>
            <a:endParaRPr lang="en-US" sz="10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3DEAFB7-A53E-3CD3-B126-C6C1F2AED013}"/>
              </a:ext>
            </a:extLst>
          </p:cNvPr>
          <p:cNvSpPr txBox="1"/>
          <p:nvPr/>
        </p:nvSpPr>
        <p:spPr>
          <a:xfrm>
            <a:off x="1556722" y="4225565"/>
            <a:ext cx="677955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ptos"/>
                <a:ea typeface="Segoe UI"/>
                <a:cs typeface="Segoe UI"/>
              </a:rPr>
              <a:t>The issue</a:t>
            </a:r>
            <a:r>
              <a:rPr lang="en-US" baseline="0">
                <a:latin typeface="Aptos"/>
                <a:ea typeface="Segoe UI"/>
                <a:cs typeface="Segoe UI"/>
              </a:rPr>
              <a:t> is not only communication speed. It is also consistency, confidence and record keeping.</a:t>
            </a:r>
            <a:r>
              <a:rPr>
                <a:latin typeface="Aptos"/>
                <a:ea typeface="Aptos"/>
                <a:cs typeface="Aptos"/>
              </a:rPr>
              <a:t>​</a:t>
            </a:r>
            <a:endParaRPr lang="en-GB"/>
          </a:p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CC48CB8-5161-5A12-934D-41C1C4C159FA}"/>
              </a:ext>
            </a:extLst>
          </p:cNvPr>
          <p:cNvSpPr txBox="1"/>
          <p:nvPr/>
        </p:nvSpPr>
        <p:spPr>
          <a:xfrm>
            <a:off x="1556885" y="3653134"/>
            <a:ext cx="6096000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baseline="0">
                <a:latin typeface="Aptos Display"/>
              </a:rPr>
              <a:t>The workplace task and the problem</a:t>
            </a:r>
            <a:r>
              <a:rPr sz="2800">
                <a:latin typeface="Aptos Display"/>
                <a:ea typeface="Aptos Display"/>
                <a:cs typeface="Aptos Display"/>
              </a:rPr>
              <a:t>​</a:t>
            </a:r>
            <a:endParaRPr lang="en-GB" sz="2800"/>
          </a:p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79657C4-EB1E-1C36-0A19-E9346017973E}"/>
              </a:ext>
            </a:extLst>
          </p:cNvPr>
          <p:cNvSpPr txBox="1"/>
          <p:nvPr/>
        </p:nvSpPr>
        <p:spPr>
          <a:xfrm>
            <a:off x="1557959" y="2730465"/>
            <a:ext cx="60960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aseline="0">
                <a:latin typeface="Aptos"/>
                <a:ea typeface="Segoe UI"/>
                <a:cs typeface="Segoe UI"/>
              </a:rPr>
              <a:t>Microsoft Teams is the most suitable option because it combines channels, chat, shared files and mobile access.</a:t>
            </a:r>
            <a:r>
              <a:rPr>
                <a:latin typeface="Aptos"/>
                <a:ea typeface="Aptos"/>
                <a:cs typeface="Aptos"/>
              </a:rPr>
              <a:t>​</a:t>
            </a:r>
            <a:endParaRPr lang="en-GB"/>
          </a:p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8D2ECF9-D81B-A80B-759F-A8334AD09192}"/>
              </a:ext>
            </a:extLst>
          </p:cNvPr>
          <p:cNvSpPr txBox="1"/>
          <p:nvPr/>
        </p:nvSpPr>
        <p:spPr>
          <a:xfrm>
            <a:off x="1559072" y="2185722"/>
            <a:ext cx="3768248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baseline="0">
                <a:latin typeface="Aptos Display"/>
              </a:rPr>
              <a:t>The tool selected</a:t>
            </a:r>
            <a:r>
              <a:rPr sz="2800">
                <a:latin typeface="Aptos Display"/>
                <a:ea typeface="Aptos Display"/>
                <a:cs typeface="Aptos Display"/>
              </a:rPr>
              <a:t>​</a:t>
            </a:r>
            <a:endParaRPr lang="en-GB" sz="2800"/>
          </a:p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4037DC3-0E2E-E0FE-5C8A-71935248F2C6}"/>
              </a:ext>
            </a:extLst>
          </p:cNvPr>
          <p:cNvSpPr txBox="1"/>
          <p:nvPr/>
        </p:nvSpPr>
        <p:spPr>
          <a:xfrm>
            <a:off x="1556568" y="5124050"/>
            <a:ext cx="6096000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baseline="0">
                <a:latin typeface="Aptos Display"/>
              </a:rPr>
              <a:t>Why it suits the case study</a:t>
            </a:r>
            <a:r>
              <a:rPr sz="2800">
                <a:latin typeface="Aptos Display"/>
                <a:ea typeface="Aptos Display"/>
                <a:cs typeface="Aptos Display"/>
              </a:rPr>
              <a:t>​</a:t>
            </a:r>
            <a:endParaRPr lang="en-GB"/>
          </a:p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69EBB85-0639-0AD6-3031-C1E3793313E4}"/>
              </a:ext>
            </a:extLst>
          </p:cNvPr>
          <p:cNvSpPr txBox="1"/>
          <p:nvPr/>
        </p:nvSpPr>
        <p:spPr>
          <a:xfrm>
            <a:off x="1556568" y="5653205"/>
            <a:ext cx="60960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aseline="0" dirty="0">
                <a:latin typeface="Aptos"/>
                <a:ea typeface="Segoe UI"/>
                <a:cs typeface="Segoe UI"/>
              </a:rPr>
              <a:t>The </a:t>
            </a:r>
            <a:r>
              <a:rPr lang="en-US">
                <a:latin typeface="Aptos"/>
                <a:ea typeface="Segoe UI"/>
                <a:cs typeface="Segoe UI"/>
              </a:rPr>
              <a:t>organization</a:t>
            </a:r>
            <a:r>
              <a:rPr lang="en-US" baseline="0" dirty="0">
                <a:latin typeface="Aptos"/>
                <a:ea typeface="Segoe UI"/>
                <a:cs typeface="Segoe UI"/>
              </a:rPr>
              <a:t> works across homes, supported living and an office, so staff need communication that travels with them.</a:t>
            </a:r>
            <a:r>
              <a:rPr dirty="0">
                <a:latin typeface="Aptos"/>
                <a:ea typeface="Aptos"/>
                <a:cs typeface="Aptos"/>
              </a:rPr>
              <a:t>​</a:t>
            </a:r>
            <a:endParaRPr lang="en-GB" dirty="0"/>
          </a:p>
          <a:p>
            <a:pPr algn="ctr"/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870960" y="347472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What the task involves</a:t>
            </a:r>
            <a:endParaRPr lang="en-US" sz="2700"/>
          </a:p>
        </p:txBody>
      </p:sp>
      <p:sp>
        <p:nvSpPr>
          <p:cNvPr id="4" name="Text 2"/>
          <p:cNvSpPr/>
          <p:nvPr/>
        </p:nvSpPr>
        <p:spPr>
          <a:xfrm>
            <a:off x="1440688" y="1137920"/>
            <a:ext cx="8595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dirty="0">
                <a:latin typeface="Aptos"/>
                <a:ea typeface="Aptos" pitchFamily="34" charset="-122"/>
                <a:cs typeface="Aptos" pitchFamily="34" charset="-120"/>
              </a:rPr>
              <a:t>The daily communication is small in each moment, but it affects safe and </a:t>
            </a:r>
            <a:r>
              <a:rPr lang="en-US" b="1" dirty="0" err="1">
                <a:latin typeface="Aptos"/>
                <a:ea typeface="Aptos" pitchFamily="34" charset="-122"/>
                <a:cs typeface="Aptos" pitchFamily="34" charset="-120"/>
              </a:rPr>
              <a:t>organised</a:t>
            </a:r>
            <a:r>
              <a:rPr lang="en-US" b="1" dirty="0">
                <a:latin typeface="Aptos"/>
                <a:ea typeface="Aptos" pitchFamily="34" charset="-122"/>
                <a:cs typeface="Aptos" pitchFamily="34" charset="-120"/>
              </a:rPr>
              <a:t> care.</a:t>
            </a:r>
            <a:endParaRPr lang="en-US" b="1">
              <a:latin typeface="Aptos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72160" y="1940560"/>
            <a:ext cx="3291840" cy="1143000"/>
          </a:xfrm>
          <a:prstGeom prst="roundRect">
            <a:avLst>
              <a:gd name="adj" fmla="val 9600"/>
            </a:avLst>
          </a:prstGeom>
          <a:solidFill>
            <a:srgbClr val="FFFFFF"/>
          </a:solidFill>
          <a:ln w="10160">
            <a:solidFill>
              <a:srgbClr val="D9D2C5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731520" y="1940560"/>
            <a:ext cx="91440" cy="1143000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987552" y="1938528"/>
            <a:ext cx="2880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Handover updates</a:t>
            </a:r>
            <a:endParaRPr lang="en-US" sz="1450"/>
          </a:p>
        </p:txBody>
      </p:sp>
      <p:sp>
        <p:nvSpPr>
          <p:cNvPr id="8" name="Text 6"/>
          <p:cNvSpPr/>
          <p:nvPr/>
        </p:nvSpPr>
        <p:spPr>
          <a:xfrm>
            <a:off x="987552" y="2340864"/>
            <a:ext cx="2880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4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Staff need to pass on changes from one shift to the next, especially where risk or wellbeing has changed.</a:t>
            </a:r>
            <a:endParaRPr lang="en-US" sz="1140"/>
          </a:p>
        </p:txBody>
      </p:sp>
      <p:sp>
        <p:nvSpPr>
          <p:cNvPr id="9" name="Shape 7"/>
          <p:cNvSpPr/>
          <p:nvPr/>
        </p:nvSpPr>
        <p:spPr>
          <a:xfrm>
            <a:off x="4526280" y="1950720"/>
            <a:ext cx="3291840" cy="1143000"/>
          </a:xfrm>
          <a:prstGeom prst="roundRect">
            <a:avLst>
              <a:gd name="adj" fmla="val 9600"/>
            </a:avLst>
          </a:prstGeom>
          <a:solidFill>
            <a:srgbClr val="FFFFFF"/>
          </a:solidFill>
          <a:ln w="10160">
            <a:solidFill>
              <a:srgbClr val="D9D2C5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4536440" y="1950720"/>
            <a:ext cx="91440" cy="1143000"/>
          </a:xfrm>
          <a:prstGeom prst="rect">
            <a:avLst/>
          </a:prstGeom>
          <a:solidFill>
            <a:srgbClr val="E9A06F"/>
          </a:solidFill>
          <a:ln w="12700">
            <a:solidFill>
              <a:srgbClr val="E9A06F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4690872" y="1938528"/>
            <a:ext cx="2880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Visits and cover</a:t>
            </a:r>
            <a:endParaRPr lang="en-US" sz="1450"/>
          </a:p>
        </p:txBody>
      </p:sp>
      <p:sp>
        <p:nvSpPr>
          <p:cNvPr id="12" name="Text 10"/>
          <p:cNvSpPr/>
          <p:nvPr/>
        </p:nvSpPr>
        <p:spPr>
          <a:xfrm>
            <a:off x="4690872" y="2340864"/>
            <a:ext cx="2880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r>
              <a:rPr lang="en-US" sz="1100">
                <a:solidFill>
                  <a:srgbClr val="37474F"/>
                </a:solidFill>
                <a:latin typeface="Aptos"/>
                <a:ea typeface="Aptos" pitchFamily="34" charset="-122"/>
                <a:cs typeface="Aptos" pitchFamily="34" charset="-120"/>
              </a:rPr>
              <a:t>The office needs quick confirmation when </a:t>
            </a:r>
            <a:r>
              <a:rPr lang="en-US" sz="1100" err="1">
                <a:solidFill>
                  <a:srgbClr val="37474F"/>
                </a:solidFill>
                <a:latin typeface="Aptos"/>
                <a:ea typeface="Aptos" pitchFamily="34" charset="-122"/>
                <a:cs typeface="Aptos" pitchFamily="34" charset="-120"/>
              </a:rPr>
              <a:t>rotas</a:t>
            </a:r>
            <a:r>
              <a:rPr lang="en-US" sz="1100">
                <a:solidFill>
                  <a:srgbClr val="37474F"/>
                </a:solidFill>
                <a:latin typeface="Aptos"/>
                <a:ea typeface="Aptos" pitchFamily="34" charset="-122"/>
                <a:cs typeface="Aptos" pitchFamily="34" charset="-120"/>
              </a:rPr>
              <a:t> , visits or staff availability change during the day.</a:t>
            </a:r>
            <a:endParaRPr lang="en-US" sz="1100">
              <a:latin typeface="Aptos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782320" y="3642360"/>
            <a:ext cx="3291840" cy="1143000"/>
          </a:xfrm>
          <a:prstGeom prst="roundRect">
            <a:avLst>
              <a:gd name="adj" fmla="val 9600"/>
            </a:avLst>
          </a:prstGeom>
          <a:solidFill>
            <a:srgbClr val="FFFFFF"/>
          </a:solidFill>
          <a:ln w="10160">
            <a:solidFill>
              <a:srgbClr val="D9D2C5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731520" y="3652520"/>
            <a:ext cx="91440" cy="1143000"/>
          </a:xfrm>
          <a:prstGeom prst="rect">
            <a:avLst/>
          </a:prstGeom>
          <a:solidFill>
            <a:srgbClr val="B65B4D"/>
          </a:solidFill>
          <a:ln w="12700">
            <a:solidFill>
              <a:srgbClr val="B65B4D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987552" y="3630168"/>
            <a:ext cx="2880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Service user concerns</a:t>
            </a:r>
            <a:endParaRPr lang="en-US" sz="1450"/>
          </a:p>
        </p:txBody>
      </p:sp>
      <p:sp>
        <p:nvSpPr>
          <p:cNvPr id="16" name="Text 14"/>
          <p:cNvSpPr/>
          <p:nvPr/>
        </p:nvSpPr>
        <p:spPr>
          <a:xfrm>
            <a:off x="987552" y="4032504"/>
            <a:ext cx="2880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4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Concerns raised during visits should reach the right person quickly, not wait in separate messages.</a:t>
            </a:r>
            <a:endParaRPr lang="en-US" sz="1140"/>
          </a:p>
        </p:txBody>
      </p:sp>
      <p:sp>
        <p:nvSpPr>
          <p:cNvPr id="17" name="Shape 15"/>
          <p:cNvSpPr/>
          <p:nvPr/>
        </p:nvSpPr>
        <p:spPr>
          <a:xfrm>
            <a:off x="4638040" y="3632200"/>
            <a:ext cx="3291840" cy="1143000"/>
          </a:xfrm>
          <a:prstGeom prst="roundRect">
            <a:avLst>
              <a:gd name="adj" fmla="val 9600"/>
            </a:avLst>
          </a:prstGeom>
          <a:solidFill>
            <a:srgbClr val="FFFFFF"/>
          </a:solidFill>
          <a:ln w="10160">
            <a:solidFill>
              <a:srgbClr val="D9D2C5"/>
            </a:solidFill>
            <a:prstDash val="solid"/>
          </a:ln>
        </p:spPr>
      </p:sp>
      <p:sp>
        <p:nvSpPr>
          <p:cNvPr id="18" name="Shape 16"/>
          <p:cNvSpPr/>
          <p:nvPr/>
        </p:nvSpPr>
        <p:spPr>
          <a:xfrm>
            <a:off x="4546600" y="3632200"/>
            <a:ext cx="91440" cy="1143000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4690872" y="3630168"/>
            <a:ext cx="2880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Wellbeing checks</a:t>
            </a:r>
            <a:endParaRPr lang="en-US" sz="1450"/>
          </a:p>
        </p:txBody>
      </p:sp>
      <p:sp>
        <p:nvSpPr>
          <p:cNvPr id="20" name="Text 18"/>
          <p:cNvSpPr/>
          <p:nvPr/>
        </p:nvSpPr>
        <p:spPr>
          <a:xfrm>
            <a:off x="4690677" y="4077794"/>
            <a:ext cx="2868987" cy="286149"/>
          </a:xfrm>
          <a:prstGeom prst="rect">
            <a:avLst/>
          </a:prstGeom>
          <a:noFill/>
          <a:ln>
            <a:solidFill>
              <a:srgbClr val="4472C4"/>
            </a:solidFill>
          </a:ln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r>
              <a:rPr lang="en-US" sz="1100">
                <a:solidFill>
                  <a:srgbClr val="37474F"/>
                </a:solidFill>
                <a:latin typeface="Aptos"/>
                <a:ea typeface="Aptos" pitchFamily="34" charset="-122"/>
                <a:cs typeface="Aptos" pitchFamily="34" charset="-120"/>
              </a:rPr>
              <a:t>Daily check-ins need a visible record so coordinators know what has been reported back.</a:t>
            </a:r>
            <a:endParaRPr lang="en-US" sz="1100">
              <a:latin typeface="Aptos"/>
            </a:endParaRPr>
          </a:p>
        </p:txBody>
      </p:sp>
      <p:sp>
        <p:nvSpPr>
          <p:cNvPr id="21" name="Shape 19"/>
          <p:cNvSpPr/>
          <p:nvPr/>
        </p:nvSpPr>
        <p:spPr>
          <a:xfrm>
            <a:off x="8666480" y="2240280"/>
            <a:ext cx="2148840" cy="2148840"/>
          </a:xfrm>
          <a:prstGeom prst="roundRect">
            <a:avLst>
              <a:gd name="adj" fmla="val 7660"/>
            </a:avLst>
          </a:prstGeom>
          <a:solidFill>
            <a:srgbClr val="F4EFE4"/>
          </a:solidFill>
          <a:ln w="12700">
            <a:solidFill>
              <a:srgbClr val="D9D2C5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9098280" y="2395728"/>
            <a:ext cx="12801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500" b="1">
                <a:solidFill>
                  <a:srgbClr val="1E6F6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Daily</a:t>
            </a:r>
            <a:endParaRPr lang="en-US" sz="2500"/>
          </a:p>
        </p:txBody>
      </p:sp>
      <p:sp>
        <p:nvSpPr>
          <p:cNvPr id="23" name="Text 21"/>
          <p:cNvSpPr/>
          <p:nvPr/>
        </p:nvSpPr>
        <p:spPr>
          <a:xfrm>
            <a:off x="9034272" y="2907792"/>
            <a:ext cx="14173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communication</a:t>
            </a:r>
            <a:endParaRPr lang="en-US" sz="1050"/>
          </a:p>
          <a:p>
            <a:pPr marL="0" indent="0" algn="ctr">
              <a:buNone/>
            </a:pPr>
            <a:r>
              <a:rPr lang="en-US" sz="105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keeps care moving</a:t>
            </a:r>
            <a:endParaRPr lang="en-US" sz="1050"/>
          </a:p>
        </p:txBody>
      </p:sp>
      <p:sp>
        <p:nvSpPr>
          <p:cNvPr id="24" name="Text 22"/>
          <p:cNvSpPr/>
          <p:nvPr/>
        </p:nvSpPr>
        <p:spPr>
          <a:xfrm>
            <a:off x="11018520" y="6144768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68777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03</a:t>
            </a:r>
            <a:endParaRPr lang="en-US" sz="10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1280160" y="540512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Why this needs fixing</a:t>
            </a:r>
            <a:endParaRPr lang="en-US" sz="2700"/>
          </a:p>
        </p:txBody>
      </p:sp>
      <p:sp>
        <p:nvSpPr>
          <p:cNvPr id="4" name="Text 2"/>
          <p:cNvSpPr/>
          <p:nvPr/>
        </p:nvSpPr>
        <p:spPr>
          <a:xfrm>
            <a:off x="1359408" y="1188720"/>
            <a:ext cx="8595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dirty="0">
                <a:latin typeface="Aptos"/>
                <a:ea typeface="Aptos" pitchFamily="34" charset="-122"/>
                <a:cs typeface="Aptos" pitchFamily="34" charset="-120"/>
              </a:rPr>
              <a:t>At the moment, the risk is that the same information is split across too many places.</a:t>
            </a:r>
            <a:endParaRPr lang="en-US">
              <a:latin typeface="Aptos"/>
            </a:endParaRPr>
          </a:p>
        </p:txBody>
      </p:sp>
      <p:sp>
        <p:nvSpPr>
          <p:cNvPr id="5" name="Shape 3"/>
          <p:cNvSpPr/>
          <p:nvPr/>
        </p:nvSpPr>
        <p:spPr>
          <a:xfrm>
            <a:off x="1209040" y="1753616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1359408" y="1651000"/>
            <a:ext cx="621792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Missed updates when staff are moving between sites</a:t>
            </a:r>
            <a:endParaRPr lang="en-US" sz="1500"/>
          </a:p>
        </p:txBody>
      </p:sp>
      <p:sp>
        <p:nvSpPr>
          <p:cNvPr id="7" name="Shape 5"/>
          <p:cNvSpPr/>
          <p:nvPr/>
        </p:nvSpPr>
        <p:spPr>
          <a:xfrm>
            <a:off x="1168400" y="2422144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1359408" y="2309368"/>
            <a:ext cx="621792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Repeated calls because people are checking the same details</a:t>
            </a:r>
            <a:endParaRPr lang="en-US" sz="1500"/>
          </a:p>
        </p:txBody>
      </p:sp>
      <p:sp>
        <p:nvSpPr>
          <p:cNvPr id="9" name="Shape 7"/>
          <p:cNvSpPr/>
          <p:nvPr/>
        </p:nvSpPr>
        <p:spPr>
          <a:xfrm>
            <a:off x="1137920" y="3131312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1359408" y="3008376"/>
            <a:ext cx="621792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Rotas and cover arrangements becoming unclear</a:t>
            </a:r>
            <a:endParaRPr lang="en-US" sz="1500"/>
          </a:p>
        </p:txBody>
      </p:sp>
      <p:sp>
        <p:nvSpPr>
          <p:cNvPr id="11" name="Shape 9"/>
          <p:cNvSpPr/>
          <p:nvPr/>
        </p:nvSpPr>
        <p:spPr>
          <a:xfrm>
            <a:off x="1137920" y="3820160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1359408" y="3666744"/>
            <a:ext cx="621792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Care records feeling inconsistent because updates are scattered</a:t>
            </a:r>
            <a:endParaRPr lang="en-US" sz="1500"/>
          </a:p>
        </p:txBody>
      </p:sp>
      <p:sp>
        <p:nvSpPr>
          <p:cNvPr id="13" name="Shape 11"/>
          <p:cNvSpPr/>
          <p:nvPr/>
        </p:nvSpPr>
        <p:spPr>
          <a:xfrm>
            <a:off x="7360920" y="1508760"/>
            <a:ext cx="0" cy="3657600"/>
          </a:xfrm>
          <a:prstGeom prst="line">
            <a:avLst/>
          </a:prstGeom>
          <a:noFill/>
          <a:ln w="15240">
            <a:solidFill>
              <a:srgbClr val="D9D2C5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7818120" y="1664208"/>
            <a:ext cx="3200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What this means in practice</a:t>
            </a:r>
            <a:endParaRPr lang="en-US" sz="1600"/>
          </a:p>
        </p:txBody>
      </p:sp>
      <p:sp>
        <p:nvSpPr>
          <p:cNvPr id="15" name="Text 13"/>
          <p:cNvSpPr/>
          <p:nvPr/>
        </p:nvSpPr>
        <p:spPr>
          <a:xfrm>
            <a:off x="7818120" y="2148840"/>
            <a:ext cx="292608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2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Time that should be used for care is spent chasing, repeating or double-checking messages. A clearer digital routine would reduce this friction.</a:t>
            </a:r>
            <a:endParaRPr lang="en-US" sz="1320"/>
          </a:p>
        </p:txBody>
      </p:sp>
      <p:sp>
        <p:nvSpPr>
          <p:cNvPr id="16" name="Text 14"/>
          <p:cNvSpPr/>
          <p:nvPr/>
        </p:nvSpPr>
        <p:spPr>
          <a:xfrm>
            <a:off x="7818120" y="3703320"/>
            <a:ext cx="28803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80" i="1">
                <a:solidFill>
                  <a:srgbClr val="1E6F6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aim is not to add another system. It is to choose one shared route and use it properly.</a:t>
            </a:r>
            <a:endParaRPr lang="en-US" sz="1280"/>
          </a:p>
        </p:txBody>
      </p:sp>
      <p:sp>
        <p:nvSpPr>
          <p:cNvPr id="17" name="Text 15"/>
          <p:cNvSpPr/>
          <p:nvPr/>
        </p:nvSpPr>
        <p:spPr>
          <a:xfrm>
            <a:off x="11018520" y="6144768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68777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04</a:t>
            </a:r>
            <a:endParaRPr lang="en-US" sz="10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1645920" y="306832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Microsoft Teams as the communication hub</a:t>
            </a:r>
            <a:endParaRPr lang="en-US" sz="2700"/>
          </a:p>
        </p:txBody>
      </p:sp>
      <p:sp>
        <p:nvSpPr>
          <p:cNvPr id="4" name="Text 2"/>
          <p:cNvSpPr/>
          <p:nvPr/>
        </p:nvSpPr>
        <p:spPr>
          <a:xfrm>
            <a:off x="1237488" y="5171440"/>
            <a:ext cx="8595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600">
                <a:latin typeface="Aptos"/>
                <a:ea typeface="Aptos" pitchFamily="34" charset="-122"/>
                <a:cs typeface="Aptos" pitchFamily="34" charset="-120"/>
              </a:rPr>
              <a:t>Teams gives everyday updates a shared home rather than leaving them across inboxes, paper notes and separate chats.</a:t>
            </a:r>
            <a:endParaRPr lang="en-US" sz="1600">
              <a:latin typeface="Aptos"/>
            </a:endParaRPr>
          </a:p>
        </p:txBody>
      </p:sp>
      <p:sp>
        <p:nvSpPr>
          <p:cNvPr id="5" name="Shape 3"/>
          <p:cNvSpPr/>
          <p:nvPr/>
        </p:nvSpPr>
        <p:spPr>
          <a:xfrm>
            <a:off x="1198880" y="1939544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1461008" y="1826768"/>
            <a:ext cx="594360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45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Channels can be organised by team, shift or topic</a:t>
            </a:r>
            <a:endParaRPr lang="en-US" sz="1450"/>
          </a:p>
        </p:txBody>
      </p:sp>
      <p:sp>
        <p:nvSpPr>
          <p:cNvPr id="7" name="Shape 5"/>
          <p:cNvSpPr/>
          <p:nvPr/>
        </p:nvSpPr>
        <p:spPr>
          <a:xfrm>
            <a:off x="1198880" y="2541016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1461008" y="2458720"/>
            <a:ext cx="594360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45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Chats can be used for urgent updates and quick clarification</a:t>
            </a:r>
            <a:endParaRPr lang="en-US" sz="1450"/>
          </a:p>
        </p:txBody>
      </p:sp>
      <p:sp>
        <p:nvSpPr>
          <p:cNvPr id="9" name="Shape 7"/>
          <p:cNvSpPr/>
          <p:nvPr/>
        </p:nvSpPr>
        <p:spPr>
          <a:xfrm>
            <a:off x="1198880" y="3294888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1461008" y="3182112"/>
            <a:ext cx="594360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45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Pinned posts can keep key handover information visible</a:t>
            </a:r>
            <a:endParaRPr lang="en-US" sz="1450"/>
          </a:p>
        </p:txBody>
      </p:sp>
      <p:sp>
        <p:nvSpPr>
          <p:cNvPr id="11" name="Shape 9"/>
          <p:cNvSpPr/>
          <p:nvPr/>
        </p:nvSpPr>
        <p:spPr>
          <a:xfrm>
            <a:off x="1239520" y="4048760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1461008" y="3905504"/>
            <a:ext cx="594360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45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Mobile access supports staff working away from the office</a:t>
            </a:r>
            <a:endParaRPr lang="en-US" sz="1450"/>
          </a:p>
        </p:txBody>
      </p:sp>
      <p:sp>
        <p:nvSpPr>
          <p:cNvPr id="13" name="Shape 11"/>
          <p:cNvSpPr/>
          <p:nvPr/>
        </p:nvSpPr>
        <p:spPr>
          <a:xfrm>
            <a:off x="7863840" y="1508760"/>
            <a:ext cx="2834640" cy="3337560"/>
          </a:xfrm>
          <a:prstGeom prst="roundRect">
            <a:avLst>
              <a:gd name="adj" fmla="val 5161"/>
            </a:avLst>
          </a:prstGeom>
          <a:solidFill>
            <a:srgbClr val="FFFFFF"/>
          </a:solidFill>
          <a:ln w="12700">
            <a:solidFill>
              <a:srgbClr val="D9D2C5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8375904" y="1920240"/>
            <a:ext cx="18288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>
                <a:solidFill>
                  <a:srgbClr val="1E6F6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One hub</a:t>
            </a:r>
            <a:endParaRPr lang="en-US" sz="2400"/>
          </a:p>
        </p:txBody>
      </p:sp>
      <p:sp>
        <p:nvSpPr>
          <p:cNvPr id="15" name="Text 13"/>
          <p:cNvSpPr/>
          <p:nvPr/>
        </p:nvSpPr>
        <p:spPr>
          <a:xfrm>
            <a:off x="8430768" y="2606040"/>
            <a:ext cx="173736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>
                <a:solidFill>
                  <a:srgbClr val="27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team updates</a:t>
            </a:r>
            <a:endParaRPr lang="en-US" sz="1400"/>
          </a:p>
          <a:p>
            <a:pPr marL="0" indent="0" algn="ctr">
              <a:buNone/>
            </a:pPr>
            <a:r>
              <a:rPr lang="en-US" sz="1400" b="1">
                <a:solidFill>
                  <a:srgbClr val="27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shift notes</a:t>
            </a:r>
            <a:endParaRPr lang="en-US" sz="1400"/>
          </a:p>
          <a:p>
            <a:pPr marL="0" indent="0" algn="ctr">
              <a:buNone/>
            </a:pPr>
            <a:r>
              <a:rPr lang="en-US" sz="1400" b="1">
                <a:solidFill>
                  <a:srgbClr val="27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files</a:t>
            </a:r>
            <a:endParaRPr lang="en-US" sz="1400"/>
          </a:p>
          <a:p>
            <a:pPr marL="0" indent="0" algn="ctr">
              <a:buNone/>
            </a:pPr>
            <a:r>
              <a:rPr lang="en-US" sz="1400" b="1">
                <a:solidFill>
                  <a:srgbClr val="27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quick messages</a:t>
            </a:r>
            <a:endParaRPr lang="en-US" sz="1400"/>
          </a:p>
        </p:txBody>
      </p:sp>
      <p:sp>
        <p:nvSpPr>
          <p:cNvPr id="16" name="Text 14"/>
          <p:cNvSpPr/>
          <p:nvPr/>
        </p:nvSpPr>
        <p:spPr>
          <a:xfrm>
            <a:off x="8321040" y="4224528"/>
            <a:ext cx="1874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>
                <a:solidFill>
                  <a:srgbClr val="68777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Supported by Microsoft 365</a:t>
            </a:r>
            <a:endParaRPr lang="en-US" sz="1050"/>
          </a:p>
        </p:txBody>
      </p:sp>
      <p:sp>
        <p:nvSpPr>
          <p:cNvPr id="17" name="Text 15"/>
          <p:cNvSpPr/>
          <p:nvPr/>
        </p:nvSpPr>
        <p:spPr>
          <a:xfrm>
            <a:off x="11018520" y="6144768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68777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06</a:t>
            </a:r>
            <a:endParaRPr lang="en-US" sz="1000"/>
          </a:p>
        </p:txBody>
      </p:sp>
      <p:sp>
        <p:nvSpPr>
          <p:cNvPr id="18" name="Text 16"/>
          <p:cNvSpPr/>
          <p:nvPr/>
        </p:nvSpPr>
        <p:spPr>
          <a:xfrm>
            <a:off x="1960880" y="6205728"/>
            <a:ext cx="9784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00">
                <a:latin typeface="Aptos"/>
                <a:ea typeface="Aptos" pitchFamily="34" charset="-122"/>
                <a:cs typeface="Aptos" pitchFamily="34" charset="-120"/>
              </a:rPr>
              <a:t>Sources: Microsoft, 2026a; NHS England, 2025</a:t>
            </a:r>
            <a:endParaRPr lang="en-US" sz="1000">
              <a:latin typeface="Apto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40080" y="530352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Why Teams is stronger than email or paper diaries</a:t>
            </a:r>
            <a:endParaRPr lang="en-US" sz="2700"/>
          </a:p>
        </p:txBody>
      </p:sp>
      <p:sp>
        <p:nvSpPr>
          <p:cNvPr id="4" name="Shape 2"/>
          <p:cNvSpPr/>
          <p:nvPr/>
        </p:nvSpPr>
        <p:spPr>
          <a:xfrm>
            <a:off x="777240" y="1463040"/>
            <a:ext cx="4754880" cy="3566160"/>
          </a:xfrm>
          <a:prstGeom prst="roundRect">
            <a:avLst>
              <a:gd name="adj" fmla="val 3077"/>
            </a:avLst>
          </a:prstGeom>
          <a:solidFill>
            <a:srgbClr val="FFFFFF"/>
          </a:solidFill>
          <a:ln w="10160">
            <a:solidFill>
              <a:srgbClr val="D9D2C5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777240" y="1463040"/>
            <a:ext cx="91440" cy="3566160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1033272" y="1664208"/>
            <a:ext cx="4343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Microsoft Teams</a:t>
            </a:r>
            <a:endParaRPr lang="en-US" sz="1450"/>
          </a:p>
        </p:txBody>
      </p:sp>
      <p:sp>
        <p:nvSpPr>
          <p:cNvPr id="7" name="Text 5"/>
          <p:cNvSpPr/>
          <p:nvPr/>
        </p:nvSpPr>
        <p:spPr>
          <a:xfrm>
            <a:off x="1033272" y="2066544"/>
            <a:ext cx="4343400" cy="2788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4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Messages are posted in a shared space, replies stay with the topic, and staff can search back through previous updates. This makes it easier to check what has already been agreed.</a:t>
            </a:r>
            <a:endParaRPr lang="en-US" sz="1140"/>
          </a:p>
        </p:txBody>
      </p:sp>
      <p:sp>
        <p:nvSpPr>
          <p:cNvPr id="8" name="Shape 6"/>
          <p:cNvSpPr/>
          <p:nvPr/>
        </p:nvSpPr>
        <p:spPr>
          <a:xfrm>
            <a:off x="6537960" y="1463040"/>
            <a:ext cx="4754880" cy="3566160"/>
          </a:xfrm>
          <a:prstGeom prst="roundRect">
            <a:avLst>
              <a:gd name="adj" fmla="val 3077"/>
            </a:avLst>
          </a:prstGeom>
          <a:solidFill>
            <a:srgbClr val="FFFFFF"/>
          </a:solidFill>
          <a:ln w="10160">
            <a:solidFill>
              <a:srgbClr val="D9D2C5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6537960" y="1463040"/>
            <a:ext cx="91440" cy="3566160"/>
          </a:xfrm>
          <a:prstGeom prst="rect">
            <a:avLst/>
          </a:prstGeom>
          <a:solidFill>
            <a:srgbClr val="E9A06F"/>
          </a:solidFill>
          <a:ln w="12700">
            <a:solidFill>
              <a:srgbClr val="E9A06F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6793992" y="1664208"/>
            <a:ext cx="4343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Email and paper diaries</a:t>
            </a:r>
            <a:endParaRPr lang="en-US" sz="1450"/>
          </a:p>
        </p:txBody>
      </p:sp>
      <p:sp>
        <p:nvSpPr>
          <p:cNvPr id="11" name="Text 9"/>
          <p:cNvSpPr/>
          <p:nvPr/>
        </p:nvSpPr>
        <p:spPr>
          <a:xfrm>
            <a:off x="6793992" y="2066544"/>
            <a:ext cx="4343400" cy="2788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4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Important updates can be buried in inboxes or written in one place that other staff cannot see. This makes handover slower and harder to audit later.</a:t>
            </a:r>
            <a:endParaRPr lang="en-US" sz="1140"/>
          </a:p>
        </p:txBody>
      </p:sp>
      <p:sp>
        <p:nvSpPr>
          <p:cNvPr id="12" name="Text 10"/>
          <p:cNvSpPr/>
          <p:nvPr/>
        </p:nvSpPr>
        <p:spPr>
          <a:xfrm>
            <a:off x="11018520" y="6144768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68777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07</a:t>
            </a:r>
            <a:endParaRPr lang="en-US" sz="10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1879600" y="337312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Fit with Ashford Community Care Service</a:t>
            </a:r>
            <a:endParaRPr lang="en-US" sz="2700"/>
          </a:p>
        </p:txBody>
      </p:sp>
      <p:sp>
        <p:nvSpPr>
          <p:cNvPr id="4" name="Text 2"/>
          <p:cNvSpPr/>
          <p:nvPr/>
        </p:nvSpPr>
        <p:spPr>
          <a:xfrm>
            <a:off x="1237488" y="1005840"/>
            <a:ext cx="8595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600" b="1" dirty="0">
                <a:latin typeface="Aptos"/>
                <a:ea typeface="Aptos" pitchFamily="34" charset="-122"/>
                <a:cs typeface="Aptos" pitchFamily="34" charset="-120"/>
              </a:rPr>
              <a:t>Teams matches the case study because it supports separated teams while still keeping one visible record.</a:t>
            </a:r>
            <a:endParaRPr lang="en-US" sz="1600" b="1">
              <a:latin typeface="Aptos"/>
            </a:endParaRPr>
          </a:p>
        </p:txBody>
      </p:sp>
      <p:sp>
        <p:nvSpPr>
          <p:cNvPr id="5" name="Shape 3"/>
          <p:cNvSpPr/>
          <p:nvPr/>
        </p:nvSpPr>
        <p:spPr>
          <a:xfrm>
            <a:off x="1046480" y="1743456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1237488" y="1651000"/>
            <a:ext cx="621792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600" b="1">
                <a:latin typeface="Aptos"/>
                <a:ea typeface="Aptos" pitchFamily="34" charset="-122"/>
                <a:cs typeface="Aptos" pitchFamily="34" charset="-120"/>
              </a:rPr>
              <a:t>Care staff are not all in the same building</a:t>
            </a:r>
            <a:endParaRPr lang="en-US" sz="1600" b="1">
              <a:latin typeface="Aptos"/>
            </a:endParaRPr>
          </a:p>
        </p:txBody>
      </p:sp>
      <p:sp>
        <p:nvSpPr>
          <p:cNvPr id="7" name="Shape 5"/>
          <p:cNvSpPr/>
          <p:nvPr/>
        </p:nvSpPr>
        <p:spPr>
          <a:xfrm>
            <a:off x="1046480" y="2300224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1237488" y="2228088"/>
            <a:ext cx="621792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 b="1">
                <a:latin typeface="Aptos"/>
                <a:ea typeface="Aptos" pitchFamily="34" charset="-122"/>
                <a:cs typeface="Aptos" pitchFamily="34" charset="-120"/>
              </a:rPr>
              <a:t>Channels give each group a shared communication space</a:t>
            </a:r>
            <a:endParaRPr lang="en-US" sz="1500" b="1">
              <a:latin typeface="Aptos"/>
            </a:endParaRPr>
          </a:p>
        </p:txBody>
      </p:sp>
      <p:sp>
        <p:nvSpPr>
          <p:cNvPr id="9" name="Shape 7"/>
          <p:cNvSpPr/>
          <p:nvPr/>
        </p:nvSpPr>
        <p:spPr>
          <a:xfrm>
            <a:off x="1036320" y="2958592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1237488" y="2855976"/>
            <a:ext cx="621792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 b="1">
                <a:latin typeface="Aptos"/>
                <a:ea typeface="Aptos" pitchFamily="34" charset="-122"/>
                <a:cs typeface="Aptos" pitchFamily="34" charset="-120"/>
              </a:rPr>
              <a:t>Nurses and coordinators can reach the office quickly</a:t>
            </a:r>
            <a:endParaRPr lang="en-US" sz="1500" b="1">
              <a:latin typeface="Aptos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1036320" y="3698240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1237488" y="3575304"/>
            <a:ext cx="621792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 b="1">
                <a:latin typeface="Aptos"/>
                <a:ea typeface="Aptos" pitchFamily="34" charset="-122"/>
                <a:cs typeface="Aptos" pitchFamily="34" charset="-120"/>
              </a:rPr>
              <a:t>A written trail supports accountability and duty of care</a:t>
            </a:r>
            <a:endParaRPr lang="en-US" sz="1500" b="1">
              <a:latin typeface="Aptos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7543800" y="1874520"/>
            <a:ext cx="2468880" cy="0"/>
          </a:xfrm>
          <a:prstGeom prst="line">
            <a:avLst/>
          </a:prstGeom>
          <a:noFill/>
          <a:ln w="38100">
            <a:solidFill>
              <a:srgbClr val="2F8F83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7543800" y="3017520"/>
            <a:ext cx="2468880" cy="0"/>
          </a:xfrm>
          <a:prstGeom prst="line">
            <a:avLst/>
          </a:prstGeom>
          <a:noFill/>
          <a:ln w="38100">
            <a:solidFill>
              <a:srgbClr val="E9A06F"/>
            </a:solidFill>
            <a:prstDash val="solid"/>
          </a:ln>
        </p:spPr>
      </p:sp>
      <p:sp>
        <p:nvSpPr>
          <p:cNvPr id="15" name="Shape 13"/>
          <p:cNvSpPr/>
          <p:nvPr/>
        </p:nvSpPr>
        <p:spPr>
          <a:xfrm>
            <a:off x="7543800" y="4160520"/>
            <a:ext cx="2468880" cy="0"/>
          </a:xfrm>
          <a:prstGeom prst="line">
            <a:avLst/>
          </a:prstGeom>
          <a:noFill/>
          <a:ln w="38100">
            <a:solidFill>
              <a:srgbClr val="2F8F83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7818120" y="1645920"/>
            <a:ext cx="20116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Homes</a:t>
            </a:r>
            <a:endParaRPr lang="en-US" sz="1800"/>
          </a:p>
        </p:txBody>
      </p:sp>
      <p:sp>
        <p:nvSpPr>
          <p:cNvPr id="17" name="Text 15"/>
          <p:cNvSpPr/>
          <p:nvPr/>
        </p:nvSpPr>
        <p:spPr>
          <a:xfrm>
            <a:off x="7818120" y="2788920"/>
            <a:ext cx="20116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Supported living</a:t>
            </a:r>
            <a:endParaRPr lang="en-US" sz="1800"/>
          </a:p>
        </p:txBody>
      </p:sp>
      <p:sp>
        <p:nvSpPr>
          <p:cNvPr id="18" name="Text 16"/>
          <p:cNvSpPr/>
          <p:nvPr/>
        </p:nvSpPr>
        <p:spPr>
          <a:xfrm>
            <a:off x="7818120" y="3931920"/>
            <a:ext cx="20116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Office</a:t>
            </a:r>
            <a:endParaRPr lang="en-US" sz="1800"/>
          </a:p>
        </p:txBody>
      </p:sp>
      <p:sp>
        <p:nvSpPr>
          <p:cNvPr id="19" name="Text 17"/>
          <p:cNvSpPr/>
          <p:nvPr/>
        </p:nvSpPr>
        <p:spPr>
          <a:xfrm>
            <a:off x="7726680" y="4800600"/>
            <a:ext cx="22860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18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Teams connects the daily conversation between these settings.</a:t>
            </a:r>
            <a:endParaRPr lang="en-US" sz="1180"/>
          </a:p>
        </p:txBody>
      </p:sp>
      <p:sp>
        <p:nvSpPr>
          <p:cNvPr id="20" name="Text 18"/>
          <p:cNvSpPr/>
          <p:nvPr/>
        </p:nvSpPr>
        <p:spPr>
          <a:xfrm>
            <a:off x="11018520" y="6144768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68777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09</a:t>
            </a:r>
            <a:endParaRPr lang="en-US" sz="1000"/>
          </a:p>
        </p:txBody>
      </p:sp>
      <p:sp>
        <p:nvSpPr>
          <p:cNvPr id="21" name="Text 19"/>
          <p:cNvSpPr/>
          <p:nvPr/>
        </p:nvSpPr>
        <p:spPr>
          <a:xfrm>
            <a:off x="1879600" y="6124448"/>
            <a:ext cx="9784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00" dirty="0">
                <a:latin typeface="Aptos"/>
                <a:ea typeface="Aptos" pitchFamily="34" charset="-122"/>
                <a:cs typeface="Aptos" pitchFamily="34" charset="-120"/>
              </a:rPr>
              <a:t>Sources: NHS England, 2025; </a:t>
            </a:r>
            <a:r>
              <a:rPr lang="en-US" sz="1000" dirty="0" err="1">
                <a:latin typeface="Aptos"/>
                <a:ea typeface="Aptos" pitchFamily="34" charset="-122"/>
                <a:cs typeface="Aptos" pitchFamily="34" charset="-120"/>
              </a:rPr>
              <a:t>NHSmail</a:t>
            </a:r>
            <a:r>
              <a:rPr lang="en-US" sz="1000" dirty="0">
                <a:latin typeface="Aptos"/>
                <a:ea typeface="Aptos" pitchFamily="34" charset="-122"/>
                <a:cs typeface="Aptos" pitchFamily="34" charset="-120"/>
              </a:rPr>
              <a:t> Support, n.d.</a:t>
            </a:r>
            <a:endParaRPr lang="en-US" sz="1000" dirty="0">
              <a:latin typeface="Apto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530352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Bridging distance between sites</a:t>
            </a:r>
            <a:endParaRPr lang="en-US" sz="2700"/>
          </a:p>
        </p:txBody>
      </p:sp>
      <p:sp>
        <p:nvSpPr>
          <p:cNvPr id="3" name="Text 1"/>
          <p:cNvSpPr/>
          <p:nvPr/>
        </p:nvSpPr>
        <p:spPr>
          <a:xfrm>
            <a:off x="1053563" y="820420"/>
            <a:ext cx="10477947" cy="8915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3200">
                <a:latin typeface="Aptos"/>
                <a:ea typeface="Aptos" pitchFamily="34" charset="-122"/>
                <a:cs typeface="Aptos" pitchFamily="34" charset="-120"/>
              </a:rPr>
              <a:t>The tool supports the pattern of work in the case study.</a:t>
            </a:r>
            <a:endParaRPr lang="en-US" sz="3200">
              <a:latin typeface="Aptos"/>
            </a:endParaRPr>
          </a:p>
        </p:txBody>
      </p:sp>
      <p:sp>
        <p:nvSpPr>
          <p:cNvPr id="4" name="Shape 2"/>
          <p:cNvSpPr/>
          <p:nvPr/>
        </p:nvSpPr>
        <p:spPr>
          <a:xfrm>
            <a:off x="736002" y="1973132"/>
            <a:ext cx="2560320" cy="1828800"/>
          </a:xfrm>
          <a:prstGeom prst="roundRect">
            <a:avLst>
              <a:gd name="adj" fmla="val 7000"/>
            </a:avLst>
          </a:prstGeom>
          <a:solidFill>
            <a:srgbClr val="F2F6F4">
              <a:alpha val="96000"/>
            </a:srgbClr>
          </a:solidFill>
          <a:ln w="12700">
            <a:solidFill>
              <a:srgbClr val="D8E3E0">
                <a:alpha val="80000"/>
              </a:srgbClr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1188720" y="2633472"/>
            <a:ext cx="21031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>
                <a:solidFill>
                  <a:srgbClr val="1E6F6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3</a:t>
            </a:r>
            <a:endParaRPr lang="en-US" sz="3000"/>
          </a:p>
        </p:txBody>
      </p:sp>
      <p:sp>
        <p:nvSpPr>
          <p:cNvPr id="6" name="Text 4"/>
          <p:cNvSpPr/>
          <p:nvPr/>
        </p:nvSpPr>
        <p:spPr>
          <a:xfrm>
            <a:off x="1234440" y="3337560"/>
            <a:ext cx="20116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50">
                <a:solidFill>
                  <a:srgbClr val="27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care settings</a:t>
            </a:r>
            <a:endParaRPr lang="en-US" sz="1250"/>
          </a:p>
        </p:txBody>
      </p:sp>
      <p:sp>
        <p:nvSpPr>
          <p:cNvPr id="7" name="Shape 5"/>
          <p:cNvSpPr/>
          <p:nvPr/>
        </p:nvSpPr>
        <p:spPr>
          <a:xfrm>
            <a:off x="4617720" y="1973132"/>
            <a:ext cx="2560320" cy="1828800"/>
          </a:xfrm>
          <a:prstGeom prst="roundRect">
            <a:avLst>
              <a:gd name="adj" fmla="val 7000"/>
            </a:avLst>
          </a:prstGeom>
          <a:solidFill>
            <a:srgbClr val="F2F6F4">
              <a:alpha val="96000"/>
            </a:srgbClr>
          </a:solidFill>
          <a:ln w="12700">
            <a:solidFill>
              <a:srgbClr val="D8E3E0">
                <a:alpha val="80000"/>
              </a:srgbClr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4846320" y="2633472"/>
            <a:ext cx="21031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>
                <a:solidFill>
                  <a:srgbClr val="1E6F6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24/7</a:t>
            </a:r>
            <a:endParaRPr lang="en-US" sz="3000"/>
          </a:p>
        </p:txBody>
      </p:sp>
      <p:sp>
        <p:nvSpPr>
          <p:cNvPr id="9" name="Text 7"/>
          <p:cNvSpPr/>
          <p:nvPr/>
        </p:nvSpPr>
        <p:spPr>
          <a:xfrm>
            <a:off x="4892040" y="3337560"/>
            <a:ext cx="20116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50">
                <a:solidFill>
                  <a:srgbClr val="27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shift cover</a:t>
            </a:r>
            <a:endParaRPr lang="en-US" sz="1250"/>
          </a:p>
        </p:txBody>
      </p:sp>
      <p:sp>
        <p:nvSpPr>
          <p:cNvPr id="10" name="Shape 8"/>
          <p:cNvSpPr/>
          <p:nvPr/>
        </p:nvSpPr>
        <p:spPr>
          <a:xfrm>
            <a:off x="8275320" y="1973132"/>
            <a:ext cx="2560320" cy="1828800"/>
          </a:xfrm>
          <a:prstGeom prst="roundRect">
            <a:avLst>
              <a:gd name="adj" fmla="val 7000"/>
            </a:avLst>
          </a:prstGeom>
          <a:solidFill>
            <a:srgbClr val="F2F6F4">
              <a:alpha val="96000"/>
            </a:srgbClr>
          </a:solidFill>
          <a:ln w="12700">
            <a:solidFill>
              <a:srgbClr val="D8E3E0">
                <a:alpha val="80000"/>
              </a:srgbClr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8503920" y="2633472"/>
            <a:ext cx="21031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>
                <a:solidFill>
                  <a:srgbClr val="1E6F6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6</a:t>
            </a:r>
            <a:endParaRPr lang="en-US" sz="3000"/>
          </a:p>
        </p:txBody>
      </p:sp>
      <p:sp>
        <p:nvSpPr>
          <p:cNvPr id="12" name="Text 10"/>
          <p:cNvSpPr/>
          <p:nvPr/>
        </p:nvSpPr>
        <p:spPr>
          <a:xfrm>
            <a:off x="8549640" y="3337560"/>
            <a:ext cx="20116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50">
                <a:solidFill>
                  <a:srgbClr val="27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roles communicating</a:t>
            </a:r>
            <a:endParaRPr lang="en-US" sz="1250"/>
          </a:p>
        </p:txBody>
      </p:sp>
      <p:sp>
        <p:nvSpPr>
          <p:cNvPr id="13" name="Text 11"/>
          <p:cNvSpPr/>
          <p:nvPr/>
        </p:nvSpPr>
        <p:spPr>
          <a:xfrm>
            <a:off x="11018520" y="6144768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68777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10</a:t>
            </a:r>
            <a:endParaRPr lang="en-US" sz="100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8016E2F-4395-3146-7321-221926DDD37E}"/>
              </a:ext>
            </a:extLst>
          </p:cNvPr>
          <p:cNvSpPr txBox="1"/>
          <p:nvPr/>
        </p:nvSpPr>
        <p:spPr>
          <a:xfrm>
            <a:off x="526676" y="4359088"/>
            <a:ext cx="6096000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aseline="0">
                <a:latin typeface="Aptos Display"/>
              </a:rPr>
              <a:t>Impact, advantages and limits</a:t>
            </a:r>
            <a:r>
              <a:rPr sz="3200">
                <a:latin typeface="Aptos Display"/>
                <a:ea typeface="Aptos Display"/>
                <a:cs typeface="Aptos Display"/>
              </a:rPr>
              <a:t>​</a:t>
            </a:r>
            <a:endParaRPr lang="en-GB" sz="3200"/>
          </a:p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99C0A5D-F7A7-662E-CA0C-664D03D0986F}"/>
              </a:ext>
            </a:extLst>
          </p:cNvPr>
          <p:cNvSpPr txBox="1"/>
          <p:nvPr/>
        </p:nvSpPr>
        <p:spPr>
          <a:xfrm>
            <a:off x="526676" y="5031441"/>
            <a:ext cx="7956176" cy="9848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aseline="0">
                <a:latin typeface="Aptos"/>
              </a:rPr>
              <a:t>Teams can improve speed and clarity, but the rollout has to be managed carefully.</a:t>
            </a:r>
            <a:r>
              <a:rPr sz="2000">
                <a:latin typeface="Aptos"/>
                <a:ea typeface="Aptos"/>
                <a:cs typeface="Aptos"/>
              </a:rPr>
              <a:t>​</a:t>
            </a:r>
            <a:endParaRPr lang="en-GB" sz="2000"/>
          </a:p>
          <a:p>
            <a:pPr algn="ctr"/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850640" y="337312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How it improves efficiency</a:t>
            </a:r>
            <a:endParaRPr lang="en-US" sz="2700"/>
          </a:p>
        </p:txBody>
      </p:sp>
      <p:sp>
        <p:nvSpPr>
          <p:cNvPr id="4" name="Text 2"/>
          <p:cNvSpPr/>
          <p:nvPr/>
        </p:nvSpPr>
        <p:spPr>
          <a:xfrm>
            <a:off x="1369568" y="1036320"/>
            <a:ext cx="8595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600" b="1">
                <a:latin typeface="Aptos"/>
                <a:ea typeface="Aptos" pitchFamily="34" charset="-122"/>
                <a:cs typeface="Aptos" pitchFamily="34" charset="-120"/>
              </a:rPr>
              <a:t>The main benefit is that everyone can see the same update without repeated calls or duplicated work.</a:t>
            </a:r>
            <a:endParaRPr lang="en-US" sz="1600" b="1">
              <a:latin typeface="Aptos"/>
            </a:endParaRPr>
          </a:p>
        </p:txBody>
      </p:sp>
      <p:sp>
        <p:nvSpPr>
          <p:cNvPr id="5" name="Shape 3"/>
          <p:cNvSpPr/>
          <p:nvPr/>
        </p:nvSpPr>
        <p:spPr>
          <a:xfrm>
            <a:off x="995680" y="1644904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1369568" y="1633728"/>
            <a:ext cx="603504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Updates can reach the whole relevant team at once</a:t>
            </a:r>
            <a:endParaRPr lang="en-US" sz="1500"/>
          </a:p>
        </p:txBody>
      </p:sp>
      <p:sp>
        <p:nvSpPr>
          <p:cNvPr id="7" name="Shape 5"/>
          <p:cNvSpPr/>
          <p:nvPr/>
        </p:nvSpPr>
        <p:spPr>
          <a:xfrm>
            <a:off x="924560" y="2445512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1369568" y="2332736"/>
            <a:ext cx="603504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Coordinators can check what has already been shared</a:t>
            </a:r>
            <a:endParaRPr lang="en-US" sz="1500"/>
          </a:p>
        </p:txBody>
      </p:sp>
      <p:sp>
        <p:nvSpPr>
          <p:cNvPr id="9" name="Shape 7"/>
          <p:cNvSpPr/>
          <p:nvPr/>
        </p:nvSpPr>
        <p:spPr>
          <a:xfrm>
            <a:off x="965200" y="3063240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1369568" y="2940304"/>
            <a:ext cx="603504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Staff spend less time repeating the same message</a:t>
            </a:r>
            <a:endParaRPr lang="en-US" sz="1500"/>
          </a:p>
        </p:txBody>
      </p:sp>
      <p:sp>
        <p:nvSpPr>
          <p:cNvPr id="11" name="Shape 9"/>
          <p:cNvSpPr/>
          <p:nvPr/>
        </p:nvSpPr>
        <p:spPr>
          <a:xfrm>
            <a:off x="965200" y="3843528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1369568" y="3608832"/>
            <a:ext cx="603504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Changes to visits or cover can be acted on sooner</a:t>
            </a:r>
            <a:endParaRPr lang="en-US" sz="1500"/>
          </a:p>
        </p:txBody>
      </p:sp>
      <p:sp>
        <p:nvSpPr>
          <p:cNvPr id="13" name="Shape 11"/>
          <p:cNvSpPr/>
          <p:nvPr/>
        </p:nvSpPr>
        <p:spPr>
          <a:xfrm>
            <a:off x="7909560" y="1828800"/>
            <a:ext cx="2743200" cy="2423160"/>
          </a:xfrm>
          <a:prstGeom prst="roundRect">
            <a:avLst>
              <a:gd name="adj" fmla="val 6038"/>
            </a:avLst>
          </a:prstGeom>
          <a:solidFill>
            <a:srgbClr val="F4EFE4"/>
          </a:solidFill>
          <a:ln w="12700">
            <a:solidFill>
              <a:srgbClr val="D9D2C5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8339328" y="2331720"/>
            <a:ext cx="187452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2400" b="1">
                <a:solidFill>
                  <a:srgbClr val="1E6F6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Shared</a:t>
            </a:r>
            <a:endParaRPr lang="en-US" sz="2400"/>
          </a:p>
          <a:p>
            <a:pPr marL="0" indent="0" algn="ctr">
              <a:buNone/>
            </a:pPr>
            <a:r>
              <a:rPr lang="en-US" sz="2400" b="1">
                <a:solidFill>
                  <a:srgbClr val="1E6F6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source</a:t>
            </a:r>
            <a:endParaRPr lang="en-US" sz="2400"/>
          </a:p>
          <a:p>
            <a:pPr marL="0" indent="0" algn="ctr">
              <a:buNone/>
            </a:pPr>
            <a:r>
              <a:rPr lang="en-US" sz="2400" b="1">
                <a:solidFill>
                  <a:srgbClr val="1E6F6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of truth</a:t>
            </a:r>
            <a:endParaRPr lang="en-US" sz="2400"/>
          </a:p>
        </p:txBody>
      </p:sp>
      <p:sp>
        <p:nvSpPr>
          <p:cNvPr id="15" name="Text 13"/>
          <p:cNvSpPr/>
          <p:nvPr/>
        </p:nvSpPr>
        <p:spPr>
          <a:xfrm>
            <a:off x="11018520" y="6144768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68777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12</a:t>
            </a:r>
            <a:endParaRPr lang="en-US" sz="1000"/>
          </a:p>
        </p:txBody>
      </p:sp>
      <p:sp>
        <p:nvSpPr>
          <p:cNvPr id="16" name="Text 14"/>
          <p:cNvSpPr/>
          <p:nvPr/>
        </p:nvSpPr>
        <p:spPr>
          <a:xfrm>
            <a:off x="2123440" y="6215888"/>
            <a:ext cx="9784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00">
                <a:latin typeface="Aptos"/>
                <a:ea typeface="Aptos" pitchFamily="34" charset="-122"/>
                <a:cs typeface="Aptos" pitchFamily="34" charset="-120"/>
              </a:rPr>
              <a:t>Sources: Microsoft, 2026b; Microsoft Adoption, n.d.</a:t>
            </a:r>
            <a:endParaRPr lang="en-US" sz="1000">
              <a:latin typeface="Apto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40080" y="530352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How it improves communication</a:t>
            </a:r>
            <a:endParaRPr lang="en-US" sz="2700"/>
          </a:p>
        </p:txBody>
      </p:sp>
      <p:sp>
        <p:nvSpPr>
          <p:cNvPr id="4" name="Text 2"/>
          <p:cNvSpPr/>
          <p:nvPr/>
        </p:nvSpPr>
        <p:spPr>
          <a:xfrm>
            <a:off x="658368" y="1097280"/>
            <a:ext cx="8595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>
                <a:solidFill>
                  <a:srgbClr val="68777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Good communication is not just faster. It is easier to follow, easier to check and less dependent on one person remembering.</a:t>
            </a:r>
            <a:endParaRPr lang="en-US" sz="1150"/>
          </a:p>
        </p:txBody>
      </p:sp>
      <p:sp>
        <p:nvSpPr>
          <p:cNvPr id="5" name="Shape 3"/>
          <p:cNvSpPr/>
          <p:nvPr/>
        </p:nvSpPr>
        <p:spPr>
          <a:xfrm>
            <a:off x="777240" y="1508760"/>
            <a:ext cx="3246120" cy="3200400"/>
          </a:xfrm>
          <a:prstGeom prst="roundRect">
            <a:avLst>
              <a:gd name="adj" fmla="val 3429"/>
            </a:avLst>
          </a:prstGeom>
          <a:solidFill>
            <a:srgbClr val="FFFFFF"/>
          </a:solidFill>
          <a:ln w="10160">
            <a:solidFill>
              <a:srgbClr val="D9D2C5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777240" y="1508760"/>
            <a:ext cx="91440" cy="3200400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1033272" y="1709928"/>
            <a:ext cx="2834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Less scattered</a:t>
            </a:r>
            <a:endParaRPr lang="en-US" sz="1450"/>
          </a:p>
        </p:txBody>
      </p:sp>
      <p:sp>
        <p:nvSpPr>
          <p:cNvPr id="8" name="Text 6"/>
          <p:cNvSpPr/>
          <p:nvPr/>
        </p:nvSpPr>
        <p:spPr>
          <a:xfrm>
            <a:off x="1033272" y="2112264"/>
            <a:ext cx="2834640" cy="2423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4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One channel can replace separate group texts and individual messages, so staff know where to look first.</a:t>
            </a:r>
            <a:endParaRPr lang="en-US" sz="1140"/>
          </a:p>
        </p:txBody>
      </p:sp>
      <p:sp>
        <p:nvSpPr>
          <p:cNvPr id="9" name="Shape 7"/>
          <p:cNvSpPr/>
          <p:nvPr/>
        </p:nvSpPr>
        <p:spPr>
          <a:xfrm>
            <a:off x="4480560" y="1508760"/>
            <a:ext cx="3246120" cy="3200400"/>
          </a:xfrm>
          <a:prstGeom prst="roundRect">
            <a:avLst>
              <a:gd name="adj" fmla="val 3429"/>
            </a:avLst>
          </a:prstGeom>
          <a:solidFill>
            <a:srgbClr val="FFFFFF"/>
          </a:solidFill>
          <a:ln w="10160">
            <a:solidFill>
              <a:srgbClr val="D9D2C5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4480560" y="1508760"/>
            <a:ext cx="91440" cy="3200400"/>
          </a:xfrm>
          <a:prstGeom prst="rect">
            <a:avLst/>
          </a:prstGeom>
          <a:solidFill>
            <a:srgbClr val="E9A06F"/>
          </a:solidFill>
          <a:ln w="12700">
            <a:solidFill>
              <a:srgbClr val="E9A06F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4736592" y="1709928"/>
            <a:ext cx="2834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More context</a:t>
            </a:r>
            <a:endParaRPr lang="en-US" sz="1450"/>
          </a:p>
        </p:txBody>
      </p:sp>
      <p:sp>
        <p:nvSpPr>
          <p:cNvPr id="12" name="Text 10"/>
          <p:cNvSpPr/>
          <p:nvPr/>
        </p:nvSpPr>
        <p:spPr>
          <a:xfrm>
            <a:off x="4736592" y="2112264"/>
            <a:ext cx="2834640" cy="2423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4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Threaded replies keep the discussion linked to the original update, making decisions easier to understand later.</a:t>
            </a:r>
            <a:endParaRPr lang="en-US" sz="1140"/>
          </a:p>
        </p:txBody>
      </p:sp>
      <p:sp>
        <p:nvSpPr>
          <p:cNvPr id="13" name="Shape 11"/>
          <p:cNvSpPr/>
          <p:nvPr/>
        </p:nvSpPr>
        <p:spPr>
          <a:xfrm>
            <a:off x="8183880" y="1508760"/>
            <a:ext cx="3246120" cy="3200400"/>
          </a:xfrm>
          <a:prstGeom prst="roundRect">
            <a:avLst>
              <a:gd name="adj" fmla="val 3429"/>
            </a:avLst>
          </a:prstGeom>
          <a:solidFill>
            <a:srgbClr val="FFFFFF"/>
          </a:solidFill>
          <a:ln w="10160">
            <a:solidFill>
              <a:srgbClr val="D9D2C5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8183880" y="1508760"/>
            <a:ext cx="91440" cy="3200400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8439912" y="1709928"/>
            <a:ext cx="2834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More inclusive</a:t>
            </a:r>
            <a:endParaRPr lang="en-US" sz="1450"/>
          </a:p>
        </p:txBody>
      </p:sp>
      <p:sp>
        <p:nvSpPr>
          <p:cNvPr id="16" name="Text 14"/>
          <p:cNvSpPr/>
          <p:nvPr/>
        </p:nvSpPr>
        <p:spPr>
          <a:xfrm>
            <a:off x="8439912" y="2112264"/>
            <a:ext cx="2834640" cy="2423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4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Remote and mobile staff can still see team decisions and contribute while working away from the office.</a:t>
            </a:r>
            <a:endParaRPr lang="en-US" sz="1140"/>
          </a:p>
        </p:txBody>
      </p:sp>
      <p:sp>
        <p:nvSpPr>
          <p:cNvPr id="17" name="Text 15"/>
          <p:cNvSpPr/>
          <p:nvPr/>
        </p:nvSpPr>
        <p:spPr>
          <a:xfrm>
            <a:off x="11018520" y="6144768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68777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13</a:t>
            </a:r>
            <a:endParaRPr lang="en-US" sz="10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2590800" y="418592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Advantages and limitations</a:t>
            </a:r>
            <a:endParaRPr lang="en-US" sz="2700"/>
          </a:p>
        </p:txBody>
      </p:sp>
      <p:sp>
        <p:nvSpPr>
          <p:cNvPr id="4" name="Text 2"/>
          <p:cNvSpPr/>
          <p:nvPr/>
        </p:nvSpPr>
        <p:spPr>
          <a:xfrm>
            <a:off x="1552448" y="924560"/>
            <a:ext cx="8595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00">
                <a:latin typeface="Aptos"/>
                <a:ea typeface="Aptos" pitchFamily="34" charset="-122"/>
                <a:cs typeface="Aptos" pitchFamily="34" charset="-120"/>
              </a:rPr>
              <a:t>Teams is a strong fit, but it will only work well if staff are given clear rules.</a:t>
            </a:r>
            <a:endParaRPr lang="en-US" sz="1400">
              <a:latin typeface="Aptos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77240" y="1417320"/>
            <a:ext cx="4663440" cy="3886200"/>
          </a:xfrm>
          <a:prstGeom prst="roundRect">
            <a:avLst>
              <a:gd name="adj" fmla="val 2824"/>
            </a:avLst>
          </a:prstGeom>
          <a:solidFill>
            <a:srgbClr val="FFFFFF"/>
          </a:solidFill>
          <a:ln w="10160">
            <a:solidFill>
              <a:srgbClr val="D9D2C5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777240" y="1417320"/>
            <a:ext cx="91440" cy="3886200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1033272" y="1618488"/>
            <a:ext cx="4251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b="1">
                <a:solidFill>
                  <a:srgbClr val="273238"/>
                </a:solidFill>
                <a:latin typeface="Aptos Display"/>
                <a:ea typeface="Aptos Display" pitchFamily="34" charset="-122"/>
                <a:cs typeface="Aptos Display" pitchFamily="34" charset="-120"/>
              </a:rPr>
              <a:t>Advantages</a:t>
            </a:r>
            <a:endParaRPr lang="en-US">
              <a:latin typeface="Aptos Display"/>
            </a:endParaRPr>
          </a:p>
        </p:txBody>
      </p:sp>
      <p:sp>
        <p:nvSpPr>
          <p:cNvPr id="8" name="Text 6"/>
          <p:cNvSpPr/>
          <p:nvPr/>
        </p:nvSpPr>
        <p:spPr>
          <a:xfrm>
            <a:off x="1034347" y="1897559"/>
            <a:ext cx="4400554" cy="338081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US" sz="1600">
                <a:latin typeface="Aptos"/>
                <a:ea typeface="Aptos" pitchFamily="34" charset="-122"/>
                <a:cs typeface="Aptos" pitchFamily="34" charset="-120"/>
              </a:rPr>
              <a:t>I</a:t>
            </a:r>
            <a:r>
              <a:rPr lang="en-US" sz="1400">
                <a:latin typeface="Aptos"/>
                <a:ea typeface="Aptos" pitchFamily="34" charset="-122"/>
                <a:cs typeface="Aptos" pitchFamily="34" charset="-120"/>
              </a:rPr>
              <a:t>t can reduce email overload, keep handover discussions searchable, and fit with Microsoft 365 tools that the organization may already use.</a:t>
            </a:r>
          </a:p>
          <a:p>
            <a:endParaRPr lang="en-US" sz="1400">
              <a:latin typeface="Aptos"/>
              <a:cs typeface="Arial"/>
            </a:endParaRPr>
          </a:p>
          <a:p>
            <a:r>
              <a:rPr lang="en-US" sz="1400">
                <a:latin typeface="Arial"/>
                <a:cs typeface="Arial"/>
              </a:rPr>
              <a:t>• </a:t>
            </a:r>
            <a:r>
              <a:rPr lang="en-US" sz="1400">
                <a:latin typeface="Tw Cen MT"/>
              </a:rPr>
              <a:t>Video calling for meetings</a:t>
            </a:r>
            <a:endParaRPr lang="en-US" sz="1400"/>
          </a:p>
          <a:p>
            <a:r>
              <a:rPr lang="en-US" sz="1400" dirty="0">
                <a:latin typeface="Arial"/>
                <a:cs typeface="Arial"/>
              </a:rPr>
              <a:t>• </a:t>
            </a:r>
            <a:r>
              <a:rPr lang="en-US" sz="1400" dirty="0">
                <a:latin typeface="Tw Cen MT"/>
              </a:rPr>
              <a:t>Being able to check shifts </a:t>
            </a:r>
            <a:r>
              <a:rPr lang="en-US" sz="1400" dirty="0" err="1">
                <a:latin typeface="Tw Cen MT"/>
              </a:rPr>
              <a:t>rota</a:t>
            </a:r>
            <a:endParaRPr lang="en-US" sz="1400" dirty="0"/>
          </a:p>
          <a:p>
            <a:r>
              <a:rPr lang="en-US" sz="1400">
                <a:latin typeface="Arial"/>
                <a:cs typeface="Arial"/>
              </a:rPr>
              <a:t>• T</a:t>
            </a:r>
            <a:r>
              <a:rPr lang="en-US" sz="1400">
                <a:latin typeface="Tw Cen MT"/>
              </a:rPr>
              <a:t>eam meetings: easy to join and communicate and message</a:t>
            </a:r>
            <a:endParaRPr lang="en-US" sz="1400"/>
          </a:p>
          <a:p>
            <a:r>
              <a:rPr lang="en-US" sz="1400">
                <a:latin typeface="Arial"/>
                <a:cs typeface="Arial"/>
              </a:rPr>
              <a:t>• </a:t>
            </a:r>
            <a:r>
              <a:rPr lang="en-US" sz="1400">
                <a:latin typeface="Tw Cen MT"/>
              </a:rPr>
              <a:t>Chat and instant private messaging</a:t>
            </a:r>
            <a:endParaRPr lang="en-US" sz="1400"/>
          </a:p>
          <a:p>
            <a:r>
              <a:rPr lang="en-US" sz="1400">
                <a:latin typeface="Arial"/>
                <a:cs typeface="Arial"/>
              </a:rPr>
              <a:t>• </a:t>
            </a:r>
            <a:r>
              <a:rPr lang="en-US" sz="1400">
                <a:latin typeface="Tw Cen MT"/>
              </a:rPr>
              <a:t>Secure file sharing which is very important when working with citizens who need their personal information secure due to safety.</a:t>
            </a:r>
            <a:endParaRPr lang="en-US" sz="1400"/>
          </a:p>
          <a:p>
            <a:endParaRPr lang="en-US" sz="1100">
              <a:solidFill>
                <a:srgbClr val="37474F"/>
              </a:solidFill>
              <a:latin typeface="Aptos"/>
            </a:endParaRPr>
          </a:p>
          <a:p>
            <a:endParaRPr lang="en-US" sz="1100">
              <a:solidFill>
                <a:srgbClr val="37474F"/>
              </a:solidFill>
              <a:latin typeface="Aptos"/>
            </a:endParaRPr>
          </a:p>
        </p:txBody>
      </p:sp>
      <p:sp>
        <p:nvSpPr>
          <p:cNvPr id="9" name="Shape 7"/>
          <p:cNvSpPr/>
          <p:nvPr/>
        </p:nvSpPr>
        <p:spPr>
          <a:xfrm>
            <a:off x="6400800" y="1417320"/>
            <a:ext cx="4663440" cy="3886200"/>
          </a:xfrm>
          <a:prstGeom prst="roundRect">
            <a:avLst>
              <a:gd name="adj" fmla="val 2824"/>
            </a:avLst>
          </a:prstGeom>
          <a:solidFill>
            <a:srgbClr val="FFFFFF"/>
          </a:solidFill>
          <a:ln w="10160">
            <a:solidFill>
              <a:srgbClr val="D9D2C5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6400800" y="1417320"/>
            <a:ext cx="91440" cy="3886200"/>
          </a:xfrm>
          <a:prstGeom prst="rect">
            <a:avLst/>
          </a:prstGeom>
          <a:solidFill>
            <a:srgbClr val="B65B4D"/>
          </a:solidFill>
          <a:ln w="12700">
            <a:solidFill>
              <a:srgbClr val="B65B4D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6656832" y="1618488"/>
            <a:ext cx="4251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b="1">
                <a:solidFill>
                  <a:srgbClr val="273238"/>
                </a:solidFill>
                <a:latin typeface="Aptos Display"/>
                <a:ea typeface="Aptos Display" pitchFamily="34" charset="-122"/>
                <a:cs typeface="Aptos Display" pitchFamily="34" charset="-120"/>
              </a:rPr>
              <a:t>Limitations</a:t>
            </a:r>
            <a:endParaRPr lang="en-US">
              <a:latin typeface="Aptos Display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6652351" y="1415707"/>
            <a:ext cx="4520900" cy="3859751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400" b="1">
                <a:solidFill>
                  <a:srgbClr val="37474F"/>
                </a:solidFill>
                <a:latin typeface="Aptos"/>
                <a:ea typeface="Aptos" pitchFamily="34" charset="-122"/>
                <a:cs typeface="Aptos" pitchFamily="34" charset="-120"/>
              </a:rPr>
              <a:t>If channels are badly designed, the tool can become noisy. Staff also need training, confidence and a clear policy for what should be posted.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 sz="1400" b="1">
              <a:solidFill>
                <a:srgbClr val="37474F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1400">
                <a:solidFill>
                  <a:srgbClr val="37474F"/>
                </a:solidFill>
                <a:ea typeface="+mn-lt"/>
                <a:cs typeface="+mn-lt"/>
              </a:rPr>
              <a:t>-</a:t>
            </a:r>
            <a:r>
              <a:rPr lang="en-US" sz="1400">
                <a:latin typeface="Tw Cen MT"/>
              </a:rPr>
              <a:t>Needs Wi-Fi to work. Ashford must have good internet service for the Teams tool to work efficiently.</a:t>
            </a:r>
            <a:endParaRPr lang="en-US" sz="1400"/>
          </a:p>
          <a:p>
            <a:pPr marL="285750" indent="-285750">
              <a:buFont typeface="Arial"/>
              <a:buChar char="•"/>
            </a:pPr>
            <a:r>
              <a:rPr lang="en-US" sz="1400">
                <a:ea typeface="+mn-lt"/>
                <a:cs typeface="+mn-lt"/>
              </a:rPr>
              <a:t>-</a:t>
            </a:r>
            <a:r>
              <a:rPr lang="en-US" sz="1400">
                <a:latin typeface="Tw Cen MT"/>
              </a:rPr>
              <a:t>It's not a mobile phone that you could just carry in your pocket to make phone calls.</a:t>
            </a:r>
            <a:endParaRPr lang="en-US" sz="1400"/>
          </a:p>
          <a:p>
            <a:pPr marL="285750" indent="-285750">
              <a:buFont typeface="Arial"/>
              <a:buChar char="•"/>
            </a:pPr>
            <a:r>
              <a:rPr lang="en-US" sz="1400">
                <a:latin typeface="Tw Cen MT"/>
              </a:rPr>
              <a:t>When working with citizens who may have flight risks its important to have a hand held communication tool to grab in urgent situations. E.g. walkie talkies or office phones.</a:t>
            </a:r>
            <a:endParaRPr lang="en-US" sz="1400"/>
          </a:p>
          <a:p>
            <a:pPr marL="171450" indent="-171450">
              <a:buFont typeface="Arial"/>
              <a:buChar char="•"/>
            </a:pPr>
            <a:endParaRPr lang="en-US" sz="1100">
              <a:solidFill>
                <a:srgbClr val="37474F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32123B8-F51C-79A1-56BA-32EB504A7080}"/>
              </a:ext>
            </a:extLst>
          </p:cNvPr>
          <p:cNvSpPr txBox="1"/>
          <p:nvPr/>
        </p:nvSpPr>
        <p:spPr>
          <a:xfrm>
            <a:off x="2235200" y="6324600"/>
            <a:ext cx="60960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 i="1" baseline="0">
                <a:latin typeface="Tw Cen MT"/>
              </a:rPr>
              <a:t>BT Communications November (2007)</a:t>
            </a:r>
            <a:endParaRPr lang="en-US" sz="1400"/>
          </a:p>
          <a:p>
            <a:pPr algn="ctr"/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1463040" y="469392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Recommended implementation</a:t>
            </a:r>
            <a:endParaRPr lang="en-US" sz="2700"/>
          </a:p>
        </p:txBody>
      </p:sp>
      <p:sp>
        <p:nvSpPr>
          <p:cNvPr id="4" name="Text 2"/>
          <p:cNvSpPr/>
          <p:nvPr/>
        </p:nvSpPr>
        <p:spPr>
          <a:xfrm>
            <a:off x="1410208" y="1158240"/>
            <a:ext cx="8595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latin typeface="Aptos"/>
                <a:ea typeface="Aptos" pitchFamily="34" charset="-122"/>
                <a:cs typeface="Aptos" pitchFamily="34" charset="-120"/>
              </a:rPr>
              <a:t>Start small, agree the rules, then review whether the new routine is actually helping staff.</a:t>
            </a:r>
            <a:endParaRPr lang="en-US" sz="1600" b="1">
              <a:latin typeface="Aptos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31520" y="1600200"/>
            <a:ext cx="2331720" cy="3520440"/>
          </a:xfrm>
          <a:prstGeom prst="roundRect">
            <a:avLst>
              <a:gd name="adj" fmla="val 4706"/>
            </a:avLst>
          </a:prstGeom>
          <a:solidFill>
            <a:srgbClr val="FFFFFF"/>
          </a:solidFill>
          <a:ln w="12700">
            <a:solidFill>
              <a:srgbClr val="D9D2C5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896112" y="1810512"/>
            <a:ext cx="4114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>
                <a:solidFill>
                  <a:srgbClr val="1E6F6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1</a:t>
            </a:r>
            <a:endParaRPr lang="en-US" sz="1900"/>
          </a:p>
        </p:txBody>
      </p:sp>
      <p:sp>
        <p:nvSpPr>
          <p:cNvPr id="7" name="Text 5"/>
          <p:cNvSpPr/>
          <p:nvPr/>
        </p:nvSpPr>
        <p:spPr>
          <a:xfrm>
            <a:off x="950976" y="2395728"/>
            <a:ext cx="1828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Agree the rules</a:t>
            </a:r>
            <a:endParaRPr lang="en-US" sz="1450"/>
          </a:p>
        </p:txBody>
      </p:sp>
      <p:sp>
        <p:nvSpPr>
          <p:cNvPr id="8" name="Text 6"/>
          <p:cNvSpPr/>
          <p:nvPr/>
        </p:nvSpPr>
        <p:spPr>
          <a:xfrm>
            <a:off x="950976" y="2944368"/>
            <a:ext cx="1828800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2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Set out when to use Teams, email, phone calls and formal care records.</a:t>
            </a:r>
            <a:endParaRPr lang="en-US" sz="1120"/>
          </a:p>
        </p:txBody>
      </p:sp>
      <p:sp>
        <p:nvSpPr>
          <p:cNvPr id="9" name="Shape 7"/>
          <p:cNvSpPr/>
          <p:nvPr/>
        </p:nvSpPr>
        <p:spPr>
          <a:xfrm>
            <a:off x="3547872" y="1600200"/>
            <a:ext cx="2331720" cy="3520440"/>
          </a:xfrm>
          <a:prstGeom prst="roundRect">
            <a:avLst>
              <a:gd name="adj" fmla="val 4706"/>
            </a:avLst>
          </a:prstGeom>
          <a:solidFill>
            <a:srgbClr val="FFFFFF"/>
          </a:solidFill>
          <a:ln w="12700">
            <a:solidFill>
              <a:srgbClr val="D9D2C5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3712464" y="1810512"/>
            <a:ext cx="4114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>
                <a:solidFill>
                  <a:srgbClr val="1E6F6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2</a:t>
            </a:r>
            <a:endParaRPr lang="en-US" sz="1900"/>
          </a:p>
        </p:txBody>
      </p:sp>
      <p:sp>
        <p:nvSpPr>
          <p:cNvPr id="11" name="Text 9"/>
          <p:cNvSpPr/>
          <p:nvPr/>
        </p:nvSpPr>
        <p:spPr>
          <a:xfrm>
            <a:off x="3767328" y="2395728"/>
            <a:ext cx="1828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Build the channels</a:t>
            </a:r>
            <a:endParaRPr lang="en-US" sz="1450"/>
          </a:p>
        </p:txBody>
      </p:sp>
      <p:sp>
        <p:nvSpPr>
          <p:cNvPr id="12" name="Text 10"/>
          <p:cNvSpPr/>
          <p:nvPr/>
        </p:nvSpPr>
        <p:spPr>
          <a:xfrm>
            <a:off x="3767328" y="2944368"/>
            <a:ext cx="1828800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2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Create simple team, shift and safety channels with house rules pinned.</a:t>
            </a:r>
            <a:endParaRPr lang="en-US" sz="1120"/>
          </a:p>
        </p:txBody>
      </p:sp>
      <p:sp>
        <p:nvSpPr>
          <p:cNvPr id="13" name="Shape 11"/>
          <p:cNvSpPr/>
          <p:nvPr/>
        </p:nvSpPr>
        <p:spPr>
          <a:xfrm>
            <a:off x="6364224" y="1600200"/>
            <a:ext cx="2331720" cy="3520440"/>
          </a:xfrm>
          <a:prstGeom prst="roundRect">
            <a:avLst>
              <a:gd name="adj" fmla="val 4706"/>
            </a:avLst>
          </a:prstGeom>
          <a:solidFill>
            <a:srgbClr val="FFFFFF"/>
          </a:solidFill>
          <a:ln w="12700">
            <a:solidFill>
              <a:srgbClr val="D9D2C5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6528816" y="1810512"/>
            <a:ext cx="4114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>
                <a:solidFill>
                  <a:srgbClr val="1E6F6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3</a:t>
            </a:r>
            <a:endParaRPr lang="en-US" sz="1900"/>
          </a:p>
        </p:txBody>
      </p:sp>
      <p:sp>
        <p:nvSpPr>
          <p:cNvPr id="15" name="Text 13"/>
          <p:cNvSpPr/>
          <p:nvPr/>
        </p:nvSpPr>
        <p:spPr>
          <a:xfrm>
            <a:off x="6583680" y="2395728"/>
            <a:ext cx="1828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Pilot one team</a:t>
            </a:r>
            <a:endParaRPr lang="en-US" sz="1450"/>
          </a:p>
        </p:txBody>
      </p:sp>
      <p:sp>
        <p:nvSpPr>
          <p:cNvPr id="16" name="Text 14"/>
          <p:cNvSpPr/>
          <p:nvPr/>
        </p:nvSpPr>
        <p:spPr>
          <a:xfrm>
            <a:off x="6583680" y="2944368"/>
            <a:ext cx="1828800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2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Train staff on mobile use and test the routine with one group first.</a:t>
            </a:r>
            <a:endParaRPr lang="en-US" sz="1120"/>
          </a:p>
        </p:txBody>
      </p:sp>
      <p:sp>
        <p:nvSpPr>
          <p:cNvPr id="17" name="Shape 15"/>
          <p:cNvSpPr/>
          <p:nvPr/>
        </p:nvSpPr>
        <p:spPr>
          <a:xfrm>
            <a:off x="9180576" y="1600200"/>
            <a:ext cx="2331720" cy="3520440"/>
          </a:xfrm>
          <a:prstGeom prst="roundRect">
            <a:avLst>
              <a:gd name="adj" fmla="val 4706"/>
            </a:avLst>
          </a:prstGeom>
          <a:solidFill>
            <a:srgbClr val="FFFFFF"/>
          </a:solidFill>
          <a:ln w="12700">
            <a:solidFill>
              <a:srgbClr val="D9D2C5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9345168" y="1810512"/>
            <a:ext cx="4114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>
                <a:solidFill>
                  <a:srgbClr val="1E6F6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4</a:t>
            </a:r>
            <a:endParaRPr lang="en-US" sz="1900"/>
          </a:p>
        </p:txBody>
      </p:sp>
      <p:sp>
        <p:nvSpPr>
          <p:cNvPr id="19" name="Text 17"/>
          <p:cNvSpPr/>
          <p:nvPr/>
        </p:nvSpPr>
        <p:spPr>
          <a:xfrm>
            <a:off x="9400032" y="2395728"/>
            <a:ext cx="1828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Review and refine</a:t>
            </a:r>
            <a:endParaRPr lang="en-US" sz="1450"/>
          </a:p>
        </p:txBody>
      </p:sp>
      <p:sp>
        <p:nvSpPr>
          <p:cNvPr id="20" name="Text 18"/>
          <p:cNvSpPr/>
          <p:nvPr/>
        </p:nvSpPr>
        <p:spPr>
          <a:xfrm>
            <a:off x="9400032" y="2944368"/>
            <a:ext cx="1828800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2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After eight weeks, check adoption and remove channels that create noise.</a:t>
            </a:r>
            <a:endParaRPr lang="en-US" sz="1120"/>
          </a:p>
        </p:txBody>
      </p:sp>
      <p:sp>
        <p:nvSpPr>
          <p:cNvPr id="21" name="Text 19"/>
          <p:cNvSpPr/>
          <p:nvPr/>
        </p:nvSpPr>
        <p:spPr>
          <a:xfrm>
            <a:off x="11018520" y="6144768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68777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16</a:t>
            </a:r>
            <a:endParaRPr lang="en-US" sz="1000"/>
          </a:p>
        </p:txBody>
      </p:sp>
      <p:sp>
        <p:nvSpPr>
          <p:cNvPr id="22" name="Text 20"/>
          <p:cNvSpPr/>
          <p:nvPr/>
        </p:nvSpPr>
        <p:spPr>
          <a:xfrm>
            <a:off x="2042160" y="6215888"/>
            <a:ext cx="9784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00">
                <a:latin typeface="Aptos"/>
                <a:ea typeface="Aptos" pitchFamily="34" charset="-122"/>
                <a:cs typeface="Aptos" pitchFamily="34" charset="-120"/>
              </a:rPr>
              <a:t>Source: Microsoft Learn, n.d.</a:t>
            </a:r>
            <a:endParaRPr lang="en-US" sz="1000">
              <a:latin typeface="Aptos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FE6867F-2D9E-763B-E2BF-93587CF1CE41}"/>
              </a:ext>
            </a:extLst>
          </p:cNvPr>
          <p:cNvSpPr txBox="1"/>
          <p:nvPr/>
        </p:nvSpPr>
        <p:spPr>
          <a:xfrm>
            <a:off x="824630" y="558452"/>
            <a:ext cx="10532301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kern="1200" cap="all" baseline="0">
                <a:solidFill>
                  <a:schemeClr val="tx1"/>
                </a:solidFill>
                <a:latin typeface="Tw Cen MT"/>
                <a:ea typeface="+mj-ea"/>
                <a:cs typeface="+mj-cs"/>
              </a:rPr>
              <a:t>How can Ashford community care service implement these changes?</a:t>
            </a:r>
            <a:endParaRPr lang="en-GB"/>
          </a:p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C900C9-A5D2-384D-BD48-A2A21CF045D2}"/>
              </a:ext>
            </a:extLst>
          </p:cNvPr>
          <p:cNvSpPr txBox="1"/>
          <p:nvPr/>
        </p:nvSpPr>
        <p:spPr>
          <a:xfrm>
            <a:off x="1036067" y="2380155"/>
            <a:ext cx="9054709" cy="34470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 algn="l" rtl="0">
              <a:buFont typeface="Arial"/>
              <a:buChar char="•"/>
            </a:pPr>
            <a:r>
              <a:rPr lang="en-GB" sz="2000" kern="1200">
                <a:solidFill>
                  <a:schemeClr val="tx1"/>
                </a:solidFill>
                <a:latin typeface="Tw Cen MT"/>
                <a:ea typeface="+mn-ea"/>
                <a:cs typeface="+mn-cs"/>
              </a:rPr>
              <a:t>Group meetings with management and all staff at Ashford community care services. Involving professional individuals who can introduce this Teams tool with all staff.</a:t>
            </a:r>
          </a:p>
          <a:p>
            <a:pPr marL="228600" indent="-228600">
              <a:buFont typeface="Arial"/>
              <a:buChar char="•"/>
            </a:pPr>
            <a:endParaRPr lang="en-GB" sz="2000">
              <a:latin typeface="Tw Cen MT"/>
            </a:endParaRPr>
          </a:p>
          <a:p>
            <a:pPr marL="228600" indent="-228600" algn="l" rtl="0">
              <a:buFont typeface="Arial"/>
              <a:buChar char="•"/>
            </a:pPr>
            <a:r>
              <a:rPr lang="en-GB" sz="2000" kern="1200">
                <a:solidFill>
                  <a:schemeClr val="tx1"/>
                </a:solidFill>
                <a:latin typeface="Tw Cen MT"/>
                <a:ea typeface="+mn-ea"/>
                <a:cs typeface="+mn-cs"/>
              </a:rPr>
              <a:t>Regular workshops in the setting.</a:t>
            </a:r>
          </a:p>
          <a:p>
            <a:endParaRPr lang="en-GB" sz="2000">
              <a:latin typeface="Tw Cen MT"/>
            </a:endParaRPr>
          </a:p>
          <a:p>
            <a:pPr marL="228600" indent="-228600" algn="l" rtl="0">
              <a:buFont typeface="Arial"/>
              <a:buChar char="•"/>
            </a:pPr>
            <a:r>
              <a:rPr lang="en-GB" sz="2000" kern="1200">
                <a:solidFill>
                  <a:schemeClr val="tx1"/>
                </a:solidFill>
                <a:latin typeface="Tw Cen MT"/>
                <a:ea typeface="+mn-ea"/>
                <a:cs typeface="+mn-cs"/>
              </a:rPr>
              <a:t>Regular support for all staff when they may have an issue with the tool.</a:t>
            </a:r>
          </a:p>
          <a:p>
            <a:pPr marL="228600" indent="-228600" algn="l" rtl="0"/>
            <a:endParaRPr lang="en-GB"/>
          </a:p>
          <a:p>
            <a:pPr marL="0" indent="0" algn="l" rtl="0"/>
            <a:r>
              <a:rPr lang="en-GB" sz="2000" kern="1200">
                <a:latin typeface="Tw Cen MT"/>
                <a:ea typeface="+mn-ea"/>
                <a:cs typeface="+mn-cs"/>
              </a:rPr>
              <a:t>It is very important to take time implementing these rules when training so everyone is aware how to use it sufficiently.</a:t>
            </a:r>
            <a:endParaRPr lang="en-GB" sz="2000" kern="1200">
              <a:latin typeface="Tw Cen MT"/>
            </a:endParaRPr>
          </a:p>
          <a:p>
            <a:pPr marL="0" indent="0" algn="l" rtl="0"/>
            <a:r>
              <a:rPr lang="en-GB" sz="2000" kern="1200">
                <a:solidFill>
                  <a:schemeClr val="tx1"/>
                </a:solidFill>
                <a:latin typeface="Tw Cen MT"/>
                <a:ea typeface="+mn-ea"/>
                <a:cs typeface="+mn-cs"/>
              </a:rPr>
              <a:t>Having Posters promoting how to use Teams will help staff at Ashford community care services for more support.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6276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1554480" y="428752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Basis for the recommendation</a:t>
            </a:r>
            <a:endParaRPr lang="en-US" sz="2700"/>
          </a:p>
        </p:txBody>
      </p:sp>
      <p:sp>
        <p:nvSpPr>
          <p:cNvPr id="4" name="Text 2"/>
          <p:cNvSpPr/>
          <p:nvPr/>
        </p:nvSpPr>
        <p:spPr>
          <a:xfrm>
            <a:off x="1430528" y="1219200"/>
            <a:ext cx="8595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600">
                <a:latin typeface="Aptos"/>
                <a:ea typeface="Aptos" pitchFamily="34" charset="-122"/>
                <a:cs typeface="Aptos" pitchFamily="34" charset="-120"/>
              </a:rPr>
              <a:t>The recommendation is based on the needs in the case study and evidence about Teams use in workplace communication.</a:t>
            </a:r>
            <a:endParaRPr lang="en-US" sz="1600">
              <a:latin typeface="Aptos"/>
            </a:endParaRPr>
          </a:p>
        </p:txBody>
      </p:sp>
      <p:sp>
        <p:nvSpPr>
          <p:cNvPr id="5" name="Shape 3"/>
          <p:cNvSpPr/>
          <p:nvPr/>
        </p:nvSpPr>
        <p:spPr>
          <a:xfrm>
            <a:off x="1178560" y="1913128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1430528" y="1840992"/>
            <a:ext cx="658368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Channels and pinned posts support routine updates</a:t>
            </a:r>
            <a:endParaRPr lang="en-US" sz="1500"/>
          </a:p>
        </p:txBody>
      </p:sp>
      <p:sp>
        <p:nvSpPr>
          <p:cNvPr id="7" name="Shape 5"/>
          <p:cNvSpPr/>
          <p:nvPr/>
        </p:nvSpPr>
        <p:spPr>
          <a:xfrm>
            <a:off x="1178560" y="2561336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1430528" y="2438400"/>
            <a:ext cx="658368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Mobile access fits community-based support work</a:t>
            </a:r>
            <a:endParaRPr lang="en-US" sz="1500"/>
          </a:p>
        </p:txBody>
      </p:sp>
      <p:sp>
        <p:nvSpPr>
          <p:cNvPr id="9" name="Shape 7"/>
          <p:cNvSpPr/>
          <p:nvPr/>
        </p:nvSpPr>
        <p:spPr>
          <a:xfrm>
            <a:off x="1178560" y="3321304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1430528" y="3167888"/>
            <a:ext cx="658368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Searchable messages help staff check previous decisions</a:t>
            </a:r>
            <a:endParaRPr lang="en-US" sz="1500"/>
          </a:p>
        </p:txBody>
      </p:sp>
      <p:sp>
        <p:nvSpPr>
          <p:cNvPr id="11" name="Shape 9"/>
          <p:cNvSpPr/>
          <p:nvPr/>
        </p:nvSpPr>
        <p:spPr>
          <a:xfrm>
            <a:off x="1209040" y="4081272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1430528" y="3927856"/>
            <a:ext cx="658368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planned pilot reduces the risk of digital overload</a:t>
            </a:r>
            <a:endParaRPr lang="en-US" sz="1500"/>
          </a:p>
        </p:txBody>
      </p:sp>
      <p:sp>
        <p:nvSpPr>
          <p:cNvPr id="13" name="Text 11"/>
          <p:cNvSpPr/>
          <p:nvPr/>
        </p:nvSpPr>
        <p:spPr>
          <a:xfrm>
            <a:off x="8092440" y="1828800"/>
            <a:ext cx="2468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Overall judgement</a:t>
            </a:r>
            <a:endParaRPr lang="en-US" sz="1700"/>
          </a:p>
        </p:txBody>
      </p:sp>
      <p:sp>
        <p:nvSpPr>
          <p:cNvPr id="14" name="Text 12"/>
          <p:cNvSpPr/>
          <p:nvPr/>
        </p:nvSpPr>
        <p:spPr>
          <a:xfrm>
            <a:off x="8092440" y="2331720"/>
            <a:ext cx="260604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6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Teams is not a complete care record system. It is best used as the daily communication layer that helps staff coordinate safely and quickly.</a:t>
            </a:r>
            <a:endParaRPr lang="en-US" sz="1260"/>
          </a:p>
        </p:txBody>
      </p:sp>
      <p:sp>
        <p:nvSpPr>
          <p:cNvPr id="15" name="Text 13"/>
          <p:cNvSpPr/>
          <p:nvPr/>
        </p:nvSpPr>
        <p:spPr>
          <a:xfrm>
            <a:off x="11018520" y="6144768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68777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17</a:t>
            </a:r>
            <a:endParaRPr lang="en-US" sz="1000"/>
          </a:p>
        </p:txBody>
      </p:sp>
      <p:sp>
        <p:nvSpPr>
          <p:cNvPr id="16" name="Text 14"/>
          <p:cNvSpPr/>
          <p:nvPr/>
        </p:nvSpPr>
        <p:spPr>
          <a:xfrm>
            <a:off x="2062480" y="6236208"/>
            <a:ext cx="9784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00">
                <a:latin typeface="Aptos"/>
                <a:ea typeface="Aptos" pitchFamily="34" charset="-122"/>
                <a:cs typeface="Aptos" pitchFamily="34" charset="-120"/>
              </a:rPr>
              <a:t>Sources: NHS England, 2025; Microsoft Learn, n.d</a:t>
            </a:r>
            <a:r>
              <a:rPr lang="en-US" sz="1000">
                <a:solidFill>
                  <a:srgbClr val="68777D"/>
                </a:solidFill>
                <a:latin typeface="Aptos"/>
                <a:ea typeface="Aptos" pitchFamily="34" charset="-122"/>
                <a:cs typeface="Aptos" pitchFamily="34" charset="-120"/>
              </a:rPr>
              <a:t>.</a:t>
            </a:r>
            <a:endParaRPr lang="en-US" sz="1000">
              <a:latin typeface="Aptos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40080" y="530352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References</a:t>
            </a:r>
            <a:endParaRPr lang="en-US" sz="2700"/>
          </a:p>
        </p:txBody>
      </p:sp>
      <p:sp>
        <p:nvSpPr>
          <p:cNvPr id="4" name="Text 2"/>
          <p:cNvSpPr/>
          <p:nvPr/>
        </p:nvSpPr>
        <p:spPr>
          <a:xfrm>
            <a:off x="658368" y="1097280"/>
            <a:ext cx="8595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>
                <a:solidFill>
                  <a:srgbClr val="68777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UWTSD Harvard style</a:t>
            </a:r>
            <a:endParaRPr lang="en-US" sz="1150"/>
          </a:p>
        </p:txBody>
      </p:sp>
      <p:sp>
        <p:nvSpPr>
          <p:cNvPr id="5" name="Text 3"/>
          <p:cNvSpPr/>
          <p:nvPr/>
        </p:nvSpPr>
        <p:spPr>
          <a:xfrm>
            <a:off x="421147" y="567224"/>
            <a:ext cx="10855200" cy="6292479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r>
              <a:rPr lang="en-US" sz="1400" b="1">
                <a:solidFill>
                  <a:srgbClr val="37474F"/>
                </a:solidFill>
                <a:latin typeface="Aptos"/>
                <a:ea typeface="Aptos" pitchFamily="34" charset="-122"/>
                <a:cs typeface="Aptos" pitchFamily="34" charset="-120"/>
              </a:rPr>
              <a:t>Microsoft (2026a) Pin a chat message to the top of a chat in Microsoft Teams. Available at: </a:t>
            </a:r>
            <a:r>
              <a:rPr lang="en-US" sz="1400" b="1">
                <a:solidFill>
                  <a:srgbClr val="37474F"/>
                </a:solidFill>
                <a:latin typeface="Aptos"/>
                <a:ea typeface="Aptos" pitchFamily="34" charset="-122"/>
                <a:cs typeface="Aptos" pitchFamily="34" charset="-120"/>
                <a:hlinkClick r:id="rId3"/>
              </a:rPr>
              <a:t>https://support.microsoft.com/en-us/teams/chat/pin-a-chat-message-to-the-top-of-a-chat-in-microsoft-teams</a:t>
            </a:r>
            <a:r>
              <a:rPr lang="en-US" sz="1400" b="1">
                <a:solidFill>
                  <a:srgbClr val="37474F"/>
                </a:solidFill>
                <a:latin typeface="Aptos"/>
                <a:ea typeface="Aptos" pitchFamily="34" charset="-122"/>
                <a:cs typeface="Aptos" pitchFamily="34" charset="-120"/>
              </a:rPr>
              <a:t>  (Accessed: 6 October 2026).</a:t>
            </a:r>
            <a:endParaRPr lang="en-US" sz="1400" b="1">
              <a:latin typeface="Aptos"/>
            </a:endParaRPr>
          </a:p>
          <a:p>
            <a:pPr marL="0" indent="0">
              <a:buNone/>
            </a:pPr>
            <a:endParaRPr lang="en-US" sz="1400" b="1"/>
          </a:p>
          <a:p>
            <a:r>
              <a:rPr lang="en-US" sz="1400" b="1">
                <a:solidFill>
                  <a:srgbClr val="37474F"/>
                </a:solidFill>
                <a:latin typeface="Aptos"/>
                <a:ea typeface="Aptos" pitchFamily="34" charset="-122"/>
                <a:cs typeface="Aptos" pitchFamily="34" charset="-120"/>
              </a:rPr>
              <a:t>Microsoft (2026b) Microsoft Teams. Available at: </a:t>
            </a:r>
            <a:r>
              <a:rPr lang="en-US" sz="1400" b="1">
                <a:solidFill>
                  <a:srgbClr val="37474F"/>
                </a:solidFill>
                <a:latin typeface="Aptos"/>
                <a:ea typeface="Aptos" pitchFamily="34" charset="-122"/>
                <a:cs typeface="Aptos" pitchFamily="34" charset="-120"/>
                <a:hlinkClick r:id="rId4"/>
              </a:rPr>
              <a:t>https://www.microsoft.com/microsoft-teams</a:t>
            </a:r>
            <a:r>
              <a:rPr lang="en-US" sz="1400" b="1">
                <a:solidFill>
                  <a:srgbClr val="37474F"/>
                </a:solidFill>
                <a:latin typeface="Aptos"/>
                <a:ea typeface="Aptos" pitchFamily="34" charset="-122"/>
                <a:cs typeface="Aptos" pitchFamily="34" charset="-120"/>
              </a:rPr>
              <a:t>  (Accessed: 6 October 2026).</a:t>
            </a:r>
            <a:endParaRPr lang="en-US" sz="1400" b="1">
              <a:latin typeface="Aptos"/>
            </a:endParaRPr>
          </a:p>
          <a:p>
            <a:pPr marL="0" indent="0">
              <a:buNone/>
            </a:pPr>
            <a:endParaRPr lang="en-US" sz="1400" b="1"/>
          </a:p>
          <a:p>
            <a:r>
              <a:rPr lang="en-US" sz="1400" b="1">
                <a:solidFill>
                  <a:srgbClr val="37474F"/>
                </a:solidFill>
                <a:latin typeface="Aptos"/>
                <a:ea typeface="Aptos" pitchFamily="34" charset="-122"/>
                <a:cs typeface="Aptos" pitchFamily="34" charset="-120"/>
              </a:rPr>
              <a:t>Microsoft Adoption (n.d.) Microsoft Teams for frontline workers. Available at: </a:t>
            </a:r>
            <a:r>
              <a:rPr lang="en-US" sz="1400" b="1">
                <a:solidFill>
                  <a:srgbClr val="37474F"/>
                </a:solidFill>
                <a:latin typeface="Aptos"/>
                <a:ea typeface="Aptos" pitchFamily="34" charset="-122"/>
                <a:cs typeface="Aptos" pitchFamily="34" charset="-120"/>
                <a:hlinkClick r:id="rId5"/>
              </a:rPr>
              <a:t>https://enablement.microsoft.com/en-us/microsoft-teams/frontline-workers</a:t>
            </a:r>
            <a:r>
              <a:rPr lang="en-US" sz="1400" b="1">
                <a:solidFill>
                  <a:srgbClr val="37474F"/>
                </a:solidFill>
                <a:latin typeface="Aptos"/>
                <a:ea typeface="Aptos" pitchFamily="34" charset="-122"/>
                <a:cs typeface="Aptos" pitchFamily="34" charset="-120"/>
              </a:rPr>
              <a:t>  (Accessed: 6 October 2026).</a:t>
            </a:r>
            <a:endParaRPr lang="en-US" sz="1400" b="1">
              <a:latin typeface="Aptos"/>
            </a:endParaRPr>
          </a:p>
          <a:p>
            <a:pPr marL="0" indent="0">
              <a:buNone/>
            </a:pPr>
            <a:endParaRPr lang="en-US" sz="1400" b="1"/>
          </a:p>
          <a:p>
            <a:r>
              <a:rPr lang="en-US" sz="1400" b="1">
                <a:solidFill>
                  <a:srgbClr val="37474F"/>
                </a:solidFill>
                <a:latin typeface="Aptos"/>
                <a:ea typeface="Aptos" pitchFamily="34" charset="-122"/>
                <a:cs typeface="Aptos" pitchFamily="34" charset="-120"/>
              </a:rPr>
              <a:t>Microsoft Learn (n.d.) Start a pilot for your frontline workers. Available at: </a:t>
            </a:r>
            <a:r>
              <a:rPr lang="en-US" sz="1400" b="1">
                <a:solidFill>
                  <a:srgbClr val="37474F"/>
                </a:solidFill>
                <a:latin typeface="Aptos"/>
                <a:ea typeface="Aptos" pitchFamily="34" charset="-122"/>
                <a:cs typeface="Aptos" pitchFamily="34" charset="-120"/>
                <a:hlinkClick r:id="rId6"/>
              </a:rPr>
              <a:t>https://learn.microsoft.com/en-us/microsoft-365/frontline/startafrontlinepilot</a:t>
            </a:r>
            <a:r>
              <a:rPr lang="en-US" sz="1400" b="1">
                <a:solidFill>
                  <a:srgbClr val="37474F"/>
                </a:solidFill>
                <a:latin typeface="Aptos"/>
                <a:ea typeface="Aptos" pitchFamily="34" charset="-122"/>
                <a:cs typeface="Aptos" pitchFamily="34" charset="-120"/>
              </a:rPr>
              <a:t>  (Accessed: 6 October 2026). </a:t>
            </a:r>
          </a:p>
          <a:p>
            <a:endParaRPr lang="en-US" sz="1400" b="1">
              <a:solidFill>
                <a:srgbClr val="37474F"/>
              </a:solidFill>
              <a:latin typeface="Aptos"/>
            </a:endParaRPr>
          </a:p>
          <a:p>
            <a:r>
              <a:rPr lang="en-US" sz="1400" b="1">
                <a:solidFill>
                  <a:srgbClr val="37474F"/>
                </a:solidFill>
              </a:rPr>
              <a:t>NHS England (2025) Microsoft Teams and remote working. Available at: </a:t>
            </a:r>
            <a:r>
              <a:rPr lang="en-US" sz="1400" b="1">
                <a:solidFill>
                  <a:srgbClr val="37474F"/>
                </a:solidFill>
                <a:hlinkClick r:id="rId7"/>
              </a:rPr>
              <a:t>https://www.england.nhs.uk/long-read/microsoft-teams-and-remote-working</a:t>
            </a:r>
            <a:r>
              <a:rPr lang="en-US" sz="1400" b="1">
                <a:solidFill>
                  <a:srgbClr val="37474F"/>
                </a:solidFill>
              </a:rPr>
              <a:t> (Accessed: 6 October 2026).</a:t>
            </a:r>
            <a:endParaRPr lang="en-US" sz="1400">
              <a:solidFill>
                <a:srgbClr val="000000"/>
              </a:solidFill>
            </a:endParaRPr>
          </a:p>
          <a:p>
            <a:endParaRPr lang="en-US" sz="1400">
              <a:solidFill>
                <a:srgbClr val="000000"/>
              </a:solidFill>
            </a:endParaRPr>
          </a:p>
          <a:p>
            <a:r>
              <a:rPr lang="en-US" sz="1400" b="1">
                <a:solidFill>
                  <a:srgbClr val="37474F"/>
                </a:solidFill>
              </a:rPr>
              <a:t>NHS mail Support (n.d.) Teams Federation Guidance. Available at: </a:t>
            </a:r>
            <a:r>
              <a:rPr lang="en-US" sz="1400" b="1">
                <a:solidFill>
                  <a:srgbClr val="37474F"/>
                </a:solidFill>
                <a:hlinkClick r:id="rId8"/>
              </a:rPr>
              <a:t>https://support.nhs.net/knowledge-base/teams-federation-guidance</a:t>
            </a:r>
            <a:r>
              <a:rPr lang="en-US" sz="1400" b="1">
                <a:solidFill>
                  <a:srgbClr val="37474F"/>
                </a:solidFill>
              </a:rPr>
              <a:t> (Accessed: 6 October 2026).</a:t>
            </a:r>
            <a:endParaRPr lang="en-US" sz="1400">
              <a:solidFill>
                <a:srgbClr val="000000"/>
              </a:solidFill>
            </a:endParaRPr>
          </a:p>
          <a:p>
            <a:endParaRPr lang="en-US" sz="1400">
              <a:solidFill>
                <a:srgbClr val="000000"/>
              </a:solidFill>
            </a:endParaRPr>
          </a:p>
          <a:p>
            <a:r>
              <a:rPr lang="en-US" sz="1400" b="1">
                <a:solidFill>
                  <a:srgbClr val="37474F"/>
                </a:solidFill>
              </a:rPr>
              <a:t>Nottinghamshire Healthcare NHS Foundation Trust (2026) Using Microsoft Teams. Available at: </a:t>
            </a:r>
            <a:r>
              <a:rPr lang="en-US" sz="1400" b="1">
                <a:solidFill>
                  <a:srgbClr val="37474F"/>
                </a:solidFill>
                <a:hlinkClick r:id="rId9"/>
              </a:rPr>
              <a:t>https://www.nottinghamshirehealthcare.nhs.uk/using-microsoft-teams</a:t>
            </a:r>
            <a:r>
              <a:rPr lang="en-US" sz="1400" b="1">
                <a:solidFill>
                  <a:srgbClr val="37474F"/>
                </a:solidFill>
              </a:rPr>
              <a:t> (Accessed: 6 October 2026).</a:t>
            </a:r>
            <a:endParaRPr lang="en-US" sz="1400">
              <a:solidFill>
                <a:srgbClr val="000000"/>
              </a:solidFill>
            </a:endParaRPr>
          </a:p>
          <a:p>
            <a:endParaRPr lang="en-US" sz="1400">
              <a:solidFill>
                <a:srgbClr val="000000"/>
              </a:solidFill>
            </a:endParaRPr>
          </a:p>
          <a:p>
            <a:r>
              <a:rPr lang="en-US" sz="1600" b="1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US" sz="1600" b="1">
                <a:solidFill>
                  <a:srgbClr val="000000"/>
                </a:solidFill>
                <a:latin typeface="Tw Cen MT"/>
              </a:rPr>
              <a:t> </a:t>
            </a:r>
            <a:r>
              <a:rPr lang="en-US" sz="1600" b="1" i="1">
                <a:solidFill>
                  <a:srgbClr val="000000"/>
                </a:solidFill>
                <a:latin typeface="Tw Cen MT"/>
              </a:rPr>
              <a:t>BT Communications November (2007) BT communications</a:t>
            </a:r>
            <a:r>
              <a:rPr lang="en-US" sz="1600" b="1">
                <a:solidFill>
                  <a:srgbClr val="000000"/>
                </a:solidFill>
                <a:latin typeface="Tw Cen MT"/>
              </a:rPr>
              <a:t>. Available at: </a:t>
            </a:r>
            <a:r>
              <a:rPr lang="en-US" sz="1600" b="1">
                <a:solidFill>
                  <a:srgbClr val="000000"/>
                </a:solidFill>
                <a:latin typeface="Tw Cen MT"/>
                <a:hlinkClick r:id="rId10"/>
              </a:rPr>
              <a:t>https://www.btcomms.com/</a:t>
            </a:r>
            <a:r>
              <a:rPr lang="en-US" sz="1600" b="1">
                <a:solidFill>
                  <a:srgbClr val="000000"/>
                </a:solidFill>
                <a:latin typeface="Tw Cen MT"/>
              </a:rPr>
              <a:t>  (Accessed: 6 October 2026).</a:t>
            </a:r>
          </a:p>
          <a:p>
            <a:endParaRPr lang="en-US" sz="1600" b="1">
              <a:solidFill>
                <a:srgbClr val="000000"/>
              </a:solidFill>
              <a:latin typeface="Tw Cen MT"/>
              <a:cs typeface="Arial"/>
            </a:endParaRPr>
          </a:p>
          <a:p>
            <a:r>
              <a:rPr lang="en-US" sz="1600" b="1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US" sz="1600" b="1">
                <a:solidFill>
                  <a:srgbClr val="000000"/>
                </a:solidFill>
                <a:latin typeface="Tw Cen MT"/>
              </a:rPr>
              <a:t>Learning Technologies (2026) </a:t>
            </a:r>
            <a:r>
              <a:rPr lang="en-US" sz="1600" b="1" i="1">
                <a:solidFill>
                  <a:srgbClr val="000000"/>
                </a:solidFill>
                <a:latin typeface="Tw Cen MT"/>
              </a:rPr>
              <a:t>Learning Technologies</a:t>
            </a:r>
            <a:r>
              <a:rPr lang="en-US" sz="1600" b="1">
                <a:solidFill>
                  <a:srgbClr val="000000"/>
                </a:solidFill>
                <a:latin typeface="Tw Cen MT"/>
              </a:rPr>
              <a:t>. Available at: </a:t>
            </a:r>
            <a:r>
              <a:rPr lang="en-US" sz="1600" b="1">
                <a:solidFill>
                  <a:srgbClr val="000000"/>
                </a:solidFill>
                <a:latin typeface="Tw Cen MT"/>
                <a:hlinkClick r:id="rId11"/>
              </a:rPr>
              <a:t>https://www.learningtechnologies.co.uk/</a:t>
            </a:r>
            <a:r>
              <a:rPr lang="en-US" sz="1600" b="1">
                <a:solidFill>
                  <a:srgbClr val="000000"/>
                </a:solidFill>
                <a:latin typeface="Tw Cen MT"/>
              </a:rPr>
              <a:t>  (Accessed: 6 October 2026</a:t>
            </a:r>
            <a:r>
              <a:rPr lang="en-US" sz="1400" b="1">
                <a:solidFill>
                  <a:srgbClr val="000000"/>
                </a:solidFill>
                <a:latin typeface="Tw Cen MT"/>
              </a:rPr>
              <a:t>)</a:t>
            </a:r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11018520" y="6144768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68777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18</a:t>
            </a:r>
            <a:endParaRPr lang="en-US" sz="100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15</Slides>
  <Notes>13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Parallax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Ashford Community Care Service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Staff Communication and Daily Updates</dc:title>
  <dc:subject>LCHS4007 presentation</dc:subject>
  <dc:creator>Student</dc:creator>
  <cp:revision>224</cp:revision>
  <dcterms:created xsi:type="dcterms:W3CDTF">2026-10-06T19:17:18Z</dcterms:created>
  <dcterms:modified xsi:type="dcterms:W3CDTF">2026-10-11T11:50:54Z</dcterms:modified>
</cp:coreProperties>
</file>