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63" r:id="rId3"/>
    <p:sldId id="340" r:id="rId4"/>
    <p:sldId id="346" r:id="rId5"/>
    <p:sldId id="362" r:id="rId6"/>
    <p:sldId id="267" r:id="rId7"/>
    <p:sldId id="295" r:id="rId8"/>
    <p:sldId id="302" r:id="rId9"/>
    <p:sldId id="296" r:id="rId10"/>
    <p:sldId id="297" r:id="rId11"/>
    <p:sldId id="280" r:id="rId12"/>
    <p:sldId id="303" r:id="rId13"/>
    <p:sldId id="331" r:id="rId14"/>
    <p:sldId id="274" r:id="rId15"/>
    <p:sldId id="273" r:id="rId16"/>
    <p:sldId id="365" r:id="rId17"/>
    <p:sldId id="366" r:id="rId18"/>
    <p:sldId id="355" r:id="rId19"/>
    <p:sldId id="276" r:id="rId20"/>
    <p:sldId id="308" r:id="rId21"/>
    <p:sldId id="367" r:id="rId22"/>
    <p:sldId id="286" r:id="rId23"/>
    <p:sldId id="284" r:id="rId24"/>
    <p:sldId id="357" r:id="rId25"/>
    <p:sldId id="268" r:id="rId26"/>
    <p:sldId id="269" r:id="rId27"/>
    <p:sldId id="258" r:id="rId28"/>
    <p:sldId id="257" r:id="rId29"/>
    <p:sldId id="259" r:id="rId30"/>
    <p:sldId id="368" r:id="rId31"/>
    <p:sldId id="358" r:id="rId32"/>
    <p:sldId id="260" r:id="rId33"/>
    <p:sldId id="261" r:id="rId34"/>
    <p:sldId id="262" r:id="rId35"/>
    <p:sldId id="270" r:id="rId36"/>
    <p:sldId id="359" r:id="rId37"/>
    <p:sldId id="360" r:id="rId38"/>
    <p:sldId id="361" r:id="rId39"/>
    <p:sldId id="364" r:id="rId40"/>
    <p:sldId id="292" r:id="rId41"/>
    <p:sldId id="33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43"/>
    <p:restoredTop sz="94654"/>
  </p:normalViewPr>
  <p:slideViewPr>
    <p:cSldViewPr snapToGrid="0" snapToObjects="1">
      <p:cViewPr>
        <p:scale>
          <a:sx n="50" d="100"/>
          <a:sy n="50" d="100"/>
        </p:scale>
        <p:origin x="944" y="1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E38A8-B98A-8345-AA2F-F8D63C372E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840429E-D24F-F043-9CBD-6576CA5ED9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421E340-3F17-3A4A-956E-73E9D8CC1CA5}"/>
              </a:ext>
            </a:extLst>
          </p:cNvPr>
          <p:cNvSpPr>
            <a:spLocks noGrp="1"/>
          </p:cNvSpPr>
          <p:nvPr>
            <p:ph type="dt" sz="half" idx="10"/>
          </p:nvPr>
        </p:nvSpPr>
        <p:spPr/>
        <p:txBody>
          <a:bodyPr/>
          <a:lstStyle/>
          <a:p>
            <a:fld id="{B5DF4680-E126-9C4F-AB50-81E517B5140C}" type="datetimeFigureOut">
              <a:rPr lang="en-US" smtClean="0"/>
              <a:t>11/11/20</a:t>
            </a:fld>
            <a:endParaRPr lang="en-US"/>
          </a:p>
        </p:txBody>
      </p:sp>
      <p:sp>
        <p:nvSpPr>
          <p:cNvPr id="5" name="Footer Placeholder 4">
            <a:extLst>
              <a:ext uri="{FF2B5EF4-FFF2-40B4-BE49-F238E27FC236}">
                <a16:creationId xmlns:a16="http://schemas.microsoft.com/office/drawing/2014/main" id="{DD5A6DEA-1486-134E-9ABD-A672ACDE72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5E15F0-3FE8-7C4C-AD91-D371C1803832}"/>
              </a:ext>
            </a:extLst>
          </p:cNvPr>
          <p:cNvSpPr>
            <a:spLocks noGrp="1"/>
          </p:cNvSpPr>
          <p:nvPr>
            <p:ph type="sldNum" sz="quarter" idx="12"/>
          </p:nvPr>
        </p:nvSpPr>
        <p:spPr/>
        <p:txBody>
          <a:bodyPr/>
          <a:lstStyle/>
          <a:p>
            <a:fld id="{20AEB4FA-CDFD-1B40-B35F-6A0B04C343A5}" type="slidenum">
              <a:rPr lang="en-US" smtClean="0"/>
              <a:t>‹#›</a:t>
            </a:fld>
            <a:endParaRPr lang="en-US"/>
          </a:p>
        </p:txBody>
      </p:sp>
    </p:spTree>
    <p:extLst>
      <p:ext uri="{BB962C8B-B14F-4D97-AF65-F5344CB8AC3E}">
        <p14:creationId xmlns:p14="http://schemas.microsoft.com/office/powerpoint/2010/main" val="3535112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71189-C904-7847-B5B0-8B6F349FF1A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2120B50-EB5E-C249-BE83-853940D031C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03A954-DE9E-384A-9BC6-82330AE228B3}"/>
              </a:ext>
            </a:extLst>
          </p:cNvPr>
          <p:cNvSpPr>
            <a:spLocks noGrp="1"/>
          </p:cNvSpPr>
          <p:nvPr>
            <p:ph type="dt" sz="half" idx="10"/>
          </p:nvPr>
        </p:nvSpPr>
        <p:spPr/>
        <p:txBody>
          <a:bodyPr/>
          <a:lstStyle/>
          <a:p>
            <a:fld id="{B5DF4680-E126-9C4F-AB50-81E517B5140C}" type="datetimeFigureOut">
              <a:rPr lang="en-US" smtClean="0"/>
              <a:t>11/11/20</a:t>
            </a:fld>
            <a:endParaRPr lang="en-US"/>
          </a:p>
        </p:txBody>
      </p:sp>
      <p:sp>
        <p:nvSpPr>
          <p:cNvPr id="5" name="Footer Placeholder 4">
            <a:extLst>
              <a:ext uri="{FF2B5EF4-FFF2-40B4-BE49-F238E27FC236}">
                <a16:creationId xmlns:a16="http://schemas.microsoft.com/office/drawing/2014/main" id="{629BDF00-CB95-7D44-A376-9833BA08CB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CCA6F3-CEB9-8941-998E-75A7CC09874D}"/>
              </a:ext>
            </a:extLst>
          </p:cNvPr>
          <p:cNvSpPr>
            <a:spLocks noGrp="1"/>
          </p:cNvSpPr>
          <p:nvPr>
            <p:ph type="sldNum" sz="quarter" idx="12"/>
          </p:nvPr>
        </p:nvSpPr>
        <p:spPr/>
        <p:txBody>
          <a:bodyPr/>
          <a:lstStyle/>
          <a:p>
            <a:fld id="{20AEB4FA-CDFD-1B40-B35F-6A0B04C343A5}" type="slidenum">
              <a:rPr lang="en-US" smtClean="0"/>
              <a:t>‹#›</a:t>
            </a:fld>
            <a:endParaRPr lang="en-US"/>
          </a:p>
        </p:txBody>
      </p:sp>
    </p:spTree>
    <p:extLst>
      <p:ext uri="{BB962C8B-B14F-4D97-AF65-F5344CB8AC3E}">
        <p14:creationId xmlns:p14="http://schemas.microsoft.com/office/powerpoint/2010/main" val="611711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53E0D-A0A6-DA41-8710-F350662ABE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B3B922F-7ABF-8949-872B-6499EAC0A1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6930179-1AE1-474B-BBAE-A62AA244CC80}"/>
              </a:ext>
            </a:extLst>
          </p:cNvPr>
          <p:cNvSpPr>
            <a:spLocks noGrp="1"/>
          </p:cNvSpPr>
          <p:nvPr>
            <p:ph type="dt" sz="half" idx="10"/>
          </p:nvPr>
        </p:nvSpPr>
        <p:spPr/>
        <p:txBody>
          <a:bodyPr/>
          <a:lstStyle/>
          <a:p>
            <a:fld id="{B5DF4680-E126-9C4F-AB50-81E517B5140C}" type="datetimeFigureOut">
              <a:rPr lang="en-US" smtClean="0"/>
              <a:t>11/11/20</a:t>
            </a:fld>
            <a:endParaRPr lang="en-US"/>
          </a:p>
        </p:txBody>
      </p:sp>
      <p:sp>
        <p:nvSpPr>
          <p:cNvPr id="5" name="Footer Placeholder 4">
            <a:extLst>
              <a:ext uri="{FF2B5EF4-FFF2-40B4-BE49-F238E27FC236}">
                <a16:creationId xmlns:a16="http://schemas.microsoft.com/office/drawing/2014/main" id="{1D1F9A21-9820-B845-892D-77A32B48CD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0179A3-8BE7-5544-877D-24F693EFFED7}"/>
              </a:ext>
            </a:extLst>
          </p:cNvPr>
          <p:cNvSpPr>
            <a:spLocks noGrp="1"/>
          </p:cNvSpPr>
          <p:nvPr>
            <p:ph type="sldNum" sz="quarter" idx="12"/>
          </p:nvPr>
        </p:nvSpPr>
        <p:spPr/>
        <p:txBody>
          <a:bodyPr/>
          <a:lstStyle/>
          <a:p>
            <a:fld id="{20AEB4FA-CDFD-1B40-B35F-6A0B04C343A5}" type="slidenum">
              <a:rPr lang="en-US" smtClean="0"/>
              <a:t>‹#›</a:t>
            </a:fld>
            <a:endParaRPr lang="en-US"/>
          </a:p>
        </p:txBody>
      </p:sp>
    </p:spTree>
    <p:extLst>
      <p:ext uri="{BB962C8B-B14F-4D97-AF65-F5344CB8AC3E}">
        <p14:creationId xmlns:p14="http://schemas.microsoft.com/office/powerpoint/2010/main" val="682443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A8825-7900-604D-99F9-346F8BA9A5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C3E59AF-AF34-D944-B293-8D2D644DB8B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1E69AE2-F01A-9049-B444-9E219C18D6E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A969623-2100-6940-9620-C006CE1FD414}"/>
              </a:ext>
            </a:extLst>
          </p:cNvPr>
          <p:cNvSpPr>
            <a:spLocks noGrp="1"/>
          </p:cNvSpPr>
          <p:nvPr>
            <p:ph type="dt" sz="half" idx="10"/>
          </p:nvPr>
        </p:nvSpPr>
        <p:spPr/>
        <p:txBody>
          <a:bodyPr/>
          <a:lstStyle/>
          <a:p>
            <a:fld id="{B5DF4680-E126-9C4F-AB50-81E517B5140C}" type="datetimeFigureOut">
              <a:rPr lang="en-US" smtClean="0"/>
              <a:t>11/11/20</a:t>
            </a:fld>
            <a:endParaRPr lang="en-US"/>
          </a:p>
        </p:txBody>
      </p:sp>
      <p:sp>
        <p:nvSpPr>
          <p:cNvPr id="6" name="Footer Placeholder 5">
            <a:extLst>
              <a:ext uri="{FF2B5EF4-FFF2-40B4-BE49-F238E27FC236}">
                <a16:creationId xmlns:a16="http://schemas.microsoft.com/office/drawing/2014/main" id="{23C72DB5-2E2E-974C-9A3F-0846C31E86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1ED96B-E0FB-E442-ABF1-E7397B01907A}"/>
              </a:ext>
            </a:extLst>
          </p:cNvPr>
          <p:cNvSpPr>
            <a:spLocks noGrp="1"/>
          </p:cNvSpPr>
          <p:nvPr>
            <p:ph type="sldNum" sz="quarter" idx="12"/>
          </p:nvPr>
        </p:nvSpPr>
        <p:spPr/>
        <p:txBody>
          <a:bodyPr/>
          <a:lstStyle/>
          <a:p>
            <a:fld id="{20AEB4FA-CDFD-1B40-B35F-6A0B04C343A5}" type="slidenum">
              <a:rPr lang="en-US" smtClean="0"/>
              <a:t>‹#›</a:t>
            </a:fld>
            <a:endParaRPr lang="en-US"/>
          </a:p>
        </p:txBody>
      </p:sp>
    </p:spTree>
    <p:extLst>
      <p:ext uri="{BB962C8B-B14F-4D97-AF65-F5344CB8AC3E}">
        <p14:creationId xmlns:p14="http://schemas.microsoft.com/office/powerpoint/2010/main" val="3746962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DACAC-FB55-AA42-865F-09805926AD4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C74407D-E0AA-BF4E-B569-E53CFB5845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01F9A3C-ADF0-A648-B2A1-C64AD09C39F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E26092-14FD-7A4A-95D8-5C54FDC7C5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6B6D9AE-17DC-EB43-9F53-32EACC43CFC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92C9411-380C-C34F-BB41-932F80A7ABEF}"/>
              </a:ext>
            </a:extLst>
          </p:cNvPr>
          <p:cNvSpPr>
            <a:spLocks noGrp="1"/>
          </p:cNvSpPr>
          <p:nvPr>
            <p:ph type="dt" sz="half" idx="10"/>
          </p:nvPr>
        </p:nvSpPr>
        <p:spPr/>
        <p:txBody>
          <a:bodyPr/>
          <a:lstStyle/>
          <a:p>
            <a:fld id="{B5DF4680-E126-9C4F-AB50-81E517B5140C}" type="datetimeFigureOut">
              <a:rPr lang="en-US" smtClean="0"/>
              <a:t>11/11/20</a:t>
            </a:fld>
            <a:endParaRPr lang="en-US"/>
          </a:p>
        </p:txBody>
      </p:sp>
      <p:sp>
        <p:nvSpPr>
          <p:cNvPr id="8" name="Footer Placeholder 7">
            <a:extLst>
              <a:ext uri="{FF2B5EF4-FFF2-40B4-BE49-F238E27FC236}">
                <a16:creationId xmlns:a16="http://schemas.microsoft.com/office/drawing/2014/main" id="{5650CC3B-CB8C-9B4C-8ABD-68C24EA0D37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23A43EC-A6CA-1E45-803B-E2697323B830}"/>
              </a:ext>
            </a:extLst>
          </p:cNvPr>
          <p:cNvSpPr>
            <a:spLocks noGrp="1"/>
          </p:cNvSpPr>
          <p:nvPr>
            <p:ph type="sldNum" sz="quarter" idx="12"/>
          </p:nvPr>
        </p:nvSpPr>
        <p:spPr/>
        <p:txBody>
          <a:bodyPr/>
          <a:lstStyle/>
          <a:p>
            <a:fld id="{20AEB4FA-CDFD-1B40-B35F-6A0B04C343A5}" type="slidenum">
              <a:rPr lang="en-US" smtClean="0"/>
              <a:t>‹#›</a:t>
            </a:fld>
            <a:endParaRPr lang="en-US"/>
          </a:p>
        </p:txBody>
      </p:sp>
    </p:spTree>
    <p:extLst>
      <p:ext uri="{BB962C8B-B14F-4D97-AF65-F5344CB8AC3E}">
        <p14:creationId xmlns:p14="http://schemas.microsoft.com/office/powerpoint/2010/main" val="1685309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9661F-BEC0-9D44-9FB0-B7BFF24003D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551CD0-E8B8-474B-949E-130CACA1454A}"/>
              </a:ext>
            </a:extLst>
          </p:cNvPr>
          <p:cNvSpPr>
            <a:spLocks noGrp="1"/>
          </p:cNvSpPr>
          <p:nvPr>
            <p:ph type="dt" sz="half" idx="10"/>
          </p:nvPr>
        </p:nvSpPr>
        <p:spPr/>
        <p:txBody>
          <a:bodyPr/>
          <a:lstStyle/>
          <a:p>
            <a:fld id="{B5DF4680-E126-9C4F-AB50-81E517B5140C}" type="datetimeFigureOut">
              <a:rPr lang="en-US" smtClean="0"/>
              <a:t>11/11/20</a:t>
            </a:fld>
            <a:endParaRPr lang="en-US"/>
          </a:p>
        </p:txBody>
      </p:sp>
      <p:sp>
        <p:nvSpPr>
          <p:cNvPr id="4" name="Footer Placeholder 3">
            <a:extLst>
              <a:ext uri="{FF2B5EF4-FFF2-40B4-BE49-F238E27FC236}">
                <a16:creationId xmlns:a16="http://schemas.microsoft.com/office/drawing/2014/main" id="{AF54B480-4CEB-3946-80AD-D93E118F151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98145AA-19C3-1D44-A822-FE01841A68AC}"/>
              </a:ext>
            </a:extLst>
          </p:cNvPr>
          <p:cNvSpPr>
            <a:spLocks noGrp="1"/>
          </p:cNvSpPr>
          <p:nvPr>
            <p:ph type="sldNum" sz="quarter" idx="12"/>
          </p:nvPr>
        </p:nvSpPr>
        <p:spPr/>
        <p:txBody>
          <a:bodyPr/>
          <a:lstStyle/>
          <a:p>
            <a:fld id="{20AEB4FA-CDFD-1B40-B35F-6A0B04C343A5}" type="slidenum">
              <a:rPr lang="en-US" smtClean="0"/>
              <a:t>‹#›</a:t>
            </a:fld>
            <a:endParaRPr lang="en-US"/>
          </a:p>
        </p:txBody>
      </p:sp>
    </p:spTree>
    <p:extLst>
      <p:ext uri="{BB962C8B-B14F-4D97-AF65-F5344CB8AC3E}">
        <p14:creationId xmlns:p14="http://schemas.microsoft.com/office/powerpoint/2010/main" val="2729684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A0244C-4630-084F-A129-4EA0457F2FD1}"/>
              </a:ext>
            </a:extLst>
          </p:cNvPr>
          <p:cNvSpPr>
            <a:spLocks noGrp="1"/>
          </p:cNvSpPr>
          <p:nvPr>
            <p:ph type="dt" sz="half" idx="10"/>
          </p:nvPr>
        </p:nvSpPr>
        <p:spPr/>
        <p:txBody>
          <a:bodyPr/>
          <a:lstStyle/>
          <a:p>
            <a:fld id="{B5DF4680-E126-9C4F-AB50-81E517B5140C}" type="datetimeFigureOut">
              <a:rPr lang="en-US" smtClean="0"/>
              <a:t>11/11/20</a:t>
            </a:fld>
            <a:endParaRPr lang="en-US"/>
          </a:p>
        </p:txBody>
      </p:sp>
      <p:sp>
        <p:nvSpPr>
          <p:cNvPr id="3" name="Footer Placeholder 2">
            <a:extLst>
              <a:ext uri="{FF2B5EF4-FFF2-40B4-BE49-F238E27FC236}">
                <a16:creationId xmlns:a16="http://schemas.microsoft.com/office/drawing/2014/main" id="{36432746-E694-1E42-A284-ADF56D729F1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B8D60D-96A5-D748-A72A-3216CF0F2A8C}"/>
              </a:ext>
            </a:extLst>
          </p:cNvPr>
          <p:cNvSpPr>
            <a:spLocks noGrp="1"/>
          </p:cNvSpPr>
          <p:nvPr>
            <p:ph type="sldNum" sz="quarter" idx="12"/>
          </p:nvPr>
        </p:nvSpPr>
        <p:spPr/>
        <p:txBody>
          <a:bodyPr/>
          <a:lstStyle/>
          <a:p>
            <a:fld id="{20AEB4FA-CDFD-1B40-B35F-6A0B04C343A5}" type="slidenum">
              <a:rPr lang="en-US" smtClean="0"/>
              <a:t>‹#›</a:t>
            </a:fld>
            <a:endParaRPr lang="en-US"/>
          </a:p>
        </p:txBody>
      </p:sp>
    </p:spTree>
    <p:extLst>
      <p:ext uri="{BB962C8B-B14F-4D97-AF65-F5344CB8AC3E}">
        <p14:creationId xmlns:p14="http://schemas.microsoft.com/office/powerpoint/2010/main" val="2111673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FF1D7-A3CD-FE4A-BC30-8F20C2FDDC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688BA41-81ED-714D-A4F0-C5DF6BEAD4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02FD18-6AFF-9C47-BF6E-8421A45942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A04DE8D-1C2B-7342-9A9C-D4C6D492B972}"/>
              </a:ext>
            </a:extLst>
          </p:cNvPr>
          <p:cNvSpPr>
            <a:spLocks noGrp="1"/>
          </p:cNvSpPr>
          <p:nvPr>
            <p:ph type="dt" sz="half" idx="10"/>
          </p:nvPr>
        </p:nvSpPr>
        <p:spPr/>
        <p:txBody>
          <a:bodyPr/>
          <a:lstStyle/>
          <a:p>
            <a:fld id="{B5DF4680-E126-9C4F-AB50-81E517B5140C}" type="datetimeFigureOut">
              <a:rPr lang="en-US" smtClean="0"/>
              <a:t>11/11/20</a:t>
            </a:fld>
            <a:endParaRPr lang="en-US"/>
          </a:p>
        </p:txBody>
      </p:sp>
      <p:sp>
        <p:nvSpPr>
          <p:cNvPr id="6" name="Footer Placeholder 5">
            <a:extLst>
              <a:ext uri="{FF2B5EF4-FFF2-40B4-BE49-F238E27FC236}">
                <a16:creationId xmlns:a16="http://schemas.microsoft.com/office/drawing/2014/main" id="{31C173FC-7569-E64F-AD6A-DFA98CDC7D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89E083-A85B-5A41-A6CD-AEFF3D0D63A0}"/>
              </a:ext>
            </a:extLst>
          </p:cNvPr>
          <p:cNvSpPr>
            <a:spLocks noGrp="1"/>
          </p:cNvSpPr>
          <p:nvPr>
            <p:ph type="sldNum" sz="quarter" idx="12"/>
          </p:nvPr>
        </p:nvSpPr>
        <p:spPr/>
        <p:txBody>
          <a:bodyPr/>
          <a:lstStyle/>
          <a:p>
            <a:fld id="{20AEB4FA-CDFD-1B40-B35F-6A0B04C343A5}" type="slidenum">
              <a:rPr lang="en-US" smtClean="0"/>
              <a:t>‹#›</a:t>
            </a:fld>
            <a:endParaRPr lang="en-US"/>
          </a:p>
        </p:txBody>
      </p:sp>
    </p:spTree>
    <p:extLst>
      <p:ext uri="{BB962C8B-B14F-4D97-AF65-F5344CB8AC3E}">
        <p14:creationId xmlns:p14="http://schemas.microsoft.com/office/powerpoint/2010/main" val="382009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377AE-DD22-D046-B383-07827FF569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171D230-AD2F-1F43-9832-7CFD76153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B1550D6-5265-434D-8B8F-CCCB1CA29F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E37F054-5165-4046-AD8A-3582B613FA6B}"/>
              </a:ext>
            </a:extLst>
          </p:cNvPr>
          <p:cNvSpPr>
            <a:spLocks noGrp="1"/>
          </p:cNvSpPr>
          <p:nvPr>
            <p:ph type="dt" sz="half" idx="10"/>
          </p:nvPr>
        </p:nvSpPr>
        <p:spPr/>
        <p:txBody>
          <a:bodyPr/>
          <a:lstStyle/>
          <a:p>
            <a:fld id="{B5DF4680-E126-9C4F-AB50-81E517B5140C}" type="datetimeFigureOut">
              <a:rPr lang="en-US" smtClean="0"/>
              <a:t>11/11/20</a:t>
            </a:fld>
            <a:endParaRPr lang="en-US"/>
          </a:p>
        </p:txBody>
      </p:sp>
      <p:sp>
        <p:nvSpPr>
          <p:cNvPr id="6" name="Footer Placeholder 5">
            <a:extLst>
              <a:ext uri="{FF2B5EF4-FFF2-40B4-BE49-F238E27FC236}">
                <a16:creationId xmlns:a16="http://schemas.microsoft.com/office/drawing/2014/main" id="{49D28D8F-CD58-FB4E-B58D-5806EAE72E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175C36-18CE-1B4F-883E-E7146E66F5EF}"/>
              </a:ext>
            </a:extLst>
          </p:cNvPr>
          <p:cNvSpPr>
            <a:spLocks noGrp="1"/>
          </p:cNvSpPr>
          <p:nvPr>
            <p:ph type="sldNum" sz="quarter" idx="12"/>
          </p:nvPr>
        </p:nvSpPr>
        <p:spPr/>
        <p:txBody>
          <a:bodyPr/>
          <a:lstStyle/>
          <a:p>
            <a:fld id="{20AEB4FA-CDFD-1B40-B35F-6A0B04C343A5}" type="slidenum">
              <a:rPr lang="en-US" smtClean="0"/>
              <a:t>‹#›</a:t>
            </a:fld>
            <a:endParaRPr lang="en-US"/>
          </a:p>
        </p:txBody>
      </p:sp>
    </p:spTree>
    <p:extLst>
      <p:ext uri="{BB962C8B-B14F-4D97-AF65-F5344CB8AC3E}">
        <p14:creationId xmlns:p14="http://schemas.microsoft.com/office/powerpoint/2010/main" val="18186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FE8BC-E55C-A940-8EC8-97CC63717E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9019061-16DA-3B4C-A720-B292BEC4B5C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87EBBA-DCA1-2247-826C-2C1EBD116CC9}"/>
              </a:ext>
            </a:extLst>
          </p:cNvPr>
          <p:cNvSpPr>
            <a:spLocks noGrp="1"/>
          </p:cNvSpPr>
          <p:nvPr>
            <p:ph type="dt" sz="half" idx="10"/>
          </p:nvPr>
        </p:nvSpPr>
        <p:spPr/>
        <p:txBody>
          <a:bodyPr/>
          <a:lstStyle/>
          <a:p>
            <a:fld id="{B5DF4680-E126-9C4F-AB50-81E517B5140C}" type="datetimeFigureOut">
              <a:rPr lang="en-US" smtClean="0"/>
              <a:t>11/11/20</a:t>
            </a:fld>
            <a:endParaRPr lang="en-US"/>
          </a:p>
        </p:txBody>
      </p:sp>
      <p:sp>
        <p:nvSpPr>
          <p:cNvPr id="5" name="Footer Placeholder 4">
            <a:extLst>
              <a:ext uri="{FF2B5EF4-FFF2-40B4-BE49-F238E27FC236}">
                <a16:creationId xmlns:a16="http://schemas.microsoft.com/office/drawing/2014/main" id="{F99D0C37-11E1-714F-9CFC-168940AD08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9E38EE-B10A-5B42-B38F-B2C21D9C4B63}"/>
              </a:ext>
            </a:extLst>
          </p:cNvPr>
          <p:cNvSpPr>
            <a:spLocks noGrp="1"/>
          </p:cNvSpPr>
          <p:nvPr>
            <p:ph type="sldNum" sz="quarter" idx="12"/>
          </p:nvPr>
        </p:nvSpPr>
        <p:spPr/>
        <p:txBody>
          <a:bodyPr/>
          <a:lstStyle/>
          <a:p>
            <a:fld id="{20AEB4FA-CDFD-1B40-B35F-6A0B04C343A5}" type="slidenum">
              <a:rPr lang="en-US" smtClean="0"/>
              <a:t>‹#›</a:t>
            </a:fld>
            <a:endParaRPr lang="en-US"/>
          </a:p>
        </p:txBody>
      </p:sp>
    </p:spTree>
    <p:extLst>
      <p:ext uri="{BB962C8B-B14F-4D97-AF65-F5344CB8AC3E}">
        <p14:creationId xmlns:p14="http://schemas.microsoft.com/office/powerpoint/2010/main" val="4001300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86B85F-2E9D-9645-8D93-94F4B809DF2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445EC45-49DB-694A-ABA5-95204414B8E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6EF99F5-3527-1C42-88CF-B853C65C11A2}"/>
              </a:ext>
            </a:extLst>
          </p:cNvPr>
          <p:cNvSpPr>
            <a:spLocks noGrp="1"/>
          </p:cNvSpPr>
          <p:nvPr>
            <p:ph type="dt" sz="half" idx="10"/>
          </p:nvPr>
        </p:nvSpPr>
        <p:spPr/>
        <p:txBody>
          <a:bodyPr/>
          <a:lstStyle/>
          <a:p>
            <a:fld id="{B5DF4680-E126-9C4F-AB50-81E517B5140C}" type="datetimeFigureOut">
              <a:rPr lang="en-US" smtClean="0"/>
              <a:t>11/11/20</a:t>
            </a:fld>
            <a:endParaRPr lang="en-US"/>
          </a:p>
        </p:txBody>
      </p:sp>
      <p:sp>
        <p:nvSpPr>
          <p:cNvPr id="5" name="Footer Placeholder 4">
            <a:extLst>
              <a:ext uri="{FF2B5EF4-FFF2-40B4-BE49-F238E27FC236}">
                <a16:creationId xmlns:a16="http://schemas.microsoft.com/office/drawing/2014/main" id="{678DCD9A-B666-2745-82CD-437829E01C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A0D009-F687-B647-82DB-72C2A814EDF5}"/>
              </a:ext>
            </a:extLst>
          </p:cNvPr>
          <p:cNvSpPr>
            <a:spLocks noGrp="1"/>
          </p:cNvSpPr>
          <p:nvPr>
            <p:ph type="sldNum" sz="quarter" idx="12"/>
          </p:nvPr>
        </p:nvSpPr>
        <p:spPr/>
        <p:txBody>
          <a:bodyPr/>
          <a:lstStyle/>
          <a:p>
            <a:fld id="{20AEB4FA-CDFD-1B40-B35F-6A0B04C343A5}" type="slidenum">
              <a:rPr lang="en-US" smtClean="0"/>
              <a:t>‹#›</a:t>
            </a:fld>
            <a:endParaRPr lang="en-US"/>
          </a:p>
        </p:txBody>
      </p:sp>
    </p:spTree>
    <p:extLst>
      <p:ext uri="{BB962C8B-B14F-4D97-AF65-F5344CB8AC3E}">
        <p14:creationId xmlns:p14="http://schemas.microsoft.com/office/powerpoint/2010/main" val="2682268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AAE1E9-ABA7-2349-A30B-C3CB347338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8A00899-6DF7-8B43-9FD8-B490062B74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ED8E48-92B1-3240-B6A3-8995E5E73D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DF4680-E126-9C4F-AB50-81E517B5140C}" type="datetimeFigureOut">
              <a:rPr lang="en-US" smtClean="0"/>
              <a:t>11/11/20</a:t>
            </a:fld>
            <a:endParaRPr lang="en-US"/>
          </a:p>
        </p:txBody>
      </p:sp>
      <p:sp>
        <p:nvSpPr>
          <p:cNvPr id="5" name="Footer Placeholder 4">
            <a:extLst>
              <a:ext uri="{FF2B5EF4-FFF2-40B4-BE49-F238E27FC236}">
                <a16:creationId xmlns:a16="http://schemas.microsoft.com/office/drawing/2014/main" id="{48D27157-D081-3041-ABE0-CFB0295EBB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62C8694-3E67-9B41-843C-98742DE6D7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AEB4FA-CDFD-1B40-B35F-6A0B04C343A5}" type="slidenum">
              <a:rPr lang="en-US" smtClean="0"/>
              <a:t>‹#›</a:t>
            </a:fld>
            <a:endParaRPr lang="en-US"/>
          </a:p>
        </p:txBody>
      </p:sp>
    </p:spTree>
    <p:extLst>
      <p:ext uri="{BB962C8B-B14F-4D97-AF65-F5344CB8AC3E}">
        <p14:creationId xmlns:p14="http://schemas.microsoft.com/office/powerpoint/2010/main" val="4582476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2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smorgasbordstudio.com/work/cymru-wales-brandin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hiutdenim.co.uk/blogs/11am/a-new-national-identity-smorgasbord-studio-on-rebranding-wales" TargetMode="External"/><Relationship Id="rId2" Type="http://schemas.openxmlformats.org/officeDocument/2006/relationships/hyperlink" Target="http://artsites.ucsc.edu/sdaniel/230/derrida_archivefever.pdf" TargetMode="External"/><Relationship Id="rId1" Type="http://schemas.openxmlformats.org/officeDocument/2006/relationships/slideLayout" Target="../slideLayouts/slideLayout2.xml"/><Relationship Id="rId5" Type="http://schemas.openxmlformats.org/officeDocument/2006/relationships/hyperlink" Target="http://interpretingceramics.com/issue013/articles/02.htm" TargetMode="External"/><Relationship Id="rId4" Type="http://schemas.openxmlformats.org/officeDocument/2006/relationships/hyperlink" Target="http://yba.llgc.org.uk/en/s6-PEAT-CYF-1901.html%20Accessed%20on%2020/10/18"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colophon-foundry.org/custom/wales/" TargetMode="External"/><Relationship Id="rId2" Type="http://schemas.openxmlformats.org/officeDocument/2006/relationships/hyperlink" Target="https://assets.wales.com/pages/brand" TargetMode="External"/><Relationship Id="rId1" Type="http://schemas.openxmlformats.org/officeDocument/2006/relationships/slideLayout" Target="../slideLayouts/slideLayout2.xml"/><Relationship Id="rId4" Type="http://schemas.openxmlformats.org/officeDocument/2006/relationships/hyperlink" Target="https://www.smorgasbordstudio.com/work/cymru-wales-bran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44EEB-2C2B-294E-8B60-0A9C3AD8528D}"/>
              </a:ext>
            </a:extLst>
          </p:cNvPr>
          <p:cNvSpPr>
            <a:spLocks noGrp="1"/>
          </p:cNvSpPr>
          <p:nvPr>
            <p:ph type="ctrTitle"/>
          </p:nvPr>
        </p:nvSpPr>
        <p:spPr/>
        <p:txBody>
          <a:bodyPr>
            <a:normAutofit fontScale="90000"/>
          </a:bodyPr>
          <a:lstStyle/>
          <a:p>
            <a:r>
              <a:rPr lang="en-US" dirty="0"/>
              <a:t>Design : Culture : Identity</a:t>
            </a:r>
            <a:br>
              <a:rPr lang="en-US" dirty="0"/>
            </a:br>
            <a:r>
              <a:rPr lang="en-US" i="1" dirty="0" err="1"/>
              <a:t>Dylunio</a:t>
            </a:r>
            <a:r>
              <a:rPr lang="en-US" i="1" dirty="0"/>
              <a:t> : </a:t>
            </a:r>
            <a:r>
              <a:rPr lang="en-US" i="1" dirty="0" err="1"/>
              <a:t>Diwylliant</a:t>
            </a:r>
            <a:r>
              <a:rPr lang="en-US" i="1" dirty="0"/>
              <a:t> : </a:t>
            </a:r>
            <a:r>
              <a:rPr lang="en-US" i="1" dirty="0" err="1"/>
              <a:t>Hunaniaith</a:t>
            </a:r>
            <a:endParaRPr lang="en-US" i="1" dirty="0"/>
          </a:p>
        </p:txBody>
      </p:sp>
      <p:sp>
        <p:nvSpPr>
          <p:cNvPr id="3" name="Subtitle 2">
            <a:extLst>
              <a:ext uri="{FF2B5EF4-FFF2-40B4-BE49-F238E27FC236}">
                <a16:creationId xmlns:a16="http://schemas.microsoft.com/office/drawing/2014/main" id="{F9DB5A88-E742-3C41-82E5-03AE36224805}"/>
              </a:ext>
            </a:extLst>
          </p:cNvPr>
          <p:cNvSpPr>
            <a:spLocks noGrp="1"/>
          </p:cNvSpPr>
          <p:nvPr>
            <p:ph type="subTitle" idx="1"/>
          </p:nvPr>
        </p:nvSpPr>
        <p:spPr/>
        <p:txBody>
          <a:bodyPr>
            <a:normAutofit/>
          </a:bodyPr>
          <a:lstStyle/>
          <a:p>
            <a:r>
              <a:rPr lang="en-US" sz="3200" dirty="0" err="1"/>
              <a:t>Wales:Branding</a:t>
            </a:r>
            <a:r>
              <a:rPr lang="en-US" sz="3200" dirty="0"/>
              <a:t>: Design</a:t>
            </a:r>
          </a:p>
          <a:p>
            <a:r>
              <a:rPr lang="en-US" sz="3200" i="1" dirty="0" err="1"/>
              <a:t>Cymru</a:t>
            </a:r>
            <a:r>
              <a:rPr lang="en-US" sz="3200" i="1" dirty="0"/>
              <a:t>: </a:t>
            </a:r>
            <a:r>
              <a:rPr lang="en-US" sz="3200" i="1" dirty="0" err="1"/>
              <a:t>Brandio</a:t>
            </a:r>
            <a:r>
              <a:rPr lang="en-US" sz="3200" i="1" dirty="0"/>
              <a:t> </a:t>
            </a:r>
            <a:r>
              <a:rPr lang="en-US" sz="3200" i="1" dirty="0" err="1"/>
              <a:t>Dylunio</a:t>
            </a:r>
            <a:endParaRPr lang="en-US" sz="3200" i="1" dirty="0"/>
          </a:p>
        </p:txBody>
      </p:sp>
    </p:spTree>
    <p:extLst>
      <p:ext uri="{BB962C8B-B14F-4D97-AF65-F5344CB8AC3E}">
        <p14:creationId xmlns:p14="http://schemas.microsoft.com/office/powerpoint/2010/main" val="2843928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8D3A78-A16F-084F-B230-E0E0BA262613}"/>
              </a:ext>
            </a:extLst>
          </p:cNvPr>
          <p:cNvSpPr>
            <a:spLocks noGrp="1"/>
          </p:cNvSpPr>
          <p:nvPr>
            <p:ph idx="1"/>
          </p:nvPr>
        </p:nvSpPr>
        <p:spPr>
          <a:xfrm>
            <a:off x="838200" y="365125"/>
            <a:ext cx="10515600" cy="5811838"/>
          </a:xfrm>
        </p:spPr>
        <p:txBody>
          <a:bodyPr>
            <a:normAutofit/>
          </a:bodyPr>
          <a:lstStyle/>
          <a:p>
            <a:pPr marL="0" indent="0">
              <a:buNone/>
            </a:pPr>
            <a:endParaRPr lang="en-US" sz="3600" dirty="0"/>
          </a:p>
          <a:p>
            <a:pPr marL="0" indent="0">
              <a:buNone/>
            </a:pPr>
            <a:r>
              <a:rPr lang="en-US" sz="3600" b="1" dirty="0"/>
              <a:t>‘…we need to briefly review how Wales has been constructed as a social and cultural landscape both historically and contemporaneously. It is only then that we can begin to unravel the ` multiplicity of </a:t>
            </a:r>
            <a:r>
              <a:rPr lang="en-US" sz="3600" b="1" dirty="0" err="1"/>
              <a:t>behaviours</a:t>
            </a:r>
            <a:r>
              <a:rPr lang="en-US" sz="3600" b="1" dirty="0"/>
              <a:t>, meanings, consumption trends and identities constructed in and through leisure and tourism (Aitcheson, 1999, p. 30).’</a:t>
            </a:r>
          </a:p>
          <a:p>
            <a:endParaRPr lang="en-US" dirty="0"/>
          </a:p>
          <a:p>
            <a:pPr marL="0" indent="0">
              <a:buNone/>
            </a:pPr>
            <a:r>
              <a:rPr lang="en-US" dirty="0"/>
              <a:t>A. Pritchard, N.J. Morgan / Tourism Management 22 (2001) 167}179 169</a:t>
            </a:r>
          </a:p>
          <a:p>
            <a:endParaRPr lang="en-US" dirty="0"/>
          </a:p>
        </p:txBody>
      </p:sp>
    </p:spTree>
    <p:extLst>
      <p:ext uri="{BB962C8B-B14F-4D97-AF65-F5344CB8AC3E}">
        <p14:creationId xmlns:p14="http://schemas.microsoft.com/office/powerpoint/2010/main" val="3047352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C42B4-F195-AB4E-BFB2-462CC03E61F6}"/>
              </a:ext>
            </a:extLst>
          </p:cNvPr>
          <p:cNvSpPr>
            <a:spLocks noGrp="1"/>
          </p:cNvSpPr>
          <p:nvPr>
            <p:ph type="title"/>
          </p:nvPr>
        </p:nvSpPr>
        <p:spPr>
          <a:xfrm>
            <a:off x="240629" y="770022"/>
            <a:ext cx="5606715" cy="1690688"/>
          </a:xfrm>
        </p:spPr>
        <p:txBody>
          <a:bodyPr>
            <a:normAutofit fontScale="90000"/>
          </a:bodyPr>
          <a:lstStyle/>
          <a:p>
            <a:r>
              <a:rPr lang="en-US" dirty="0"/>
              <a:t>Hugh Hughes (1848) Dame </a:t>
            </a:r>
            <a:r>
              <a:rPr lang="en-US" dirty="0" err="1"/>
              <a:t>Venedotia</a:t>
            </a:r>
            <a:r>
              <a:rPr lang="en-US" dirty="0"/>
              <a:t> sousing the spies</a:t>
            </a:r>
          </a:p>
        </p:txBody>
      </p:sp>
      <p:sp>
        <p:nvSpPr>
          <p:cNvPr id="3" name="Content Placeholder 2">
            <a:extLst>
              <a:ext uri="{FF2B5EF4-FFF2-40B4-BE49-F238E27FC236}">
                <a16:creationId xmlns:a16="http://schemas.microsoft.com/office/drawing/2014/main" id="{1C4AD999-A2DD-374F-95B4-DB3300063846}"/>
              </a:ext>
            </a:extLst>
          </p:cNvPr>
          <p:cNvSpPr>
            <a:spLocks noGrp="1"/>
          </p:cNvSpPr>
          <p:nvPr>
            <p:ph idx="1"/>
          </p:nvPr>
        </p:nvSpPr>
        <p:spPr>
          <a:xfrm>
            <a:off x="360945" y="3040815"/>
            <a:ext cx="5366085" cy="2758407"/>
          </a:xfrm>
        </p:spPr>
        <p:txBody>
          <a:bodyPr/>
          <a:lstStyle/>
          <a:p>
            <a:pPr marL="0" indent="0">
              <a:buNone/>
            </a:pPr>
            <a:r>
              <a:rPr lang="en-US" dirty="0"/>
              <a:t>Brad y </a:t>
            </a:r>
            <a:r>
              <a:rPr lang="en-US" dirty="0" err="1"/>
              <a:t>llyfrau</a:t>
            </a:r>
            <a:r>
              <a:rPr lang="en-US" dirty="0"/>
              <a:t> </a:t>
            </a:r>
            <a:r>
              <a:rPr lang="en-US" dirty="0" err="1"/>
              <a:t>Gleision</a:t>
            </a:r>
            <a:endParaRPr lang="en-US" dirty="0"/>
          </a:p>
          <a:p>
            <a:pPr marL="0" indent="0">
              <a:buNone/>
            </a:pPr>
            <a:r>
              <a:rPr lang="en-US" dirty="0"/>
              <a:t>In 1847 the government published a report, of 1,252 closely printed pages, entitled </a:t>
            </a:r>
            <a:r>
              <a:rPr lang="en-US" i="1" dirty="0"/>
              <a:t>Reports of the Commissioners of Inquiry into the state of education in Wales.</a:t>
            </a:r>
          </a:p>
        </p:txBody>
      </p:sp>
      <p:pic>
        <p:nvPicPr>
          <p:cNvPr id="4" name="Picture 3">
            <a:extLst>
              <a:ext uri="{FF2B5EF4-FFF2-40B4-BE49-F238E27FC236}">
                <a16:creationId xmlns:a16="http://schemas.microsoft.com/office/drawing/2014/main" id="{BB287545-0BC5-2940-B7A3-71C6677CDE58}"/>
              </a:ext>
            </a:extLst>
          </p:cNvPr>
          <p:cNvPicPr/>
          <p:nvPr/>
        </p:nvPicPr>
        <p:blipFill>
          <a:blip r:embed="rId2"/>
          <a:stretch>
            <a:fillRect/>
          </a:stretch>
        </p:blipFill>
        <p:spPr>
          <a:xfrm>
            <a:off x="6096000" y="196683"/>
            <a:ext cx="6015789" cy="6276307"/>
          </a:xfrm>
          <a:prstGeom prst="rect">
            <a:avLst/>
          </a:prstGeom>
        </p:spPr>
      </p:pic>
    </p:spTree>
    <p:extLst>
      <p:ext uri="{BB962C8B-B14F-4D97-AF65-F5344CB8AC3E}">
        <p14:creationId xmlns:p14="http://schemas.microsoft.com/office/powerpoint/2010/main" val="1769381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DCE9E-5796-5949-B157-7A5F2081DFCA}"/>
              </a:ext>
            </a:extLst>
          </p:cNvPr>
          <p:cNvSpPr>
            <a:spLocks noGrp="1"/>
          </p:cNvSpPr>
          <p:nvPr>
            <p:ph type="title"/>
          </p:nvPr>
        </p:nvSpPr>
        <p:spPr/>
        <p:txBody>
          <a:bodyPr/>
          <a:lstStyle/>
          <a:p>
            <a:r>
              <a:rPr lang="en-US" dirty="0"/>
              <a:t>Brad y </a:t>
            </a:r>
            <a:r>
              <a:rPr lang="en-US" dirty="0" err="1"/>
              <a:t>Llyfrau</a:t>
            </a:r>
            <a:r>
              <a:rPr lang="en-US" dirty="0"/>
              <a:t> </a:t>
            </a:r>
            <a:r>
              <a:rPr lang="en-US" dirty="0" err="1"/>
              <a:t>Gleision</a:t>
            </a:r>
            <a:endParaRPr lang="en-US" dirty="0"/>
          </a:p>
        </p:txBody>
      </p:sp>
      <p:sp>
        <p:nvSpPr>
          <p:cNvPr id="3" name="Content Placeholder 2">
            <a:extLst>
              <a:ext uri="{FF2B5EF4-FFF2-40B4-BE49-F238E27FC236}">
                <a16:creationId xmlns:a16="http://schemas.microsoft.com/office/drawing/2014/main" id="{9DDA8059-39D9-0948-A97A-B06F5C69BF0A}"/>
              </a:ext>
            </a:extLst>
          </p:cNvPr>
          <p:cNvSpPr>
            <a:spLocks noGrp="1"/>
          </p:cNvSpPr>
          <p:nvPr>
            <p:ph idx="1"/>
          </p:nvPr>
        </p:nvSpPr>
        <p:spPr>
          <a:xfrm>
            <a:off x="838200" y="1371600"/>
            <a:ext cx="10515600" cy="4805363"/>
          </a:xfrm>
        </p:spPr>
        <p:txBody>
          <a:bodyPr>
            <a:normAutofit fontScale="92500" lnSpcReduction="10000"/>
          </a:bodyPr>
          <a:lstStyle/>
          <a:p>
            <a:r>
              <a:rPr lang="en-GB" sz="3600" dirty="0"/>
              <a:t>The suppression of the language extended to education too. In parliamentary reports known as The Blue Books it says: ‘The Welsh language is a vast drawback to Wales, and a manifold barrier to the moral progress and commercial prosperity of the people. It is not easy to over-estimate its evil effects… It dissevers the people from intercourse which would greatly advance their civilisation, and bars the access of improving knowledge to their minds.’</a:t>
            </a:r>
          </a:p>
          <a:p>
            <a:endParaRPr lang="en-GB" sz="3600" dirty="0"/>
          </a:p>
          <a:p>
            <a:r>
              <a:rPr lang="en-US" sz="3600" dirty="0"/>
              <a:t>The reaction in Wales was furious.</a:t>
            </a:r>
          </a:p>
        </p:txBody>
      </p:sp>
    </p:spTree>
    <p:extLst>
      <p:ext uri="{BB962C8B-B14F-4D97-AF65-F5344CB8AC3E}">
        <p14:creationId xmlns:p14="http://schemas.microsoft.com/office/powerpoint/2010/main" val="350412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2831AF-7E85-6C4B-9D15-2DCE2745F6DC}"/>
              </a:ext>
            </a:extLst>
          </p:cNvPr>
          <p:cNvSpPr>
            <a:spLocks noGrp="1"/>
          </p:cNvSpPr>
          <p:nvPr>
            <p:ph idx="1"/>
          </p:nvPr>
        </p:nvSpPr>
        <p:spPr>
          <a:xfrm>
            <a:off x="414528" y="365124"/>
            <a:ext cx="5021072" cy="5299075"/>
          </a:xfrm>
        </p:spPr>
        <p:txBody>
          <a:bodyPr>
            <a:normAutofit/>
          </a:bodyPr>
          <a:lstStyle/>
          <a:p>
            <a:pPr marL="0" indent="0">
              <a:buNone/>
            </a:pPr>
            <a:r>
              <a:rPr lang="en-GB" sz="3200" dirty="0"/>
              <a:t>One of the inevitable results of the report was its effect on the nation's mind and psyche. It was at this time that ordinary Welsh people began to believe that they could only improve themselves socially through education and the ability to speak and communicate in English.</a:t>
            </a:r>
            <a:endParaRPr lang="en-US" sz="3200" dirty="0"/>
          </a:p>
        </p:txBody>
      </p:sp>
      <p:sp>
        <p:nvSpPr>
          <p:cNvPr id="4" name="Rectangle 3">
            <a:extLst>
              <a:ext uri="{FF2B5EF4-FFF2-40B4-BE49-F238E27FC236}">
                <a16:creationId xmlns:a16="http://schemas.microsoft.com/office/drawing/2014/main" id="{C7434409-7599-1D48-ADF3-FDD15DC638C3}"/>
              </a:ext>
            </a:extLst>
          </p:cNvPr>
          <p:cNvSpPr/>
          <p:nvPr/>
        </p:nvSpPr>
        <p:spPr>
          <a:xfrm>
            <a:off x="6273800" y="365124"/>
            <a:ext cx="5503672" cy="5016758"/>
          </a:xfrm>
          <a:prstGeom prst="rect">
            <a:avLst/>
          </a:prstGeom>
        </p:spPr>
        <p:txBody>
          <a:bodyPr wrap="square">
            <a:spAutoFit/>
          </a:bodyPr>
          <a:lstStyle/>
          <a:p>
            <a:r>
              <a:rPr lang="en-US" sz="3200" i="1" dirty="0"/>
              <a:t>Un o </a:t>
            </a:r>
            <a:r>
              <a:rPr lang="en-US" sz="3200" i="1" dirty="0" err="1"/>
              <a:t>ganlyniadau</a:t>
            </a:r>
            <a:r>
              <a:rPr lang="en-US" sz="3200" i="1" dirty="0"/>
              <a:t> </a:t>
            </a:r>
            <a:r>
              <a:rPr lang="en-US" sz="3200" i="1" dirty="0" err="1"/>
              <a:t>anorfod</a:t>
            </a:r>
            <a:r>
              <a:rPr lang="en-US" sz="3200" i="1" dirty="0"/>
              <a:t> </a:t>
            </a:r>
            <a:r>
              <a:rPr lang="en-US" sz="3200" i="1" dirty="0" err="1"/>
              <a:t>yr</a:t>
            </a:r>
            <a:r>
              <a:rPr lang="en-US" sz="3200" i="1" dirty="0"/>
              <a:t> </a:t>
            </a:r>
            <a:r>
              <a:rPr lang="en-US" sz="3200" i="1" dirty="0" err="1"/>
              <a:t>adroddiad</a:t>
            </a:r>
            <a:r>
              <a:rPr lang="en-US" sz="3200" i="1" dirty="0"/>
              <a:t> </a:t>
            </a:r>
            <a:r>
              <a:rPr lang="en-US" sz="3200" i="1" dirty="0" err="1"/>
              <a:t>oedd</a:t>
            </a:r>
            <a:r>
              <a:rPr lang="en-US" sz="3200" i="1" dirty="0"/>
              <a:t> </a:t>
            </a:r>
            <a:r>
              <a:rPr lang="en-US" sz="3200" i="1" dirty="0" err="1"/>
              <a:t>yr</a:t>
            </a:r>
            <a:r>
              <a:rPr lang="en-US" sz="3200" i="1" dirty="0"/>
              <a:t> </a:t>
            </a:r>
            <a:r>
              <a:rPr lang="en-US" sz="3200" i="1" dirty="0" err="1"/>
              <a:t>effaith</a:t>
            </a:r>
            <a:r>
              <a:rPr lang="en-US" sz="3200" i="1" dirty="0"/>
              <a:t> a </a:t>
            </a:r>
            <a:r>
              <a:rPr lang="en-US" sz="3200" i="1" dirty="0" err="1"/>
              <a:t>gafodd</a:t>
            </a:r>
            <a:r>
              <a:rPr lang="en-US" sz="3200" i="1" dirty="0"/>
              <a:t> </a:t>
            </a:r>
            <a:r>
              <a:rPr lang="en-US" sz="3200" i="1" dirty="0" err="1"/>
              <a:t>ar</a:t>
            </a:r>
            <a:r>
              <a:rPr lang="en-US" sz="3200" i="1" dirty="0"/>
              <a:t> psyche ac </a:t>
            </a:r>
            <a:r>
              <a:rPr lang="en-US" sz="3200" i="1" dirty="0" err="1"/>
              <a:t>ar</a:t>
            </a:r>
            <a:r>
              <a:rPr lang="en-US" sz="3200" i="1" dirty="0"/>
              <a:t> </a:t>
            </a:r>
            <a:r>
              <a:rPr lang="en-US" sz="3200" i="1" dirty="0" err="1"/>
              <a:t>feddylfryd</a:t>
            </a:r>
            <a:r>
              <a:rPr lang="en-US" sz="3200" i="1" dirty="0"/>
              <a:t> y </a:t>
            </a:r>
            <a:r>
              <a:rPr lang="en-US" sz="3200" i="1" dirty="0" err="1"/>
              <a:t>genedl</a:t>
            </a:r>
            <a:r>
              <a:rPr lang="en-US" sz="3200" i="1" dirty="0"/>
              <a:t>. </a:t>
            </a:r>
            <a:r>
              <a:rPr lang="en-US" sz="3200" i="1" dirty="0" err="1"/>
              <a:t>Dyma'r</a:t>
            </a:r>
            <a:r>
              <a:rPr lang="en-US" sz="3200" i="1" dirty="0"/>
              <a:t> </a:t>
            </a:r>
            <a:r>
              <a:rPr lang="en-US" sz="3200" i="1" dirty="0" err="1"/>
              <a:t>pryd</a:t>
            </a:r>
            <a:r>
              <a:rPr lang="en-US" sz="3200" i="1" dirty="0"/>
              <a:t> y </a:t>
            </a:r>
            <a:r>
              <a:rPr lang="en-US" sz="3200" i="1" dirty="0" err="1"/>
              <a:t>dechreuodd</a:t>
            </a:r>
            <a:r>
              <a:rPr lang="en-US" sz="3200" i="1" dirty="0"/>
              <a:t> y </a:t>
            </a:r>
            <a:r>
              <a:rPr lang="en-US" sz="3200" i="1" dirty="0" err="1"/>
              <a:t>Cymro</a:t>
            </a:r>
            <a:r>
              <a:rPr lang="en-US" sz="3200" i="1" dirty="0"/>
              <a:t> </a:t>
            </a:r>
            <a:r>
              <a:rPr lang="en-US" sz="3200" i="1" dirty="0" err="1"/>
              <a:t>cyffredin</a:t>
            </a:r>
            <a:r>
              <a:rPr lang="en-US" sz="3200" i="1" dirty="0"/>
              <a:t> </a:t>
            </a:r>
            <a:r>
              <a:rPr lang="en-US" sz="3200" i="1" dirty="0" err="1"/>
              <a:t>goleddu'r</a:t>
            </a:r>
            <a:r>
              <a:rPr lang="en-US" sz="3200" i="1" dirty="0"/>
              <a:t> </a:t>
            </a:r>
            <a:r>
              <a:rPr lang="en-US" sz="3200" i="1" dirty="0" err="1"/>
              <a:t>syniad</a:t>
            </a:r>
            <a:r>
              <a:rPr lang="en-US" sz="3200" i="1" dirty="0"/>
              <a:t> </a:t>
            </a:r>
            <a:r>
              <a:rPr lang="en-US" sz="3200" i="1" dirty="0" err="1"/>
              <a:t>mai</a:t>
            </a:r>
            <a:r>
              <a:rPr lang="en-US" sz="3200" i="1" dirty="0"/>
              <a:t> </a:t>
            </a:r>
            <a:r>
              <a:rPr lang="en-US" sz="3200" i="1" dirty="0" err="1"/>
              <a:t>drwy</a:t>
            </a:r>
            <a:r>
              <a:rPr lang="en-US" sz="3200" i="1" dirty="0"/>
              <a:t> </a:t>
            </a:r>
            <a:r>
              <a:rPr lang="en-US" sz="3200" i="1" dirty="0" err="1"/>
              <a:t>addysg</a:t>
            </a:r>
            <a:r>
              <a:rPr lang="en-US" sz="3200" i="1" dirty="0"/>
              <a:t> a </a:t>
            </a:r>
            <a:r>
              <a:rPr lang="en-US" sz="3200" i="1" dirty="0" err="1"/>
              <a:t>gwybodaeth</a:t>
            </a:r>
            <a:r>
              <a:rPr lang="en-US" sz="3200" i="1" dirty="0"/>
              <a:t> </a:t>
            </a:r>
            <a:r>
              <a:rPr lang="en-US" sz="3200" i="1" dirty="0" err="1"/>
              <a:t>a'r</a:t>
            </a:r>
            <a:r>
              <a:rPr lang="en-US" sz="3200" i="1" dirty="0"/>
              <a:t> </a:t>
            </a:r>
            <a:r>
              <a:rPr lang="en-US" sz="3200" i="1" dirty="0" err="1"/>
              <a:t>gallu</a:t>
            </a:r>
            <a:r>
              <a:rPr lang="en-US" sz="3200" i="1" dirty="0"/>
              <a:t> </a:t>
            </a:r>
            <a:r>
              <a:rPr lang="en-US" sz="3200" i="1" dirty="0" err="1"/>
              <a:t>i</a:t>
            </a:r>
            <a:r>
              <a:rPr lang="en-US" sz="3200" i="1" dirty="0"/>
              <a:t> </a:t>
            </a:r>
            <a:r>
              <a:rPr lang="en-US" sz="3200" i="1" dirty="0" err="1"/>
              <a:t>siarad</a:t>
            </a:r>
            <a:r>
              <a:rPr lang="en-US" sz="3200" i="1" dirty="0"/>
              <a:t> a </a:t>
            </a:r>
            <a:r>
              <a:rPr lang="en-US" sz="3200" i="1" dirty="0" err="1"/>
              <a:t>chyfathrebu</a:t>
            </a:r>
            <a:r>
              <a:rPr lang="en-US" sz="3200" i="1" dirty="0"/>
              <a:t> </a:t>
            </a:r>
            <a:r>
              <a:rPr lang="en-US" sz="3200" i="1" dirty="0" err="1"/>
              <a:t>yn</a:t>
            </a:r>
            <a:r>
              <a:rPr lang="en-US" sz="3200" i="1" dirty="0"/>
              <a:t> </a:t>
            </a:r>
            <a:r>
              <a:rPr lang="en-US" sz="3200" i="1" dirty="0" err="1"/>
              <a:t>Saesneg</a:t>
            </a:r>
            <a:r>
              <a:rPr lang="en-US" sz="3200" i="1" dirty="0"/>
              <a:t> y </a:t>
            </a:r>
            <a:r>
              <a:rPr lang="en-US" sz="3200" i="1" dirty="0" err="1"/>
              <a:t>gallai</a:t>
            </a:r>
            <a:r>
              <a:rPr lang="en-US" sz="3200" i="1" dirty="0"/>
              <a:t> </a:t>
            </a:r>
            <a:r>
              <a:rPr lang="en-US" sz="3200" i="1" dirty="0" err="1"/>
              <a:t>ddringo'n</a:t>
            </a:r>
            <a:r>
              <a:rPr lang="en-US" sz="3200" i="1" dirty="0"/>
              <a:t> </a:t>
            </a:r>
            <a:r>
              <a:rPr lang="en-US" sz="3200" i="1" dirty="0" err="1"/>
              <a:t>gymdeithasol</a:t>
            </a:r>
            <a:endParaRPr lang="en-US" sz="3200" i="1" dirty="0"/>
          </a:p>
        </p:txBody>
      </p:sp>
      <p:sp>
        <p:nvSpPr>
          <p:cNvPr id="5" name="TextBox 4">
            <a:extLst>
              <a:ext uri="{FF2B5EF4-FFF2-40B4-BE49-F238E27FC236}">
                <a16:creationId xmlns:a16="http://schemas.microsoft.com/office/drawing/2014/main" id="{E601682B-BE9C-9A4A-9ED4-6CD5C0D9C367}"/>
              </a:ext>
            </a:extLst>
          </p:cNvPr>
          <p:cNvSpPr txBox="1"/>
          <p:nvPr/>
        </p:nvSpPr>
        <p:spPr>
          <a:xfrm>
            <a:off x="1005840" y="6127234"/>
            <a:ext cx="8773236" cy="369332"/>
          </a:xfrm>
          <a:prstGeom prst="rect">
            <a:avLst/>
          </a:prstGeom>
          <a:noFill/>
        </p:spPr>
        <p:txBody>
          <a:bodyPr wrap="none" rtlCol="0">
            <a:spAutoFit/>
          </a:bodyPr>
          <a:lstStyle/>
          <a:p>
            <a:r>
              <a:rPr lang="en-US" dirty="0"/>
              <a:t>https://</a:t>
            </a:r>
            <a:r>
              <a:rPr lang="en-US" dirty="0" err="1"/>
              <a:t>www.library.wales</a:t>
            </a:r>
            <a:r>
              <a:rPr lang="en-US" dirty="0"/>
              <a:t>/discover/digital-gallery/printed-material/the-blue-books-of-1847</a:t>
            </a:r>
          </a:p>
        </p:txBody>
      </p:sp>
    </p:spTree>
    <p:extLst>
      <p:ext uri="{BB962C8B-B14F-4D97-AF65-F5344CB8AC3E}">
        <p14:creationId xmlns:p14="http://schemas.microsoft.com/office/powerpoint/2010/main" val="3676119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57789-DB1C-3248-A23F-44ECDD464E56}"/>
              </a:ext>
            </a:extLst>
          </p:cNvPr>
          <p:cNvSpPr>
            <a:spLocks noGrp="1"/>
          </p:cNvSpPr>
          <p:nvPr>
            <p:ph type="title"/>
          </p:nvPr>
        </p:nvSpPr>
        <p:spPr/>
        <p:txBody>
          <a:bodyPr/>
          <a:lstStyle/>
          <a:p>
            <a:r>
              <a:rPr lang="en-US" dirty="0"/>
              <a:t> </a:t>
            </a:r>
          </a:p>
        </p:txBody>
      </p:sp>
      <p:sp>
        <p:nvSpPr>
          <p:cNvPr id="3" name="Content Placeholder 2">
            <a:extLst>
              <a:ext uri="{FF2B5EF4-FFF2-40B4-BE49-F238E27FC236}">
                <a16:creationId xmlns:a16="http://schemas.microsoft.com/office/drawing/2014/main" id="{5D121098-587C-4042-BDBF-C8B0B395383D}"/>
              </a:ext>
            </a:extLst>
          </p:cNvPr>
          <p:cNvSpPr>
            <a:spLocks noGrp="1"/>
          </p:cNvSpPr>
          <p:nvPr>
            <p:ph idx="1"/>
          </p:nvPr>
        </p:nvSpPr>
        <p:spPr>
          <a:xfrm>
            <a:off x="5943600" y="373494"/>
            <a:ext cx="5765800" cy="5620906"/>
          </a:xfrm>
        </p:spPr>
        <p:txBody>
          <a:bodyPr>
            <a:noAutofit/>
          </a:bodyPr>
          <a:lstStyle/>
          <a:p>
            <a:pPr marL="0" indent="0">
              <a:buNone/>
            </a:pPr>
            <a:r>
              <a:rPr lang="en-GB" sz="3000" dirty="0" err="1"/>
              <a:t>Mae'r</a:t>
            </a:r>
            <a:r>
              <a:rPr lang="en-GB" sz="3000" dirty="0"/>
              <a:t> </a:t>
            </a:r>
            <a:r>
              <a:rPr lang="en-GB" sz="3000" dirty="0" err="1"/>
              <a:t>Gymraeg</a:t>
            </a:r>
            <a:r>
              <a:rPr lang="en-GB" sz="3000" dirty="0"/>
              <a:t> </a:t>
            </a:r>
            <a:r>
              <a:rPr lang="en-GB" sz="3000" dirty="0" err="1"/>
              <a:t>yn</a:t>
            </a:r>
            <a:r>
              <a:rPr lang="en-GB" sz="3000" dirty="0"/>
              <a:t> </a:t>
            </a:r>
            <a:r>
              <a:rPr lang="en-GB" sz="3000" dirty="0" err="1"/>
              <a:t>ymddangos</a:t>
            </a:r>
            <a:r>
              <a:rPr lang="en-GB" sz="3000" dirty="0"/>
              <a:t> </a:t>
            </a:r>
            <a:r>
              <a:rPr lang="en-GB" sz="3000" dirty="0" err="1"/>
              <a:t>ochr</a:t>
            </a:r>
            <a:r>
              <a:rPr lang="en-GB" sz="3000" dirty="0"/>
              <a:t> </a:t>
            </a:r>
            <a:r>
              <a:rPr lang="en-GB" sz="3000" dirty="0" err="1"/>
              <a:t>yn</a:t>
            </a:r>
            <a:r>
              <a:rPr lang="en-GB" sz="3000" dirty="0"/>
              <a:t> </a:t>
            </a:r>
            <a:r>
              <a:rPr lang="en-GB" sz="3000" dirty="0" err="1"/>
              <a:t>ochr</a:t>
            </a:r>
            <a:r>
              <a:rPr lang="en-GB" sz="3000" dirty="0"/>
              <a:t> </a:t>
            </a:r>
            <a:r>
              <a:rPr lang="en-GB" sz="3000" dirty="0" err="1"/>
              <a:t>â'r</a:t>
            </a:r>
            <a:r>
              <a:rPr lang="en-GB" sz="3000" dirty="0"/>
              <a:t> </a:t>
            </a:r>
            <a:r>
              <a:rPr lang="en-GB" sz="3000" dirty="0" err="1"/>
              <a:t>Saesneg</a:t>
            </a:r>
            <a:r>
              <a:rPr lang="en-GB" sz="3000" dirty="0"/>
              <a:t> </a:t>
            </a:r>
            <a:r>
              <a:rPr lang="en-GB" sz="3000" dirty="0" err="1"/>
              <a:t>ym</a:t>
            </a:r>
            <a:r>
              <a:rPr lang="en-GB" sz="3000" dirty="0"/>
              <a:t> </a:t>
            </a:r>
            <a:r>
              <a:rPr lang="en-GB" sz="3000" dirty="0" err="1"/>
              <a:t>mhob</a:t>
            </a:r>
            <a:r>
              <a:rPr lang="en-GB" sz="3000" dirty="0"/>
              <a:t> </a:t>
            </a:r>
            <a:r>
              <a:rPr lang="en-GB" sz="3000" dirty="0" err="1"/>
              <a:t>maes</a:t>
            </a:r>
            <a:r>
              <a:rPr lang="en-GB" sz="3000" dirty="0"/>
              <a:t> </a:t>
            </a:r>
            <a:r>
              <a:rPr lang="en-GB" sz="3000" dirty="0" err="1"/>
              <a:t>erbyn</a:t>
            </a:r>
            <a:r>
              <a:rPr lang="en-GB" sz="3000" dirty="0"/>
              <a:t> </a:t>
            </a:r>
            <a:r>
              <a:rPr lang="en-GB" sz="3000" dirty="0" err="1"/>
              <a:t>hyn</a:t>
            </a:r>
            <a:r>
              <a:rPr lang="en-GB" sz="3000" dirty="0"/>
              <a:t>, ac </a:t>
            </a:r>
            <a:r>
              <a:rPr lang="en-GB" sz="3000" dirty="0" err="1"/>
              <a:t>mae</a:t>
            </a:r>
            <a:r>
              <a:rPr lang="en-GB" sz="3000" dirty="0"/>
              <a:t> </a:t>
            </a:r>
            <a:r>
              <a:rPr lang="en-GB" sz="3000" dirty="0" err="1"/>
              <a:t>ganddi'r</a:t>
            </a:r>
            <a:r>
              <a:rPr lang="en-GB" sz="3000" dirty="0"/>
              <a:t> un </a:t>
            </a:r>
            <a:r>
              <a:rPr lang="en-GB" sz="3000" dirty="0" err="1"/>
              <a:t>statws</a:t>
            </a:r>
            <a:r>
              <a:rPr lang="en-GB" sz="3000" dirty="0"/>
              <a:t> </a:t>
            </a:r>
            <a:r>
              <a:rPr lang="en-GB" sz="3000" dirty="0" err="1"/>
              <a:t>yn</a:t>
            </a:r>
            <a:r>
              <a:rPr lang="en-GB" sz="3000" dirty="0"/>
              <a:t> </a:t>
            </a:r>
            <a:r>
              <a:rPr lang="en-GB" sz="3000" dirty="0" err="1"/>
              <a:t>gyfreithiol</a:t>
            </a:r>
            <a:r>
              <a:rPr lang="en-GB" sz="3000" dirty="0"/>
              <a:t>. A </a:t>
            </a:r>
            <a:r>
              <a:rPr lang="en-GB" sz="3000" dirty="0" err="1"/>
              <a:t>fedrwn</a:t>
            </a:r>
            <a:r>
              <a:rPr lang="en-GB" sz="3000" dirty="0"/>
              <a:t> </a:t>
            </a:r>
            <a:r>
              <a:rPr lang="en-GB" sz="3000" dirty="0" err="1"/>
              <a:t>ni</a:t>
            </a:r>
            <a:r>
              <a:rPr lang="en-GB" sz="3000" dirty="0"/>
              <a:t> </a:t>
            </a:r>
            <a:r>
              <a:rPr lang="en-GB" sz="3000" dirty="0" err="1"/>
              <a:t>gyrraedd</a:t>
            </a:r>
            <a:r>
              <a:rPr lang="en-GB" sz="3000" dirty="0"/>
              <a:t> y nod o </a:t>
            </a:r>
            <a:r>
              <a:rPr lang="en-GB" sz="3000" dirty="0" err="1"/>
              <a:t>filiwn</a:t>
            </a:r>
            <a:r>
              <a:rPr lang="en-GB" sz="3000" dirty="0"/>
              <a:t> o </a:t>
            </a:r>
            <a:r>
              <a:rPr lang="en-GB" sz="3000" dirty="0" err="1"/>
              <a:t>siaradwyr</a:t>
            </a:r>
            <a:r>
              <a:rPr lang="en-GB" sz="3000" dirty="0"/>
              <a:t> </a:t>
            </a:r>
            <a:r>
              <a:rPr lang="en-GB" sz="3000" dirty="0" err="1"/>
              <a:t>erbyn</a:t>
            </a:r>
            <a:r>
              <a:rPr lang="en-GB" sz="3000" dirty="0"/>
              <a:t> 2050? Pam </a:t>
            </a:r>
            <a:r>
              <a:rPr lang="en-GB" sz="3000" dirty="0" err="1"/>
              <a:t>stopio'n</a:t>
            </a:r>
            <a:r>
              <a:rPr lang="en-GB" sz="3000" dirty="0"/>
              <a:t> </a:t>
            </a:r>
            <a:r>
              <a:rPr lang="en-GB" sz="3000" dirty="0" err="1"/>
              <a:t>fanno</a:t>
            </a:r>
            <a:r>
              <a:rPr lang="en-GB" sz="3000" dirty="0"/>
              <a:t>?</a:t>
            </a:r>
          </a:p>
          <a:p>
            <a:pPr marL="0" indent="0">
              <a:buNone/>
            </a:pPr>
            <a:r>
              <a:rPr lang="en-GB" sz="3000" dirty="0" err="1"/>
              <a:t>Mae'r</a:t>
            </a:r>
            <a:r>
              <a:rPr lang="en-GB" sz="3000" dirty="0"/>
              <a:t> </a:t>
            </a:r>
            <a:r>
              <a:rPr lang="en-GB" sz="3000" dirty="0" err="1"/>
              <a:t>Gymraeg</a:t>
            </a:r>
            <a:r>
              <a:rPr lang="en-GB" sz="3000" dirty="0"/>
              <a:t> </a:t>
            </a:r>
            <a:r>
              <a:rPr lang="en-GB" sz="3000" dirty="0" err="1"/>
              <a:t>a'r</a:t>
            </a:r>
            <a:r>
              <a:rPr lang="en-GB" sz="3000" dirty="0"/>
              <a:t> </a:t>
            </a:r>
            <a:r>
              <a:rPr lang="en-GB" sz="3000" dirty="0" err="1"/>
              <a:t>Saesneg</a:t>
            </a:r>
            <a:r>
              <a:rPr lang="en-GB" sz="3000" dirty="0"/>
              <a:t> </a:t>
            </a:r>
            <a:r>
              <a:rPr lang="en-GB" sz="3000" dirty="0" err="1"/>
              <a:t>wedi</a:t>
            </a:r>
            <a:r>
              <a:rPr lang="en-GB" sz="3000" dirty="0"/>
              <a:t> </a:t>
            </a:r>
            <a:r>
              <a:rPr lang="en-GB" sz="3000" dirty="0" err="1"/>
              <a:t>cyd-fodoli</a:t>
            </a:r>
            <a:r>
              <a:rPr lang="en-GB" sz="3000" dirty="0"/>
              <a:t> </a:t>
            </a:r>
            <a:r>
              <a:rPr lang="en-GB" sz="3000" dirty="0" err="1"/>
              <a:t>yng</a:t>
            </a:r>
            <a:r>
              <a:rPr lang="en-GB" sz="3000" dirty="0"/>
              <a:t> </a:t>
            </a:r>
            <a:r>
              <a:rPr lang="en-GB" sz="3000" dirty="0" err="1"/>
              <a:t>Nghymru</a:t>
            </a:r>
            <a:r>
              <a:rPr lang="en-GB" sz="3000" dirty="0"/>
              <a:t> </a:t>
            </a:r>
            <a:r>
              <a:rPr lang="en-GB" sz="3000" dirty="0" err="1"/>
              <a:t>ers</a:t>
            </a:r>
            <a:r>
              <a:rPr lang="en-GB" sz="3000" dirty="0"/>
              <a:t> </a:t>
            </a:r>
            <a:r>
              <a:rPr lang="en-GB" sz="3000" dirty="0" err="1"/>
              <a:t>canrifoedd</a:t>
            </a:r>
            <a:r>
              <a:rPr lang="en-GB" sz="3000" dirty="0"/>
              <a:t> </a:t>
            </a:r>
            <a:r>
              <a:rPr lang="en-GB" sz="3000" dirty="0" err="1"/>
              <a:t>bellach</a:t>
            </a:r>
            <a:r>
              <a:rPr lang="en-GB" sz="3000" dirty="0"/>
              <a:t> - ac </a:t>
            </a:r>
            <a:r>
              <a:rPr lang="en-GB" sz="3000" dirty="0" err="1"/>
              <a:t>efallai</a:t>
            </a:r>
            <a:r>
              <a:rPr lang="en-GB" sz="3000" dirty="0"/>
              <a:t> </a:t>
            </a:r>
            <a:r>
              <a:rPr lang="en-GB" sz="3000" dirty="0" err="1"/>
              <a:t>fod</a:t>
            </a:r>
            <a:r>
              <a:rPr lang="en-GB" sz="3000" dirty="0"/>
              <a:t> </a:t>
            </a:r>
            <a:r>
              <a:rPr lang="en-GB" sz="3000" dirty="0" err="1"/>
              <a:t>ein</a:t>
            </a:r>
            <a:r>
              <a:rPr lang="en-GB" sz="3000" dirty="0"/>
              <a:t> </a:t>
            </a:r>
            <a:r>
              <a:rPr lang="en-GB" sz="3000" dirty="0" err="1"/>
              <a:t>profiad</a:t>
            </a:r>
            <a:r>
              <a:rPr lang="en-GB" sz="3000" dirty="0"/>
              <a:t> </a:t>
            </a:r>
            <a:r>
              <a:rPr lang="en-GB" sz="3000" dirty="0" err="1"/>
              <a:t>hir</a:t>
            </a:r>
            <a:r>
              <a:rPr lang="en-GB" sz="3000" dirty="0"/>
              <a:t> o </a:t>
            </a:r>
            <a:r>
              <a:rPr lang="en-GB" sz="3000" dirty="0" err="1"/>
              <a:t>ddwyieithrwydd</a:t>
            </a:r>
            <a:r>
              <a:rPr lang="en-GB" sz="3000" dirty="0"/>
              <a:t> </a:t>
            </a:r>
            <a:r>
              <a:rPr lang="en-GB" sz="3000" dirty="0" err="1"/>
              <a:t>yn</a:t>
            </a:r>
            <a:r>
              <a:rPr lang="en-GB" sz="3000" dirty="0"/>
              <a:t> </a:t>
            </a:r>
            <a:r>
              <a:rPr lang="en-GB" sz="3000" dirty="0" err="1"/>
              <a:t>rhywbeth</a:t>
            </a:r>
            <a:r>
              <a:rPr lang="en-GB" sz="3000" dirty="0"/>
              <a:t> y </a:t>
            </a:r>
            <a:r>
              <a:rPr lang="en-GB" sz="3000" dirty="0" err="1"/>
              <a:t>byddai'n</a:t>
            </a:r>
            <a:r>
              <a:rPr lang="en-GB" sz="3000" dirty="0"/>
              <a:t> </a:t>
            </a:r>
            <a:r>
              <a:rPr lang="en-GB" sz="3000" dirty="0" err="1"/>
              <a:t>fuddiol</a:t>
            </a:r>
            <a:r>
              <a:rPr lang="en-GB" sz="3000" dirty="0"/>
              <a:t> </a:t>
            </a:r>
            <a:r>
              <a:rPr lang="en-GB" sz="3000" dirty="0" err="1"/>
              <a:t>inni</a:t>
            </a:r>
            <a:r>
              <a:rPr lang="en-GB" sz="3000" dirty="0"/>
              <a:t> </a:t>
            </a:r>
            <a:r>
              <a:rPr lang="en-GB" sz="3000" dirty="0" err="1"/>
              <a:t>rannu</a:t>
            </a:r>
            <a:r>
              <a:rPr lang="en-GB" sz="3000" dirty="0"/>
              <a:t> </a:t>
            </a:r>
            <a:r>
              <a:rPr lang="en-GB" sz="3000" dirty="0" err="1"/>
              <a:t>hefo</a:t>
            </a:r>
            <a:r>
              <a:rPr lang="en-GB" sz="3000" dirty="0"/>
              <a:t> </a:t>
            </a:r>
            <a:r>
              <a:rPr lang="en-GB" sz="3000" dirty="0" err="1"/>
              <a:t>gwledydd</a:t>
            </a:r>
            <a:r>
              <a:rPr lang="en-GB" sz="3000" dirty="0"/>
              <a:t> </a:t>
            </a:r>
            <a:r>
              <a:rPr lang="en-GB" sz="3000" dirty="0" err="1"/>
              <a:t>eraill</a:t>
            </a:r>
            <a:r>
              <a:rPr lang="en-GB" sz="3000" dirty="0"/>
              <a:t> </a:t>
            </a:r>
            <a:r>
              <a:rPr lang="en-GB" sz="3000" dirty="0" err="1"/>
              <a:t>o'n</a:t>
            </a:r>
            <a:r>
              <a:rPr lang="en-GB" sz="3000" dirty="0"/>
              <a:t> </a:t>
            </a:r>
            <a:r>
              <a:rPr lang="en-GB" sz="3000" dirty="0" err="1"/>
              <a:t>cwmpas</a:t>
            </a:r>
            <a:r>
              <a:rPr lang="en-GB" sz="3000" dirty="0"/>
              <a:t>, </a:t>
            </a:r>
            <a:r>
              <a:rPr lang="en-GB" sz="3000" dirty="0" err="1"/>
              <a:t>wrth</a:t>
            </a:r>
            <a:r>
              <a:rPr lang="en-GB" sz="3000" dirty="0"/>
              <a:t> </a:t>
            </a:r>
            <a:r>
              <a:rPr lang="en-GB" sz="3000" dirty="0" err="1"/>
              <a:t>i</a:t>
            </a:r>
            <a:r>
              <a:rPr lang="en-GB" sz="3000" dirty="0"/>
              <a:t> </a:t>
            </a:r>
            <a:r>
              <a:rPr lang="en-GB" sz="3000" dirty="0" err="1"/>
              <a:t>ni</a:t>
            </a:r>
            <a:r>
              <a:rPr lang="en-GB" sz="3000" dirty="0"/>
              <a:t> </a:t>
            </a:r>
            <a:r>
              <a:rPr lang="en-GB" sz="3000" dirty="0" err="1"/>
              <a:t>hawlio</a:t>
            </a:r>
            <a:r>
              <a:rPr lang="en-GB" sz="3000" dirty="0"/>
              <a:t> </a:t>
            </a:r>
            <a:r>
              <a:rPr lang="en-GB" sz="3000" dirty="0" err="1"/>
              <a:t>ein</a:t>
            </a:r>
            <a:r>
              <a:rPr lang="en-GB" sz="3000" dirty="0"/>
              <a:t> </a:t>
            </a:r>
            <a:r>
              <a:rPr lang="en-GB" sz="3000" dirty="0" err="1"/>
              <a:t>hetifeddiaeth</a:t>
            </a:r>
            <a:r>
              <a:rPr lang="en-GB" sz="3000" dirty="0"/>
              <a:t> </a:t>
            </a:r>
            <a:r>
              <a:rPr lang="en-GB" sz="3000" dirty="0" err="1"/>
              <a:t>yn</a:t>
            </a:r>
            <a:r>
              <a:rPr lang="en-GB" sz="3000" dirty="0"/>
              <a:t> </a:t>
            </a:r>
            <a:r>
              <a:rPr lang="en-GB" sz="3000" dirty="0" err="1"/>
              <a:t>ôl</a:t>
            </a:r>
            <a:r>
              <a:rPr lang="en-GB" sz="3000" dirty="0"/>
              <a:t>.</a:t>
            </a:r>
          </a:p>
          <a:p>
            <a:endParaRPr lang="en-US" sz="3000" dirty="0"/>
          </a:p>
        </p:txBody>
      </p:sp>
      <p:sp>
        <p:nvSpPr>
          <p:cNvPr id="4" name="Rectangle 3">
            <a:extLst>
              <a:ext uri="{FF2B5EF4-FFF2-40B4-BE49-F238E27FC236}">
                <a16:creationId xmlns:a16="http://schemas.microsoft.com/office/drawing/2014/main" id="{A1027E5B-3563-2D4F-A70B-EAAB8954532C}"/>
              </a:ext>
            </a:extLst>
          </p:cNvPr>
          <p:cNvSpPr/>
          <p:nvPr/>
        </p:nvSpPr>
        <p:spPr>
          <a:xfrm>
            <a:off x="342900" y="363915"/>
            <a:ext cx="5245100" cy="6494085"/>
          </a:xfrm>
          <a:prstGeom prst="rect">
            <a:avLst/>
          </a:prstGeom>
        </p:spPr>
        <p:txBody>
          <a:bodyPr wrap="square">
            <a:spAutoFit/>
          </a:bodyPr>
          <a:lstStyle/>
          <a:p>
            <a:r>
              <a:rPr lang="en-US" sz="3200" dirty="0"/>
              <a:t>Welsh is now used alongside English in all spheres of life, and has equal status legally. Can we reach a million speakers by 2050? Why stop there? Welsh and English have coexisted in Wales for centuries now – and perhaps our long experience of bilingualism is something we can profitably share with the world as we reclaim our heritage.</a:t>
            </a:r>
          </a:p>
        </p:txBody>
      </p:sp>
      <p:sp>
        <p:nvSpPr>
          <p:cNvPr id="5" name="TextBox 4">
            <a:extLst>
              <a:ext uri="{FF2B5EF4-FFF2-40B4-BE49-F238E27FC236}">
                <a16:creationId xmlns:a16="http://schemas.microsoft.com/office/drawing/2014/main" id="{19212CE6-8B1D-484D-B247-024BA6E08C61}"/>
              </a:ext>
            </a:extLst>
          </p:cNvPr>
          <p:cNvSpPr txBox="1"/>
          <p:nvPr/>
        </p:nvSpPr>
        <p:spPr>
          <a:xfrm>
            <a:off x="3517900" y="6223000"/>
            <a:ext cx="6411755" cy="369332"/>
          </a:xfrm>
          <a:prstGeom prst="rect">
            <a:avLst/>
          </a:prstGeom>
          <a:noFill/>
        </p:spPr>
        <p:txBody>
          <a:bodyPr wrap="none" rtlCol="0">
            <a:spAutoFit/>
          </a:bodyPr>
          <a:lstStyle/>
          <a:p>
            <a:r>
              <a:rPr lang="en-US" dirty="0" err="1"/>
              <a:t>Ifor</a:t>
            </a:r>
            <a:r>
              <a:rPr lang="en-US" dirty="0"/>
              <a:t> </a:t>
            </a:r>
            <a:r>
              <a:rPr lang="en-US" dirty="0" err="1"/>
              <a:t>ap</a:t>
            </a:r>
            <a:r>
              <a:rPr lang="en-US" dirty="0"/>
              <a:t> Glyn https://</a:t>
            </a:r>
            <a:r>
              <a:rPr lang="en-US" dirty="0" err="1"/>
              <a:t>www.wales.com</a:t>
            </a:r>
            <a:r>
              <a:rPr lang="en-US"/>
              <a:t>/about/language/heart-nation</a:t>
            </a:r>
          </a:p>
        </p:txBody>
      </p:sp>
    </p:spTree>
    <p:extLst>
      <p:ext uri="{BB962C8B-B14F-4D97-AF65-F5344CB8AC3E}">
        <p14:creationId xmlns:p14="http://schemas.microsoft.com/office/powerpoint/2010/main" val="519598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2ABE5F-E6C2-614A-B10D-D0D3ADC5A2CF}"/>
              </a:ext>
            </a:extLst>
          </p:cNvPr>
          <p:cNvPicPr>
            <a:picLocks noChangeAspect="1"/>
          </p:cNvPicPr>
          <p:nvPr/>
        </p:nvPicPr>
        <p:blipFill>
          <a:blip r:embed="rId2"/>
          <a:stretch>
            <a:fillRect/>
          </a:stretch>
        </p:blipFill>
        <p:spPr>
          <a:xfrm>
            <a:off x="4381500" y="0"/>
            <a:ext cx="7810500" cy="5664200"/>
          </a:xfrm>
          <a:prstGeom prst="rect">
            <a:avLst/>
          </a:prstGeom>
        </p:spPr>
      </p:pic>
      <p:sp>
        <p:nvSpPr>
          <p:cNvPr id="7" name="Rectangle 6">
            <a:extLst>
              <a:ext uri="{FF2B5EF4-FFF2-40B4-BE49-F238E27FC236}">
                <a16:creationId xmlns:a16="http://schemas.microsoft.com/office/drawing/2014/main" id="{036189C1-F48D-B342-A594-F21DBCEA4C74}"/>
              </a:ext>
            </a:extLst>
          </p:cNvPr>
          <p:cNvSpPr/>
          <p:nvPr/>
        </p:nvSpPr>
        <p:spPr>
          <a:xfrm>
            <a:off x="4381500" y="5807075"/>
            <a:ext cx="6096000" cy="923330"/>
          </a:xfrm>
          <a:prstGeom prst="rect">
            <a:avLst/>
          </a:prstGeom>
        </p:spPr>
        <p:txBody>
          <a:bodyPr>
            <a:spAutoFit/>
          </a:bodyPr>
          <a:lstStyle/>
          <a:p>
            <a:r>
              <a:rPr lang="en-GB" b="1" dirty="0"/>
              <a:t>Earthenware Platter with Willow Pattern transfer print, Cambrian Pottery, Swansea</a:t>
            </a:r>
            <a:endParaRPr lang="en-GB" dirty="0"/>
          </a:p>
          <a:p>
            <a:r>
              <a:rPr lang="en-GB" b="1" dirty="0"/>
              <a:t>Glynn Vivian Art Gallery Collection</a:t>
            </a:r>
            <a:endParaRPr lang="en-GB" dirty="0"/>
          </a:p>
        </p:txBody>
      </p:sp>
      <p:pic>
        <p:nvPicPr>
          <p:cNvPr id="8" name="Picture 7">
            <a:extLst>
              <a:ext uri="{FF2B5EF4-FFF2-40B4-BE49-F238E27FC236}">
                <a16:creationId xmlns:a16="http://schemas.microsoft.com/office/drawing/2014/main" id="{B537CEA0-F7FE-3546-AEE1-7E86CA150B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49381" y="171450"/>
            <a:ext cx="4071518" cy="4757738"/>
          </a:xfrm>
          <a:prstGeom prst="rect">
            <a:avLst/>
          </a:prstGeom>
        </p:spPr>
      </p:pic>
      <p:sp>
        <p:nvSpPr>
          <p:cNvPr id="9" name="TextBox 8">
            <a:extLst>
              <a:ext uri="{FF2B5EF4-FFF2-40B4-BE49-F238E27FC236}">
                <a16:creationId xmlns:a16="http://schemas.microsoft.com/office/drawing/2014/main" id="{63FD6998-C3F9-804E-9ABC-92EDD9A5B9A7}"/>
              </a:ext>
            </a:extLst>
          </p:cNvPr>
          <p:cNvSpPr txBox="1"/>
          <p:nvPr/>
        </p:nvSpPr>
        <p:spPr>
          <a:xfrm>
            <a:off x="314326" y="5143501"/>
            <a:ext cx="3757612" cy="954107"/>
          </a:xfrm>
          <a:prstGeom prst="rect">
            <a:avLst/>
          </a:prstGeom>
          <a:noFill/>
        </p:spPr>
        <p:txBody>
          <a:bodyPr wrap="square" rtlCol="0">
            <a:spAutoFit/>
          </a:bodyPr>
          <a:lstStyle/>
          <a:p>
            <a:r>
              <a:rPr lang="en-GB" sz="2800" dirty="0"/>
              <a:t>Y </a:t>
            </a:r>
            <a:r>
              <a:rPr lang="en-GB" sz="2800" dirty="0" err="1"/>
              <a:t>Ddresel</a:t>
            </a:r>
            <a:r>
              <a:rPr lang="en-GB" sz="2800" dirty="0"/>
              <a:t> </a:t>
            </a:r>
            <a:r>
              <a:rPr lang="en-GB" sz="2800" dirty="0" err="1"/>
              <a:t>Gymreig</a:t>
            </a:r>
            <a:endParaRPr lang="en-GB" sz="2800" dirty="0"/>
          </a:p>
          <a:p>
            <a:r>
              <a:rPr lang="en-GB" sz="2800" dirty="0"/>
              <a:t>The Welsh Dresser</a:t>
            </a:r>
          </a:p>
        </p:txBody>
      </p:sp>
    </p:spTree>
    <p:extLst>
      <p:ext uri="{BB962C8B-B14F-4D97-AF65-F5344CB8AC3E}">
        <p14:creationId xmlns:p14="http://schemas.microsoft.com/office/powerpoint/2010/main" val="3654020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2DE3158-E0FC-4848-94EA-28E2CB67D166}"/>
              </a:ext>
            </a:extLst>
          </p:cNvPr>
          <p:cNvSpPr/>
          <p:nvPr/>
        </p:nvSpPr>
        <p:spPr>
          <a:xfrm>
            <a:off x="619126" y="524171"/>
            <a:ext cx="9845674" cy="1569660"/>
          </a:xfrm>
          <a:prstGeom prst="rect">
            <a:avLst/>
          </a:prstGeom>
        </p:spPr>
        <p:txBody>
          <a:bodyPr wrap="square">
            <a:spAutoFit/>
          </a:bodyPr>
          <a:lstStyle/>
          <a:p>
            <a:r>
              <a:rPr lang="en-GB" sz="3200" dirty="0">
                <a:solidFill>
                  <a:schemeClr val="accent1">
                    <a:lumMod val="50000"/>
                  </a:schemeClr>
                </a:solidFill>
                <a:latin typeface="Arial" panose="020B0604020202020204" pitchFamily="34" charset="0"/>
              </a:rPr>
              <a:t>The striking form and character of Welsh dressers are unmistakeable. The dresser has lent status to kitchens, living rooms and front parlours.</a:t>
            </a:r>
            <a:endParaRPr lang="en-GB" sz="3200" dirty="0">
              <a:solidFill>
                <a:schemeClr val="accent1">
                  <a:lumMod val="50000"/>
                </a:schemeClr>
              </a:solidFill>
            </a:endParaRPr>
          </a:p>
        </p:txBody>
      </p:sp>
      <p:sp>
        <p:nvSpPr>
          <p:cNvPr id="5" name="Rectangle 4">
            <a:extLst>
              <a:ext uri="{FF2B5EF4-FFF2-40B4-BE49-F238E27FC236}">
                <a16:creationId xmlns:a16="http://schemas.microsoft.com/office/drawing/2014/main" id="{370D75D4-DF35-5045-84BB-7B8954AAF2C5}"/>
              </a:ext>
            </a:extLst>
          </p:cNvPr>
          <p:cNvSpPr/>
          <p:nvPr/>
        </p:nvSpPr>
        <p:spPr>
          <a:xfrm>
            <a:off x="3987800" y="3564235"/>
            <a:ext cx="7802563" cy="2062103"/>
          </a:xfrm>
          <a:prstGeom prst="rect">
            <a:avLst/>
          </a:prstGeom>
        </p:spPr>
        <p:txBody>
          <a:bodyPr wrap="square">
            <a:spAutoFit/>
          </a:bodyPr>
          <a:lstStyle/>
          <a:p>
            <a:r>
              <a:rPr lang="en-GB" sz="3200" i="1" dirty="0">
                <a:solidFill>
                  <a:schemeClr val="accent1">
                    <a:lumMod val="50000"/>
                  </a:schemeClr>
                </a:solidFill>
                <a:latin typeface="Arial" panose="020B0604020202020204" pitchFamily="34" charset="0"/>
              </a:rPr>
              <a:t>Mae </a:t>
            </a:r>
            <a:r>
              <a:rPr lang="en-GB" sz="3200" i="1" dirty="0" err="1">
                <a:solidFill>
                  <a:schemeClr val="accent1">
                    <a:lumMod val="50000"/>
                  </a:schemeClr>
                </a:solidFill>
                <a:latin typeface="Arial" panose="020B0604020202020204" pitchFamily="34" charset="0"/>
              </a:rPr>
              <a:t>harddwch</a:t>
            </a:r>
            <a:r>
              <a:rPr lang="en-GB" sz="3200" i="1" dirty="0">
                <a:solidFill>
                  <a:schemeClr val="accent1">
                    <a:lumMod val="50000"/>
                  </a:schemeClr>
                </a:solidFill>
                <a:latin typeface="Arial" panose="020B0604020202020204" pitchFamily="34" charset="0"/>
              </a:rPr>
              <a:t> a </a:t>
            </a:r>
            <a:r>
              <a:rPr lang="en-GB" sz="3200" i="1" dirty="0" err="1">
                <a:solidFill>
                  <a:schemeClr val="accent1">
                    <a:lumMod val="50000"/>
                  </a:schemeClr>
                </a:solidFill>
                <a:latin typeface="Arial" panose="020B0604020202020204" pitchFamily="34" charset="0"/>
              </a:rPr>
              <a:t>chymeriad</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arbennig</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yn</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perthyn</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i'r</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ddresel</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Gymreig</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Dros</a:t>
            </a:r>
            <a:r>
              <a:rPr lang="en-GB" sz="3200" i="1" dirty="0">
                <a:solidFill>
                  <a:schemeClr val="accent1">
                    <a:lumMod val="50000"/>
                  </a:schemeClr>
                </a:solidFill>
                <a:latin typeface="Arial" panose="020B0604020202020204" pitchFamily="34" charset="0"/>
              </a:rPr>
              <a:t> y </a:t>
            </a:r>
            <a:r>
              <a:rPr lang="en-GB" sz="3200" i="1" dirty="0" err="1">
                <a:solidFill>
                  <a:schemeClr val="accent1">
                    <a:lumMod val="50000"/>
                  </a:schemeClr>
                </a:solidFill>
                <a:latin typeface="Arial" panose="020B0604020202020204" pitchFamily="34" charset="0"/>
              </a:rPr>
              <a:t>canrifoedd</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daeth</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â</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statws</a:t>
            </a:r>
            <a:r>
              <a:rPr lang="en-GB" sz="3200" i="1" dirty="0">
                <a:solidFill>
                  <a:schemeClr val="accent1">
                    <a:lumMod val="50000"/>
                  </a:schemeClr>
                </a:solidFill>
                <a:latin typeface="Arial" panose="020B0604020202020204" pitchFamily="34" charset="0"/>
              </a:rPr>
              <a:t> a </a:t>
            </a:r>
            <a:r>
              <a:rPr lang="en-GB" sz="3200" i="1" dirty="0" err="1">
                <a:solidFill>
                  <a:schemeClr val="accent1">
                    <a:lumMod val="50000"/>
                  </a:schemeClr>
                </a:solidFill>
                <a:latin typeface="Arial" panose="020B0604020202020204" pitchFamily="34" charset="0"/>
              </a:rPr>
              <a:t>cheinder</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i'r</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gegin</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yr</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ystafell</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fyw</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a'r</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parlwr</a:t>
            </a:r>
            <a:r>
              <a:rPr lang="en-GB" sz="3200" i="1" dirty="0">
                <a:solidFill>
                  <a:schemeClr val="accent1">
                    <a:lumMod val="50000"/>
                  </a:schemeClr>
                </a:solidFill>
                <a:latin typeface="Arial" panose="020B0604020202020204" pitchFamily="34" charset="0"/>
              </a:rPr>
              <a:t> </a:t>
            </a:r>
            <a:r>
              <a:rPr lang="en-GB" sz="3200" i="1" dirty="0" err="1">
                <a:solidFill>
                  <a:schemeClr val="accent1">
                    <a:lumMod val="50000"/>
                  </a:schemeClr>
                </a:solidFill>
                <a:latin typeface="Arial" panose="020B0604020202020204" pitchFamily="34" charset="0"/>
              </a:rPr>
              <a:t>gorau</a:t>
            </a:r>
            <a:endParaRPr lang="en-GB" sz="3200" i="1" dirty="0">
              <a:solidFill>
                <a:schemeClr val="accent1">
                  <a:lumMod val="50000"/>
                </a:schemeClr>
              </a:solidFill>
            </a:endParaRPr>
          </a:p>
        </p:txBody>
      </p:sp>
      <p:sp>
        <p:nvSpPr>
          <p:cNvPr id="6" name="Rectangle 5">
            <a:extLst>
              <a:ext uri="{FF2B5EF4-FFF2-40B4-BE49-F238E27FC236}">
                <a16:creationId xmlns:a16="http://schemas.microsoft.com/office/drawing/2014/main" id="{65939BC0-0BE8-474D-8B43-548B64A4D54C}"/>
              </a:ext>
            </a:extLst>
          </p:cNvPr>
          <p:cNvSpPr/>
          <p:nvPr/>
        </p:nvSpPr>
        <p:spPr>
          <a:xfrm>
            <a:off x="778669" y="6161862"/>
            <a:ext cx="8510587" cy="369332"/>
          </a:xfrm>
          <a:prstGeom prst="rect">
            <a:avLst/>
          </a:prstGeom>
        </p:spPr>
        <p:txBody>
          <a:bodyPr wrap="square">
            <a:spAutoFit/>
          </a:bodyPr>
          <a:lstStyle/>
          <a:p>
            <a:r>
              <a:rPr lang="en-GB" i="1" dirty="0" err="1">
                <a:solidFill>
                  <a:schemeClr val="accent1">
                    <a:lumMod val="50000"/>
                  </a:schemeClr>
                </a:solidFill>
              </a:rPr>
              <a:t>Cip</a:t>
            </a:r>
            <a:r>
              <a:rPr lang="en-GB" i="1" dirty="0">
                <a:solidFill>
                  <a:schemeClr val="accent1">
                    <a:lumMod val="50000"/>
                  </a:schemeClr>
                </a:solidFill>
              </a:rPr>
              <a:t> </a:t>
            </a:r>
            <a:r>
              <a:rPr lang="en-GB" i="1" dirty="0" err="1">
                <a:solidFill>
                  <a:schemeClr val="accent1">
                    <a:lumMod val="50000"/>
                  </a:schemeClr>
                </a:solidFill>
              </a:rPr>
              <a:t>Ar</a:t>
            </a:r>
            <a:r>
              <a:rPr lang="en-GB" i="1" dirty="0">
                <a:solidFill>
                  <a:schemeClr val="accent1">
                    <a:lumMod val="50000"/>
                  </a:schemeClr>
                </a:solidFill>
              </a:rPr>
              <a:t> </a:t>
            </a:r>
            <a:r>
              <a:rPr lang="en-GB" i="1" dirty="0" err="1">
                <a:solidFill>
                  <a:schemeClr val="accent1">
                    <a:lumMod val="50000"/>
                  </a:schemeClr>
                </a:solidFill>
              </a:rPr>
              <a:t>Gymru</a:t>
            </a:r>
            <a:r>
              <a:rPr lang="en-GB" i="1" dirty="0">
                <a:solidFill>
                  <a:schemeClr val="accent1">
                    <a:lumMod val="50000"/>
                  </a:schemeClr>
                </a:solidFill>
              </a:rPr>
              <a:t> / Wonder Wales: Y </a:t>
            </a:r>
            <a:r>
              <a:rPr lang="en-GB" i="1" dirty="0" err="1">
                <a:solidFill>
                  <a:schemeClr val="accent1">
                    <a:lumMod val="50000"/>
                  </a:schemeClr>
                </a:solidFill>
              </a:rPr>
              <a:t>Ddresel</a:t>
            </a:r>
            <a:r>
              <a:rPr lang="en-GB" i="1" dirty="0">
                <a:solidFill>
                  <a:schemeClr val="accent1">
                    <a:lumMod val="50000"/>
                  </a:schemeClr>
                </a:solidFill>
              </a:rPr>
              <a:t> </a:t>
            </a:r>
            <a:r>
              <a:rPr lang="en-GB" i="1" dirty="0" err="1">
                <a:solidFill>
                  <a:schemeClr val="accent1">
                    <a:lumMod val="50000"/>
                  </a:schemeClr>
                </a:solidFill>
              </a:rPr>
              <a:t>Gymreig</a:t>
            </a:r>
            <a:r>
              <a:rPr lang="en-GB" i="1" dirty="0">
                <a:solidFill>
                  <a:schemeClr val="accent1">
                    <a:lumMod val="50000"/>
                  </a:schemeClr>
                </a:solidFill>
              </a:rPr>
              <a:t> / The Welsh Dresser. </a:t>
            </a:r>
            <a:endParaRPr lang="en-GB" dirty="0"/>
          </a:p>
        </p:txBody>
      </p:sp>
    </p:spTree>
    <p:extLst>
      <p:ext uri="{BB962C8B-B14F-4D97-AF65-F5344CB8AC3E}">
        <p14:creationId xmlns:p14="http://schemas.microsoft.com/office/powerpoint/2010/main" val="2799113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5DAE070-D63B-3144-8253-B11E7E0A3D9F}"/>
              </a:ext>
            </a:extLst>
          </p:cNvPr>
          <p:cNvPicPr>
            <a:picLocks noChangeAspect="1"/>
          </p:cNvPicPr>
          <p:nvPr/>
        </p:nvPicPr>
        <p:blipFill>
          <a:blip r:embed="rId2"/>
          <a:stretch>
            <a:fillRect/>
          </a:stretch>
        </p:blipFill>
        <p:spPr>
          <a:xfrm>
            <a:off x="2368550" y="179387"/>
            <a:ext cx="7353300" cy="5422900"/>
          </a:xfrm>
          <a:prstGeom prst="rect">
            <a:avLst/>
          </a:prstGeom>
        </p:spPr>
      </p:pic>
      <p:sp>
        <p:nvSpPr>
          <p:cNvPr id="6" name="Rectangle 5">
            <a:extLst>
              <a:ext uri="{FF2B5EF4-FFF2-40B4-BE49-F238E27FC236}">
                <a16:creationId xmlns:a16="http://schemas.microsoft.com/office/drawing/2014/main" id="{A81D14B7-CAA8-E842-BA40-23ABCA828422}"/>
              </a:ext>
            </a:extLst>
          </p:cNvPr>
          <p:cNvSpPr/>
          <p:nvPr/>
        </p:nvSpPr>
        <p:spPr>
          <a:xfrm>
            <a:off x="2876550" y="5788025"/>
            <a:ext cx="6096000" cy="1200329"/>
          </a:xfrm>
          <a:prstGeom prst="rect">
            <a:avLst/>
          </a:prstGeom>
        </p:spPr>
        <p:txBody>
          <a:bodyPr>
            <a:spAutoFit/>
          </a:bodyPr>
          <a:lstStyle/>
          <a:p>
            <a:r>
              <a:rPr lang="en-GB" dirty="0"/>
              <a:t>Porcelain Teapot, part of a ‘Gaudy Welsh’ Staffordshire Tea Service</a:t>
            </a:r>
          </a:p>
          <a:p>
            <a:r>
              <a:rPr lang="en-GB" dirty="0"/>
              <a:t>Glynn Vivian Art Gallery Collection</a:t>
            </a:r>
          </a:p>
          <a:p>
            <a:r>
              <a:rPr lang="en-GB" dirty="0"/>
              <a:t> </a:t>
            </a:r>
          </a:p>
        </p:txBody>
      </p:sp>
    </p:spTree>
    <p:extLst>
      <p:ext uri="{BB962C8B-B14F-4D97-AF65-F5344CB8AC3E}">
        <p14:creationId xmlns:p14="http://schemas.microsoft.com/office/powerpoint/2010/main" val="3914978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D7DB6F-8E2D-3047-AA3F-8602D87BFDD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715125" y="114299"/>
            <a:ext cx="4186238" cy="5491448"/>
          </a:xfrm>
          <a:prstGeom prst="rect">
            <a:avLst/>
          </a:prstGeom>
        </p:spPr>
      </p:pic>
      <p:pic>
        <p:nvPicPr>
          <p:cNvPr id="5" name="Picture 4">
            <a:extLst>
              <a:ext uri="{FF2B5EF4-FFF2-40B4-BE49-F238E27FC236}">
                <a16:creationId xmlns:a16="http://schemas.microsoft.com/office/drawing/2014/main" id="{66892074-432C-EC4C-BC65-4B6C42D981B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42875" y="114299"/>
            <a:ext cx="5715000" cy="5980809"/>
          </a:xfrm>
          <a:prstGeom prst="rect">
            <a:avLst/>
          </a:prstGeom>
        </p:spPr>
      </p:pic>
      <p:sp>
        <p:nvSpPr>
          <p:cNvPr id="6" name="TextBox 5">
            <a:extLst>
              <a:ext uri="{FF2B5EF4-FFF2-40B4-BE49-F238E27FC236}">
                <a16:creationId xmlns:a16="http://schemas.microsoft.com/office/drawing/2014/main" id="{331FCF2D-E158-274E-82B0-9C575DAFB161}"/>
              </a:ext>
            </a:extLst>
          </p:cNvPr>
          <p:cNvSpPr txBox="1"/>
          <p:nvPr/>
        </p:nvSpPr>
        <p:spPr>
          <a:xfrm>
            <a:off x="6715125" y="5771942"/>
            <a:ext cx="4751650" cy="923330"/>
          </a:xfrm>
          <a:prstGeom prst="rect">
            <a:avLst/>
          </a:prstGeom>
          <a:noFill/>
        </p:spPr>
        <p:txBody>
          <a:bodyPr wrap="square" rtlCol="0">
            <a:spAutoFit/>
          </a:bodyPr>
          <a:lstStyle/>
          <a:p>
            <a:r>
              <a:rPr lang="en-GB" dirty="0"/>
              <a:t>Gwenllian Beynon (2018) </a:t>
            </a:r>
            <a:r>
              <a:rPr lang="en-GB" i="1" dirty="0"/>
              <a:t>Gaudy Welsh </a:t>
            </a:r>
            <a:r>
              <a:rPr lang="en-GB" i="1" dirty="0" err="1"/>
              <a:t>Ar</a:t>
            </a:r>
            <a:r>
              <a:rPr lang="en-GB" i="1" dirty="0"/>
              <a:t> </a:t>
            </a:r>
            <a:r>
              <a:rPr lang="en-GB" i="1" dirty="0" err="1"/>
              <a:t>Blat</a:t>
            </a:r>
            <a:r>
              <a:rPr lang="en-GB" i="1" dirty="0"/>
              <a:t> (on a plate) M</a:t>
            </a:r>
            <a:r>
              <a:rPr lang="en-GB" dirty="0"/>
              <a:t>onoprint </a:t>
            </a:r>
            <a:r>
              <a:rPr lang="en-GB" dirty="0" err="1"/>
              <a:t>wedi</a:t>
            </a:r>
            <a:r>
              <a:rPr lang="en-GB" dirty="0"/>
              <a:t> </a:t>
            </a:r>
            <a:r>
              <a:rPr lang="en-GB" dirty="0" err="1"/>
              <a:t>lliwio</a:t>
            </a:r>
            <a:r>
              <a:rPr lang="en-GB" dirty="0"/>
              <a:t> a </a:t>
            </a:r>
            <a:r>
              <a:rPr lang="en-GB" dirty="0" err="1"/>
              <a:t>llaw</a:t>
            </a:r>
            <a:r>
              <a:rPr lang="en-GB" dirty="0"/>
              <a:t> /  Hand coloured Monoprint on paper</a:t>
            </a:r>
            <a:endParaRPr lang="en-GB" i="1" dirty="0"/>
          </a:p>
        </p:txBody>
      </p:sp>
      <p:sp>
        <p:nvSpPr>
          <p:cNvPr id="7" name="TextBox 6">
            <a:extLst>
              <a:ext uri="{FF2B5EF4-FFF2-40B4-BE49-F238E27FC236}">
                <a16:creationId xmlns:a16="http://schemas.microsoft.com/office/drawing/2014/main" id="{990F5973-2125-3645-951E-FFDE7820C478}"/>
              </a:ext>
            </a:extLst>
          </p:cNvPr>
          <p:cNvSpPr txBox="1"/>
          <p:nvPr/>
        </p:nvSpPr>
        <p:spPr>
          <a:xfrm>
            <a:off x="1257300" y="6300788"/>
            <a:ext cx="2400594" cy="369332"/>
          </a:xfrm>
          <a:prstGeom prst="rect">
            <a:avLst/>
          </a:prstGeom>
          <a:noFill/>
        </p:spPr>
        <p:txBody>
          <a:bodyPr wrap="none" rtlCol="0">
            <a:spAutoFit/>
          </a:bodyPr>
          <a:lstStyle/>
          <a:p>
            <a:r>
              <a:rPr lang="en-GB" dirty="0"/>
              <a:t>Plat </a:t>
            </a:r>
            <a:r>
              <a:rPr lang="en-GB" i="1" dirty="0"/>
              <a:t>Gaudy Welsh </a:t>
            </a:r>
            <a:r>
              <a:rPr lang="en-GB" dirty="0"/>
              <a:t>Plate</a:t>
            </a:r>
            <a:r>
              <a:rPr lang="en-GB" i="1" dirty="0"/>
              <a:t> </a:t>
            </a:r>
          </a:p>
        </p:txBody>
      </p:sp>
    </p:spTree>
    <p:extLst>
      <p:ext uri="{BB962C8B-B14F-4D97-AF65-F5344CB8AC3E}">
        <p14:creationId xmlns:p14="http://schemas.microsoft.com/office/powerpoint/2010/main" val="2797173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698" y="1424285"/>
            <a:ext cx="10515600" cy="1846263"/>
          </a:xfrm>
        </p:spPr>
        <p:txBody>
          <a:bodyPr/>
          <a:lstStyle/>
          <a:p>
            <a:pPr marL="0" indent="0">
              <a:buNone/>
            </a:pPr>
            <a:r>
              <a:rPr lang="en-GB" dirty="0">
                <a:latin typeface="Arial" panose="020B0604020202020204" pitchFamily="34" charset="0"/>
                <a:cs typeface="Arial" panose="020B0604020202020204" pitchFamily="34" charset="0"/>
              </a:rPr>
              <a:t>“Welsh dressers and their panoply of displayed objects deserve to be recognized as a form of popular art central to any concept of Welsh visual culture and tradition.” </a:t>
            </a:r>
          </a:p>
          <a:p>
            <a:pPr marL="0" indent="0">
              <a:buNone/>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Vincentelli</a:t>
            </a:r>
            <a:r>
              <a:rPr lang="en-GB" dirty="0">
                <a:latin typeface="Arial" panose="020B0604020202020204" pitchFamily="34" charset="0"/>
                <a:cs typeface="Arial" panose="020B0604020202020204" pitchFamily="34" charset="0"/>
              </a:rPr>
              <a:t> 1994 p240)</a:t>
            </a:r>
          </a:p>
          <a:p>
            <a:pPr marL="0" indent="0">
              <a:buNone/>
            </a:pPr>
            <a:endParaRPr lang="en-US"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2854216C-AD77-DA45-AF49-888B941FEE46}"/>
              </a:ext>
            </a:extLst>
          </p:cNvPr>
          <p:cNvSpPr/>
          <p:nvPr/>
        </p:nvSpPr>
        <p:spPr>
          <a:xfrm>
            <a:off x="2162098" y="4692948"/>
            <a:ext cx="10504448" cy="1384995"/>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“The female role may be largely custodial, caring for it (the dresser) on behalf of future generations”.</a:t>
            </a:r>
          </a:p>
          <a:p>
            <a:r>
              <a:rPr lang="en-GB" sz="2800" dirty="0">
                <a:latin typeface="Arial" panose="020B0604020202020204" pitchFamily="34" charset="0"/>
                <a:cs typeface="Arial" panose="020B0604020202020204" pitchFamily="34" charset="0"/>
              </a:rPr>
              <a:t>(</a:t>
            </a:r>
            <a:r>
              <a:rPr lang="en-GB" sz="2800" dirty="0" err="1">
                <a:latin typeface="Arial" panose="020B0604020202020204" pitchFamily="34" charset="0"/>
                <a:cs typeface="Arial" panose="020B0604020202020204" pitchFamily="34" charset="0"/>
              </a:rPr>
              <a:t>Vincentelli</a:t>
            </a:r>
            <a:r>
              <a:rPr lang="en-GB" sz="2800" dirty="0">
                <a:latin typeface="Arial" panose="020B0604020202020204" pitchFamily="34" charset="0"/>
                <a:cs typeface="Arial" panose="020B0604020202020204" pitchFamily="34" charset="0"/>
              </a:rPr>
              <a:t> 1994 p236)</a:t>
            </a:r>
          </a:p>
        </p:txBody>
      </p:sp>
    </p:spTree>
    <p:extLst>
      <p:ext uri="{BB962C8B-B14F-4D97-AF65-F5344CB8AC3E}">
        <p14:creationId xmlns:p14="http://schemas.microsoft.com/office/powerpoint/2010/main" val="223472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2C8869D0-1BC9-7747-A9D6-889F73E1871A}"/>
              </a:ext>
            </a:extLst>
          </p:cNvPr>
          <p:cNvSpPr>
            <a:spLocks noGrp="1"/>
          </p:cNvSpPr>
          <p:nvPr>
            <p:ph idx="1"/>
          </p:nvPr>
        </p:nvSpPr>
        <p:spPr>
          <a:xfrm>
            <a:off x="1041400" y="3976985"/>
            <a:ext cx="10788804" cy="1945861"/>
          </a:xfrm>
        </p:spPr>
        <p:txBody>
          <a:bodyPr>
            <a:normAutofit fontScale="92500" lnSpcReduction="10000"/>
          </a:bodyPr>
          <a:lstStyle/>
          <a:p>
            <a:pPr marL="0" indent="0">
              <a:buNone/>
            </a:pPr>
            <a:r>
              <a:rPr lang="en-GB" sz="3000" dirty="0">
                <a:latin typeface="Arial" panose="020B0604020202020204" pitchFamily="34" charset="0"/>
                <a:cs typeface="Arial" panose="020B0604020202020204" pitchFamily="34" charset="0"/>
              </a:rPr>
              <a:t>Welsh dresser and cultural meaning ..particularly important in Wales because the dresser’s history and development  (</a:t>
            </a:r>
            <a:r>
              <a:rPr lang="en-GB" sz="3000" i="1" dirty="0">
                <a:latin typeface="Arial" panose="020B0604020202020204" pitchFamily="34" charset="0"/>
                <a:cs typeface="Arial" panose="020B0604020202020204" pitchFamily="34" charset="0"/>
              </a:rPr>
              <a:t>from the 18</a:t>
            </a:r>
            <a:r>
              <a:rPr lang="en-GB" sz="3000" i="1" baseline="30000" dirty="0">
                <a:latin typeface="Arial" panose="020B0604020202020204" pitchFamily="34" charset="0"/>
                <a:cs typeface="Arial" panose="020B0604020202020204" pitchFamily="34" charset="0"/>
              </a:rPr>
              <a:t>th</a:t>
            </a:r>
            <a:r>
              <a:rPr lang="en-GB" sz="3000" i="1" dirty="0">
                <a:latin typeface="Arial" panose="020B0604020202020204" pitchFamily="34" charset="0"/>
                <a:cs typeface="Arial" panose="020B0604020202020204" pitchFamily="34" charset="0"/>
              </a:rPr>
              <a:t> Century onwards</a:t>
            </a:r>
            <a:r>
              <a:rPr lang="en-GB" sz="3000" dirty="0">
                <a:latin typeface="Arial" panose="020B0604020202020204" pitchFamily="34" charset="0"/>
                <a:cs typeface="Arial" panose="020B0604020202020204" pitchFamily="34" charset="0"/>
              </a:rPr>
              <a:t>) have coincided with moments when there have been a need to affirm Welsh identity.</a:t>
            </a:r>
          </a:p>
          <a:p>
            <a:pPr marL="0" indent="0">
              <a:buNone/>
            </a:pPr>
            <a:r>
              <a:rPr lang="en-GB" sz="3000" dirty="0">
                <a:latin typeface="Arial" panose="020B0604020202020204" pitchFamily="34" charset="0"/>
                <a:cs typeface="Arial" panose="020B0604020202020204" pitchFamily="34" charset="0"/>
              </a:rPr>
              <a:t>(</a:t>
            </a:r>
            <a:r>
              <a:rPr lang="en-GB" sz="3000" dirty="0" err="1">
                <a:latin typeface="Arial" panose="020B0604020202020204" pitchFamily="34" charset="0"/>
                <a:cs typeface="Arial" panose="020B0604020202020204" pitchFamily="34" charset="0"/>
              </a:rPr>
              <a:t>Vincentelli</a:t>
            </a:r>
            <a:r>
              <a:rPr lang="en-GB" sz="3000" dirty="0">
                <a:latin typeface="Arial" panose="020B0604020202020204" pitchFamily="34" charset="0"/>
                <a:cs typeface="Arial" panose="020B0604020202020204" pitchFamily="34" charset="0"/>
              </a:rPr>
              <a:t> 1994 p240)</a:t>
            </a:r>
          </a:p>
          <a:p>
            <a:pPr marL="0" indent="0">
              <a:buNone/>
            </a:pPr>
            <a:endParaRPr lang="en-US"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6E15B47-DECD-264D-8606-FE821FAD403D}"/>
              </a:ext>
            </a:extLst>
          </p:cNvPr>
          <p:cNvSpPr/>
          <p:nvPr/>
        </p:nvSpPr>
        <p:spPr>
          <a:xfrm>
            <a:off x="506411" y="695693"/>
            <a:ext cx="9856789" cy="2246769"/>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‘The Welsh dresser appears to operate not merely as a piece of furniture for domestic storage and display but as a focus for the establishment for social meanings associated with gender, domestic well-being and national identity’ </a:t>
            </a:r>
          </a:p>
          <a:p>
            <a:r>
              <a:rPr lang="en-GB" sz="2800" dirty="0">
                <a:latin typeface="Arial" panose="020B0604020202020204" pitchFamily="34" charset="0"/>
                <a:cs typeface="Arial" panose="020B0604020202020204" pitchFamily="34" charset="0"/>
              </a:rPr>
              <a:t>(</a:t>
            </a:r>
            <a:r>
              <a:rPr lang="en-GB" sz="2800" dirty="0" err="1">
                <a:latin typeface="Arial" panose="020B0604020202020204" pitchFamily="34" charset="0"/>
                <a:cs typeface="Arial" panose="020B0604020202020204" pitchFamily="34" charset="0"/>
              </a:rPr>
              <a:t>Vincentelli</a:t>
            </a:r>
            <a:r>
              <a:rPr lang="en-GB" sz="2800" dirty="0">
                <a:latin typeface="Arial" panose="020B0604020202020204" pitchFamily="34" charset="0"/>
                <a:cs typeface="Arial" panose="020B0604020202020204" pitchFamily="34" charset="0"/>
              </a:rPr>
              <a:t> 1994 P229)</a:t>
            </a:r>
          </a:p>
        </p:txBody>
      </p:sp>
    </p:spTree>
    <p:extLst>
      <p:ext uri="{BB962C8B-B14F-4D97-AF65-F5344CB8AC3E}">
        <p14:creationId xmlns:p14="http://schemas.microsoft.com/office/powerpoint/2010/main" val="1896756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9B479-38B8-134F-A1D8-4A13E6BCB59E}"/>
              </a:ext>
            </a:extLst>
          </p:cNvPr>
          <p:cNvSpPr>
            <a:spLocks noGrp="1"/>
          </p:cNvSpPr>
          <p:nvPr>
            <p:ph type="title"/>
          </p:nvPr>
        </p:nvSpPr>
        <p:spPr/>
        <p:txBody>
          <a:bodyPr/>
          <a:lstStyle/>
          <a:p>
            <a:r>
              <a:rPr lang="en-US" b="1" dirty="0"/>
              <a:t>Hauntology</a:t>
            </a:r>
          </a:p>
        </p:txBody>
      </p:sp>
      <p:sp>
        <p:nvSpPr>
          <p:cNvPr id="3" name="Content Placeholder 2">
            <a:extLst>
              <a:ext uri="{FF2B5EF4-FFF2-40B4-BE49-F238E27FC236}">
                <a16:creationId xmlns:a16="http://schemas.microsoft.com/office/drawing/2014/main" id="{D3B7A825-1B35-2E45-9693-7FB003AA2B2C}"/>
              </a:ext>
            </a:extLst>
          </p:cNvPr>
          <p:cNvSpPr>
            <a:spLocks noGrp="1"/>
          </p:cNvSpPr>
          <p:nvPr>
            <p:ph idx="1"/>
          </p:nvPr>
        </p:nvSpPr>
        <p:spPr/>
        <p:txBody>
          <a:bodyPr>
            <a:normAutofit/>
          </a:bodyPr>
          <a:lstStyle/>
          <a:p>
            <a:pPr marL="0" indent="0">
              <a:buNone/>
            </a:pPr>
            <a:r>
              <a:rPr lang="en-GB" sz="4800" b="1" dirty="0"/>
              <a:t>‘haunted by a nostalgia for all our lost futures’ </a:t>
            </a:r>
          </a:p>
          <a:p>
            <a:pPr marL="0" indent="0">
              <a:buNone/>
            </a:pPr>
            <a:r>
              <a:rPr lang="en-GB" sz="4800" dirty="0"/>
              <a:t>Andrew </a:t>
            </a:r>
            <a:r>
              <a:rPr lang="en-GB" sz="4800" dirty="0" err="1"/>
              <a:t>Gallix</a:t>
            </a:r>
            <a:endParaRPr lang="en-GB" sz="4800" dirty="0"/>
          </a:p>
          <a:p>
            <a:pPr marL="0" indent="0">
              <a:buNone/>
            </a:pPr>
            <a:endParaRPr lang="en-GB" sz="4800" dirty="0"/>
          </a:p>
        </p:txBody>
      </p:sp>
    </p:spTree>
    <p:extLst>
      <p:ext uri="{BB962C8B-B14F-4D97-AF65-F5344CB8AC3E}">
        <p14:creationId xmlns:p14="http://schemas.microsoft.com/office/powerpoint/2010/main" val="15567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631D6-34E6-8F4B-94F8-24DCB0E3D4C9}"/>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6A1A74E-B210-F44A-87F8-25D66E72675C}"/>
              </a:ext>
            </a:extLst>
          </p:cNvPr>
          <p:cNvPicPr>
            <a:picLocks noGrp="1" noChangeAspect="1"/>
          </p:cNvPicPr>
          <p:nvPr>
            <p:ph idx="1"/>
          </p:nvPr>
        </p:nvPicPr>
        <p:blipFill>
          <a:blip r:embed="rId2"/>
          <a:stretch>
            <a:fillRect/>
          </a:stretch>
        </p:blipFill>
        <p:spPr>
          <a:xfrm>
            <a:off x="468347" y="-50858"/>
            <a:ext cx="11371943" cy="6908858"/>
          </a:xfrm>
        </p:spPr>
      </p:pic>
    </p:spTree>
    <p:extLst>
      <p:ext uri="{BB962C8B-B14F-4D97-AF65-F5344CB8AC3E}">
        <p14:creationId xmlns:p14="http://schemas.microsoft.com/office/powerpoint/2010/main" val="4201550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8F4896-9C48-274F-B401-2310D266CC3D}"/>
              </a:ext>
            </a:extLst>
          </p:cNvPr>
          <p:cNvSpPr>
            <a:spLocks noGrp="1"/>
          </p:cNvSpPr>
          <p:nvPr>
            <p:ph idx="1"/>
          </p:nvPr>
        </p:nvSpPr>
        <p:spPr>
          <a:xfrm>
            <a:off x="542925" y="342900"/>
            <a:ext cx="10810875" cy="5834063"/>
          </a:xfrm>
        </p:spPr>
        <p:txBody>
          <a:bodyPr>
            <a:normAutofit/>
          </a:bodyPr>
          <a:lstStyle/>
          <a:p>
            <a:pPr marL="0" indent="0">
              <a:buNone/>
            </a:pPr>
            <a:r>
              <a:rPr lang="en-GB" dirty="0"/>
              <a:t>‘STORYTELLING IN DESIGN </a:t>
            </a:r>
          </a:p>
          <a:p>
            <a:pPr marL="0" indent="0">
              <a:buNone/>
            </a:pPr>
            <a:r>
              <a:rPr lang="en-GB" sz="3200" b="1" dirty="0"/>
              <a:t>… the role of stories and storytelling. We’ve suggested that the first half of the design process entails figuring out the story as it exists for users in the present, which in turn informs those participating in the design process. The second half of the process involves telling a new story, a story that inspires the design team on behalf of the customer. This shift (Figure 2) is at the heart of the design process—first framing the situation as it is, and then reframing it to make things better…two types of stories – those that inform and those than inspire. ’</a:t>
            </a:r>
          </a:p>
          <a:p>
            <a:pPr marL="0" indent="0">
              <a:buNone/>
            </a:pPr>
            <a:r>
              <a:rPr lang="en-GB" dirty="0"/>
              <a:t>Sara Beckman, Michael Barry, (2009) "Design and Innovation through Storytelling", </a:t>
            </a:r>
            <a:r>
              <a:rPr lang="en-GB" i="1" dirty="0"/>
              <a:t>International Journal of Innovation Science</a:t>
            </a:r>
            <a:r>
              <a:rPr lang="en-GB" dirty="0"/>
              <a:t>, Vol. 1 Issue: 4, pp.151-160, available at https://</a:t>
            </a:r>
            <a:r>
              <a:rPr lang="en-GB" dirty="0" err="1"/>
              <a:t>doi.org</a:t>
            </a:r>
            <a:r>
              <a:rPr lang="en-GB" dirty="0"/>
              <a:t>/10.1260/1757-2223.1.4.151</a:t>
            </a:r>
          </a:p>
        </p:txBody>
      </p:sp>
    </p:spTree>
    <p:extLst>
      <p:ext uri="{BB962C8B-B14F-4D97-AF65-F5344CB8AC3E}">
        <p14:creationId xmlns:p14="http://schemas.microsoft.com/office/powerpoint/2010/main" val="3509712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CEA7C-FED5-8140-B1CF-229E73954F34}"/>
              </a:ext>
            </a:extLst>
          </p:cNvPr>
          <p:cNvSpPr>
            <a:spLocks noGrp="1"/>
          </p:cNvSpPr>
          <p:nvPr>
            <p:ph type="title"/>
          </p:nvPr>
        </p:nvSpPr>
        <p:spPr>
          <a:xfrm>
            <a:off x="838200" y="365125"/>
            <a:ext cx="5003800" cy="752475"/>
          </a:xfrm>
        </p:spPr>
        <p:txBody>
          <a:bodyPr/>
          <a:lstStyle/>
          <a:p>
            <a:r>
              <a:rPr lang="en-GB" dirty="0"/>
              <a:t>St </a:t>
            </a:r>
            <a:r>
              <a:rPr lang="en-GB" dirty="0" err="1"/>
              <a:t>Fagans</a:t>
            </a:r>
            <a:endParaRPr lang="en-US" dirty="0"/>
          </a:p>
        </p:txBody>
      </p:sp>
      <p:sp>
        <p:nvSpPr>
          <p:cNvPr id="3" name="Content Placeholder 2">
            <a:extLst>
              <a:ext uri="{FF2B5EF4-FFF2-40B4-BE49-F238E27FC236}">
                <a16:creationId xmlns:a16="http://schemas.microsoft.com/office/drawing/2014/main" id="{6E6898A7-FAA9-3B42-A6E1-850D26A5ED22}"/>
              </a:ext>
            </a:extLst>
          </p:cNvPr>
          <p:cNvSpPr>
            <a:spLocks noGrp="1"/>
          </p:cNvSpPr>
          <p:nvPr>
            <p:ph idx="1"/>
          </p:nvPr>
        </p:nvSpPr>
        <p:spPr>
          <a:xfrm>
            <a:off x="546100" y="1514900"/>
            <a:ext cx="5588000" cy="4962099"/>
          </a:xfrm>
        </p:spPr>
        <p:txBody>
          <a:bodyPr>
            <a:noAutofit/>
          </a:bodyPr>
          <a:lstStyle/>
          <a:p>
            <a:pPr marL="0" indent="0">
              <a:buNone/>
            </a:pPr>
            <a:r>
              <a:rPr lang="en-GB" sz="3200" dirty="0"/>
              <a:t>St </a:t>
            </a:r>
            <a:r>
              <a:rPr lang="en-GB" sz="3200" dirty="0" err="1"/>
              <a:t>Fagans</a:t>
            </a:r>
            <a:r>
              <a:rPr lang="en-GB" sz="3200" dirty="0"/>
              <a:t> has a special place in the hearts of the people of Wales. It first opened its gates to the public on 1 July 1948. This was the UK’s first national open air museum. It was radical in its day because it reflected the everyday lives of ordinary people. Since then, it has become Wales’ most popular heritage visitor attraction.</a:t>
            </a:r>
            <a:endParaRPr lang="en-US" sz="3200" dirty="0"/>
          </a:p>
        </p:txBody>
      </p:sp>
      <p:sp>
        <p:nvSpPr>
          <p:cNvPr id="4" name="Rectangle 3">
            <a:extLst>
              <a:ext uri="{FF2B5EF4-FFF2-40B4-BE49-F238E27FC236}">
                <a16:creationId xmlns:a16="http://schemas.microsoft.com/office/drawing/2014/main" id="{A8730715-CBFF-0543-AA79-228DC6351F79}"/>
              </a:ext>
            </a:extLst>
          </p:cNvPr>
          <p:cNvSpPr/>
          <p:nvPr/>
        </p:nvSpPr>
        <p:spPr>
          <a:xfrm>
            <a:off x="6426200" y="387350"/>
            <a:ext cx="5308600" cy="6124754"/>
          </a:xfrm>
          <a:prstGeom prst="rect">
            <a:avLst/>
          </a:prstGeom>
        </p:spPr>
        <p:txBody>
          <a:bodyPr wrap="square">
            <a:spAutoFit/>
          </a:bodyPr>
          <a:lstStyle/>
          <a:p>
            <a:r>
              <a:rPr lang="en-US" sz="2800" i="1" dirty="0" err="1"/>
              <a:t>Prin</a:t>
            </a:r>
            <a:r>
              <a:rPr lang="en-US" sz="2800" i="1" dirty="0"/>
              <a:t> </a:t>
            </a:r>
            <a:r>
              <a:rPr lang="en-US" sz="2800" i="1" dirty="0" err="1"/>
              <a:t>yw’r</a:t>
            </a:r>
            <a:r>
              <a:rPr lang="en-US" sz="2800" i="1" dirty="0"/>
              <a:t> </a:t>
            </a:r>
            <a:r>
              <a:rPr lang="en-US" sz="2800" i="1" dirty="0" err="1"/>
              <a:t>llefydd</a:t>
            </a:r>
            <a:r>
              <a:rPr lang="en-US" sz="2800" i="1" dirty="0"/>
              <a:t> </a:t>
            </a:r>
            <a:r>
              <a:rPr lang="en-US" sz="2800" i="1" dirty="0" err="1"/>
              <a:t>sy’n</a:t>
            </a:r>
            <a:r>
              <a:rPr lang="en-US" sz="2800" i="1" dirty="0"/>
              <a:t> </a:t>
            </a:r>
            <a:r>
              <a:rPr lang="en-US" sz="2800" i="1" dirty="0" err="1"/>
              <a:t>llwyddo</a:t>
            </a:r>
            <a:r>
              <a:rPr lang="en-US" sz="2800" i="1" dirty="0"/>
              <a:t> </a:t>
            </a:r>
            <a:r>
              <a:rPr lang="en-US" sz="2800" i="1" dirty="0" err="1"/>
              <a:t>i</a:t>
            </a:r>
            <a:r>
              <a:rPr lang="en-US" sz="2800" i="1" dirty="0"/>
              <a:t> </a:t>
            </a:r>
            <a:r>
              <a:rPr lang="en-US" sz="2800" i="1" dirty="0" err="1"/>
              <a:t>adlewyrchu</a:t>
            </a:r>
            <a:r>
              <a:rPr lang="en-US" sz="2800" i="1" dirty="0"/>
              <a:t> </a:t>
            </a:r>
            <a:r>
              <a:rPr lang="en-US" sz="2800" i="1" dirty="0" err="1"/>
              <a:t>hunaniaeth</a:t>
            </a:r>
            <a:r>
              <a:rPr lang="en-US" sz="2800" i="1" dirty="0"/>
              <a:t> y </a:t>
            </a:r>
            <a:r>
              <a:rPr lang="en-US" sz="2800" i="1" dirty="0" err="1"/>
              <a:t>Cymry</a:t>
            </a:r>
            <a:r>
              <a:rPr lang="en-US" sz="2800" i="1" dirty="0"/>
              <a:t> </a:t>
            </a:r>
            <a:r>
              <a:rPr lang="en-US" sz="2800" i="1" dirty="0" err="1"/>
              <a:t>i’r</a:t>
            </a:r>
            <a:r>
              <a:rPr lang="en-US" sz="2800" i="1" dirty="0"/>
              <a:t> </a:t>
            </a:r>
            <a:r>
              <a:rPr lang="en-US" sz="2800" i="1" dirty="0" err="1"/>
              <a:t>fath</a:t>
            </a:r>
            <a:r>
              <a:rPr lang="en-US" sz="2800" i="1" dirty="0"/>
              <a:t> </a:t>
            </a:r>
            <a:r>
              <a:rPr lang="en-US" sz="2800" i="1" dirty="0" err="1"/>
              <a:t>raddau</a:t>
            </a:r>
            <a:r>
              <a:rPr lang="en-US" sz="2800" i="1" dirty="0"/>
              <a:t> </a:t>
            </a:r>
            <a:r>
              <a:rPr lang="en-US" sz="2800" i="1" dirty="0" err="1"/>
              <a:t>â</a:t>
            </a:r>
            <a:r>
              <a:rPr lang="en-US" sz="2800" i="1" dirty="0"/>
              <a:t> </a:t>
            </a:r>
            <a:r>
              <a:rPr lang="en-US" sz="2800" i="1" dirty="0" err="1"/>
              <a:t>Sain</a:t>
            </a:r>
            <a:r>
              <a:rPr lang="en-US" sz="2800" i="1" dirty="0"/>
              <a:t> </a:t>
            </a:r>
            <a:r>
              <a:rPr lang="en-US" sz="2800" i="1" dirty="0" err="1"/>
              <a:t>Ffagan</a:t>
            </a:r>
            <a:r>
              <a:rPr lang="en-US" sz="2800" i="1" dirty="0"/>
              <a:t>. </a:t>
            </a:r>
            <a:r>
              <a:rPr lang="en-US" sz="2800" i="1" dirty="0" err="1"/>
              <a:t>Agorodd</a:t>
            </a:r>
            <a:r>
              <a:rPr lang="en-US" sz="2800" i="1" dirty="0"/>
              <a:t> </a:t>
            </a:r>
            <a:r>
              <a:rPr lang="en-US" sz="2800" i="1" dirty="0" err="1"/>
              <a:t>ei</a:t>
            </a:r>
            <a:r>
              <a:rPr lang="en-US" sz="2800" i="1" dirty="0"/>
              <a:t> </a:t>
            </a:r>
            <a:r>
              <a:rPr lang="en-US" sz="2800" i="1" dirty="0" err="1"/>
              <a:t>drysau</a:t>
            </a:r>
            <a:r>
              <a:rPr lang="en-US" sz="2800" i="1" dirty="0"/>
              <a:t> </a:t>
            </a:r>
            <a:r>
              <a:rPr lang="en-US" sz="2800" i="1" dirty="0" err="1"/>
              <a:t>i’r</a:t>
            </a:r>
            <a:r>
              <a:rPr lang="en-US" sz="2800" i="1" dirty="0"/>
              <a:t> </a:t>
            </a:r>
            <a:r>
              <a:rPr lang="en-US" sz="2800" i="1" dirty="0" err="1"/>
              <a:t>cyhoedd</a:t>
            </a:r>
            <a:r>
              <a:rPr lang="en-US" sz="2800" i="1" dirty="0"/>
              <a:t> am y </a:t>
            </a:r>
            <a:r>
              <a:rPr lang="en-US" sz="2800" i="1" dirty="0" err="1"/>
              <a:t>tro</a:t>
            </a:r>
            <a:r>
              <a:rPr lang="en-US" sz="2800" i="1" dirty="0"/>
              <a:t> </a:t>
            </a:r>
            <a:r>
              <a:rPr lang="en-US" sz="2800" i="1" dirty="0" err="1"/>
              <a:t>cyntaf</a:t>
            </a:r>
            <a:r>
              <a:rPr lang="en-US" sz="2800" i="1" dirty="0"/>
              <a:t> </a:t>
            </a:r>
            <a:r>
              <a:rPr lang="en-US" sz="2800" i="1" dirty="0" err="1"/>
              <a:t>ar</a:t>
            </a:r>
            <a:r>
              <a:rPr lang="en-US" sz="2800" i="1" dirty="0"/>
              <a:t> </a:t>
            </a:r>
            <a:r>
              <a:rPr lang="en-US" sz="2800" i="1" dirty="0" err="1"/>
              <a:t>Orffennaf</a:t>
            </a:r>
            <a:r>
              <a:rPr lang="en-US" sz="2800" i="1" dirty="0"/>
              <a:t> 1af, 1948. </a:t>
            </a:r>
            <a:r>
              <a:rPr lang="en-US" sz="2800" i="1" dirty="0" err="1"/>
              <a:t>Dyma</a:t>
            </a:r>
            <a:r>
              <a:rPr lang="en-US" sz="2800" i="1" dirty="0"/>
              <a:t> </a:t>
            </a:r>
            <a:r>
              <a:rPr lang="en-US" sz="2800" i="1" dirty="0" err="1"/>
              <a:t>oedd</a:t>
            </a:r>
            <a:r>
              <a:rPr lang="en-US" sz="2800" i="1" dirty="0"/>
              <a:t> </a:t>
            </a:r>
            <a:r>
              <a:rPr lang="en-US" sz="2800" i="1" dirty="0" err="1"/>
              <a:t>amgueddfa</a:t>
            </a:r>
            <a:r>
              <a:rPr lang="en-US" sz="2800" i="1" dirty="0"/>
              <a:t> </a:t>
            </a:r>
            <a:r>
              <a:rPr lang="en-US" sz="2800" i="1" dirty="0" err="1"/>
              <a:t>awyr</a:t>
            </a:r>
            <a:r>
              <a:rPr lang="en-US" sz="2800" i="1" dirty="0"/>
              <a:t> </a:t>
            </a:r>
            <a:r>
              <a:rPr lang="en-US" sz="2800" i="1" dirty="0" err="1"/>
              <a:t>agored</a:t>
            </a:r>
            <a:r>
              <a:rPr lang="en-US" sz="2800" i="1" dirty="0"/>
              <a:t> </a:t>
            </a:r>
            <a:r>
              <a:rPr lang="en-US" sz="2800" i="1" dirty="0" err="1"/>
              <a:t>cenedlaethol</a:t>
            </a:r>
            <a:r>
              <a:rPr lang="en-US" sz="2800" i="1" dirty="0"/>
              <a:t> </a:t>
            </a:r>
            <a:r>
              <a:rPr lang="en-US" sz="2800" i="1" dirty="0" err="1"/>
              <a:t>cyntaf</a:t>
            </a:r>
            <a:r>
              <a:rPr lang="en-US" sz="2800" i="1" dirty="0"/>
              <a:t> y </a:t>
            </a:r>
            <a:r>
              <a:rPr lang="en-US" sz="2800" i="1" dirty="0" err="1"/>
              <a:t>Deyrnas</a:t>
            </a:r>
            <a:r>
              <a:rPr lang="en-US" sz="2800" i="1" dirty="0"/>
              <a:t> </a:t>
            </a:r>
            <a:r>
              <a:rPr lang="en-US" sz="2800" i="1" dirty="0" err="1"/>
              <a:t>Unedig</a:t>
            </a:r>
            <a:r>
              <a:rPr lang="en-US" sz="2800" i="1" dirty="0"/>
              <a:t>. </a:t>
            </a:r>
            <a:r>
              <a:rPr lang="en-US" sz="2800" i="1" dirty="0" err="1"/>
              <a:t>Roedd</a:t>
            </a:r>
            <a:r>
              <a:rPr lang="en-US" sz="2800" i="1" dirty="0"/>
              <a:t> </a:t>
            </a:r>
            <a:r>
              <a:rPr lang="en-US" sz="2800" i="1" dirty="0" err="1"/>
              <a:t>yn</a:t>
            </a:r>
            <a:r>
              <a:rPr lang="en-US" sz="2800" i="1" dirty="0"/>
              <a:t> </a:t>
            </a:r>
            <a:r>
              <a:rPr lang="en-US" sz="2800" i="1" dirty="0" err="1"/>
              <a:t>arloesol</a:t>
            </a:r>
            <a:r>
              <a:rPr lang="en-US" sz="2800" i="1" dirty="0"/>
              <a:t> am </a:t>
            </a:r>
            <a:r>
              <a:rPr lang="en-US" sz="2800" i="1" dirty="0" err="1"/>
              <a:t>ei</a:t>
            </a:r>
            <a:r>
              <a:rPr lang="en-US" sz="2800" i="1" dirty="0"/>
              <a:t> bod </a:t>
            </a:r>
            <a:r>
              <a:rPr lang="en-US" sz="2800" i="1" dirty="0" err="1"/>
              <a:t>yn</a:t>
            </a:r>
            <a:r>
              <a:rPr lang="en-US" sz="2800" i="1" dirty="0"/>
              <a:t> </a:t>
            </a:r>
            <a:r>
              <a:rPr lang="en-US" sz="2800" i="1" dirty="0" err="1"/>
              <a:t>rhoi</a:t>
            </a:r>
            <a:r>
              <a:rPr lang="en-US" sz="2800" i="1" dirty="0"/>
              <a:t> </a:t>
            </a:r>
            <a:r>
              <a:rPr lang="en-US" sz="2800" i="1" dirty="0" err="1"/>
              <a:t>bywydau’r</a:t>
            </a:r>
            <a:r>
              <a:rPr lang="en-US" sz="2800" i="1" dirty="0"/>
              <a:t> </a:t>
            </a:r>
            <a:r>
              <a:rPr lang="en-US" sz="2800" i="1" dirty="0" err="1"/>
              <a:t>werin</a:t>
            </a:r>
            <a:r>
              <a:rPr lang="en-US" sz="2800" i="1" dirty="0"/>
              <a:t> </a:t>
            </a:r>
            <a:r>
              <a:rPr lang="en-US" sz="2800" i="1" dirty="0" err="1"/>
              <a:t>bobl</a:t>
            </a:r>
            <a:r>
              <a:rPr lang="en-US" sz="2800" i="1" dirty="0"/>
              <a:t> </a:t>
            </a:r>
            <a:r>
              <a:rPr lang="en-US" sz="2800" i="1" dirty="0" err="1"/>
              <a:t>wrth</a:t>
            </a:r>
            <a:r>
              <a:rPr lang="en-US" sz="2800" i="1" dirty="0"/>
              <a:t> </a:t>
            </a:r>
            <a:r>
              <a:rPr lang="en-US" sz="2800" i="1" dirty="0" err="1"/>
              <a:t>wraidd</a:t>
            </a:r>
            <a:r>
              <a:rPr lang="en-US" sz="2800" i="1" dirty="0"/>
              <a:t> </a:t>
            </a:r>
            <a:r>
              <a:rPr lang="en-US" sz="2800" i="1" dirty="0" err="1"/>
              <a:t>ein</a:t>
            </a:r>
            <a:r>
              <a:rPr lang="en-US" sz="2800" i="1" dirty="0"/>
              <a:t> </a:t>
            </a:r>
            <a:r>
              <a:rPr lang="en-US" sz="2800" i="1" dirty="0" err="1"/>
              <a:t>hanes</a:t>
            </a:r>
            <a:r>
              <a:rPr lang="en-US" sz="2800" i="1" dirty="0"/>
              <a:t>: </a:t>
            </a:r>
            <a:r>
              <a:rPr lang="en-US" sz="2800" i="1" dirty="0" err="1"/>
              <a:t>o’r</a:t>
            </a:r>
            <a:r>
              <a:rPr lang="en-US" sz="2800" i="1" dirty="0"/>
              <a:t> </a:t>
            </a:r>
            <a:r>
              <a:rPr lang="en-US" sz="2800" i="1" dirty="0" err="1"/>
              <a:t>cychwyn</a:t>
            </a:r>
            <a:r>
              <a:rPr lang="en-US" sz="2800" i="1" dirty="0"/>
              <a:t> </a:t>
            </a:r>
            <a:r>
              <a:rPr lang="en-US" sz="2800" i="1" dirty="0" err="1"/>
              <a:t>cyntaf</a:t>
            </a:r>
            <a:r>
              <a:rPr lang="en-US" sz="2800" i="1" dirty="0"/>
              <a:t>, </a:t>
            </a:r>
            <a:r>
              <a:rPr lang="en-US" sz="2800" i="1" dirty="0" err="1"/>
              <a:t>roedd</a:t>
            </a:r>
            <a:r>
              <a:rPr lang="en-US" sz="2800" i="1" dirty="0"/>
              <a:t> </a:t>
            </a:r>
            <a:r>
              <a:rPr lang="en-US" sz="2800" i="1" dirty="0" err="1"/>
              <a:t>yn</a:t>
            </a:r>
            <a:r>
              <a:rPr lang="en-US" sz="2800" i="1" dirty="0"/>
              <a:t> </a:t>
            </a:r>
            <a:r>
              <a:rPr lang="en-US" sz="2800" i="1" dirty="0" err="1"/>
              <a:t>torri</a:t>
            </a:r>
            <a:r>
              <a:rPr lang="en-US" sz="2800" i="1" dirty="0"/>
              <a:t> </a:t>
            </a:r>
            <a:r>
              <a:rPr lang="en-US" sz="2800" i="1" dirty="0" err="1"/>
              <a:t>cwys</a:t>
            </a:r>
            <a:r>
              <a:rPr lang="en-US" sz="2800" i="1" dirty="0"/>
              <a:t> </a:t>
            </a:r>
            <a:r>
              <a:rPr lang="en-US" sz="2800" i="1" dirty="0" err="1"/>
              <a:t>newydd</a:t>
            </a:r>
            <a:r>
              <a:rPr lang="en-US" sz="2800" i="1" dirty="0"/>
              <a:t>. </a:t>
            </a:r>
            <a:r>
              <a:rPr lang="en-US" sz="2800" i="1" dirty="0" err="1"/>
              <a:t>Erbyn</a:t>
            </a:r>
            <a:r>
              <a:rPr lang="en-US" sz="2800" i="1" dirty="0"/>
              <a:t> </a:t>
            </a:r>
            <a:r>
              <a:rPr lang="en-US" sz="2800" i="1" dirty="0" err="1"/>
              <a:t>hyn</a:t>
            </a:r>
            <a:r>
              <a:rPr lang="en-US" sz="2800" i="1" dirty="0"/>
              <a:t>, hi </a:t>
            </a:r>
            <a:r>
              <a:rPr lang="en-US" sz="2800" i="1" dirty="0" err="1"/>
              <a:t>yw</a:t>
            </a:r>
            <a:r>
              <a:rPr lang="en-US" sz="2800" i="1" dirty="0"/>
              <a:t> </a:t>
            </a:r>
            <a:r>
              <a:rPr lang="en-US" sz="2800" i="1" dirty="0" err="1"/>
              <a:t>atyniad</a:t>
            </a:r>
            <a:r>
              <a:rPr lang="en-US" sz="2800" i="1" dirty="0"/>
              <a:t> </a:t>
            </a:r>
            <a:r>
              <a:rPr lang="en-US" sz="2800" i="1" dirty="0" err="1"/>
              <a:t>treftadaeth</a:t>
            </a:r>
            <a:r>
              <a:rPr lang="en-US" sz="2800" i="1" dirty="0"/>
              <a:t> </a:t>
            </a:r>
            <a:r>
              <a:rPr lang="en-US" sz="2800" i="1" dirty="0" err="1"/>
              <a:t>mwyaf</a:t>
            </a:r>
            <a:r>
              <a:rPr lang="en-US" sz="2800" i="1" dirty="0"/>
              <a:t> </a:t>
            </a:r>
            <a:r>
              <a:rPr lang="en-US" sz="2800" i="1" dirty="0" err="1"/>
              <a:t>poblogaidd</a:t>
            </a:r>
            <a:r>
              <a:rPr lang="en-US" sz="2800" i="1" dirty="0"/>
              <a:t> </a:t>
            </a:r>
            <a:r>
              <a:rPr lang="en-US" sz="2800" i="1" dirty="0" err="1"/>
              <a:t>Cymru</a:t>
            </a:r>
            <a:r>
              <a:rPr lang="en-US" sz="2800" i="1" dirty="0"/>
              <a:t>.</a:t>
            </a:r>
          </a:p>
        </p:txBody>
      </p:sp>
    </p:spTree>
    <p:extLst>
      <p:ext uri="{BB962C8B-B14F-4D97-AF65-F5344CB8AC3E}">
        <p14:creationId xmlns:p14="http://schemas.microsoft.com/office/powerpoint/2010/main" val="3390817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47AF-C37B-3F46-B57C-EEF02E62BA2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4FD862D-496B-F64B-9D4A-EB8DE1D9C5AC}"/>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59332" y="1027906"/>
            <a:ext cx="11473336" cy="4613275"/>
          </a:xfrm>
        </p:spPr>
      </p:pic>
    </p:spTree>
    <p:extLst>
      <p:ext uri="{BB962C8B-B14F-4D97-AF65-F5344CB8AC3E}">
        <p14:creationId xmlns:p14="http://schemas.microsoft.com/office/powerpoint/2010/main" val="2136107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E8534-02D7-CC42-9D62-8809A63E9295}"/>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A10F9106-1A00-084E-9B93-FB6D12FC93CB}"/>
              </a:ext>
            </a:extLst>
          </p:cNvPr>
          <p:cNvSpPr/>
          <p:nvPr/>
        </p:nvSpPr>
        <p:spPr>
          <a:xfrm>
            <a:off x="323850" y="147161"/>
            <a:ext cx="11029950" cy="2554545"/>
          </a:xfrm>
          <a:prstGeom prst="rect">
            <a:avLst/>
          </a:prstGeom>
          <a:solidFill>
            <a:srgbClr val="FFFFF0"/>
          </a:solidFill>
        </p:spPr>
        <p:txBody>
          <a:bodyPr wrap="square">
            <a:spAutoFit/>
          </a:bodyPr>
          <a:lstStyle/>
          <a:p>
            <a:r>
              <a:rPr lang="en-GB" sz="3200" dirty="0">
                <a:solidFill>
                  <a:srgbClr val="0070C0"/>
                </a:solidFill>
              </a:rPr>
              <a:t>‘[The task] was not to create a museum which preserved the dead past under glass but one which uses the past to link up with the present to provide a strong foundation and a healthy environment for the future of their people.’</a:t>
            </a:r>
          </a:p>
          <a:p>
            <a:r>
              <a:rPr lang="en-GB" sz="3200" dirty="0">
                <a:solidFill>
                  <a:srgbClr val="0070C0"/>
                </a:solidFill>
              </a:rPr>
              <a:t>(</a:t>
            </a:r>
            <a:r>
              <a:rPr lang="en-GB" sz="3200" dirty="0" err="1">
                <a:solidFill>
                  <a:srgbClr val="0070C0"/>
                </a:solidFill>
              </a:rPr>
              <a:t>Iorwerth</a:t>
            </a:r>
            <a:r>
              <a:rPr lang="en-GB" sz="3200" dirty="0">
                <a:solidFill>
                  <a:srgbClr val="0070C0"/>
                </a:solidFill>
              </a:rPr>
              <a:t> C. </a:t>
            </a:r>
            <a:r>
              <a:rPr lang="en-GB" sz="3200" dirty="0" err="1">
                <a:solidFill>
                  <a:srgbClr val="0070C0"/>
                </a:solidFill>
              </a:rPr>
              <a:t>Peate</a:t>
            </a:r>
            <a:r>
              <a:rPr lang="en-GB" sz="3200" dirty="0">
                <a:solidFill>
                  <a:srgbClr val="0070C0"/>
                </a:solidFill>
              </a:rPr>
              <a:t>, 1948).</a:t>
            </a:r>
          </a:p>
        </p:txBody>
      </p:sp>
      <p:sp>
        <p:nvSpPr>
          <p:cNvPr id="5" name="Rectangle 4">
            <a:extLst>
              <a:ext uri="{FF2B5EF4-FFF2-40B4-BE49-F238E27FC236}">
                <a16:creationId xmlns:a16="http://schemas.microsoft.com/office/drawing/2014/main" id="{8B417AAA-C6EA-3148-8D73-5D2D608864BD}"/>
              </a:ext>
            </a:extLst>
          </p:cNvPr>
          <p:cNvSpPr/>
          <p:nvPr/>
        </p:nvSpPr>
        <p:spPr>
          <a:xfrm>
            <a:off x="2085974" y="3914686"/>
            <a:ext cx="9872663" cy="2308324"/>
          </a:xfrm>
          <a:prstGeom prst="rect">
            <a:avLst/>
          </a:prstGeom>
          <a:solidFill>
            <a:schemeClr val="accent4">
              <a:lumMod val="20000"/>
              <a:lumOff val="80000"/>
            </a:schemeClr>
          </a:solidFill>
        </p:spPr>
        <p:txBody>
          <a:bodyPr wrap="square">
            <a:spAutoFit/>
          </a:bodyPr>
          <a:lstStyle/>
          <a:p>
            <a:r>
              <a:rPr lang="en-GB" sz="3600" i="1" dirty="0">
                <a:solidFill>
                  <a:schemeClr val="accent1">
                    <a:lumMod val="75000"/>
                  </a:schemeClr>
                </a:solidFill>
              </a:rPr>
              <a:t>“[</a:t>
            </a:r>
            <a:r>
              <a:rPr lang="en-GB" sz="3600" i="1" dirty="0" err="1">
                <a:solidFill>
                  <a:schemeClr val="accent1">
                    <a:lumMod val="75000"/>
                  </a:schemeClr>
                </a:solidFill>
              </a:rPr>
              <a:t>Bydd</a:t>
            </a:r>
            <a:r>
              <a:rPr lang="en-GB" sz="3600" i="1" dirty="0">
                <a:solidFill>
                  <a:schemeClr val="accent1">
                    <a:lumMod val="75000"/>
                  </a:schemeClr>
                </a:solidFill>
              </a:rPr>
              <a:t> </a:t>
            </a:r>
            <a:r>
              <a:rPr lang="en-GB" sz="3600" i="1" dirty="0" err="1">
                <a:solidFill>
                  <a:schemeClr val="accent1">
                    <a:lumMod val="75000"/>
                  </a:schemeClr>
                </a:solidFill>
              </a:rPr>
              <a:t>Sain</a:t>
            </a:r>
            <a:r>
              <a:rPr lang="en-GB" sz="3600" i="1" dirty="0">
                <a:solidFill>
                  <a:schemeClr val="accent1">
                    <a:lumMod val="75000"/>
                  </a:schemeClr>
                </a:solidFill>
              </a:rPr>
              <a:t> </a:t>
            </a:r>
            <a:r>
              <a:rPr lang="en-GB" sz="3600" i="1" dirty="0" err="1">
                <a:solidFill>
                  <a:schemeClr val="accent1">
                    <a:lumMod val="75000"/>
                  </a:schemeClr>
                </a:solidFill>
              </a:rPr>
              <a:t>Ffagan</a:t>
            </a:r>
            <a:r>
              <a:rPr lang="en-GB" sz="3600" i="1" dirty="0">
                <a:solidFill>
                  <a:schemeClr val="accent1">
                    <a:lumMod val="75000"/>
                  </a:schemeClr>
                </a:solidFill>
              </a:rPr>
              <a:t>] </a:t>
            </a:r>
            <a:r>
              <a:rPr lang="en-GB" sz="3600" i="1" dirty="0" err="1">
                <a:solidFill>
                  <a:schemeClr val="accent1">
                    <a:lumMod val="75000"/>
                  </a:schemeClr>
                </a:solidFill>
              </a:rPr>
              <a:t>yn</a:t>
            </a:r>
            <a:r>
              <a:rPr lang="en-GB" sz="3600" i="1" dirty="0">
                <a:solidFill>
                  <a:schemeClr val="accent1">
                    <a:lumMod val="75000"/>
                  </a:schemeClr>
                </a:solidFill>
              </a:rPr>
              <a:t> </a:t>
            </a:r>
            <a:r>
              <a:rPr lang="en-GB" sz="3600" i="1" dirty="0" err="1">
                <a:solidFill>
                  <a:schemeClr val="accent1">
                    <a:lumMod val="75000"/>
                  </a:schemeClr>
                </a:solidFill>
              </a:rPr>
              <a:t>ddarlun</a:t>
            </a:r>
            <a:r>
              <a:rPr lang="en-GB" sz="3600" i="1" dirty="0">
                <a:solidFill>
                  <a:schemeClr val="accent1">
                    <a:lumMod val="75000"/>
                  </a:schemeClr>
                </a:solidFill>
              </a:rPr>
              <a:t> </a:t>
            </a:r>
            <a:r>
              <a:rPr lang="en-GB" sz="3600" i="1" dirty="0" err="1">
                <a:solidFill>
                  <a:schemeClr val="accent1">
                    <a:lumMod val="75000"/>
                  </a:schemeClr>
                </a:solidFill>
              </a:rPr>
              <a:t>byw</a:t>
            </a:r>
            <a:r>
              <a:rPr lang="en-GB" sz="3600" i="1" dirty="0">
                <a:solidFill>
                  <a:schemeClr val="accent1">
                    <a:lumMod val="75000"/>
                  </a:schemeClr>
                </a:solidFill>
              </a:rPr>
              <a:t> </a:t>
            </a:r>
            <a:r>
              <a:rPr lang="en-GB" sz="3600" i="1" dirty="0" err="1">
                <a:solidFill>
                  <a:schemeClr val="accent1">
                    <a:lumMod val="75000"/>
                  </a:schemeClr>
                </a:solidFill>
              </a:rPr>
              <a:t>o’r</a:t>
            </a:r>
            <a:r>
              <a:rPr lang="en-GB" sz="3600" i="1" dirty="0">
                <a:solidFill>
                  <a:schemeClr val="accent1">
                    <a:lumMod val="75000"/>
                  </a:schemeClr>
                </a:solidFill>
              </a:rPr>
              <a:t> </a:t>
            </a:r>
            <a:r>
              <a:rPr lang="en-GB" sz="3600" i="1" dirty="0" err="1">
                <a:solidFill>
                  <a:schemeClr val="accent1">
                    <a:lumMod val="75000"/>
                  </a:schemeClr>
                </a:solidFill>
              </a:rPr>
              <a:t>gorffennol</a:t>
            </a:r>
            <a:r>
              <a:rPr lang="en-GB" sz="3600" i="1" dirty="0">
                <a:solidFill>
                  <a:schemeClr val="accent1">
                    <a:lumMod val="75000"/>
                  </a:schemeClr>
                </a:solidFill>
              </a:rPr>
              <a:t>, </a:t>
            </a:r>
            <a:r>
              <a:rPr lang="en-GB" sz="3600" i="1" dirty="0" err="1">
                <a:solidFill>
                  <a:schemeClr val="accent1">
                    <a:lumMod val="75000"/>
                  </a:schemeClr>
                </a:solidFill>
              </a:rPr>
              <a:t>yn</a:t>
            </a:r>
            <a:r>
              <a:rPr lang="en-GB" sz="3600" i="1" dirty="0">
                <a:solidFill>
                  <a:schemeClr val="accent1">
                    <a:lumMod val="75000"/>
                  </a:schemeClr>
                </a:solidFill>
              </a:rPr>
              <a:t> </a:t>
            </a:r>
            <a:r>
              <a:rPr lang="en-GB" sz="3600" i="1" dirty="0" err="1">
                <a:solidFill>
                  <a:schemeClr val="accent1">
                    <a:lumMod val="75000"/>
                  </a:schemeClr>
                </a:solidFill>
              </a:rPr>
              <a:t>ddrych</a:t>
            </a:r>
            <a:r>
              <a:rPr lang="en-GB" sz="3600" i="1" dirty="0">
                <a:solidFill>
                  <a:schemeClr val="accent1">
                    <a:lumMod val="75000"/>
                  </a:schemeClr>
                </a:solidFill>
              </a:rPr>
              <a:t> o </a:t>
            </a:r>
            <a:r>
              <a:rPr lang="en-GB" sz="3600" i="1" dirty="0" err="1">
                <a:solidFill>
                  <a:schemeClr val="accent1">
                    <a:lumMod val="75000"/>
                  </a:schemeClr>
                </a:solidFill>
              </a:rPr>
              <a:t>elfennau</a:t>
            </a:r>
            <a:r>
              <a:rPr lang="en-GB" sz="3600" i="1" dirty="0">
                <a:solidFill>
                  <a:schemeClr val="accent1">
                    <a:lumMod val="75000"/>
                  </a:schemeClr>
                </a:solidFill>
              </a:rPr>
              <a:t> </a:t>
            </a:r>
            <a:r>
              <a:rPr lang="en-GB" sz="3600" i="1" dirty="0" err="1">
                <a:solidFill>
                  <a:schemeClr val="accent1">
                    <a:lumMod val="75000"/>
                  </a:schemeClr>
                </a:solidFill>
              </a:rPr>
              <a:t>ein</a:t>
            </a:r>
            <a:r>
              <a:rPr lang="en-GB" sz="3600" i="1" dirty="0">
                <a:solidFill>
                  <a:schemeClr val="accent1">
                    <a:lumMod val="75000"/>
                  </a:schemeClr>
                </a:solidFill>
              </a:rPr>
              <a:t> </a:t>
            </a:r>
            <a:r>
              <a:rPr lang="en-GB" sz="3600" i="1" dirty="0" err="1">
                <a:solidFill>
                  <a:schemeClr val="accent1">
                    <a:lumMod val="75000"/>
                  </a:schemeClr>
                </a:solidFill>
              </a:rPr>
              <a:t>Cymreictod</a:t>
            </a:r>
            <a:r>
              <a:rPr lang="en-GB" sz="3600" i="1" dirty="0">
                <a:solidFill>
                  <a:schemeClr val="accent1">
                    <a:lumMod val="75000"/>
                  </a:schemeClr>
                </a:solidFill>
              </a:rPr>
              <a:t> </a:t>
            </a:r>
            <a:r>
              <a:rPr lang="en-GB" sz="3600" i="1" dirty="0" err="1">
                <a:solidFill>
                  <a:schemeClr val="accent1">
                    <a:lumMod val="75000"/>
                  </a:schemeClr>
                </a:solidFill>
              </a:rPr>
              <a:t>presennol</a:t>
            </a:r>
            <a:r>
              <a:rPr lang="en-GB" sz="3600" i="1" dirty="0">
                <a:solidFill>
                  <a:schemeClr val="accent1">
                    <a:lumMod val="75000"/>
                  </a:schemeClr>
                </a:solidFill>
              </a:rPr>
              <a:t>, ac </a:t>
            </a:r>
            <a:r>
              <a:rPr lang="en-GB" sz="3600" i="1" dirty="0" err="1">
                <a:solidFill>
                  <a:schemeClr val="accent1">
                    <a:lumMod val="75000"/>
                  </a:schemeClr>
                </a:solidFill>
              </a:rPr>
              <a:t>yn</a:t>
            </a:r>
            <a:r>
              <a:rPr lang="en-GB" sz="3600" i="1" dirty="0">
                <a:solidFill>
                  <a:schemeClr val="accent1">
                    <a:lumMod val="75000"/>
                  </a:schemeClr>
                </a:solidFill>
              </a:rPr>
              <a:t> </a:t>
            </a:r>
            <a:r>
              <a:rPr lang="en-GB" sz="3600" i="1" dirty="0" err="1">
                <a:solidFill>
                  <a:schemeClr val="accent1">
                    <a:lumMod val="75000"/>
                  </a:schemeClr>
                </a:solidFill>
              </a:rPr>
              <a:t>ysbrydoliaeth</a:t>
            </a:r>
            <a:r>
              <a:rPr lang="en-GB" sz="3600" i="1" dirty="0">
                <a:solidFill>
                  <a:schemeClr val="accent1">
                    <a:lumMod val="75000"/>
                  </a:schemeClr>
                </a:solidFill>
              </a:rPr>
              <a:t> </a:t>
            </a:r>
            <a:r>
              <a:rPr lang="en-GB" sz="3600" i="1" dirty="0" err="1">
                <a:solidFill>
                  <a:schemeClr val="accent1">
                    <a:lumMod val="75000"/>
                  </a:schemeClr>
                </a:solidFill>
              </a:rPr>
              <a:t>i</a:t>
            </a:r>
            <a:r>
              <a:rPr lang="en-GB" sz="3600" i="1" dirty="0">
                <a:solidFill>
                  <a:schemeClr val="accent1">
                    <a:lumMod val="75000"/>
                  </a:schemeClr>
                </a:solidFill>
              </a:rPr>
              <a:t> </a:t>
            </a:r>
            <a:r>
              <a:rPr lang="en-GB" sz="3600" i="1" dirty="0" err="1">
                <a:solidFill>
                  <a:schemeClr val="accent1">
                    <a:lumMod val="75000"/>
                  </a:schemeClr>
                </a:solidFill>
              </a:rPr>
              <a:t>ddyfodol</a:t>
            </a:r>
            <a:r>
              <a:rPr lang="en-GB" sz="3600" i="1" dirty="0">
                <a:solidFill>
                  <a:schemeClr val="accent1">
                    <a:lumMod val="75000"/>
                  </a:schemeClr>
                </a:solidFill>
              </a:rPr>
              <a:t> </a:t>
            </a:r>
            <a:r>
              <a:rPr lang="en-GB" sz="3600" i="1" dirty="0" err="1">
                <a:solidFill>
                  <a:schemeClr val="accent1">
                    <a:lumMod val="75000"/>
                  </a:schemeClr>
                </a:solidFill>
              </a:rPr>
              <a:t>ein</a:t>
            </a:r>
            <a:r>
              <a:rPr lang="en-GB" sz="3600" i="1" dirty="0">
                <a:solidFill>
                  <a:schemeClr val="accent1">
                    <a:lumMod val="75000"/>
                  </a:schemeClr>
                </a:solidFill>
              </a:rPr>
              <a:t> </a:t>
            </a:r>
            <a:r>
              <a:rPr lang="en-GB" sz="3600" i="1" dirty="0" err="1">
                <a:solidFill>
                  <a:schemeClr val="accent1">
                    <a:lumMod val="75000"/>
                  </a:schemeClr>
                </a:solidFill>
              </a:rPr>
              <a:t>gwlad</a:t>
            </a:r>
            <a:r>
              <a:rPr lang="en-GB" sz="3600" i="1" dirty="0">
                <a:solidFill>
                  <a:schemeClr val="accent1">
                    <a:lumMod val="75000"/>
                  </a:schemeClr>
                </a:solidFill>
              </a:rPr>
              <a:t>.”</a:t>
            </a:r>
            <a:endParaRPr lang="en-GB" sz="3600" dirty="0">
              <a:solidFill>
                <a:schemeClr val="accent1">
                  <a:lumMod val="75000"/>
                </a:schemeClr>
              </a:solidFill>
            </a:endParaRPr>
          </a:p>
          <a:p>
            <a:r>
              <a:rPr lang="en-GB" sz="3600" dirty="0">
                <a:solidFill>
                  <a:schemeClr val="accent1">
                    <a:lumMod val="75000"/>
                  </a:schemeClr>
                </a:solidFill>
              </a:rPr>
              <a:t>(</a:t>
            </a:r>
            <a:r>
              <a:rPr lang="en-GB" sz="3600" dirty="0" err="1">
                <a:solidFill>
                  <a:schemeClr val="accent1">
                    <a:lumMod val="75000"/>
                  </a:schemeClr>
                </a:solidFill>
              </a:rPr>
              <a:t>Iorwerth</a:t>
            </a:r>
            <a:r>
              <a:rPr lang="en-GB" sz="3600" dirty="0">
                <a:solidFill>
                  <a:schemeClr val="accent1">
                    <a:lumMod val="75000"/>
                  </a:schemeClr>
                </a:solidFill>
              </a:rPr>
              <a:t> C. </a:t>
            </a:r>
            <a:r>
              <a:rPr lang="en-GB" sz="3600" dirty="0" err="1">
                <a:solidFill>
                  <a:schemeClr val="accent1">
                    <a:lumMod val="75000"/>
                  </a:schemeClr>
                </a:solidFill>
              </a:rPr>
              <a:t>Peate</a:t>
            </a:r>
            <a:r>
              <a:rPr lang="en-GB" sz="3600" dirty="0">
                <a:solidFill>
                  <a:schemeClr val="accent1">
                    <a:lumMod val="75000"/>
                  </a:schemeClr>
                </a:solidFill>
              </a:rPr>
              <a:t>, 1948).</a:t>
            </a:r>
          </a:p>
        </p:txBody>
      </p:sp>
    </p:spTree>
    <p:extLst>
      <p:ext uri="{BB962C8B-B14F-4D97-AF65-F5344CB8AC3E}">
        <p14:creationId xmlns:p14="http://schemas.microsoft.com/office/powerpoint/2010/main" val="510982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7DF0BC-E941-7D48-80A4-E4E908EE7B95}"/>
              </a:ext>
            </a:extLst>
          </p:cNvPr>
          <p:cNvSpPr/>
          <p:nvPr/>
        </p:nvSpPr>
        <p:spPr>
          <a:xfrm>
            <a:off x="659781" y="1366245"/>
            <a:ext cx="8305800" cy="1477328"/>
          </a:xfrm>
          <a:prstGeom prst="rect">
            <a:avLst/>
          </a:prstGeom>
        </p:spPr>
        <p:txBody>
          <a:bodyPr wrap="square">
            <a:spAutoFit/>
          </a:bodyPr>
          <a:lstStyle/>
          <a:p>
            <a:r>
              <a:rPr lang="en-GB" sz="3600" dirty="0">
                <a:solidFill>
                  <a:schemeClr val="accent1">
                    <a:lumMod val="50000"/>
                  </a:schemeClr>
                </a:solidFill>
                <a:latin typeface="Arial" panose="020B0604020202020204" pitchFamily="34" charset="0"/>
                <a:cs typeface="Arial" panose="020B0604020202020204" pitchFamily="34" charset="0"/>
              </a:rPr>
              <a:t>takes the ordinary stuff of all our lives and shows it to be extraordinary.</a:t>
            </a:r>
          </a:p>
          <a:p>
            <a:r>
              <a:rPr lang="en-GB" dirty="0">
                <a:solidFill>
                  <a:srgbClr val="666666"/>
                </a:solidFill>
                <a:latin typeface="Museo Sans"/>
              </a:rPr>
              <a:t>https://</a:t>
            </a:r>
            <a:r>
              <a:rPr lang="en-GB" dirty="0" err="1">
                <a:solidFill>
                  <a:srgbClr val="666666"/>
                </a:solidFill>
                <a:latin typeface="Museo Sans"/>
              </a:rPr>
              <a:t>museum.wales</a:t>
            </a:r>
            <a:r>
              <a:rPr lang="en-GB" dirty="0">
                <a:solidFill>
                  <a:srgbClr val="666666"/>
                </a:solidFill>
                <a:latin typeface="Museo Sans"/>
              </a:rPr>
              <a:t>/</a:t>
            </a:r>
            <a:r>
              <a:rPr lang="en-GB" dirty="0" err="1">
                <a:solidFill>
                  <a:srgbClr val="666666"/>
                </a:solidFill>
                <a:latin typeface="Museo Sans"/>
              </a:rPr>
              <a:t>stfagans</a:t>
            </a:r>
            <a:r>
              <a:rPr lang="en-GB" dirty="0">
                <a:solidFill>
                  <a:srgbClr val="666666"/>
                </a:solidFill>
                <a:latin typeface="Museo Sans"/>
              </a:rPr>
              <a:t>/galleries/</a:t>
            </a:r>
            <a:endParaRPr lang="en-GB" b="0" i="0" dirty="0">
              <a:solidFill>
                <a:srgbClr val="666666"/>
              </a:solidFill>
              <a:effectLst/>
              <a:latin typeface="Museo Sans"/>
            </a:endParaRPr>
          </a:p>
        </p:txBody>
      </p:sp>
      <p:sp>
        <p:nvSpPr>
          <p:cNvPr id="5" name="Rectangle 4">
            <a:extLst>
              <a:ext uri="{FF2B5EF4-FFF2-40B4-BE49-F238E27FC236}">
                <a16:creationId xmlns:a16="http://schemas.microsoft.com/office/drawing/2014/main" id="{3AEBD580-8EBD-E446-A0A7-A4A0E5B484B2}"/>
              </a:ext>
            </a:extLst>
          </p:cNvPr>
          <p:cNvSpPr/>
          <p:nvPr/>
        </p:nvSpPr>
        <p:spPr>
          <a:xfrm>
            <a:off x="2878765" y="4292549"/>
            <a:ext cx="8494633" cy="1477328"/>
          </a:xfrm>
          <a:prstGeom prst="rect">
            <a:avLst/>
          </a:prstGeom>
        </p:spPr>
        <p:txBody>
          <a:bodyPr wrap="none">
            <a:spAutoFit/>
          </a:bodyPr>
          <a:lstStyle/>
          <a:p>
            <a:r>
              <a:rPr lang="en-GB" sz="3600" dirty="0" err="1">
                <a:solidFill>
                  <a:schemeClr val="accent1">
                    <a:lumMod val="50000"/>
                  </a:schemeClr>
                </a:solidFill>
                <a:latin typeface="Arial" panose="020B0604020202020204" pitchFamily="34" charset="0"/>
                <a:cs typeface="Arial" panose="020B0604020202020204" pitchFamily="34" charset="0"/>
              </a:rPr>
              <a:t>canfod</a:t>
            </a:r>
            <a:r>
              <a:rPr lang="en-GB" sz="3600" dirty="0">
                <a:solidFill>
                  <a:schemeClr val="accent1">
                    <a:lumMod val="50000"/>
                  </a:schemeClr>
                </a:solidFill>
                <a:latin typeface="Arial" panose="020B0604020202020204" pitchFamily="34" charset="0"/>
                <a:cs typeface="Arial" panose="020B0604020202020204" pitchFamily="34" charset="0"/>
              </a:rPr>
              <a:t> </a:t>
            </a:r>
            <a:r>
              <a:rPr lang="en-GB" sz="3600" dirty="0" err="1">
                <a:solidFill>
                  <a:schemeClr val="accent1">
                    <a:lumMod val="50000"/>
                  </a:schemeClr>
                </a:solidFill>
                <a:latin typeface="Arial" panose="020B0604020202020204" pitchFamily="34" charset="0"/>
                <a:cs typeface="Arial" panose="020B0604020202020204" pitchFamily="34" charset="0"/>
              </a:rPr>
              <a:t>rhyfeddodau</a:t>
            </a:r>
            <a:r>
              <a:rPr lang="en-GB" sz="3600" dirty="0">
                <a:solidFill>
                  <a:schemeClr val="accent1">
                    <a:lumMod val="50000"/>
                  </a:schemeClr>
                </a:solidFill>
                <a:latin typeface="Arial" panose="020B0604020202020204" pitchFamily="34" charset="0"/>
                <a:cs typeface="Arial" panose="020B0604020202020204" pitchFamily="34" charset="0"/>
              </a:rPr>
              <a:t> </a:t>
            </a:r>
            <a:r>
              <a:rPr lang="en-GB" sz="3600" dirty="0" err="1">
                <a:solidFill>
                  <a:schemeClr val="accent1">
                    <a:lumMod val="50000"/>
                  </a:schemeClr>
                </a:solidFill>
                <a:latin typeface="Arial" panose="020B0604020202020204" pitchFamily="34" charset="0"/>
                <a:cs typeface="Arial" panose="020B0604020202020204" pitchFamily="34" charset="0"/>
              </a:rPr>
              <a:t>yn</a:t>
            </a:r>
            <a:r>
              <a:rPr lang="en-GB" sz="3600" dirty="0">
                <a:solidFill>
                  <a:schemeClr val="accent1">
                    <a:lumMod val="50000"/>
                  </a:schemeClr>
                </a:solidFill>
                <a:latin typeface="Arial" panose="020B0604020202020204" pitchFamily="34" charset="0"/>
                <a:cs typeface="Arial" panose="020B0604020202020204" pitchFamily="34" charset="0"/>
              </a:rPr>
              <a:t> y </a:t>
            </a:r>
            <a:r>
              <a:rPr lang="en-GB" sz="3600" dirty="0" err="1">
                <a:solidFill>
                  <a:schemeClr val="accent1">
                    <a:lumMod val="50000"/>
                  </a:schemeClr>
                </a:solidFill>
                <a:latin typeface="Arial" panose="020B0604020202020204" pitchFamily="34" charset="0"/>
                <a:cs typeface="Arial" panose="020B0604020202020204" pitchFamily="34" charset="0"/>
              </a:rPr>
              <a:t>pethau</a:t>
            </a:r>
            <a:r>
              <a:rPr lang="en-GB" sz="3600" dirty="0">
                <a:solidFill>
                  <a:schemeClr val="accent1">
                    <a:lumMod val="50000"/>
                  </a:schemeClr>
                </a:solidFill>
                <a:latin typeface="Arial" panose="020B0604020202020204" pitchFamily="34" charset="0"/>
                <a:cs typeface="Arial" panose="020B0604020202020204" pitchFamily="34" charset="0"/>
              </a:rPr>
              <a:t> </a:t>
            </a:r>
            <a:r>
              <a:rPr lang="en-GB" sz="3600" dirty="0" err="1">
                <a:solidFill>
                  <a:schemeClr val="accent1">
                    <a:lumMod val="50000"/>
                  </a:schemeClr>
                </a:solidFill>
                <a:latin typeface="Arial" panose="020B0604020202020204" pitchFamily="34" charset="0"/>
                <a:cs typeface="Arial" panose="020B0604020202020204" pitchFamily="34" charset="0"/>
              </a:rPr>
              <a:t>bychain</a:t>
            </a:r>
            <a:endParaRPr lang="en-GB" sz="3600" dirty="0">
              <a:solidFill>
                <a:schemeClr val="accent1">
                  <a:lumMod val="50000"/>
                </a:schemeClr>
              </a:solidFill>
              <a:latin typeface="Arial" panose="020B0604020202020204" pitchFamily="34" charset="0"/>
              <a:cs typeface="Arial" panose="020B0604020202020204" pitchFamily="34" charset="0"/>
            </a:endParaRPr>
          </a:p>
          <a:p>
            <a:endParaRPr lang="en-GB" sz="3600" dirty="0">
              <a:solidFill>
                <a:srgbClr val="666666"/>
              </a:solidFill>
              <a:latin typeface="Museo Sans"/>
            </a:endParaRPr>
          </a:p>
          <a:p>
            <a:r>
              <a:rPr lang="en-GB" dirty="0">
                <a:solidFill>
                  <a:srgbClr val="666666"/>
                </a:solidFill>
                <a:latin typeface="Museo Sans"/>
              </a:rPr>
              <a:t>https://</a:t>
            </a:r>
            <a:r>
              <a:rPr lang="en-GB" dirty="0" err="1">
                <a:solidFill>
                  <a:srgbClr val="666666"/>
                </a:solidFill>
                <a:latin typeface="Museo Sans"/>
              </a:rPr>
              <a:t>amgueddfa.cymru</a:t>
            </a:r>
            <a:r>
              <a:rPr lang="en-GB" dirty="0">
                <a:solidFill>
                  <a:srgbClr val="666666"/>
                </a:solidFill>
                <a:latin typeface="Museo Sans"/>
              </a:rPr>
              <a:t>/</a:t>
            </a:r>
            <a:r>
              <a:rPr lang="en-GB" dirty="0" err="1">
                <a:solidFill>
                  <a:srgbClr val="666666"/>
                </a:solidFill>
                <a:latin typeface="Museo Sans"/>
              </a:rPr>
              <a:t>sainffagan</a:t>
            </a:r>
            <a:r>
              <a:rPr lang="en-GB" dirty="0">
                <a:solidFill>
                  <a:srgbClr val="666666"/>
                </a:solidFill>
                <a:latin typeface="Museo Sans"/>
              </a:rPr>
              <a:t>/</a:t>
            </a:r>
            <a:r>
              <a:rPr lang="en-GB" dirty="0" err="1">
                <a:solidFill>
                  <a:srgbClr val="666666"/>
                </a:solidFill>
                <a:latin typeface="Museo Sans"/>
              </a:rPr>
              <a:t>orielau</a:t>
            </a:r>
            <a:r>
              <a:rPr lang="en-GB" dirty="0">
                <a:solidFill>
                  <a:srgbClr val="666666"/>
                </a:solidFill>
                <a:latin typeface="Museo Sans"/>
              </a:rPr>
              <a:t>/.</a:t>
            </a:r>
            <a:endParaRPr lang="en-GB" b="0" i="0" dirty="0">
              <a:solidFill>
                <a:srgbClr val="666666"/>
              </a:solidFill>
              <a:effectLst/>
              <a:latin typeface="Museo Sans"/>
            </a:endParaRPr>
          </a:p>
        </p:txBody>
      </p:sp>
    </p:spTree>
    <p:extLst>
      <p:ext uri="{BB962C8B-B14F-4D97-AF65-F5344CB8AC3E}">
        <p14:creationId xmlns:p14="http://schemas.microsoft.com/office/powerpoint/2010/main" val="13332971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E7BBA91-86A3-3E49-BC88-2E8D8C02E5A6}"/>
              </a:ext>
            </a:extLst>
          </p:cNvPr>
          <p:cNvSpPr txBox="1">
            <a:spLocks/>
          </p:cNvSpPr>
          <p:nvPr/>
        </p:nvSpPr>
        <p:spPr>
          <a:xfrm>
            <a:off x="566855" y="758283"/>
            <a:ext cx="11342648" cy="65008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ZA"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ZA" sz="3200" dirty="0">
                <a:solidFill>
                  <a:schemeClr val="accent1">
                    <a:lumMod val="50000"/>
                  </a:schemeClr>
                </a:solidFill>
                <a:latin typeface="Arial" panose="020B0604020202020204" pitchFamily="34" charset="0"/>
                <a:cs typeface="Arial" panose="020B0604020202020204" pitchFamily="34" charset="0"/>
              </a:rPr>
              <a:t>Derrida argues that Freud’s theory of the unconscious fundamentally alters (or at least should fundamentally alter) any attempt, from within any discipline, to think about the past. And importantly, not only in our ways of thinking about the past but also about how we think of the future. Derrida makes a critical point about the importance of archives when he observes that archives are a way of imagining the future. </a:t>
            </a:r>
          </a:p>
          <a:p>
            <a:pPr marL="0" indent="0">
              <a:buFont typeface="Arial" panose="020B0604020202020204" pitchFamily="34" charset="0"/>
              <a:buNone/>
            </a:pPr>
            <a:r>
              <a:rPr lang="en-ZA" dirty="0">
                <a:latin typeface="Arial" panose="020B0604020202020204" pitchFamily="34" charset="0"/>
                <a:cs typeface="Arial" panose="020B0604020202020204" pitchFamily="34" charset="0"/>
              </a:rPr>
              <a:t>The Archival Unconscious: a brief review of Jacques Derrida’s </a:t>
            </a:r>
            <a:r>
              <a:rPr lang="en-ZA" i="1" dirty="0">
                <a:latin typeface="Arial" panose="020B0604020202020204" pitchFamily="34" charset="0"/>
                <a:cs typeface="Arial" panose="020B0604020202020204" pitchFamily="34" charset="0"/>
              </a:rPr>
              <a:t>Archive Fever</a:t>
            </a:r>
          </a:p>
          <a:p>
            <a:pPr marL="0" indent="0">
              <a:buFont typeface="Arial" panose="020B0604020202020204" pitchFamily="34" charset="0"/>
              <a:buNone/>
            </a:pPr>
            <a:r>
              <a:rPr lang="en-ZA" i="1" dirty="0">
                <a:latin typeface="Arial" panose="020B0604020202020204" pitchFamily="34" charset="0"/>
                <a:cs typeface="Arial" panose="020B0604020202020204" pitchFamily="34" charset="0"/>
              </a:rPr>
              <a:t>https://</a:t>
            </a:r>
            <a:r>
              <a:rPr lang="en-ZA" i="1" dirty="0" err="1">
                <a:latin typeface="Arial" panose="020B0604020202020204" pitchFamily="34" charset="0"/>
                <a:cs typeface="Arial" panose="020B0604020202020204" pitchFamily="34" charset="0"/>
              </a:rPr>
              <a:t>studylib.net</a:t>
            </a:r>
            <a:r>
              <a:rPr lang="en-ZA" i="1" dirty="0">
                <a:latin typeface="Arial" panose="020B0604020202020204" pitchFamily="34" charset="0"/>
                <a:cs typeface="Arial" panose="020B0604020202020204" pitchFamily="34" charset="0"/>
              </a:rPr>
              <a:t>/doc/7317164/the-archival-unconscious--a-brief-review-of-</a:t>
            </a:r>
            <a:r>
              <a:rPr lang="en-ZA" i="1" dirty="0" err="1">
                <a:latin typeface="Arial" panose="020B0604020202020204" pitchFamily="34" charset="0"/>
                <a:cs typeface="Arial" panose="020B0604020202020204" pitchFamily="34" charset="0"/>
              </a:rPr>
              <a:t>jacques</a:t>
            </a:r>
            <a:r>
              <a:rPr lang="en-ZA" i="1" dirty="0">
                <a:latin typeface="Arial" panose="020B0604020202020204" pitchFamily="34" charset="0"/>
                <a:cs typeface="Arial" panose="020B0604020202020204" pitchFamily="34" charset="0"/>
              </a:rPr>
              <a:t>-</a:t>
            </a:r>
            <a:r>
              <a:rPr lang="en-ZA" i="1" dirty="0" err="1">
                <a:latin typeface="Arial" panose="020B0604020202020204" pitchFamily="34" charset="0"/>
                <a:cs typeface="Arial" panose="020B0604020202020204" pitchFamily="34" charset="0"/>
              </a:rPr>
              <a:t>derri</a:t>
            </a:r>
            <a:r>
              <a:rPr lang="en-ZA" i="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947209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5F282-0DD2-5D43-911E-EDE6C4A66C9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BBF740A-72A1-1C46-A08B-2EACB112A0A7}"/>
              </a:ext>
            </a:extLst>
          </p:cNvPr>
          <p:cNvSpPr>
            <a:spLocks noGrp="1"/>
          </p:cNvSpPr>
          <p:nvPr>
            <p:ph idx="1"/>
          </p:nvPr>
        </p:nvSpPr>
        <p:spPr/>
        <p:txBody>
          <a:bodyPr>
            <a:normAutofit/>
          </a:bodyPr>
          <a:lstStyle/>
          <a:p>
            <a:pPr marL="0" indent="0">
              <a:buNone/>
            </a:pPr>
            <a:r>
              <a:rPr lang="en-GB" sz="3200" dirty="0"/>
              <a:t>‘these fabrics are the product of a way of thinking, of working and of living handed down through three generations of our family business. The skills and knowledge of all the staff, both past and present, keep the tradition of Welsh weaving alive at </a:t>
            </a:r>
            <a:r>
              <a:rPr lang="en-GB" sz="3200" dirty="0" err="1"/>
              <a:t>Melin</a:t>
            </a:r>
            <a:r>
              <a:rPr lang="en-GB" sz="3200" dirty="0"/>
              <a:t> </a:t>
            </a:r>
            <a:r>
              <a:rPr lang="en-GB" sz="3200" dirty="0" err="1"/>
              <a:t>Tregwynt</a:t>
            </a:r>
            <a:r>
              <a:rPr lang="en-GB" sz="3200" dirty="0"/>
              <a:t>’</a:t>
            </a:r>
          </a:p>
          <a:p>
            <a:pPr marL="0" indent="0">
              <a:buNone/>
            </a:pPr>
            <a:r>
              <a:rPr lang="en-US" sz="3200" dirty="0"/>
              <a:t>https://</a:t>
            </a:r>
            <a:r>
              <a:rPr lang="en-US" sz="3200" dirty="0" err="1"/>
              <a:t>melintregwynt.co.uk</a:t>
            </a:r>
            <a:r>
              <a:rPr lang="en-US" sz="3200" dirty="0"/>
              <a:t>/</a:t>
            </a:r>
          </a:p>
        </p:txBody>
      </p:sp>
    </p:spTree>
    <p:extLst>
      <p:ext uri="{BB962C8B-B14F-4D97-AF65-F5344CB8AC3E}">
        <p14:creationId xmlns:p14="http://schemas.microsoft.com/office/powerpoint/2010/main" val="10371275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3"/>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0"/>
            <a:ext cx="83947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1924" name="Picture 3"/>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8577263" y="3303588"/>
            <a:ext cx="3005137" cy="3005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a:extLst>
              <a:ext uri="{FF2B5EF4-FFF2-40B4-BE49-F238E27FC236}">
                <a16:creationId xmlns:a16="http://schemas.microsoft.com/office/drawing/2014/main" id="{5EA37A42-6A9C-A54A-BAA3-27522E5A0F5E}"/>
              </a:ext>
            </a:extLst>
          </p:cNvPr>
          <p:cNvSpPr txBox="1"/>
          <p:nvPr/>
        </p:nvSpPr>
        <p:spPr>
          <a:xfrm>
            <a:off x="8642172" y="892098"/>
            <a:ext cx="2940228" cy="584775"/>
          </a:xfrm>
          <a:prstGeom prst="rect">
            <a:avLst/>
          </a:prstGeom>
          <a:noFill/>
        </p:spPr>
        <p:txBody>
          <a:bodyPr wrap="none" rtlCol="0">
            <a:spAutoFit/>
          </a:bodyPr>
          <a:lstStyle/>
          <a:p>
            <a:r>
              <a:rPr lang="en-GB" sz="3200" dirty="0" err="1">
                <a:solidFill>
                  <a:schemeClr val="accent1">
                    <a:lumMod val="50000"/>
                  </a:schemeClr>
                </a:solidFill>
                <a:latin typeface="Arial" panose="020B0604020202020204" pitchFamily="34" charset="0"/>
                <a:cs typeface="Arial" panose="020B0604020202020204" pitchFamily="34" charset="0"/>
              </a:rPr>
              <a:t>Melyn</a:t>
            </a:r>
            <a:r>
              <a:rPr lang="en-GB" sz="3200" dirty="0">
                <a:solidFill>
                  <a:schemeClr val="accent1">
                    <a:lumMod val="50000"/>
                  </a:schemeClr>
                </a:solidFill>
                <a:latin typeface="Arial" panose="020B0604020202020204" pitchFamily="34" charset="0"/>
                <a:cs typeface="Arial" panose="020B0604020202020204" pitchFamily="34" charset="0"/>
              </a:rPr>
              <a:t> </a:t>
            </a:r>
            <a:r>
              <a:rPr lang="en-GB" sz="3200" dirty="0" err="1">
                <a:solidFill>
                  <a:schemeClr val="accent1">
                    <a:lumMod val="50000"/>
                  </a:schemeClr>
                </a:solidFill>
                <a:latin typeface="Arial" panose="020B0604020202020204" pitchFamily="34" charset="0"/>
                <a:cs typeface="Arial" panose="020B0604020202020204" pitchFamily="34" charset="0"/>
              </a:rPr>
              <a:t>tregwynt</a:t>
            </a:r>
            <a:endParaRPr lang="en-GB" sz="3200"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70294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itle 1"/>
          <p:cNvSpPr>
            <a:spLocks noGrp="1"/>
          </p:cNvSpPr>
          <p:nvPr>
            <p:ph type="title"/>
          </p:nvPr>
        </p:nvSpPr>
        <p:spPr/>
        <p:txBody>
          <a:bodyPr/>
          <a:lstStyle/>
          <a:p>
            <a:pPr eaLnBrk="1" hangingPunct="1"/>
            <a:endParaRPr lang="en-US">
              <a:latin typeface="Calibri" charset="0"/>
            </a:endParaRPr>
          </a:p>
        </p:txBody>
      </p:sp>
      <p:pic>
        <p:nvPicPr>
          <p:cNvPr id="82946" name="Picture 3"/>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7761288" y="3270250"/>
            <a:ext cx="3516312" cy="3516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Rectangle 4">
            <a:extLst>
              <a:ext uri="{FF2B5EF4-FFF2-40B4-BE49-F238E27FC236}">
                <a16:creationId xmlns:a16="http://schemas.microsoft.com/office/drawing/2014/main" id="{AADB9D19-6B95-3E46-B109-85F5C8DFD009}"/>
              </a:ext>
            </a:extLst>
          </p:cNvPr>
          <p:cNvSpPr/>
          <p:nvPr/>
        </p:nvSpPr>
        <p:spPr>
          <a:xfrm>
            <a:off x="5694612" y="3599018"/>
            <a:ext cx="2028994" cy="923330"/>
          </a:xfrm>
          <a:prstGeom prst="rect">
            <a:avLst/>
          </a:prstGeom>
        </p:spPr>
        <p:txBody>
          <a:bodyPr wrap="square">
            <a:spAutoFit/>
          </a:bodyPr>
          <a:lstStyle/>
          <a:p>
            <a:pPr eaLnBrk="1" fontAlgn="auto" hangingPunct="1">
              <a:spcBef>
                <a:spcPts val="0"/>
              </a:spcBef>
              <a:spcAft>
                <a:spcPts val="0"/>
              </a:spcAft>
              <a:defRPr/>
            </a:pPr>
            <a:r>
              <a:rPr lang="en-US" cap="all" dirty="0">
                <a:latin typeface="Lucida Sans Unicode" charset="0"/>
                <a:ea typeface="+mn-ea"/>
              </a:rPr>
              <a:t>ADAIN AVION Marc Rees 2012</a:t>
            </a:r>
          </a:p>
        </p:txBody>
      </p:sp>
      <p:pic>
        <p:nvPicPr>
          <p:cNvPr id="82948" name="Picture 5"/>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376238" y="3245185"/>
            <a:ext cx="3367088" cy="3368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2949" name="Rectangle 6"/>
          <p:cNvSpPr>
            <a:spLocks noChangeArrowheads="1"/>
          </p:cNvSpPr>
          <p:nvPr/>
        </p:nvSpPr>
        <p:spPr bwMode="auto">
          <a:xfrm>
            <a:off x="4025900" y="5136532"/>
            <a:ext cx="3337425" cy="147732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pPr eaLnBrk="1" hangingPunct="1"/>
            <a:r>
              <a:rPr lang="en-US" dirty="0"/>
              <a:t>Cushions from a company called </a:t>
            </a:r>
            <a:r>
              <a:rPr lang="en-US" dirty="0" err="1"/>
              <a:t>Takaokaya</a:t>
            </a:r>
            <a:r>
              <a:rPr lang="en-US" dirty="0"/>
              <a:t> again in Japan They take the fabric and use it in a totally original way, almost like Origami.</a:t>
            </a:r>
          </a:p>
        </p:txBody>
      </p:sp>
      <p:pic>
        <p:nvPicPr>
          <p:cNvPr id="82950" name="Picture 6"/>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7761288" y="106698"/>
            <a:ext cx="3836987" cy="2878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2951" name="Picture 5"/>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376238" y="215900"/>
            <a:ext cx="4806950" cy="28305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2952" name="TextBox 1"/>
          <p:cNvSpPr txBox="1">
            <a:spLocks noChangeArrowheads="1"/>
          </p:cNvSpPr>
          <p:nvPr/>
        </p:nvSpPr>
        <p:spPr bwMode="auto">
          <a:xfrm>
            <a:off x="5225112" y="2338504"/>
            <a:ext cx="2138214"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3200">
                <a:solidFill>
                  <a:schemeClr val="tx1"/>
                </a:solidFill>
                <a:latin typeface="Calibri" charset="0"/>
                <a:ea typeface="ＭＳ Ｐゴシック" charset="0"/>
              </a:defRPr>
            </a:lvl1pPr>
            <a:lvl2pPr>
              <a:defRPr sz="2800">
                <a:solidFill>
                  <a:schemeClr val="tx1"/>
                </a:solidFill>
                <a:latin typeface="Calibri" charset="0"/>
                <a:ea typeface="ＭＳ Ｐゴシック" charset="0"/>
              </a:defRPr>
            </a:lvl2pPr>
            <a:lvl3pPr>
              <a:defRPr sz="2400">
                <a:solidFill>
                  <a:schemeClr val="tx1"/>
                </a:solidFill>
                <a:latin typeface="Calibri" charset="0"/>
                <a:ea typeface="ＭＳ Ｐゴシック" charset="0"/>
              </a:defRPr>
            </a:lvl3pPr>
            <a:lvl4pPr>
              <a:defRPr sz="2000">
                <a:solidFill>
                  <a:schemeClr val="tx1"/>
                </a:solidFill>
                <a:latin typeface="Calibri" charset="0"/>
                <a:ea typeface="ＭＳ Ｐゴシック" charset="0"/>
              </a:defRPr>
            </a:lvl4pPr>
            <a:lvl5pPr>
              <a:defRPr sz="2000">
                <a:solidFill>
                  <a:schemeClr val="tx1"/>
                </a:solidFill>
                <a:latin typeface="Calibri" charset="0"/>
                <a:ea typeface="ＭＳ Ｐゴシック" charset="0"/>
              </a:defRPr>
            </a:lvl5pPr>
            <a:lvl6pPr eaLnBrk="0" fontAlgn="base" hangingPunct="0">
              <a:spcAft>
                <a:spcPct val="0"/>
              </a:spcAft>
              <a:buFont typeface="Arial" charset="0"/>
              <a:buChar char="»"/>
              <a:defRPr sz="2000">
                <a:solidFill>
                  <a:schemeClr val="tx1"/>
                </a:solidFill>
                <a:latin typeface="Calibri" charset="0"/>
                <a:ea typeface="ＭＳ Ｐゴシック" charset="0"/>
              </a:defRPr>
            </a:lvl6pPr>
            <a:lvl7pPr eaLnBrk="0" fontAlgn="base" hangingPunct="0">
              <a:spcAft>
                <a:spcPct val="0"/>
              </a:spcAft>
              <a:buFont typeface="Arial" charset="0"/>
              <a:buChar char="»"/>
              <a:defRPr sz="2000">
                <a:solidFill>
                  <a:schemeClr val="tx1"/>
                </a:solidFill>
                <a:latin typeface="Calibri" charset="0"/>
                <a:ea typeface="ＭＳ Ｐゴシック" charset="0"/>
              </a:defRPr>
            </a:lvl7pPr>
            <a:lvl8pPr eaLnBrk="0" fontAlgn="base" hangingPunct="0">
              <a:spcAft>
                <a:spcPct val="0"/>
              </a:spcAft>
              <a:buFont typeface="Arial" charset="0"/>
              <a:buChar char="»"/>
              <a:defRPr sz="2000">
                <a:solidFill>
                  <a:schemeClr val="tx1"/>
                </a:solidFill>
                <a:latin typeface="Calibri" charset="0"/>
                <a:ea typeface="ＭＳ Ｐゴシック" charset="0"/>
              </a:defRPr>
            </a:lvl8pPr>
            <a:lvl9pPr eaLnBrk="0" fontAlgn="base" hangingPunct="0">
              <a:spcAft>
                <a:spcPct val="0"/>
              </a:spcAft>
              <a:buFont typeface="Arial" charset="0"/>
              <a:buChar char="»"/>
              <a:defRPr sz="2000">
                <a:solidFill>
                  <a:schemeClr val="tx1"/>
                </a:solidFill>
                <a:latin typeface="Calibri" charset="0"/>
                <a:ea typeface="ＭＳ Ｐゴシック" charset="0"/>
              </a:defRPr>
            </a:lvl9pPr>
          </a:lstStyle>
          <a:p>
            <a:r>
              <a:rPr lang="en-US" sz="1800" dirty="0"/>
              <a:t>Rylan in 2013</a:t>
            </a:r>
          </a:p>
          <a:p>
            <a:r>
              <a:rPr lang="en-US" sz="1800" dirty="0"/>
              <a:t>Celebrity Big Brother</a:t>
            </a:r>
          </a:p>
        </p:txBody>
      </p:sp>
    </p:spTree>
    <p:extLst>
      <p:ext uri="{BB962C8B-B14F-4D97-AF65-F5344CB8AC3E}">
        <p14:creationId xmlns:p14="http://schemas.microsoft.com/office/powerpoint/2010/main" val="40998249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EC91E-F3CB-9C40-AFE5-E57B1E1244B1}"/>
              </a:ext>
            </a:extLst>
          </p:cNvPr>
          <p:cNvSpPr>
            <a:spLocks noGrp="1"/>
          </p:cNvSpPr>
          <p:nvPr>
            <p:ph type="title"/>
          </p:nvPr>
        </p:nvSpPr>
        <p:spPr>
          <a:xfrm>
            <a:off x="838200" y="365125"/>
            <a:ext cx="10515600" cy="789907"/>
          </a:xfrm>
        </p:spPr>
        <p:txBody>
          <a:bodyPr/>
          <a:lstStyle/>
          <a:p>
            <a:r>
              <a:rPr lang="en-GB" dirty="0"/>
              <a:t>Celebrity Big Brother 2013 bedroom</a:t>
            </a:r>
            <a:endParaRPr lang="en-US" dirty="0"/>
          </a:p>
        </p:txBody>
      </p:sp>
      <p:pic>
        <p:nvPicPr>
          <p:cNvPr id="5" name="Content Placeholder 4">
            <a:extLst>
              <a:ext uri="{FF2B5EF4-FFF2-40B4-BE49-F238E27FC236}">
                <a16:creationId xmlns:a16="http://schemas.microsoft.com/office/drawing/2014/main" id="{055A8B27-2B70-944D-9929-5901DF63200F}"/>
              </a:ext>
            </a:extLst>
          </p:cNvPr>
          <p:cNvPicPr>
            <a:picLocks noGrp="1" noChangeAspect="1"/>
          </p:cNvPicPr>
          <p:nvPr>
            <p:ph idx="1"/>
          </p:nvPr>
        </p:nvPicPr>
        <p:blipFill>
          <a:blip r:embed="rId2"/>
          <a:stretch>
            <a:fillRect/>
          </a:stretch>
        </p:blipFill>
        <p:spPr>
          <a:xfrm>
            <a:off x="838200" y="1155032"/>
            <a:ext cx="10824584" cy="4808186"/>
          </a:xfrm>
        </p:spPr>
      </p:pic>
      <p:sp>
        <p:nvSpPr>
          <p:cNvPr id="6" name="Rectangle 5">
            <a:extLst>
              <a:ext uri="{FF2B5EF4-FFF2-40B4-BE49-F238E27FC236}">
                <a16:creationId xmlns:a16="http://schemas.microsoft.com/office/drawing/2014/main" id="{4ACC8978-A253-D841-87C6-02AF647FF8A0}"/>
              </a:ext>
            </a:extLst>
          </p:cNvPr>
          <p:cNvSpPr/>
          <p:nvPr/>
        </p:nvSpPr>
        <p:spPr>
          <a:xfrm>
            <a:off x="1351548" y="6106794"/>
            <a:ext cx="6096000" cy="646331"/>
          </a:xfrm>
          <a:prstGeom prst="rect">
            <a:avLst/>
          </a:prstGeom>
        </p:spPr>
        <p:txBody>
          <a:bodyPr>
            <a:spAutoFit/>
          </a:bodyPr>
          <a:lstStyle/>
          <a:p>
            <a:r>
              <a:rPr lang="en-US" dirty="0"/>
              <a:t>https://</a:t>
            </a:r>
            <a:r>
              <a:rPr lang="en-US" dirty="0" err="1"/>
              <a:t>metro.co.uk</a:t>
            </a:r>
            <a:r>
              <a:rPr lang="en-US" dirty="0"/>
              <a:t>/2012/12/28/new-celebrity-big-brother-house-boasts-chilly-ski-lodge-theme-3330625/</a:t>
            </a:r>
          </a:p>
        </p:txBody>
      </p:sp>
    </p:spTree>
    <p:extLst>
      <p:ext uri="{BB962C8B-B14F-4D97-AF65-F5344CB8AC3E}">
        <p14:creationId xmlns:p14="http://schemas.microsoft.com/office/powerpoint/2010/main" val="2806019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E8617-E803-9042-81A0-C4F575DD7906}"/>
              </a:ext>
            </a:extLst>
          </p:cNvPr>
          <p:cNvSpPr>
            <a:spLocks noGrp="1"/>
          </p:cNvSpPr>
          <p:nvPr>
            <p:ph type="title"/>
          </p:nvPr>
        </p:nvSpPr>
        <p:spPr/>
        <p:txBody>
          <a:bodyPr/>
          <a:lstStyle/>
          <a:p>
            <a:r>
              <a:rPr lang="en-US" dirty="0" err="1"/>
              <a:t>Melin</a:t>
            </a:r>
            <a:r>
              <a:rPr lang="en-US" dirty="0"/>
              <a:t> </a:t>
            </a:r>
            <a:r>
              <a:rPr lang="en-US" dirty="0" err="1"/>
              <a:t>Tregwynt</a:t>
            </a:r>
            <a:endParaRPr lang="en-US" dirty="0"/>
          </a:p>
        </p:txBody>
      </p:sp>
      <p:sp>
        <p:nvSpPr>
          <p:cNvPr id="3" name="Content Placeholder 2">
            <a:extLst>
              <a:ext uri="{FF2B5EF4-FFF2-40B4-BE49-F238E27FC236}">
                <a16:creationId xmlns:a16="http://schemas.microsoft.com/office/drawing/2014/main" id="{91B9029D-855F-4447-A395-20F2E783A80D}"/>
              </a:ext>
            </a:extLst>
          </p:cNvPr>
          <p:cNvSpPr>
            <a:spLocks noGrp="1"/>
          </p:cNvSpPr>
          <p:nvPr>
            <p:ph idx="1"/>
          </p:nvPr>
        </p:nvSpPr>
        <p:spPr/>
        <p:txBody>
          <a:bodyPr/>
          <a:lstStyle/>
          <a:p>
            <a:pPr marL="0" indent="0">
              <a:buNone/>
            </a:pPr>
            <a:r>
              <a:rPr lang="en-GB" dirty="0"/>
              <a:t>In 2014 the Smorgasbord creative studio worked with </a:t>
            </a:r>
            <a:r>
              <a:rPr lang="en-GB" dirty="0" err="1"/>
              <a:t>Melin</a:t>
            </a:r>
            <a:r>
              <a:rPr lang="en-GB" dirty="0"/>
              <a:t> </a:t>
            </a:r>
            <a:r>
              <a:rPr lang="en-GB" dirty="0" err="1"/>
              <a:t>Tregwynt</a:t>
            </a:r>
            <a:r>
              <a:rPr lang="en-GB" dirty="0"/>
              <a:t> on their brand</a:t>
            </a:r>
          </a:p>
        </p:txBody>
      </p:sp>
      <p:pic>
        <p:nvPicPr>
          <p:cNvPr id="5" name="Picture 4">
            <a:extLst>
              <a:ext uri="{FF2B5EF4-FFF2-40B4-BE49-F238E27FC236}">
                <a16:creationId xmlns:a16="http://schemas.microsoft.com/office/drawing/2014/main" id="{8B3D3823-4118-E64D-B70A-F18493EB4950}"/>
              </a:ext>
            </a:extLst>
          </p:cNvPr>
          <p:cNvPicPr>
            <a:picLocks noChangeAspect="1"/>
          </p:cNvPicPr>
          <p:nvPr/>
        </p:nvPicPr>
        <p:blipFill>
          <a:blip r:embed="rId2"/>
          <a:stretch>
            <a:fillRect/>
          </a:stretch>
        </p:blipFill>
        <p:spPr>
          <a:xfrm>
            <a:off x="1168400" y="4001294"/>
            <a:ext cx="9525000" cy="1714500"/>
          </a:xfrm>
          <a:prstGeom prst="rect">
            <a:avLst/>
          </a:prstGeom>
        </p:spPr>
      </p:pic>
    </p:spTree>
    <p:extLst>
      <p:ext uri="{BB962C8B-B14F-4D97-AF65-F5344CB8AC3E}">
        <p14:creationId xmlns:p14="http://schemas.microsoft.com/office/powerpoint/2010/main" val="9614656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3E8E31-C2AF-BD40-9075-F3357D11BC04}"/>
              </a:ext>
            </a:extLst>
          </p:cNvPr>
          <p:cNvSpPr>
            <a:spLocks noGrp="1"/>
          </p:cNvSpPr>
          <p:nvPr>
            <p:ph idx="1"/>
          </p:nvPr>
        </p:nvSpPr>
        <p:spPr>
          <a:xfrm>
            <a:off x="304800" y="1798636"/>
            <a:ext cx="5168900" cy="4881563"/>
          </a:xfrm>
        </p:spPr>
        <p:txBody>
          <a:bodyPr>
            <a:normAutofit/>
          </a:bodyPr>
          <a:lstStyle/>
          <a:p>
            <a:pPr marL="0" indent="0">
              <a:buNone/>
            </a:pPr>
            <a:r>
              <a:rPr lang="en-GB" dirty="0">
                <a:effectLst/>
              </a:rPr>
              <a:t>“</a:t>
            </a:r>
            <a:r>
              <a:rPr lang="en-GB" dirty="0"/>
              <a:t>A contemporary design that fuses the Swiss cross with graphical elements of a typical Welsh double cloth pattern, thus referencing The Cambrian’s joint Swiss &amp; Welsh heritage. The colours reflect those of the meadows, forests and rock faces that surround the hotel.”— Dylan Griffiths – Smorgasbord</a:t>
            </a:r>
          </a:p>
          <a:p>
            <a:pPr marL="0" indent="0">
              <a:buNone/>
            </a:pPr>
            <a:r>
              <a:rPr lang="en-US" dirty="0"/>
              <a:t>https://</a:t>
            </a:r>
            <a:r>
              <a:rPr lang="en-US" dirty="0" err="1"/>
              <a:t>melintregwynt.co.uk</a:t>
            </a:r>
            <a:r>
              <a:rPr lang="en-US" dirty="0"/>
              <a:t>/blog/</a:t>
            </a:r>
            <a:r>
              <a:rPr lang="en-US" dirty="0" err="1"/>
              <a:t>cambrian</a:t>
            </a:r>
            <a:endParaRPr lang="en-US" dirty="0"/>
          </a:p>
          <a:p>
            <a:endParaRPr lang="en-US" dirty="0"/>
          </a:p>
        </p:txBody>
      </p:sp>
      <p:pic>
        <p:nvPicPr>
          <p:cNvPr id="7" name="Picture 6">
            <a:extLst>
              <a:ext uri="{FF2B5EF4-FFF2-40B4-BE49-F238E27FC236}">
                <a16:creationId xmlns:a16="http://schemas.microsoft.com/office/drawing/2014/main" id="{82AE954B-1966-D24D-9CD2-B95453CB99F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73700" y="2201332"/>
            <a:ext cx="6718300" cy="4478867"/>
          </a:xfrm>
          <a:prstGeom prst="rect">
            <a:avLst/>
          </a:prstGeom>
        </p:spPr>
      </p:pic>
      <p:pic>
        <p:nvPicPr>
          <p:cNvPr id="5" name="Picture 4">
            <a:extLst>
              <a:ext uri="{FF2B5EF4-FFF2-40B4-BE49-F238E27FC236}">
                <a16:creationId xmlns:a16="http://schemas.microsoft.com/office/drawing/2014/main" id="{A9ADA915-4DFE-2F41-ACAF-7F71786B243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398000" y="105832"/>
            <a:ext cx="2794000" cy="4191000"/>
          </a:xfrm>
          <a:prstGeom prst="rect">
            <a:avLst/>
          </a:prstGeom>
        </p:spPr>
      </p:pic>
      <p:sp>
        <p:nvSpPr>
          <p:cNvPr id="6" name="Rectangle 5">
            <a:extLst>
              <a:ext uri="{FF2B5EF4-FFF2-40B4-BE49-F238E27FC236}">
                <a16:creationId xmlns:a16="http://schemas.microsoft.com/office/drawing/2014/main" id="{9B925D3B-49C7-C049-B9E2-A0180836C00B}"/>
              </a:ext>
            </a:extLst>
          </p:cNvPr>
          <p:cNvSpPr/>
          <p:nvPr/>
        </p:nvSpPr>
        <p:spPr>
          <a:xfrm>
            <a:off x="304800" y="289221"/>
            <a:ext cx="8864600" cy="1384995"/>
          </a:xfrm>
          <a:prstGeom prst="rect">
            <a:avLst/>
          </a:prstGeom>
        </p:spPr>
        <p:txBody>
          <a:bodyPr wrap="square">
            <a:spAutoFit/>
          </a:bodyPr>
          <a:lstStyle/>
          <a:p>
            <a:r>
              <a:rPr lang="en-US" sz="2800" dirty="0"/>
              <a:t>in 2018 Smorgasbord collaborated with </a:t>
            </a:r>
            <a:r>
              <a:rPr lang="en-US" sz="2800" dirty="0" err="1"/>
              <a:t>Melin</a:t>
            </a:r>
            <a:r>
              <a:rPr lang="en-US" sz="2800" dirty="0"/>
              <a:t> </a:t>
            </a:r>
            <a:r>
              <a:rPr lang="en-US" sz="2800" dirty="0" err="1"/>
              <a:t>Tregwynt</a:t>
            </a:r>
            <a:r>
              <a:rPr lang="en-US" sz="2800" dirty="0"/>
              <a:t> to produce a woven blankets Cambrian Hotel, </a:t>
            </a:r>
            <a:r>
              <a:rPr lang="en-US" sz="2800" dirty="0" err="1"/>
              <a:t>Adelboden</a:t>
            </a:r>
            <a:r>
              <a:rPr lang="en-US" sz="2800" dirty="0"/>
              <a:t> Switzerland</a:t>
            </a:r>
          </a:p>
        </p:txBody>
      </p:sp>
    </p:spTree>
    <p:extLst>
      <p:ext uri="{BB962C8B-B14F-4D97-AF65-F5344CB8AC3E}">
        <p14:creationId xmlns:p14="http://schemas.microsoft.com/office/powerpoint/2010/main" val="41871457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F68991-8618-E94C-B162-38828743F662}"/>
              </a:ext>
            </a:extLst>
          </p:cNvPr>
          <p:cNvSpPr>
            <a:spLocks noGrp="1"/>
          </p:cNvSpPr>
          <p:nvPr>
            <p:ph idx="1"/>
          </p:nvPr>
        </p:nvSpPr>
        <p:spPr>
          <a:xfrm>
            <a:off x="812800" y="1470025"/>
            <a:ext cx="10515600" cy="3228975"/>
          </a:xfrm>
        </p:spPr>
        <p:txBody>
          <a:bodyPr>
            <a:normAutofit/>
          </a:bodyPr>
          <a:lstStyle/>
          <a:p>
            <a:pPr marL="0" indent="0">
              <a:buNone/>
            </a:pPr>
            <a:r>
              <a:rPr lang="en-US" sz="3600" dirty="0" err="1"/>
              <a:t>Smörgåsbord</a:t>
            </a:r>
            <a:r>
              <a:rPr lang="en-US" sz="3600" dirty="0"/>
              <a:t> is a spirited creative studio known for its rigorous thinking, breadth of knowledge and ambition; and its work that makes a difference to the everyday.</a:t>
            </a:r>
          </a:p>
          <a:p>
            <a:pPr marL="0" indent="0">
              <a:buNone/>
            </a:pPr>
            <a:r>
              <a:rPr lang="en-US" sz="3600" dirty="0"/>
              <a:t>They are based in Cardiff / Amsterdam</a:t>
            </a:r>
          </a:p>
        </p:txBody>
      </p:sp>
    </p:spTree>
    <p:extLst>
      <p:ext uri="{BB962C8B-B14F-4D97-AF65-F5344CB8AC3E}">
        <p14:creationId xmlns:p14="http://schemas.microsoft.com/office/powerpoint/2010/main" val="12267717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142AF9-1A2F-084C-959D-4ACF2D90B8C2}"/>
              </a:ext>
            </a:extLst>
          </p:cNvPr>
          <p:cNvSpPr>
            <a:spLocks noGrp="1"/>
          </p:cNvSpPr>
          <p:nvPr>
            <p:ph idx="1"/>
          </p:nvPr>
        </p:nvSpPr>
        <p:spPr>
          <a:xfrm>
            <a:off x="838200" y="365125"/>
            <a:ext cx="10515600" cy="5811838"/>
          </a:xfrm>
        </p:spPr>
        <p:txBody>
          <a:bodyPr>
            <a:normAutofit/>
          </a:bodyPr>
          <a:lstStyle/>
          <a:p>
            <a:pPr marL="0" indent="0">
              <a:buNone/>
            </a:pPr>
            <a:r>
              <a:rPr lang="en-US" sz="3600" dirty="0"/>
              <a:t>Creating a new visual identity for Wales that is ‘authentic, creative and alive’ in equal measure. We addressed every brand touchpoint — from core marque to two bespoke typefaces, from tone of voice and photography guidelines to experiential initiatives. A unified, multi sector brand approach.</a:t>
            </a:r>
          </a:p>
          <a:p>
            <a:endParaRPr lang="en-US" sz="3200" dirty="0"/>
          </a:p>
          <a:p>
            <a:r>
              <a:rPr lang="en-GB" dirty="0">
                <a:hlinkClick r:id="rId2"/>
              </a:rPr>
              <a:t>https://www.smorgasbordstudio.com/work/cymru-wales-branding/</a:t>
            </a:r>
            <a:endParaRPr lang="en-GB" dirty="0"/>
          </a:p>
          <a:p>
            <a:pPr marL="0" indent="0">
              <a:buNone/>
            </a:pPr>
            <a:endParaRPr lang="en-GB" dirty="0"/>
          </a:p>
          <a:p>
            <a:pPr marL="0" indent="0">
              <a:buNone/>
            </a:pPr>
            <a:r>
              <a:rPr lang="en-US" b="1" dirty="0"/>
              <a:t>Play video</a:t>
            </a:r>
          </a:p>
        </p:txBody>
      </p:sp>
    </p:spTree>
    <p:extLst>
      <p:ext uri="{BB962C8B-B14F-4D97-AF65-F5344CB8AC3E}">
        <p14:creationId xmlns:p14="http://schemas.microsoft.com/office/powerpoint/2010/main" val="41451313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284603-2102-0646-AB88-F250CAE7A2DA}"/>
              </a:ext>
            </a:extLst>
          </p:cNvPr>
          <p:cNvSpPr>
            <a:spLocks noGrp="1"/>
          </p:cNvSpPr>
          <p:nvPr>
            <p:ph idx="1"/>
          </p:nvPr>
        </p:nvSpPr>
        <p:spPr>
          <a:xfrm>
            <a:off x="838200" y="482600"/>
            <a:ext cx="10515600" cy="5694363"/>
          </a:xfrm>
        </p:spPr>
        <p:txBody>
          <a:bodyPr>
            <a:normAutofit lnSpcReduction="10000"/>
          </a:bodyPr>
          <a:lstStyle/>
          <a:p>
            <a:r>
              <a:rPr lang="en-GB" sz="3900" dirty="0"/>
              <a:t>Wales</a:t>
            </a:r>
          </a:p>
          <a:p>
            <a:r>
              <a:rPr lang="en-GB" sz="3900" dirty="0"/>
              <a:t>As part of a thorough rebrand by Amsterdam- and Cardiff-based design studio </a:t>
            </a:r>
            <a:r>
              <a:rPr lang="en-GB" sz="3900" dirty="0" err="1"/>
              <a:t>Smörgåsbord</a:t>
            </a:r>
            <a:r>
              <a:rPr lang="en-GB" sz="3900" dirty="0"/>
              <a:t>, we were commissioned by the Tourism department of the Welsh Government to create a new type family for all things Welsh. The brief was to create a series of fonts that would contemporise the country’s forward-facing tourism materials while also nodding to Wales’ history within the larger context of Great Britain and the world.</a:t>
            </a:r>
          </a:p>
          <a:p>
            <a:r>
              <a:rPr lang="en-US" dirty="0"/>
              <a:t>https://</a:t>
            </a:r>
            <a:r>
              <a:rPr lang="en-US" dirty="0" err="1"/>
              <a:t>www.colophon-foundry.org</a:t>
            </a:r>
            <a:r>
              <a:rPr lang="en-US" dirty="0"/>
              <a:t>/custom/wales/</a:t>
            </a:r>
          </a:p>
        </p:txBody>
      </p:sp>
    </p:spTree>
    <p:extLst>
      <p:ext uri="{BB962C8B-B14F-4D97-AF65-F5344CB8AC3E}">
        <p14:creationId xmlns:p14="http://schemas.microsoft.com/office/powerpoint/2010/main" val="31646903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89FA0-FDE5-CE45-8312-B4F1759C376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B327520-11E4-224F-9CBE-8B6552590A8C}"/>
              </a:ext>
            </a:extLst>
          </p:cNvPr>
          <p:cNvSpPr>
            <a:spLocks noGrp="1"/>
          </p:cNvSpPr>
          <p:nvPr>
            <p:ph idx="1"/>
          </p:nvPr>
        </p:nvSpPr>
        <p:spPr/>
        <p:txBody>
          <a:bodyPr>
            <a:normAutofit/>
          </a:bodyPr>
          <a:lstStyle/>
          <a:p>
            <a:r>
              <a:rPr lang="en-GB" sz="3600" dirty="0"/>
              <a:t>Colophon is an international, award-winning type foundry based in London (UK)  and Los Angeles (US). We create, publish, and distribute high-quality retail and custom typefaces for </a:t>
            </a:r>
            <a:r>
              <a:rPr lang="en-GB" sz="3600" dirty="0" err="1"/>
              <a:t>analog</a:t>
            </a:r>
            <a:r>
              <a:rPr lang="en-GB" sz="3600" dirty="0"/>
              <a:t> and digital media.</a:t>
            </a:r>
            <a:endParaRPr lang="en-US" sz="3600" dirty="0"/>
          </a:p>
          <a:p>
            <a:pPr marL="0" indent="0">
              <a:buNone/>
            </a:pPr>
            <a:endParaRPr lang="en-US" sz="3600" dirty="0"/>
          </a:p>
        </p:txBody>
      </p:sp>
    </p:spTree>
    <p:extLst>
      <p:ext uri="{BB962C8B-B14F-4D97-AF65-F5344CB8AC3E}">
        <p14:creationId xmlns:p14="http://schemas.microsoft.com/office/powerpoint/2010/main" val="7878760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9A3C5-A6EE-1546-AD8C-96CEDD8DA5E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21F1451B-9359-7441-B4F8-A16B93913857}"/>
              </a:ext>
            </a:extLst>
          </p:cNvPr>
          <p:cNvPicPr>
            <a:picLocks noGrp="1" noChangeAspect="1"/>
          </p:cNvPicPr>
          <p:nvPr>
            <p:ph idx="1"/>
          </p:nvPr>
        </p:nvPicPr>
        <p:blipFill>
          <a:blip r:embed="rId2"/>
          <a:stretch>
            <a:fillRect/>
          </a:stretch>
        </p:blipFill>
        <p:spPr>
          <a:xfrm>
            <a:off x="707644" y="146305"/>
            <a:ext cx="4640202" cy="6565392"/>
          </a:xfrm>
        </p:spPr>
      </p:pic>
      <p:pic>
        <p:nvPicPr>
          <p:cNvPr id="7" name="Picture 6">
            <a:extLst>
              <a:ext uri="{FF2B5EF4-FFF2-40B4-BE49-F238E27FC236}">
                <a16:creationId xmlns:a16="http://schemas.microsoft.com/office/drawing/2014/main" id="{D101F476-67B9-4845-A398-3A2AA3E62853}"/>
              </a:ext>
            </a:extLst>
          </p:cNvPr>
          <p:cNvPicPr>
            <a:picLocks noChangeAspect="1"/>
          </p:cNvPicPr>
          <p:nvPr/>
        </p:nvPicPr>
        <p:blipFill>
          <a:blip r:embed="rId3"/>
          <a:stretch>
            <a:fillRect/>
          </a:stretch>
        </p:blipFill>
        <p:spPr>
          <a:xfrm>
            <a:off x="6387084" y="146305"/>
            <a:ext cx="4622292" cy="6288833"/>
          </a:xfrm>
          <a:prstGeom prst="rect">
            <a:avLst/>
          </a:prstGeom>
        </p:spPr>
      </p:pic>
    </p:spTree>
    <p:extLst>
      <p:ext uri="{BB962C8B-B14F-4D97-AF65-F5344CB8AC3E}">
        <p14:creationId xmlns:p14="http://schemas.microsoft.com/office/powerpoint/2010/main" val="17906326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E433E-7655-CD45-9372-7D833D07F1D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B421435-F643-6E4F-BD17-AD7ACD4CBEC9}"/>
              </a:ext>
            </a:extLst>
          </p:cNvPr>
          <p:cNvSpPr>
            <a:spLocks noGrp="1"/>
          </p:cNvSpPr>
          <p:nvPr>
            <p:ph idx="1"/>
          </p:nvPr>
        </p:nvSpPr>
        <p:spPr/>
        <p:txBody>
          <a:bodyPr/>
          <a:lstStyle/>
          <a:p>
            <a:r>
              <a:rPr lang="en-GB" dirty="0"/>
              <a:t>Though rooted in the Latin alphabet, the written Welsh language omits certain Roman stalwarts (j, k, q, v, x, z) and comprises 28 total characters with the inclusion of eight digraphs, or letter-combinations.</a:t>
            </a:r>
          </a:p>
        </p:txBody>
      </p:sp>
      <p:pic>
        <p:nvPicPr>
          <p:cNvPr id="5" name="Picture 4">
            <a:extLst>
              <a:ext uri="{FF2B5EF4-FFF2-40B4-BE49-F238E27FC236}">
                <a16:creationId xmlns:a16="http://schemas.microsoft.com/office/drawing/2014/main" id="{7F1760E7-738A-0C40-B312-BBDED18B303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580914" y="3086100"/>
            <a:ext cx="4960086" cy="3302000"/>
          </a:xfrm>
          <a:prstGeom prst="rect">
            <a:avLst/>
          </a:prstGeom>
        </p:spPr>
      </p:pic>
    </p:spTree>
    <p:extLst>
      <p:ext uri="{BB962C8B-B14F-4D97-AF65-F5344CB8AC3E}">
        <p14:creationId xmlns:p14="http://schemas.microsoft.com/office/powerpoint/2010/main" val="2027241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ED6C1B-3575-6D4F-85A7-2B55E52DAA3D}"/>
              </a:ext>
            </a:extLst>
          </p:cNvPr>
          <p:cNvSpPr>
            <a:spLocks noGrp="1"/>
          </p:cNvSpPr>
          <p:nvPr>
            <p:ph idx="1"/>
          </p:nvPr>
        </p:nvSpPr>
        <p:spPr>
          <a:xfrm>
            <a:off x="469900" y="225425"/>
            <a:ext cx="10515600" cy="4351338"/>
          </a:xfrm>
        </p:spPr>
        <p:txBody>
          <a:bodyPr/>
          <a:lstStyle/>
          <a:p>
            <a:r>
              <a:rPr lang="en-GB" dirty="0"/>
              <a:t>These digraphs — ultimately treated as true ligatures in the instances of Ch, </a:t>
            </a:r>
            <a:r>
              <a:rPr lang="en-GB" dirty="0" err="1"/>
              <a:t>ch</a:t>
            </a:r>
            <a:r>
              <a:rPr lang="en-GB" dirty="0"/>
              <a:t>, </a:t>
            </a:r>
            <a:r>
              <a:rPr lang="en-GB" dirty="0" err="1"/>
              <a:t>dd</a:t>
            </a:r>
            <a:r>
              <a:rPr lang="en-GB" dirty="0"/>
              <a:t>, </a:t>
            </a:r>
            <a:r>
              <a:rPr lang="en-GB" dirty="0" err="1"/>
              <a:t>Ff</a:t>
            </a:r>
            <a:r>
              <a:rPr lang="en-GB" dirty="0"/>
              <a:t>, </a:t>
            </a:r>
            <a:r>
              <a:rPr lang="en-GB" dirty="0" err="1"/>
              <a:t>ff</a:t>
            </a:r>
            <a:r>
              <a:rPr lang="en-GB" dirty="0"/>
              <a:t>, </a:t>
            </a:r>
            <a:r>
              <a:rPr lang="en-GB" dirty="0" err="1"/>
              <a:t>Ll</a:t>
            </a:r>
            <a:r>
              <a:rPr lang="en-GB" dirty="0"/>
              <a:t>, Th, </a:t>
            </a:r>
            <a:r>
              <a:rPr lang="en-GB" dirty="0" err="1"/>
              <a:t>th</a:t>
            </a:r>
            <a:r>
              <a:rPr lang="en-GB" dirty="0"/>
              <a:t> — would come to set the tone for the proposal put forth: a series of three typefaces, each with Standard and Headline variants, the latter of which would put the provenance of the Welsh language front and </a:t>
            </a:r>
            <a:r>
              <a:rPr lang="en-GB" dirty="0" err="1"/>
              <a:t>center</a:t>
            </a:r>
            <a:r>
              <a:rPr lang="en-GB" dirty="0"/>
              <a:t>.</a:t>
            </a:r>
            <a:endParaRPr lang="en-US" dirty="0"/>
          </a:p>
          <a:p>
            <a:endParaRPr lang="en-US" dirty="0"/>
          </a:p>
        </p:txBody>
      </p:sp>
      <p:pic>
        <p:nvPicPr>
          <p:cNvPr id="4" name="Picture 3">
            <a:extLst>
              <a:ext uri="{FF2B5EF4-FFF2-40B4-BE49-F238E27FC236}">
                <a16:creationId xmlns:a16="http://schemas.microsoft.com/office/drawing/2014/main" id="{712FADEC-B767-E346-A530-80321FBB6A9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84900" y="2380632"/>
            <a:ext cx="5829300" cy="3880648"/>
          </a:xfrm>
          <a:prstGeom prst="rect">
            <a:avLst/>
          </a:prstGeom>
        </p:spPr>
      </p:pic>
      <p:pic>
        <p:nvPicPr>
          <p:cNvPr id="6" name="Picture 5">
            <a:extLst>
              <a:ext uri="{FF2B5EF4-FFF2-40B4-BE49-F238E27FC236}">
                <a16:creationId xmlns:a16="http://schemas.microsoft.com/office/drawing/2014/main" id="{F76DB5C1-19A9-F948-8E0D-8C033482C05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6114" y="2348265"/>
            <a:ext cx="5877649" cy="3912835"/>
          </a:xfrm>
          <a:prstGeom prst="rect">
            <a:avLst/>
          </a:prstGeom>
        </p:spPr>
      </p:pic>
    </p:spTree>
    <p:extLst>
      <p:ext uri="{BB962C8B-B14F-4D97-AF65-F5344CB8AC3E}">
        <p14:creationId xmlns:p14="http://schemas.microsoft.com/office/powerpoint/2010/main" val="1273390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8BAB65-20AD-C349-86A5-101AE741F482}"/>
              </a:ext>
            </a:extLst>
          </p:cNvPr>
          <p:cNvSpPr>
            <a:spLocks noGrp="1"/>
          </p:cNvSpPr>
          <p:nvPr>
            <p:ph idx="1"/>
          </p:nvPr>
        </p:nvSpPr>
        <p:spPr>
          <a:xfrm>
            <a:off x="838200" y="889000"/>
            <a:ext cx="10515600" cy="5287963"/>
          </a:xfrm>
        </p:spPr>
        <p:txBody>
          <a:bodyPr>
            <a:noAutofit/>
          </a:bodyPr>
          <a:lstStyle/>
          <a:p>
            <a:pPr marL="0" indent="0">
              <a:buNone/>
            </a:pPr>
            <a:r>
              <a:rPr lang="en-GB" sz="3600" dirty="0"/>
              <a:t>Looking to the history of the land itself, we took cues from Celtic and Gaelic typographies to inform several of the consonants (d, h, l, m, n, u), taking special care not to wander into the territory of pastiche or parody. These forms comprised the infrastructure for the more expressive, headline cut of the type family (</a:t>
            </a:r>
            <a:r>
              <a:rPr lang="en-GB" sz="3600" dirty="0" err="1"/>
              <a:t>Cymru</a:t>
            </a:r>
            <a:r>
              <a:rPr lang="en-GB" sz="3600" dirty="0"/>
              <a:t> — Welsh for ‘Wales’), while Wales Sans acted as the more staid (and, indeed, English-language) counterpart.</a:t>
            </a:r>
            <a:endParaRPr lang="en-US" sz="3600" dirty="0"/>
          </a:p>
        </p:txBody>
      </p:sp>
    </p:spTree>
    <p:extLst>
      <p:ext uri="{BB962C8B-B14F-4D97-AF65-F5344CB8AC3E}">
        <p14:creationId xmlns:p14="http://schemas.microsoft.com/office/powerpoint/2010/main" val="41051506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A10499-48F9-D44E-ADDC-0D76FEA9FF66}"/>
              </a:ext>
            </a:extLst>
          </p:cNvPr>
          <p:cNvSpPr>
            <a:spLocks noGrp="1"/>
          </p:cNvSpPr>
          <p:nvPr>
            <p:ph idx="1"/>
          </p:nvPr>
        </p:nvSpPr>
        <p:spPr>
          <a:xfrm>
            <a:off x="838200" y="584200"/>
            <a:ext cx="10515600" cy="5592763"/>
          </a:xfrm>
        </p:spPr>
        <p:txBody>
          <a:bodyPr>
            <a:noAutofit/>
          </a:bodyPr>
          <a:lstStyle/>
          <a:p>
            <a:pPr marL="0" indent="0">
              <a:buNone/>
            </a:pPr>
            <a:r>
              <a:rPr lang="en-US" sz="3600" dirty="0"/>
              <a:t>The branding was launched in late 2016, and </a:t>
            </a:r>
            <a:r>
              <a:rPr lang="en-US" sz="3600" dirty="0" err="1"/>
              <a:t>Smörgåsbord</a:t>
            </a:r>
            <a:r>
              <a:rPr lang="en-US" sz="3600" dirty="0"/>
              <a:t> claims it has had a tangible impact: there was a 60% uplift in visitors to </a:t>
            </a:r>
            <a:r>
              <a:rPr lang="en-US" sz="3600" dirty="0" err="1"/>
              <a:t>tradeandinvest.wales</a:t>
            </a:r>
            <a:r>
              <a:rPr lang="en-US" sz="3600" dirty="0"/>
              <a:t> in 2017, the food and drink sector exceeded growth targets and Wales saw a 16% increate in the number of GP training places filled after the government launched a recruitment campaign featuring the new branding. The Welsh government also claims its tourism marketing has generated an extra £350 million for the country's economy.</a:t>
            </a:r>
          </a:p>
        </p:txBody>
      </p:sp>
    </p:spTree>
    <p:extLst>
      <p:ext uri="{BB962C8B-B14F-4D97-AF65-F5344CB8AC3E}">
        <p14:creationId xmlns:p14="http://schemas.microsoft.com/office/powerpoint/2010/main" val="1605672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00B27-2BD3-AA48-8811-B8F72E70F8A9}"/>
              </a:ext>
            </a:extLst>
          </p:cNvPr>
          <p:cNvSpPr>
            <a:spLocks noGrp="1"/>
          </p:cNvSpPr>
          <p:nvPr>
            <p:ph type="title"/>
          </p:nvPr>
        </p:nvSpPr>
        <p:spPr/>
        <p:txBody>
          <a:bodyPr/>
          <a:lstStyle/>
          <a:p>
            <a:endParaRPr lang="en-US"/>
          </a:p>
        </p:txBody>
      </p:sp>
      <p:pic>
        <p:nvPicPr>
          <p:cNvPr id="7" name="Picture 6">
            <a:extLst>
              <a:ext uri="{FF2B5EF4-FFF2-40B4-BE49-F238E27FC236}">
                <a16:creationId xmlns:a16="http://schemas.microsoft.com/office/drawing/2014/main" id="{24EEE79A-DC17-0B45-82F4-398779372F4A}"/>
              </a:ext>
            </a:extLst>
          </p:cNvPr>
          <p:cNvPicPr>
            <a:picLocks noChangeAspect="1"/>
          </p:cNvPicPr>
          <p:nvPr/>
        </p:nvPicPr>
        <p:blipFill>
          <a:blip r:embed="rId2"/>
          <a:stretch>
            <a:fillRect/>
          </a:stretch>
        </p:blipFill>
        <p:spPr>
          <a:xfrm>
            <a:off x="3556000" y="4001294"/>
            <a:ext cx="5080000" cy="1905000"/>
          </a:xfrm>
          <a:prstGeom prst="rect">
            <a:avLst/>
          </a:prstGeom>
        </p:spPr>
      </p:pic>
      <p:pic>
        <p:nvPicPr>
          <p:cNvPr id="11" name="Content Placeholder 10">
            <a:extLst>
              <a:ext uri="{FF2B5EF4-FFF2-40B4-BE49-F238E27FC236}">
                <a16:creationId xmlns:a16="http://schemas.microsoft.com/office/drawing/2014/main" id="{A20BEDE9-A4A1-DD4B-B197-4E7EEBA1E4D3}"/>
              </a:ext>
            </a:extLst>
          </p:cNvPr>
          <p:cNvPicPr>
            <a:picLocks noGrp="1" noChangeAspect="1"/>
          </p:cNvPicPr>
          <p:nvPr>
            <p:ph idx="1"/>
          </p:nvPr>
        </p:nvPicPr>
        <p:blipFill>
          <a:blip r:embed="rId3"/>
          <a:stretch>
            <a:fillRect/>
          </a:stretch>
        </p:blipFill>
        <p:spPr>
          <a:xfrm>
            <a:off x="838199" y="1077310"/>
            <a:ext cx="10526927" cy="1958498"/>
          </a:xfrm>
        </p:spPr>
      </p:pic>
    </p:spTree>
    <p:extLst>
      <p:ext uri="{BB962C8B-B14F-4D97-AF65-F5344CB8AC3E}">
        <p14:creationId xmlns:p14="http://schemas.microsoft.com/office/powerpoint/2010/main" val="11327630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AD6FE-1A13-7E4F-9152-9ADCA5156D73}"/>
              </a:ext>
            </a:extLst>
          </p:cNvPr>
          <p:cNvSpPr>
            <a:spLocks noGrp="1"/>
          </p:cNvSpPr>
          <p:nvPr>
            <p:ph type="title"/>
          </p:nvPr>
        </p:nvSpPr>
        <p:spPr>
          <a:xfrm>
            <a:off x="711200" y="123825"/>
            <a:ext cx="10515600" cy="993775"/>
          </a:xfrm>
        </p:spPr>
        <p:txBody>
          <a:bodyPr/>
          <a:lstStyle/>
          <a:p>
            <a:r>
              <a:rPr lang="en-US" dirty="0"/>
              <a:t>Y </a:t>
            </a:r>
            <a:r>
              <a:rPr lang="en-US" dirty="0" err="1"/>
              <a:t>ddraig</a:t>
            </a:r>
            <a:r>
              <a:rPr lang="en-US" dirty="0"/>
              <a:t> </a:t>
            </a:r>
            <a:r>
              <a:rPr lang="en-US" dirty="0" err="1"/>
              <a:t>Goch</a:t>
            </a:r>
            <a:endParaRPr lang="en-US" dirty="0"/>
          </a:p>
        </p:txBody>
      </p:sp>
      <p:sp>
        <p:nvSpPr>
          <p:cNvPr id="3" name="Content Placeholder 2">
            <a:extLst>
              <a:ext uri="{FF2B5EF4-FFF2-40B4-BE49-F238E27FC236}">
                <a16:creationId xmlns:a16="http://schemas.microsoft.com/office/drawing/2014/main" id="{B50D1C3C-331E-7E46-9E8C-5D9DAACFA521}"/>
              </a:ext>
            </a:extLst>
          </p:cNvPr>
          <p:cNvSpPr>
            <a:spLocks noGrp="1"/>
          </p:cNvSpPr>
          <p:nvPr>
            <p:ph idx="1"/>
          </p:nvPr>
        </p:nvSpPr>
        <p:spPr>
          <a:xfrm>
            <a:off x="406400" y="1117600"/>
            <a:ext cx="5181600" cy="5613400"/>
          </a:xfrm>
        </p:spPr>
        <p:txBody>
          <a:bodyPr>
            <a:normAutofit fontScale="85000" lnSpcReduction="10000"/>
          </a:bodyPr>
          <a:lstStyle/>
          <a:p>
            <a:r>
              <a:rPr lang="en-GB" dirty="0"/>
              <a:t>In 1901 the dragon became the official symbol of Wales, and in Caernarfon in 1911, at the investiture of Edward, Prince of Wales, the flag appeared in its current form, helping its rise to prominence.</a:t>
            </a:r>
          </a:p>
          <a:p>
            <a:r>
              <a:rPr lang="en-GB" dirty="0"/>
              <a:t>In 1953 it was announced that there would be a new royal badge containing the motto "Y </a:t>
            </a:r>
            <a:r>
              <a:rPr lang="en-GB" dirty="0" err="1"/>
              <a:t>Ddraig</a:t>
            </a:r>
            <a:r>
              <a:rPr lang="en-GB" dirty="0"/>
              <a:t> Goch </a:t>
            </a:r>
            <a:r>
              <a:rPr lang="en-GB" dirty="0" err="1"/>
              <a:t>Ddyry</a:t>
            </a:r>
            <a:r>
              <a:rPr lang="en-GB" dirty="0"/>
              <a:t> </a:t>
            </a:r>
            <a:r>
              <a:rPr lang="en-GB" dirty="0" err="1"/>
              <a:t>Cychwyn</a:t>
            </a:r>
            <a:r>
              <a:rPr lang="en-GB" dirty="0"/>
              <a:t>" (an approximate translation is "the red dragon inspires action").</a:t>
            </a:r>
          </a:p>
          <a:p>
            <a:r>
              <a:rPr lang="en-GB" dirty="0"/>
              <a:t>In 1959, after successful lobbying by the </a:t>
            </a:r>
            <a:r>
              <a:rPr lang="en-GB" dirty="0" err="1"/>
              <a:t>Gorsedd</a:t>
            </a:r>
            <a:r>
              <a:rPr lang="en-GB" dirty="0"/>
              <a:t> of Bards and others, Queen Elizabeth II made the red dragon on a green and white background the official flag for Wales.</a:t>
            </a:r>
          </a:p>
          <a:p>
            <a:endParaRPr lang="en-US" dirty="0"/>
          </a:p>
        </p:txBody>
      </p:sp>
      <p:sp>
        <p:nvSpPr>
          <p:cNvPr id="4" name="TextBox 3">
            <a:extLst>
              <a:ext uri="{FF2B5EF4-FFF2-40B4-BE49-F238E27FC236}">
                <a16:creationId xmlns:a16="http://schemas.microsoft.com/office/drawing/2014/main" id="{D8B04AAB-EDA8-7A4C-BC8E-50532D4F653B}"/>
              </a:ext>
            </a:extLst>
          </p:cNvPr>
          <p:cNvSpPr txBox="1"/>
          <p:nvPr/>
        </p:nvSpPr>
        <p:spPr>
          <a:xfrm>
            <a:off x="5969000" y="923479"/>
            <a:ext cx="5791200" cy="5632311"/>
          </a:xfrm>
          <a:prstGeom prst="rect">
            <a:avLst/>
          </a:prstGeom>
          <a:noFill/>
        </p:spPr>
        <p:txBody>
          <a:bodyPr wrap="square" rtlCol="0">
            <a:spAutoFit/>
          </a:bodyPr>
          <a:lstStyle/>
          <a:p>
            <a:pPr marL="342900" indent="-342900">
              <a:buFont typeface="Arial" panose="020B0604020202020204" pitchFamily="34" charset="0"/>
              <a:buChar char="•"/>
            </a:pPr>
            <a:r>
              <a:rPr lang="en-US" sz="2400" i="1" dirty="0" err="1"/>
              <a:t>Ym</a:t>
            </a:r>
            <a:r>
              <a:rPr lang="en-US" sz="2400" i="1" dirty="0"/>
              <a:t> 1901 </a:t>
            </a:r>
            <a:r>
              <a:rPr lang="en-US" sz="2400" i="1" dirty="0" err="1"/>
              <a:t>daeth</a:t>
            </a:r>
            <a:r>
              <a:rPr lang="en-US" sz="2400" i="1" dirty="0"/>
              <a:t> y </a:t>
            </a:r>
            <a:r>
              <a:rPr lang="en-US" sz="2400" i="1" dirty="0" err="1"/>
              <a:t>ddraig</a:t>
            </a:r>
            <a:r>
              <a:rPr lang="en-US" sz="2400" i="1" dirty="0"/>
              <a:t> </a:t>
            </a:r>
            <a:r>
              <a:rPr lang="en-US" sz="2400" i="1" dirty="0" err="1"/>
              <a:t>yn</a:t>
            </a:r>
            <a:r>
              <a:rPr lang="en-US" sz="2400" i="1" dirty="0"/>
              <a:t> symbol </a:t>
            </a:r>
            <a:r>
              <a:rPr lang="en-US" sz="2400" i="1" dirty="0" err="1"/>
              <a:t>swyddogol</a:t>
            </a:r>
            <a:r>
              <a:rPr lang="en-US" sz="2400" i="1" dirty="0"/>
              <a:t> </a:t>
            </a:r>
            <a:r>
              <a:rPr lang="en-US" sz="2400" i="1" dirty="0" err="1"/>
              <a:t>Cymru</a:t>
            </a:r>
            <a:r>
              <a:rPr lang="en-US" sz="2400" i="1" dirty="0"/>
              <a:t>, ac </a:t>
            </a:r>
            <a:r>
              <a:rPr lang="en-US" sz="2400" i="1" dirty="0" err="1"/>
              <a:t>yng</a:t>
            </a:r>
            <a:r>
              <a:rPr lang="en-US" sz="2400" i="1" dirty="0"/>
              <a:t> </a:t>
            </a:r>
            <a:r>
              <a:rPr lang="en-US" sz="2400" i="1" dirty="0" err="1"/>
              <a:t>Nghaernarfon</a:t>
            </a:r>
            <a:r>
              <a:rPr lang="en-US" sz="2400" i="1" dirty="0"/>
              <a:t> </a:t>
            </a:r>
            <a:r>
              <a:rPr lang="en-US" sz="2400" i="1" dirty="0" err="1"/>
              <a:t>yn</a:t>
            </a:r>
            <a:r>
              <a:rPr lang="en-US" sz="2400" i="1" dirty="0"/>
              <a:t> 1911, </a:t>
            </a:r>
            <a:r>
              <a:rPr lang="en-US" sz="2400" i="1" dirty="0" err="1"/>
              <a:t>ar</a:t>
            </a:r>
            <a:r>
              <a:rPr lang="en-US" sz="2400" i="1" dirty="0"/>
              <a:t> </a:t>
            </a:r>
            <a:r>
              <a:rPr lang="en-US" sz="2400" i="1" dirty="0" err="1"/>
              <a:t>arwisgiad</a:t>
            </a:r>
            <a:r>
              <a:rPr lang="en-US" sz="2400" i="1" dirty="0"/>
              <a:t> Edward, </a:t>
            </a:r>
            <a:r>
              <a:rPr lang="en-US" sz="2400" i="1" dirty="0" err="1"/>
              <a:t>Tywysog</a:t>
            </a:r>
            <a:r>
              <a:rPr lang="en-US" sz="2400" i="1" dirty="0"/>
              <a:t> </a:t>
            </a:r>
            <a:r>
              <a:rPr lang="en-US" sz="2400" i="1" dirty="0" err="1"/>
              <a:t>Cymru</a:t>
            </a:r>
            <a:r>
              <a:rPr lang="en-US" sz="2400" i="1" dirty="0"/>
              <a:t>, </a:t>
            </a:r>
            <a:r>
              <a:rPr lang="en-US" sz="2400" i="1" dirty="0" err="1"/>
              <a:t>ymddangosodd</a:t>
            </a:r>
            <a:r>
              <a:rPr lang="en-US" sz="2400" i="1" dirty="0"/>
              <a:t> y </a:t>
            </a:r>
            <a:r>
              <a:rPr lang="en-US" sz="2400" i="1" dirty="0" err="1"/>
              <a:t>faner</a:t>
            </a:r>
            <a:r>
              <a:rPr lang="en-US" sz="2400" i="1" dirty="0"/>
              <a:t> </a:t>
            </a:r>
            <a:r>
              <a:rPr lang="en-US" sz="2400" i="1" dirty="0" err="1"/>
              <a:t>yn</a:t>
            </a:r>
            <a:r>
              <a:rPr lang="en-US" sz="2400" i="1" dirty="0"/>
              <a:t> </a:t>
            </a:r>
            <a:r>
              <a:rPr lang="en-US" sz="2400" i="1" dirty="0" err="1"/>
              <a:t>ei</a:t>
            </a:r>
            <a:r>
              <a:rPr lang="en-US" sz="2400" i="1" dirty="0"/>
              <a:t> </a:t>
            </a:r>
            <a:r>
              <a:rPr lang="en-US" sz="2400" i="1" dirty="0" err="1"/>
              <a:t>ffurf</a:t>
            </a:r>
            <a:r>
              <a:rPr lang="en-US" sz="2400" i="1" dirty="0"/>
              <a:t> </a:t>
            </a:r>
            <a:r>
              <a:rPr lang="en-US" sz="2400" i="1" dirty="0" err="1"/>
              <a:t>bresennol</a:t>
            </a:r>
            <a:r>
              <a:rPr lang="en-US" sz="2400" i="1" dirty="0"/>
              <a:t>, </a:t>
            </a:r>
            <a:r>
              <a:rPr lang="en-US" sz="2400" i="1" dirty="0" err="1"/>
              <a:t>helpodd</a:t>
            </a:r>
            <a:r>
              <a:rPr lang="en-US" sz="2400" i="1" dirty="0"/>
              <a:t> </a:t>
            </a:r>
            <a:r>
              <a:rPr lang="en-US" sz="2400" i="1" dirty="0" err="1"/>
              <a:t>hyn</a:t>
            </a:r>
            <a:r>
              <a:rPr lang="en-US" sz="2400" i="1" dirty="0"/>
              <a:t> </a:t>
            </a:r>
            <a:r>
              <a:rPr lang="en-US" sz="2400" i="1" dirty="0" err="1"/>
              <a:t>ei</a:t>
            </a:r>
            <a:r>
              <a:rPr lang="en-US" sz="2400" i="1" dirty="0"/>
              <a:t> </a:t>
            </a:r>
            <a:r>
              <a:rPr lang="en-US" sz="2400" i="1" dirty="0" err="1"/>
              <a:t>chodiad</a:t>
            </a:r>
            <a:r>
              <a:rPr lang="en-US" sz="2400" i="1" dirty="0"/>
              <a:t> </a:t>
            </a:r>
            <a:r>
              <a:rPr lang="en-US" sz="2400" i="1" dirty="0" err="1"/>
              <a:t>i</a:t>
            </a:r>
            <a:r>
              <a:rPr lang="en-US" sz="2400" i="1" dirty="0"/>
              <a:t> </a:t>
            </a:r>
            <a:r>
              <a:rPr lang="en-US" sz="2400" i="1" dirty="0" err="1"/>
              <a:t>amlygrwydd</a:t>
            </a:r>
            <a:r>
              <a:rPr lang="en-US" sz="2400" i="1" dirty="0"/>
              <a:t>.</a:t>
            </a:r>
          </a:p>
          <a:p>
            <a:pPr marL="342900" indent="-342900">
              <a:buFont typeface="Arial" panose="020B0604020202020204" pitchFamily="34" charset="0"/>
              <a:buChar char="•"/>
            </a:pPr>
            <a:r>
              <a:rPr lang="en-US" sz="2400" i="1" dirty="0" err="1"/>
              <a:t>Yn</a:t>
            </a:r>
            <a:r>
              <a:rPr lang="en-US" sz="2400" i="1" dirty="0"/>
              <a:t> 1953 </a:t>
            </a:r>
            <a:r>
              <a:rPr lang="en-US" sz="2400" i="1" dirty="0" err="1"/>
              <a:t>cyhoeddwyd</a:t>
            </a:r>
            <a:r>
              <a:rPr lang="en-US" sz="2400" i="1" dirty="0"/>
              <a:t> y </a:t>
            </a:r>
            <a:r>
              <a:rPr lang="en-US" sz="2400" i="1" dirty="0" err="1"/>
              <a:t>byddai</a:t>
            </a:r>
            <a:r>
              <a:rPr lang="en-US" sz="2400" i="1" dirty="0"/>
              <a:t> </a:t>
            </a:r>
            <a:r>
              <a:rPr lang="en-US" sz="2400" i="1" dirty="0" err="1"/>
              <a:t>bathodyn</a:t>
            </a:r>
            <a:r>
              <a:rPr lang="en-US" sz="2400" i="1" dirty="0"/>
              <a:t> </a:t>
            </a:r>
            <a:r>
              <a:rPr lang="en-US" sz="2400" i="1" dirty="0" err="1"/>
              <a:t>brenhinol</a:t>
            </a:r>
            <a:r>
              <a:rPr lang="en-US" sz="2400" i="1" dirty="0"/>
              <a:t> </a:t>
            </a:r>
            <a:r>
              <a:rPr lang="en-US" sz="2400" i="1" dirty="0" err="1"/>
              <a:t>newydd</a:t>
            </a:r>
            <a:r>
              <a:rPr lang="en-US" sz="2400" i="1" dirty="0"/>
              <a:t> </a:t>
            </a:r>
            <a:r>
              <a:rPr lang="en-US" sz="2400" i="1" dirty="0" err="1"/>
              <a:t>yn</a:t>
            </a:r>
            <a:r>
              <a:rPr lang="en-US" sz="2400" i="1" dirty="0"/>
              <a:t> </a:t>
            </a:r>
            <a:r>
              <a:rPr lang="en-US" sz="2400" i="1" dirty="0" err="1"/>
              <a:t>cynnwys</a:t>
            </a:r>
            <a:r>
              <a:rPr lang="en-US" sz="2400" i="1" dirty="0"/>
              <a:t> </a:t>
            </a:r>
            <a:r>
              <a:rPr lang="en-US" sz="2400" i="1" dirty="0" err="1"/>
              <a:t>yr</a:t>
            </a:r>
            <a:r>
              <a:rPr lang="en-US" sz="2400" i="1" dirty="0"/>
              <a:t> </a:t>
            </a:r>
            <a:r>
              <a:rPr lang="en-US" sz="2400" i="1" dirty="0" err="1"/>
              <a:t>arwyddair</a:t>
            </a:r>
            <a:r>
              <a:rPr lang="en-US" sz="2400" i="1" dirty="0"/>
              <a:t> ""Y </a:t>
            </a:r>
            <a:r>
              <a:rPr lang="en-US" sz="2400" i="1" dirty="0" err="1"/>
              <a:t>Ddraig</a:t>
            </a:r>
            <a:r>
              <a:rPr lang="en-US" sz="2400" i="1" dirty="0"/>
              <a:t> </a:t>
            </a:r>
            <a:r>
              <a:rPr lang="en-US" sz="2400" i="1" dirty="0" err="1"/>
              <a:t>Goch</a:t>
            </a:r>
            <a:r>
              <a:rPr lang="en-US" sz="2400" i="1" dirty="0"/>
              <a:t> </a:t>
            </a:r>
            <a:r>
              <a:rPr lang="en-US" sz="2400" i="1" dirty="0" err="1"/>
              <a:t>Ddyry</a:t>
            </a:r>
            <a:r>
              <a:rPr lang="en-US" sz="2400" i="1" dirty="0"/>
              <a:t> </a:t>
            </a:r>
            <a:r>
              <a:rPr lang="en-US" sz="2400" i="1" dirty="0" err="1"/>
              <a:t>Cychwyn</a:t>
            </a:r>
            <a:r>
              <a:rPr lang="en-US" sz="2400" i="1" dirty="0"/>
              <a:t>" </a:t>
            </a:r>
          </a:p>
          <a:p>
            <a:pPr marL="342900" indent="-342900">
              <a:buFont typeface="Arial" panose="020B0604020202020204" pitchFamily="34" charset="0"/>
              <a:buChar char="•"/>
            </a:pPr>
            <a:r>
              <a:rPr lang="en-US" sz="2400" i="1" dirty="0" err="1"/>
              <a:t>Yn</a:t>
            </a:r>
            <a:r>
              <a:rPr lang="en-US" sz="2400" i="1" dirty="0"/>
              <a:t> 1959, </a:t>
            </a:r>
            <a:r>
              <a:rPr lang="en-US" sz="2400" i="1" dirty="0" err="1"/>
              <a:t>ar</a:t>
            </a:r>
            <a:r>
              <a:rPr lang="en-US" sz="2400" i="1" dirty="0"/>
              <a:t> </a:t>
            </a:r>
            <a:r>
              <a:rPr lang="en-US" sz="2400" i="1" dirty="0" err="1"/>
              <a:t>ôl</a:t>
            </a:r>
            <a:r>
              <a:rPr lang="en-US" sz="2400" i="1" dirty="0"/>
              <a:t> </a:t>
            </a:r>
            <a:r>
              <a:rPr lang="en-US" sz="2400" i="1" dirty="0" err="1"/>
              <a:t>lobïo</a:t>
            </a:r>
            <a:r>
              <a:rPr lang="en-US" sz="2400" i="1" dirty="0"/>
              <a:t> </a:t>
            </a:r>
            <a:r>
              <a:rPr lang="en-US" sz="2400" i="1" dirty="0" err="1"/>
              <a:t>llwyddiannus</a:t>
            </a:r>
            <a:r>
              <a:rPr lang="en-US" sz="2400" i="1" dirty="0"/>
              <a:t> </a:t>
            </a:r>
            <a:r>
              <a:rPr lang="en-US" sz="2400" i="1" dirty="0" err="1"/>
              <a:t>gan</a:t>
            </a:r>
            <a:r>
              <a:rPr lang="en-US" sz="2400" i="1" dirty="0"/>
              <a:t> </a:t>
            </a:r>
            <a:r>
              <a:rPr lang="en-US" sz="2400" i="1" dirty="0" err="1"/>
              <a:t>Orsedd</a:t>
            </a:r>
            <a:r>
              <a:rPr lang="en-US" sz="2400" i="1" dirty="0"/>
              <a:t> y </a:t>
            </a:r>
            <a:r>
              <a:rPr lang="en-US" sz="2400" i="1" dirty="0" err="1"/>
              <a:t>Beirdd</a:t>
            </a:r>
            <a:r>
              <a:rPr lang="en-US" sz="2400" i="1" dirty="0"/>
              <a:t> ac </a:t>
            </a:r>
            <a:r>
              <a:rPr lang="en-US" sz="2400" i="1" dirty="0" err="1"/>
              <a:t>eraill</a:t>
            </a:r>
            <a:r>
              <a:rPr lang="en-US" sz="2400" i="1" dirty="0"/>
              <a:t>, </a:t>
            </a:r>
            <a:r>
              <a:rPr lang="en-US" sz="2400" i="1" dirty="0" err="1"/>
              <a:t>gwnaeth</a:t>
            </a:r>
            <a:r>
              <a:rPr lang="en-US" sz="2400" i="1" dirty="0"/>
              <a:t> y </a:t>
            </a:r>
            <a:r>
              <a:rPr lang="en-US" sz="2400" i="1" dirty="0" err="1"/>
              <a:t>Frenhines</a:t>
            </a:r>
            <a:r>
              <a:rPr lang="en-US" sz="2400" i="1" dirty="0"/>
              <a:t> Elizabeth II y </a:t>
            </a:r>
            <a:r>
              <a:rPr lang="en-US" sz="2400" i="1" dirty="0" err="1"/>
              <a:t>ddraig</a:t>
            </a:r>
            <a:r>
              <a:rPr lang="en-US" sz="2400" i="1" dirty="0"/>
              <a:t> </a:t>
            </a:r>
            <a:r>
              <a:rPr lang="en-US" sz="2400" i="1" dirty="0" err="1"/>
              <a:t>goch</a:t>
            </a:r>
            <a:r>
              <a:rPr lang="en-US" sz="2400" i="1" dirty="0"/>
              <a:t> </a:t>
            </a:r>
            <a:r>
              <a:rPr lang="en-US" sz="2400" i="1" dirty="0" err="1"/>
              <a:t>ar</a:t>
            </a:r>
            <a:r>
              <a:rPr lang="en-US" sz="2400" i="1" dirty="0"/>
              <a:t> </a:t>
            </a:r>
            <a:r>
              <a:rPr lang="en-US" sz="2400" i="1" dirty="0" err="1"/>
              <a:t>gefndir</a:t>
            </a:r>
            <a:r>
              <a:rPr lang="en-US" sz="2400" i="1" dirty="0"/>
              <a:t> </a:t>
            </a:r>
            <a:r>
              <a:rPr lang="en-US" sz="2400" i="1" dirty="0" err="1"/>
              <a:t>gwyrdd</a:t>
            </a:r>
            <a:r>
              <a:rPr lang="en-US" sz="2400" i="1" dirty="0"/>
              <a:t> a </a:t>
            </a:r>
            <a:r>
              <a:rPr lang="en-US" sz="2400" i="1" dirty="0" err="1"/>
              <a:t>gwyn</a:t>
            </a:r>
            <a:r>
              <a:rPr lang="en-US" sz="2400" i="1" dirty="0"/>
              <a:t> </a:t>
            </a:r>
            <a:r>
              <a:rPr lang="en-US" sz="2400" i="1" dirty="0" err="1"/>
              <a:t>yn</a:t>
            </a:r>
            <a:r>
              <a:rPr lang="en-US" sz="2400" i="1" dirty="0"/>
              <a:t> </a:t>
            </a:r>
            <a:r>
              <a:rPr lang="en-US" sz="2400" i="1" dirty="0" err="1"/>
              <a:t>faner</a:t>
            </a:r>
            <a:r>
              <a:rPr lang="en-US" sz="2400" i="1" dirty="0"/>
              <a:t> </a:t>
            </a:r>
            <a:r>
              <a:rPr lang="en-US" sz="2400" i="1" dirty="0" err="1"/>
              <a:t>swyddogol</a:t>
            </a:r>
            <a:r>
              <a:rPr lang="en-US" sz="2400" i="1" dirty="0"/>
              <a:t> </a:t>
            </a:r>
            <a:r>
              <a:rPr lang="en-US" sz="2400" i="1" dirty="0" err="1"/>
              <a:t>Cymru</a:t>
            </a:r>
            <a:r>
              <a:rPr lang="en-US" sz="2400" i="1" dirty="0"/>
              <a:t>.</a:t>
            </a:r>
          </a:p>
        </p:txBody>
      </p:sp>
    </p:spTree>
    <p:extLst>
      <p:ext uri="{BB962C8B-B14F-4D97-AF65-F5344CB8AC3E}">
        <p14:creationId xmlns:p14="http://schemas.microsoft.com/office/powerpoint/2010/main" val="3952732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9644-D434-0447-BD95-BCE7CEAFC96A}"/>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932D78F9-6A48-CD43-AA49-6AF95C1AD61E}"/>
              </a:ext>
            </a:extLst>
          </p:cNvPr>
          <p:cNvPicPr>
            <a:picLocks noGrp="1" noChangeAspect="1"/>
          </p:cNvPicPr>
          <p:nvPr>
            <p:ph idx="1"/>
          </p:nvPr>
        </p:nvPicPr>
        <p:blipFill>
          <a:blip r:embed="rId2"/>
          <a:stretch>
            <a:fillRect/>
          </a:stretch>
        </p:blipFill>
        <p:spPr>
          <a:xfrm>
            <a:off x="1407464" y="660400"/>
            <a:ext cx="9946336" cy="5575300"/>
          </a:xfrm>
        </p:spPr>
      </p:pic>
    </p:spTree>
    <p:extLst>
      <p:ext uri="{BB962C8B-B14F-4D97-AF65-F5344CB8AC3E}">
        <p14:creationId xmlns:p14="http://schemas.microsoft.com/office/powerpoint/2010/main" val="25849272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067E-1A04-BA46-A72B-1914F46B3CB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8084C79-2A37-7A4E-89FA-67EFD8B252FC}"/>
              </a:ext>
            </a:extLst>
          </p:cNvPr>
          <p:cNvSpPr>
            <a:spLocks noGrp="1"/>
          </p:cNvSpPr>
          <p:nvPr>
            <p:ph idx="1"/>
          </p:nvPr>
        </p:nvSpPr>
        <p:spPr/>
        <p:txBody>
          <a:bodyPr>
            <a:normAutofit/>
          </a:bodyPr>
          <a:lstStyle/>
          <a:p>
            <a:pPr marL="0" indent="0">
              <a:buNone/>
            </a:pPr>
            <a:r>
              <a:rPr lang="en-GB" sz="3600" dirty="0"/>
              <a:t> the representations used in destination marketing are not value-free expressions of a place' s identity  instead, they are the culmination of historical, social, economic and political processes and reveal much about the social construction of space, cultural change, identity and discourse.</a:t>
            </a:r>
          </a:p>
          <a:p>
            <a:pPr marL="0" indent="0">
              <a:buNone/>
            </a:pPr>
            <a:r>
              <a:rPr lang="en-US" sz="3600" dirty="0"/>
              <a:t>A. Pritchard, N.J. Morgan / Tourism Management 22 (2001) 167}179 169</a:t>
            </a:r>
          </a:p>
          <a:p>
            <a:pPr marL="0" indent="0">
              <a:buNone/>
            </a:pPr>
            <a:endParaRPr lang="en-GB" sz="3600" dirty="0"/>
          </a:p>
          <a:p>
            <a:endParaRPr lang="en-US" sz="3600" dirty="0"/>
          </a:p>
        </p:txBody>
      </p:sp>
    </p:spTree>
    <p:extLst>
      <p:ext uri="{BB962C8B-B14F-4D97-AF65-F5344CB8AC3E}">
        <p14:creationId xmlns:p14="http://schemas.microsoft.com/office/powerpoint/2010/main" val="20394589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913E0-17B6-1847-8204-19CDFB8DED77}"/>
              </a:ext>
            </a:extLst>
          </p:cNvPr>
          <p:cNvSpPr>
            <a:spLocks noGrp="1"/>
          </p:cNvSpPr>
          <p:nvPr>
            <p:ph type="title"/>
          </p:nvPr>
        </p:nvSpPr>
        <p:spPr>
          <a:xfrm>
            <a:off x="838200" y="365125"/>
            <a:ext cx="10515600" cy="677863"/>
          </a:xfrm>
        </p:spPr>
        <p:txBody>
          <a:bodyPr>
            <a:normAutofit fontScale="90000"/>
          </a:bodyPr>
          <a:lstStyle/>
          <a:p>
            <a:r>
              <a:rPr lang="en-GB" dirty="0" err="1"/>
              <a:t>Llyfryddiaeth</a:t>
            </a:r>
            <a:r>
              <a:rPr lang="en-GB" dirty="0"/>
              <a:t> Bibliography</a:t>
            </a:r>
          </a:p>
        </p:txBody>
      </p:sp>
      <p:sp>
        <p:nvSpPr>
          <p:cNvPr id="3" name="Content Placeholder 2">
            <a:extLst>
              <a:ext uri="{FF2B5EF4-FFF2-40B4-BE49-F238E27FC236}">
                <a16:creationId xmlns:a16="http://schemas.microsoft.com/office/drawing/2014/main" id="{AFFC3014-7D99-1048-A8C8-0C198F70B891}"/>
              </a:ext>
            </a:extLst>
          </p:cNvPr>
          <p:cNvSpPr>
            <a:spLocks noGrp="1"/>
          </p:cNvSpPr>
          <p:nvPr>
            <p:ph idx="1"/>
          </p:nvPr>
        </p:nvSpPr>
        <p:spPr>
          <a:xfrm>
            <a:off x="312234" y="1214438"/>
            <a:ext cx="11686478" cy="5643562"/>
          </a:xfrm>
        </p:spPr>
        <p:txBody>
          <a:bodyPr>
            <a:normAutofit fontScale="77500" lnSpcReduction="20000"/>
          </a:bodyPr>
          <a:lstStyle/>
          <a:p>
            <a:pPr marL="0" indent="0">
              <a:buNone/>
            </a:pPr>
            <a:r>
              <a:rPr lang="en-GB" sz="3200" dirty="0"/>
              <a:t>Sara Beckman, Michael Barry, (2009) "Design and Innovation through Storytelling", </a:t>
            </a:r>
            <a:r>
              <a:rPr lang="en-GB" sz="3200" i="1" dirty="0"/>
              <a:t>International Journal of Innovation Science</a:t>
            </a:r>
            <a:r>
              <a:rPr lang="en-GB" sz="3200" dirty="0"/>
              <a:t>, Vol. 1 Issue: 4, pp.151-160, available at https://</a:t>
            </a:r>
            <a:r>
              <a:rPr lang="en-GB" sz="3200" dirty="0" err="1"/>
              <a:t>doi.org</a:t>
            </a:r>
            <a:r>
              <a:rPr lang="en-GB" sz="3200" dirty="0"/>
              <a:t>/10.1260/1757-2223.1.4.151</a:t>
            </a:r>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Derrida, J. </a:t>
            </a:r>
            <a:r>
              <a:rPr lang="en-GB" sz="3000" dirty="0">
                <a:latin typeface="Arial" panose="020B0604020202020204" pitchFamily="34" charset="0"/>
                <a:cs typeface="Arial" panose="020B0604020202020204" pitchFamily="34" charset="0"/>
                <a:hlinkClick r:id="rId2"/>
              </a:rPr>
              <a:t>http://artsites.ucsc.edu/sdaniel/230/derrida_archivefever.pdf</a:t>
            </a:r>
            <a:endParaRPr lang="en-GB" sz="3000" dirty="0">
              <a:latin typeface="Arial" panose="020B0604020202020204" pitchFamily="34" charset="0"/>
              <a:cs typeface="Arial" panose="020B0604020202020204" pitchFamily="34" charset="0"/>
            </a:endParaRPr>
          </a:p>
          <a:p>
            <a:pPr marL="0" indent="0">
              <a:buNone/>
            </a:pPr>
            <a:r>
              <a:rPr lang="en-GB" sz="3200" dirty="0" err="1"/>
              <a:t>Gallix</a:t>
            </a:r>
            <a:r>
              <a:rPr lang="en-GB" sz="3200" dirty="0"/>
              <a:t>, A.</a:t>
            </a:r>
            <a:r>
              <a:rPr lang="en-GB" sz="3200" i="1" dirty="0"/>
              <a:t> (</a:t>
            </a:r>
            <a:r>
              <a:rPr lang="en-GB" sz="3200" dirty="0"/>
              <a:t>2011) Guardian </a:t>
            </a:r>
            <a:r>
              <a:rPr lang="en-GB" sz="3200" i="1" dirty="0"/>
              <a:t>Hauntology: A not-so-new critical manifestation</a:t>
            </a:r>
          </a:p>
          <a:p>
            <a:pPr marL="0" indent="0">
              <a:buNone/>
            </a:pPr>
            <a:r>
              <a:rPr lang="en-US" sz="3200" dirty="0"/>
              <a:t>Dylan Griffith (2017)  </a:t>
            </a:r>
            <a:r>
              <a:rPr lang="en-US" sz="3200" i="1" dirty="0" err="1"/>
              <a:t>Smogersboard</a:t>
            </a:r>
            <a:r>
              <a:rPr lang="en-US" sz="3200" i="1" dirty="0"/>
              <a:t> Wales re brand available at</a:t>
            </a:r>
          </a:p>
          <a:p>
            <a:pPr marL="0" indent="0">
              <a:buNone/>
            </a:pPr>
            <a:r>
              <a:rPr lang="en-US" sz="3200" dirty="0">
                <a:hlinkClick r:id="rId3"/>
              </a:rPr>
              <a:t>https://hiutdenim.co.uk/blogs/11am/a-new-national-identity-smorgasbord-studio-on-rebranding-wales</a:t>
            </a:r>
            <a:r>
              <a:rPr lang="en-US" sz="3200" dirty="0"/>
              <a:t> accessed Nov 2020</a:t>
            </a:r>
            <a:endParaRPr lang="en-GB" sz="3200" i="1" dirty="0"/>
          </a:p>
          <a:p>
            <a:pPr marL="0" indent="0">
              <a:buNone/>
            </a:pPr>
            <a:r>
              <a:rPr lang="en-GB" sz="3200" dirty="0" err="1"/>
              <a:t>Iorwerth</a:t>
            </a:r>
            <a:r>
              <a:rPr lang="en-GB" sz="3200" dirty="0"/>
              <a:t> </a:t>
            </a:r>
            <a:r>
              <a:rPr lang="en-GB" sz="3200" dirty="0" err="1"/>
              <a:t>Peate</a:t>
            </a:r>
            <a:r>
              <a:rPr lang="en-GB" sz="3200" dirty="0"/>
              <a:t> Available at </a:t>
            </a:r>
            <a:r>
              <a:rPr lang="en-GB" sz="3200" dirty="0">
                <a:hlinkClick r:id="rId4"/>
              </a:rPr>
              <a:t>http://yba.llgc.org.uk/en/s6-PEAT-CYF-1901.html Accessed on 20/10/18</a:t>
            </a:r>
            <a:endParaRPr lang="en-GB" sz="3200" i="1" dirty="0"/>
          </a:p>
          <a:p>
            <a:pPr marL="0" indent="0">
              <a:buNone/>
            </a:pPr>
            <a:r>
              <a:rPr lang="en-GB" sz="3000" dirty="0"/>
              <a:t>Lewis J. (2011) </a:t>
            </a:r>
            <a:r>
              <a:rPr lang="en-GB" sz="3000" i="1" dirty="0"/>
              <a:t>Gaudy Welsh China: History, Technology, Design and Decoration</a:t>
            </a:r>
            <a:r>
              <a:rPr lang="en-GB" sz="3000" dirty="0"/>
              <a:t>, Interpreting Ceramics issue 13 available at </a:t>
            </a:r>
            <a:r>
              <a:rPr lang="en-GB" sz="3000" dirty="0">
                <a:hlinkClick r:id="rId5">
                  <a:extLst>
                    <a:ext uri="{A12FA001-AC4F-418D-AE19-62706E023703}">
                      <ahyp:hlinkClr xmlns:ahyp="http://schemas.microsoft.com/office/drawing/2018/hyperlinkcolor" val="tx"/>
                    </a:ext>
                  </a:extLst>
                </a:hlinkClick>
              </a:rPr>
              <a:t>http://interpretingceramics.com/issue013/articles/02.htm</a:t>
            </a:r>
            <a:r>
              <a:rPr lang="en-GB" sz="3000" dirty="0"/>
              <a:t> accessed on July 12 2018</a:t>
            </a:r>
          </a:p>
          <a:p>
            <a:pPr marL="0" indent="0">
              <a:buNone/>
            </a:pPr>
            <a:r>
              <a:rPr lang="en-GB" dirty="0"/>
              <a:t>Miller, D. (2009) </a:t>
            </a:r>
            <a:r>
              <a:rPr lang="en-GB" i="1" dirty="0"/>
              <a:t>The Comfort of Things </a:t>
            </a:r>
            <a:r>
              <a:rPr lang="en-GB" dirty="0"/>
              <a:t> Polity Press :Cambridge.</a:t>
            </a:r>
            <a:endParaRPr lang="en-GB" sz="3000" dirty="0"/>
          </a:p>
          <a:p>
            <a:pPr marL="0" indent="0">
              <a:buNone/>
            </a:pPr>
            <a:r>
              <a:rPr lang="en-GB" sz="3200" dirty="0"/>
              <a:t>Pritchard, A, Nigel J. Morgan (2000) </a:t>
            </a:r>
            <a:r>
              <a:rPr lang="en-GB" sz="3200" i="1" dirty="0"/>
              <a:t>Culture, identity and tourism representation: marketing </a:t>
            </a:r>
            <a:r>
              <a:rPr lang="en-GB" sz="3200" i="1" dirty="0" err="1"/>
              <a:t>Cymru</a:t>
            </a:r>
            <a:r>
              <a:rPr lang="en-GB" sz="3200" i="1" dirty="0"/>
              <a:t> or Wales?</a:t>
            </a:r>
            <a:r>
              <a:rPr lang="en-GB" sz="3200" dirty="0"/>
              <a:t> University of Wales Institute, Cardiff.</a:t>
            </a:r>
            <a:endParaRPr lang="en-GB" dirty="0">
              <a:solidFill>
                <a:schemeClr val="accent1">
                  <a:lumMod val="50000"/>
                </a:schemeClr>
              </a:solidFill>
            </a:endParaRPr>
          </a:p>
        </p:txBody>
      </p:sp>
    </p:spTree>
    <p:extLst>
      <p:ext uri="{BB962C8B-B14F-4D97-AF65-F5344CB8AC3E}">
        <p14:creationId xmlns:p14="http://schemas.microsoft.com/office/powerpoint/2010/main" val="4324149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386A04-B7C3-8042-B487-049C6F7596B8}"/>
              </a:ext>
            </a:extLst>
          </p:cNvPr>
          <p:cNvSpPr>
            <a:spLocks noGrp="1"/>
          </p:cNvSpPr>
          <p:nvPr>
            <p:ph idx="1"/>
          </p:nvPr>
        </p:nvSpPr>
        <p:spPr>
          <a:xfrm>
            <a:off x="264695" y="385011"/>
            <a:ext cx="11670631" cy="5791952"/>
          </a:xfrm>
        </p:spPr>
        <p:txBody>
          <a:bodyPr>
            <a:normAutofit/>
          </a:bodyPr>
          <a:lstStyle/>
          <a:p>
            <a:pPr marL="0" indent="0">
              <a:buNone/>
            </a:pPr>
            <a:r>
              <a:rPr lang="en-GB" dirty="0"/>
              <a:t>Stephens C.S. (2013) </a:t>
            </a:r>
            <a:r>
              <a:rPr lang="en-GB" i="1" dirty="0" err="1"/>
              <a:t>Cip</a:t>
            </a:r>
            <a:r>
              <a:rPr lang="en-GB" i="1" dirty="0"/>
              <a:t> </a:t>
            </a:r>
            <a:r>
              <a:rPr lang="en-GB" i="1" dirty="0" err="1"/>
              <a:t>Ar</a:t>
            </a:r>
            <a:r>
              <a:rPr lang="en-GB" i="1" dirty="0"/>
              <a:t> </a:t>
            </a:r>
            <a:r>
              <a:rPr lang="en-GB" i="1" dirty="0" err="1"/>
              <a:t>Gymru</a:t>
            </a:r>
            <a:r>
              <a:rPr lang="en-GB" i="1" dirty="0"/>
              <a:t> / Wonder Wales: Y </a:t>
            </a:r>
            <a:r>
              <a:rPr lang="en-GB" i="1" dirty="0" err="1"/>
              <a:t>Ddresel</a:t>
            </a:r>
            <a:r>
              <a:rPr lang="en-GB" i="1" dirty="0"/>
              <a:t> </a:t>
            </a:r>
            <a:r>
              <a:rPr lang="en-GB" i="1" dirty="0" err="1"/>
              <a:t>Gymreig</a:t>
            </a:r>
            <a:r>
              <a:rPr lang="en-GB" i="1" dirty="0"/>
              <a:t> / The Welsh Dresser. </a:t>
            </a:r>
            <a:r>
              <a:rPr lang="en-GB" dirty="0" err="1"/>
              <a:t>Llandysul</a:t>
            </a:r>
            <a:r>
              <a:rPr lang="en-GB" dirty="0"/>
              <a:t>: Gomer</a:t>
            </a:r>
          </a:p>
          <a:p>
            <a:pPr marL="0" indent="0">
              <a:buNone/>
            </a:pPr>
            <a:r>
              <a:rPr lang="en-GB" dirty="0"/>
              <a:t>Stephens C.S. (2011) </a:t>
            </a:r>
            <a:r>
              <a:rPr lang="en-GB" i="1" dirty="0" err="1"/>
              <a:t>Cip</a:t>
            </a:r>
            <a:r>
              <a:rPr lang="en-GB" i="1" dirty="0"/>
              <a:t> </a:t>
            </a:r>
            <a:r>
              <a:rPr lang="en-GB" i="1" dirty="0" err="1"/>
              <a:t>Ar</a:t>
            </a:r>
            <a:r>
              <a:rPr lang="en-GB" i="1" dirty="0"/>
              <a:t> </a:t>
            </a:r>
            <a:r>
              <a:rPr lang="en-GB" i="1" dirty="0" err="1"/>
              <a:t>Gymru</a:t>
            </a:r>
            <a:r>
              <a:rPr lang="en-GB" i="1" dirty="0"/>
              <a:t>: </a:t>
            </a:r>
            <a:r>
              <a:rPr lang="en-GB" i="1" dirty="0" err="1"/>
              <a:t>Llestri</a:t>
            </a:r>
            <a:r>
              <a:rPr lang="en-GB" i="1" dirty="0"/>
              <a:t> </a:t>
            </a:r>
            <a:r>
              <a:rPr lang="en-GB" i="1" dirty="0" err="1"/>
              <a:t>Cymreig</a:t>
            </a:r>
            <a:r>
              <a:rPr lang="en-GB" i="1" dirty="0"/>
              <a:t> / Welsh Pottery</a:t>
            </a:r>
            <a:r>
              <a:rPr lang="en-GB" dirty="0"/>
              <a:t>. </a:t>
            </a:r>
            <a:r>
              <a:rPr lang="en-GB" dirty="0" err="1"/>
              <a:t>Llandysul</a:t>
            </a:r>
            <a:r>
              <a:rPr lang="en-GB" dirty="0"/>
              <a:t> : Gomer.</a:t>
            </a:r>
          </a:p>
          <a:p>
            <a:pPr marL="0" indent="0">
              <a:buNone/>
            </a:pPr>
            <a:r>
              <a:rPr lang="en-GB" dirty="0" err="1"/>
              <a:t>Vincentelli</a:t>
            </a:r>
            <a:r>
              <a:rPr lang="en-GB" dirty="0"/>
              <a:t>, M. (1994) ‘Artefact and Identity: the Welsh Dresser as Domestic Display and Cultural Symbol’ in </a:t>
            </a:r>
            <a:r>
              <a:rPr lang="en-GB" i="1" dirty="0"/>
              <a:t>Our Sisters’ Land, </a:t>
            </a:r>
            <a:r>
              <a:rPr lang="en-GB" dirty="0"/>
              <a:t>edited by J. Aaron, S. Betts, T. Rees and M. </a:t>
            </a:r>
            <a:r>
              <a:rPr lang="en-GB" dirty="0" err="1"/>
              <a:t>Vincentelli</a:t>
            </a:r>
            <a:r>
              <a:rPr lang="en-GB" dirty="0"/>
              <a:t>, Cardiff, University of Wales Press. (pp. 228-241)</a:t>
            </a:r>
          </a:p>
          <a:p>
            <a:pPr marL="0" indent="0">
              <a:buNone/>
            </a:pPr>
            <a:r>
              <a:rPr lang="en-US" dirty="0"/>
              <a:t>Welsh Government (2020) </a:t>
            </a:r>
            <a:r>
              <a:rPr lang="en-US" i="1" dirty="0" err="1"/>
              <a:t>Cymru</a:t>
            </a:r>
            <a:r>
              <a:rPr lang="en-US" i="1" dirty="0"/>
              <a:t> Wales brand. </a:t>
            </a:r>
            <a:r>
              <a:rPr lang="en-US" dirty="0"/>
              <a:t>available at </a:t>
            </a:r>
            <a:r>
              <a:rPr lang="en-US" dirty="0">
                <a:hlinkClick r:id="rId2"/>
              </a:rPr>
              <a:t>https://assets.wales.com/pages/brand</a:t>
            </a:r>
            <a:r>
              <a:rPr lang="en-US" dirty="0"/>
              <a:t> </a:t>
            </a:r>
            <a:r>
              <a:rPr lang="en-US" i="1" dirty="0"/>
              <a:t>(accessed on Nov 2020)</a:t>
            </a:r>
          </a:p>
          <a:p>
            <a:pPr marL="0" indent="0">
              <a:buNone/>
            </a:pPr>
            <a:r>
              <a:rPr lang="en-US" b="1" dirty="0"/>
              <a:t>Websites used</a:t>
            </a:r>
          </a:p>
          <a:p>
            <a:pPr marL="0" indent="0">
              <a:buNone/>
            </a:pPr>
            <a:r>
              <a:rPr lang="en-US" dirty="0">
                <a:hlinkClick r:id="rId3"/>
              </a:rPr>
              <a:t>https://www.colophon-foundry.org/custom/wales/</a:t>
            </a:r>
            <a:endParaRPr lang="en-US" dirty="0"/>
          </a:p>
          <a:p>
            <a:pPr marL="0" indent="0">
              <a:buNone/>
            </a:pPr>
            <a:r>
              <a:rPr lang="en-GB" dirty="0">
                <a:hlinkClick r:id="rId4"/>
              </a:rPr>
              <a:t>https://www.smorgasbordstudio.com/work/cymru-wales-branding/</a:t>
            </a:r>
            <a:endParaRPr lang="en-GB" dirty="0"/>
          </a:p>
          <a:p>
            <a:pPr marL="0" indent="0">
              <a:buNone/>
            </a:pPr>
            <a:endParaRPr lang="en-US" dirty="0"/>
          </a:p>
          <a:p>
            <a:pPr marL="0" indent="0">
              <a:buNone/>
            </a:pPr>
            <a:endParaRPr lang="en-US" i="1" dirty="0"/>
          </a:p>
          <a:p>
            <a:pPr marL="0" indent="0">
              <a:buNone/>
            </a:pPr>
            <a:endParaRPr lang="en-GB" i="1" dirty="0"/>
          </a:p>
          <a:p>
            <a:endParaRPr lang="en-US" dirty="0"/>
          </a:p>
        </p:txBody>
      </p:sp>
    </p:spTree>
    <p:extLst>
      <p:ext uri="{BB962C8B-B14F-4D97-AF65-F5344CB8AC3E}">
        <p14:creationId xmlns:p14="http://schemas.microsoft.com/office/powerpoint/2010/main" val="16760131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2305</TotalTime>
  <Words>2742</Words>
  <Application>Microsoft Macintosh PowerPoint</Application>
  <PresentationFormat>Widescreen</PresentationFormat>
  <Paragraphs>121</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ＭＳ Ｐゴシック</vt:lpstr>
      <vt:lpstr>Arial</vt:lpstr>
      <vt:lpstr>Calibri</vt:lpstr>
      <vt:lpstr>Calibri Light</vt:lpstr>
      <vt:lpstr>Lucida Sans Unicode</vt:lpstr>
      <vt:lpstr>Museo Sans</vt:lpstr>
      <vt:lpstr>Office Theme</vt:lpstr>
      <vt:lpstr>Design : Culture : Identity Dylunio : Diwylliant : Hunaniaith</vt:lpstr>
      <vt:lpstr>PowerPoint Presentation</vt:lpstr>
      <vt:lpstr>Hugh Hughes (1848) Dame Venedotia sousing the spies</vt:lpstr>
      <vt:lpstr>Brad y Llyfrau Gleision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Hauntology</vt:lpstr>
      <vt:lpstr>PowerPoint Presentation</vt:lpstr>
      <vt:lpstr>PowerPoint Presentation</vt:lpstr>
      <vt:lpstr>St Fagans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Celebrity Big Brother 2013 bedroom</vt:lpstr>
      <vt:lpstr>Melin Tregwynt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 ddraig Goch</vt:lpstr>
      <vt:lpstr>PowerPoint Presentation</vt:lpstr>
      <vt:lpstr>PowerPoint Presentation</vt:lpstr>
      <vt:lpstr>Llyfryddiaeth Bibliography</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Gwenllian Beynon</dc:creator>
  <cp:lastModifiedBy>Gwenllian Beynon</cp:lastModifiedBy>
  <cp:revision>21</cp:revision>
  <dcterms:created xsi:type="dcterms:W3CDTF">2020-11-08T23:28:36Z</dcterms:created>
  <dcterms:modified xsi:type="dcterms:W3CDTF">2020-11-13T11:22:56Z</dcterms:modified>
</cp:coreProperties>
</file>