
<file path=[Content_Types].xml><?xml version="1.0" encoding="utf-8"?>
<Types xmlns="http://schemas.openxmlformats.org/package/2006/content-types">
  <Default Extension="gif" ContentType="image/gif"/>
  <Default Extension="jfif" ContentType="image/jpeg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notesMasterIdLst>
    <p:notesMasterId r:id="rId25"/>
  </p:notesMasterIdLst>
  <p:sldIdLst>
    <p:sldId id="256" r:id="rId2"/>
    <p:sldId id="261" r:id="rId3"/>
    <p:sldId id="263" r:id="rId4"/>
    <p:sldId id="291" r:id="rId5"/>
    <p:sldId id="264" r:id="rId6"/>
    <p:sldId id="289" r:id="rId7"/>
    <p:sldId id="270" r:id="rId8"/>
    <p:sldId id="278" r:id="rId9"/>
    <p:sldId id="271" r:id="rId10"/>
    <p:sldId id="272" r:id="rId11"/>
    <p:sldId id="279" r:id="rId12"/>
    <p:sldId id="280" r:id="rId13"/>
    <p:sldId id="281" r:id="rId14"/>
    <p:sldId id="282" r:id="rId15"/>
    <p:sldId id="283" r:id="rId16"/>
    <p:sldId id="290" r:id="rId17"/>
    <p:sldId id="284" r:id="rId18"/>
    <p:sldId id="285" r:id="rId19"/>
    <p:sldId id="286" r:id="rId20"/>
    <p:sldId id="288" r:id="rId21"/>
    <p:sldId id="267" r:id="rId22"/>
    <p:sldId id="292" r:id="rId23"/>
    <p:sldId id="287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5131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5F465D-7ABC-4BF1-AC5F-FA64B11E498F}" v="56" dt="2026-03-22T19:24:53.26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4969" autoAdjust="0"/>
  </p:normalViewPr>
  <p:slideViewPr>
    <p:cSldViewPr snapToGrid="0">
      <p:cViewPr varScale="1">
        <p:scale>
          <a:sx n="56" d="100"/>
          <a:sy n="56" d="100"/>
        </p:scale>
        <p:origin x="1140" y="25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orgiana Izabela Rosu" userId="bcd3b61d229b9f9c" providerId="LiveId" clId="{EEB87E7B-79C5-4D20-A098-0C258D91CFD6}"/>
    <pc:docChg chg="custSel modSld">
      <pc:chgData name="Georgiana Izabela Rosu" userId="bcd3b61d229b9f9c" providerId="LiveId" clId="{EEB87E7B-79C5-4D20-A098-0C258D91CFD6}" dt="2026-03-22T19:43:15.026" v="107" actId="2710"/>
      <pc:docMkLst>
        <pc:docMk/>
      </pc:docMkLst>
      <pc:sldChg chg="modSp mod">
        <pc:chgData name="Georgiana Izabela Rosu" userId="bcd3b61d229b9f9c" providerId="LiveId" clId="{EEB87E7B-79C5-4D20-A098-0C258D91CFD6}" dt="2026-03-22T19:30:13.216" v="2" actId="14100"/>
        <pc:sldMkLst>
          <pc:docMk/>
          <pc:sldMk cId="2959418483" sldId="261"/>
        </pc:sldMkLst>
        <pc:spChg chg="mod">
          <ac:chgData name="Georgiana Izabela Rosu" userId="bcd3b61d229b9f9c" providerId="LiveId" clId="{EEB87E7B-79C5-4D20-A098-0C258D91CFD6}" dt="2026-03-22T19:30:13.216" v="2" actId="14100"/>
          <ac:spMkLst>
            <pc:docMk/>
            <pc:sldMk cId="2959418483" sldId="261"/>
            <ac:spMk id="10" creationId="{E6B150C7-BDCE-8908-7346-B09208036E4E}"/>
          </ac:spMkLst>
        </pc:spChg>
      </pc:sldChg>
      <pc:sldChg chg="modSp mod">
        <pc:chgData name="Georgiana Izabela Rosu" userId="bcd3b61d229b9f9c" providerId="LiveId" clId="{EEB87E7B-79C5-4D20-A098-0C258D91CFD6}" dt="2026-03-22T19:30:51.119" v="6" actId="1076"/>
        <pc:sldMkLst>
          <pc:docMk/>
          <pc:sldMk cId="2822300844" sldId="263"/>
        </pc:sldMkLst>
        <pc:spChg chg="mod">
          <ac:chgData name="Georgiana Izabela Rosu" userId="bcd3b61d229b9f9c" providerId="LiveId" clId="{EEB87E7B-79C5-4D20-A098-0C258D91CFD6}" dt="2026-03-22T19:30:51.119" v="6" actId="1076"/>
          <ac:spMkLst>
            <pc:docMk/>
            <pc:sldMk cId="2822300844" sldId="263"/>
            <ac:spMk id="8" creationId="{FAB6485C-F7A1-2A41-F1F2-747EDAE87EF4}"/>
          </ac:spMkLst>
        </pc:spChg>
      </pc:sldChg>
      <pc:sldChg chg="modSp mod">
        <pc:chgData name="Georgiana Izabela Rosu" userId="bcd3b61d229b9f9c" providerId="LiveId" clId="{EEB87E7B-79C5-4D20-A098-0C258D91CFD6}" dt="2026-03-22T19:33:01.258" v="27" actId="14100"/>
        <pc:sldMkLst>
          <pc:docMk/>
          <pc:sldMk cId="3920293950" sldId="264"/>
        </pc:sldMkLst>
        <pc:spChg chg="mod">
          <ac:chgData name="Georgiana Izabela Rosu" userId="bcd3b61d229b9f9c" providerId="LiveId" clId="{EEB87E7B-79C5-4D20-A098-0C258D91CFD6}" dt="2026-03-22T19:33:01.258" v="27" actId="14100"/>
          <ac:spMkLst>
            <pc:docMk/>
            <pc:sldMk cId="3920293950" sldId="264"/>
            <ac:spMk id="8" creationId="{33B4592F-C7B1-CF52-990D-1BA34D36216C}"/>
          </ac:spMkLst>
        </pc:spChg>
      </pc:sldChg>
      <pc:sldChg chg="modSp mod">
        <pc:chgData name="Georgiana Izabela Rosu" userId="bcd3b61d229b9f9c" providerId="LiveId" clId="{EEB87E7B-79C5-4D20-A098-0C258D91CFD6}" dt="2026-03-22T19:35:30.175" v="49" actId="1076"/>
        <pc:sldMkLst>
          <pc:docMk/>
          <pc:sldMk cId="2089684905" sldId="270"/>
        </pc:sldMkLst>
        <pc:spChg chg="mod">
          <ac:chgData name="Georgiana Izabela Rosu" userId="bcd3b61d229b9f9c" providerId="LiveId" clId="{EEB87E7B-79C5-4D20-A098-0C258D91CFD6}" dt="2026-03-22T19:35:30.175" v="49" actId="1076"/>
          <ac:spMkLst>
            <pc:docMk/>
            <pc:sldMk cId="2089684905" sldId="270"/>
            <ac:spMk id="7" creationId="{C5FBB8CD-8AF0-BCBB-FC90-60B06681228B}"/>
          </ac:spMkLst>
        </pc:spChg>
        <pc:picChg chg="mod">
          <ac:chgData name="Georgiana Izabela Rosu" userId="bcd3b61d229b9f9c" providerId="LiveId" clId="{EEB87E7B-79C5-4D20-A098-0C258D91CFD6}" dt="2026-03-22T19:34:43.124" v="43" actId="1076"/>
          <ac:picMkLst>
            <pc:docMk/>
            <pc:sldMk cId="2089684905" sldId="270"/>
            <ac:picMk id="4" creationId="{F8E76DE2-FA36-03ED-98A4-671821D34E46}"/>
          </ac:picMkLst>
        </pc:picChg>
      </pc:sldChg>
      <pc:sldChg chg="modSp mod">
        <pc:chgData name="Georgiana Izabela Rosu" userId="bcd3b61d229b9f9c" providerId="LiveId" clId="{EEB87E7B-79C5-4D20-A098-0C258D91CFD6}" dt="2026-03-22T19:36:36.233" v="58" actId="14100"/>
        <pc:sldMkLst>
          <pc:docMk/>
          <pc:sldMk cId="4217889505" sldId="271"/>
        </pc:sldMkLst>
        <pc:spChg chg="mod">
          <ac:chgData name="Georgiana Izabela Rosu" userId="bcd3b61d229b9f9c" providerId="LiveId" clId="{EEB87E7B-79C5-4D20-A098-0C258D91CFD6}" dt="2026-03-22T19:36:36.233" v="58" actId="14100"/>
          <ac:spMkLst>
            <pc:docMk/>
            <pc:sldMk cId="4217889505" sldId="271"/>
            <ac:spMk id="8" creationId="{A462BBCB-32C1-5241-9682-7AC63C8154E6}"/>
          </ac:spMkLst>
        </pc:spChg>
      </pc:sldChg>
      <pc:sldChg chg="modSp mod">
        <pc:chgData name="Georgiana Izabela Rosu" userId="bcd3b61d229b9f9c" providerId="LiveId" clId="{EEB87E7B-79C5-4D20-A098-0C258D91CFD6}" dt="2026-03-22T19:37:15.815" v="63" actId="1076"/>
        <pc:sldMkLst>
          <pc:docMk/>
          <pc:sldMk cId="445091151" sldId="272"/>
        </pc:sldMkLst>
        <pc:spChg chg="mod">
          <ac:chgData name="Georgiana Izabela Rosu" userId="bcd3b61d229b9f9c" providerId="LiveId" clId="{EEB87E7B-79C5-4D20-A098-0C258D91CFD6}" dt="2026-03-22T19:37:15.815" v="63" actId="1076"/>
          <ac:spMkLst>
            <pc:docMk/>
            <pc:sldMk cId="445091151" sldId="272"/>
            <ac:spMk id="8" creationId="{200D4C97-83EF-B3D5-6D8E-A2941F329F95}"/>
          </ac:spMkLst>
        </pc:spChg>
      </pc:sldChg>
      <pc:sldChg chg="modSp mod">
        <pc:chgData name="Georgiana Izabela Rosu" userId="bcd3b61d229b9f9c" providerId="LiveId" clId="{EEB87E7B-79C5-4D20-A098-0C258D91CFD6}" dt="2026-03-22T19:36:08.529" v="54" actId="14100"/>
        <pc:sldMkLst>
          <pc:docMk/>
          <pc:sldMk cId="120318455" sldId="278"/>
        </pc:sldMkLst>
        <pc:spChg chg="mod">
          <ac:chgData name="Georgiana Izabela Rosu" userId="bcd3b61d229b9f9c" providerId="LiveId" clId="{EEB87E7B-79C5-4D20-A098-0C258D91CFD6}" dt="2026-03-22T19:36:08.529" v="54" actId="14100"/>
          <ac:spMkLst>
            <pc:docMk/>
            <pc:sldMk cId="120318455" sldId="278"/>
            <ac:spMk id="8" creationId="{93AF327E-8D3B-6587-985D-A1F0B90C34A4}"/>
          </ac:spMkLst>
        </pc:spChg>
      </pc:sldChg>
      <pc:sldChg chg="modSp mod">
        <pc:chgData name="Georgiana Izabela Rosu" userId="bcd3b61d229b9f9c" providerId="LiveId" clId="{EEB87E7B-79C5-4D20-A098-0C258D91CFD6}" dt="2026-03-22T19:38:00.684" v="66" actId="14100"/>
        <pc:sldMkLst>
          <pc:docMk/>
          <pc:sldMk cId="1709825470" sldId="279"/>
        </pc:sldMkLst>
        <pc:spChg chg="mod">
          <ac:chgData name="Georgiana Izabela Rosu" userId="bcd3b61d229b9f9c" providerId="LiveId" clId="{EEB87E7B-79C5-4D20-A098-0C258D91CFD6}" dt="2026-03-22T19:38:00.684" v="66" actId="14100"/>
          <ac:spMkLst>
            <pc:docMk/>
            <pc:sldMk cId="1709825470" sldId="279"/>
            <ac:spMk id="7" creationId="{8645CD3F-7329-C1C8-F28B-1A5F65FE8663}"/>
          </ac:spMkLst>
        </pc:spChg>
      </pc:sldChg>
      <pc:sldChg chg="modSp mod">
        <pc:chgData name="Georgiana Izabela Rosu" userId="bcd3b61d229b9f9c" providerId="LiveId" clId="{EEB87E7B-79C5-4D20-A098-0C258D91CFD6}" dt="2026-03-22T19:38:33.941" v="72" actId="14100"/>
        <pc:sldMkLst>
          <pc:docMk/>
          <pc:sldMk cId="558262567" sldId="280"/>
        </pc:sldMkLst>
        <pc:spChg chg="mod">
          <ac:chgData name="Georgiana Izabela Rosu" userId="bcd3b61d229b9f9c" providerId="LiveId" clId="{EEB87E7B-79C5-4D20-A098-0C258D91CFD6}" dt="2026-03-22T19:38:33.941" v="72" actId="14100"/>
          <ac:spMkLst>
            <pc:docMk/>
            <pc:sldMk cId="558262567" sldId="280"/>
            <ac:spMk id="8" creationId="{C04B760B-3300-19E4-B636-29C30103554E}"/>
          </ac:spMkLst>
        </pc:spChg>
      </pc:sldChg>
      <pc:sldChg chg="modSp mod">
        <pc:chgData name="Georgiana Izabela Rosu" userId="bcd3b61d229b9f9c" providerId="LiveId" clId="{EEB87E7B-79C5-4D20-A098-0C258D91CFD6}" dt="2026-03-22T19:38:48.295" v="73" actId="255"/>
        <pc:sldMkLst>
          <pc:docMk/>
          <pc:sldMk cId="3462048092" sldId="281"/>
        </pc:sldMkLst>
        <pc:spChg chg="mod">
          <ac:chgData name="Georgiana Izabela Rosu" userId="bcd3b61d229b9f9c" providerId="LiveId" clId="{EEB87E7B-79C5-4D20-A098-0C258D91CFD6}" dt="2026-03-22T19:38:48.295" v="73" actId="255"/>
          <ac:spMkLst>
            <pc:docMk/>
            <pc:sldMk cId="3462048092" sldId="281"/>
            <ac:spMk id="4" creationId="{0AA219AB-5DAE-5E0A-808D-CB8743D1C38C}"/>
          </ac:spMkLst>
        </pc:spChg>
      </pc:sldChg>
      <pc:sldChg chg="modSp mod">
        <pc:chgData name="Georgiana Izabela Rosu" userId="bcd3b61d229b9f9c" providerId="LiveId" clId="{EEB87E7B-79C5-4D20-A098-0C258D91CFD6}" dt="2026-03-22T19:39:25.098" v="76" actId="14100"/>
        <pc:sldMkLst>
          <pc:docMk/>
          <pc:sldMk cId="493209180" sldId="282"/>
        </pc:sldMkLst>
        <pc:spChg chg="mod">
          <ac:chgData name="Georgiana Izabela Rosu" userId="bcd3b61d229b9f9c" providerId="LiveId" clId="{EEB87E7B-79C5-4D20-A098-0C258D91CFD6}" dt="2026-03-22T19:39:25.098" v="76" actId="14100"/>
          <ac:spMkLst>
            <pc:docMk/>
            <pc:sldMk cId="493209180" sldId="282"/>
            <ac:spMk id="4" creationId="{047EF806-94DB-BF19-DBD2-542F7BC6306B}"/>
          </ac:spMkLst>
        </pc:spChg>
      </pc:sldChg>
      <pc:sldChg chg="modSp mod">
        <pc:chgData name="Georgiana Izabela Rosu" userId="bcd3b61d229b9f9c" providerId="LiveId" clId="{EEB87E7B-79C5-4D20-A098-0C258D91CFD6}" dt="2026-03-22T19:39:50.254" v="78" actId="255"/>
        <pc:sldMkLst>
          <pc:docMk/>
          <pc:sldMk cId="1041454044" sldId="283"/>
        </pc:sldMkLst>
        <pc:spChg chg="mod">
          <ac:chgData name="Georgiana Izabela Rosu" userId="bcd3b61d229b9f9c" providerId="LiveId" clId="{EEB87E7B-79C5-4D20-A098-0C258D91CFD6}" dt="2026-03-22T19:39:50.254" v="78" actId="255"/>
          <ac:spMkLst>
            <pc:docMk/>
            <pc:sldMk cId="1041454044" sldId="283"/>
            <ac:spMk id="4" creationId="{C7B25B53-39CD-D67B-39DD-1EDCF459BDB8}"/>
          </ac:spMkLst>
        </pc:spChg>
      </pc:sldChg>
      <pc:sldChg chg="modSp mod">
        <pc:chgData name="Georgiana Izabela Rosu" userId="bcd3b61d229b9f9c" providerId="LiveId" clId="{EEB87E7B-79C5-4D20-A098-0C258D91CFD6}" dt="2026-03-22T19:41:37.629" v="98" actId="14100"/>
        <pc:sldMkLst>
          <pc:docMk/>
          <pc:sldMk cId="3396920059" sldId="284"/>
        </pc:sldMkLst>
        <pc:spChg chg="mod">
          <ac:chgData name="Georgiana Izabela Rosu" userId="bcd3b61d229b9f9c" providerId="LiveId" clId="{EEB87E7B-79C5-4D20-A098-0C258D91CFD6}" dt="2026-03-22T19:41:37.629" v="98" actId="14100"/>
          <ac:spMkLst>
            <pc:docMk/>
            <pc:sldMk cId="3396920059" sldId="284"/>
            <ac:spMk id="4" creationId="{18689EB4-F619-82C9-0977-315C8B3A1D85}"/>
          </ac:spMkLst>
        </pc:spChg>
      </pc:sldChg>
      <pc:sldChg chg="modSp mod">
        <pc:chgData name="Georgiana Izabela Rosu" userId="bcd3b61d229b9f9c" providerId="LiveId" clId="{EEB87E7B-79C5-4D20-A098-0C258D91CFD6}" dt="2026-03-22T19:42:03.621" v="100" actId="2710"/>
        <pc:sldMkLst>
          <pc:docMk/>
          <pc:sldMk cId="3237709696" sldId="285"/>
        </pc:sldMkLst>
        <pc:spChg chg="mod">
          <ac:chgData name="Georgiana Izabela Rosu" userId="bcd3b61d229b9f9c" providerId="LiveId" clId="{EEB87E7B-79C5-4D20-A098-0C258D91CFD6}" dt="2026-03-22T19:42:03.621" v="100" actId="2710"/>
          <ac:spMkLst>
            <pc:docMk/>
            <pc:sldMk cId="3237709696" sldId="285"/>
            <ac:spMk id="4" creationId="{B6B1537E-F116-84D3-5DAE-5C64F25800DF}"/>
          </ac:spMkLst>
        </pc:spChg>
      </pc:sldChg>
      <pc:sldChg chg="modSp mod">
        <pc:chgData name="Georgiana Izabela Rosu" userId="bcd3b61d229b9f9c" providerId="LiveId" clId="{EEB87E7B-79C5-4D20-A098-0C258D91CFD6}" dt="2026-03-22T19:42:41.184" v="104" actId="14100"/>
        <pc:sldMkLst>
          <pc:docMk/>
          <pc:sldMk cId="406140559" sldId="286"/>
        </pc:sldMkLst>
        <pc:spChg chg="mod">
          <ac:chgData name="Georgiana Izabela Rosu" userId="bcd3b61d229b9f9c" providerId="LiveId" clId="{EEB87E7B-79C5-4D20-A098-0C258D91CFD6}" dt="2026-03-22T19:42:41.184" v="104" actId="14100"/>
          <ac:spMkLst>
            <pc:docMk/>
            <pc:sldMk cId="406140559" sldId="286"/>
            <ac:spMk id="4" creationId="{00D1DCC2-D716-F247-3F6C-5F1707B5CFF7}"/>
          </ac:spMkLst>
        </pc:spChg>
      </pc:sldChg>
      <pc:sldChg chg="modSp mod">
        <pc:chgData name="Georgiana Izabela Rosu" userId="bcd3b61d229b9f9c" providerId="LiveId" clId="{EEB87E7B-79C5-4D20-A098-0C258D91CFD6}" dt="2026-03-22T19:43:15.026" v="107" actId="2710"/>
        <pc:sldMkLst>
          <pc:docMk/>
          <pc:sldMk cId="1673460023" sldId="288"/>
        </pc:sldMkLst>
        <pc:spChg chg="mod">
          <ac:chgData name="Georgiana Izabela Rosu" userId="bcd3b61d229b9f9c" providerId="LiveId" clId="{EEB87E7B-79C5-4D20-A098-0C258D91CFD6}" dt="2026-03-22T19:43:15.026" v="107" actId="2710"/>
          <ac:spMkLst>
            <pc:docMk/>
            <pc:sldMk cId="1673460023" sldId="288"/>
            <ac:spMk id="4" creationId="{579F56B0-96F1-2648-08EA-378B3947D687}"/>
          </ac:spMkLst>
        </pc:spChg>
      </pc:sldChg>
      <pc:sldChg chg="modSp mod">
        <pc:chgData name="Georgiana Izabela Rosu" userId="bcd3b61d229b9f9c" providerId="LiveId" clId="{EEB87E7B-79C5-4D20-A098-0C258D91CFD6}" dt="2026-03-22T19:34:26.498" v="42" actId="14100"/>
        <pc:sldMkLst>
          <pc:docMk/>
          <pc:sldMk cId="3383228976" sldId="289"/>
        </pc:sldMkLst>
        <pc:spChg chg="mod">
          <ac:chgData name="Georgiana Izabela Rosu" userId="bcd3b61d229b9f9c" providerId="LiveId" clId="{EEB87E7B-79C5-4D20-A098-0C258D91CFD6}" dt="2026-03-22T19:34:21.084" v="41" actId="1076"/>
          <ac:spMkLst>
            <pc:docMk/>
            <pc:sldMk cId="3383228976" sldId="289"/>
            <ac:spMk id="2" creationId="{0C7A3E8F-BC5B-098B-5D4A-F89BA12E4077}"/>
          </ac:spMkLst>
        </pc:spChg>
        <pc:spChg chg="mod">
          <ac:chgData name="Georgiana Izabela Rosu" userId="bcd3b61d229b9f9c" providerId="LiveId" clId="{EEB87E7B-79C5-4D20-A098-0C258D91CFD6}" dt="2026-03-22T19:34:26.498" v="42" actId="14100"/>
          <ac:spMkLst>
            <pc:docMk/>
            <pc:sldMk cId="3383228976" sldId="289"/>
            <ac:spMk id="13" creationId="{C1509C89-59CA-CA28-30B1-57B085FF9A66}"/>
          </ac:spMkLst>
        </pc:spChg>
        <pc:picChg chg="mod">
          <ac:chgData name="Georgiana Izabela Rosu" userId="bcd3b61d229b9f9c" providerId="LiveId" clId="{EEB87E7B-79C5-4D20-A098-0C258D91CFD6}" dt="2026-03-22T19:33:39.360" v="34" actId="1076"/>
          <ac:picMkLst>
            <pc:docMk/>
            <pc:sldMk cId="3383228976" sldId="289"/>
            <ac:picMk id="7" creationId="{84D7448E-9A28-4501-AEB1-044E1957CCA4}"/>
          </ac:picMkLst>
        </pc:picChg>
      </pc:sldChg>
      <pc:sldChg chg="modSp mod">
        <pc:chgData name="Georgiana Izabela Rosu" userId="bcd3b61d229b9f9c" providerId="LiveId" clId="{EEB87E7B-79C5-4D20-A098-0C258D91CFD6}" dt="2026-03-22T19:41:05.796" v="93" actId="27636"/>
        <pc:sldMkLst>
          <pc:docMk/>
          <pc:sldMk cId="1380633736" sldId="290"/>
        </pc:sldMkLst>
        <pc:spChg chg="mod">
          <ac:chgData name="Georgiana Izabela Rosu" userId="bcd3b61d229b9f9c" providerId="LiveId" clId="{EEB87E7B-79C5-4D20-A098-0C258D91CFD6}" dt="2026-03-22T19:40:29.009" v="84" actId="27636"/>
          <ac:spMkLst>
            <pc:docMk/>
            <pc:sldMk cId="1380633736" sldId="290"/>
            <ac:spMk id="2" creationId="{0434EA1C-D7E3-A3A6-75F8-A4740522F2EA}"/>
          </ac:spMkLst>
        </pc:spChg>
        <pc:spChg chg="mod">
          <ac:chgData name="Georgiana Izabela Rosu" userId="bcd3b61d229b9f9c" providerId="LiveId" clId="{EEB87E7B-79C5-4D20-A098-0C258D91CFD6}" dt="2026-03-22T19:41:05.796" v="93" actId="27636"/>
          <ac:spMkLst>
            <pc:docMk/>
            <pc:sldMk cId="1380633736" sldId="290"/>
            <ac:spMk id="18" creationId="{0E4E4FEC-2600-2DDE-C91C-EE1F1B48FB39}"/>
          </ac:spMkLst>
        </pc:spChg>
      </pc:sldChg>
      <pc:sldChg chg="modSp mod">
        <pc:chgData name="Georgiana Izabela Rosu" userId="bcd3b61d229b9f9c" providerId="LiveId" clId="{EEB87E7B-79C5-4D20-A098-0C258D91CFD6}" dt="2026-03-22T19:32:31.164" v="23" actId="207"/>
        <pc:sldMkLst>
          <pc:docMk/>
          <pc:sldMk cId="2043120211" sldId="291"/>
        </pc:sldMkLst>
        <pc:spChg chg="mod">
          <ac:chgData name="Georgiana Izabela Rosu" userId="bcd3b61d229b9f9c" providerId="LiveId" clId="{EEB87E7B-79C5-4D20-A098-0C258D91CFD6}" dt="2026-03-22T19:32:31.164" v="23" actId="207"/>
          <ac:spMkLst>
            <pc:docMk/>
            <pc:sldMk cId="2043120211" sldId="291"/>
            <ac:spMk id="2" creationId="{1D6874B7-2758-EC4E-E60D-A70CA86AB15E}"/>
          </ac:spMkLst>
        </pc:spChg>
        <pc:spChg chg="mod">
          <ac:chgData name="Georgiana Izabela Rosu" userId="bcd3b61d229b9f9c" providerId="LiveId" clId="{EEB87E7B-79C5-4D20-A098-0C258D91CFD6}" dt="2026-03-22T19:31:45.358" v="13" actId="14100"/>
          <ac:spMkLst>
            <pc:docMk/>
            <pc:sldMk cId="2043120211" sldId="291"/>
            <ac:spMk id="3" creationId="{E444AD61-2C5C-EC45-E9B4-644C3EB3B85F}"/>
          </ac:spMkLst>
        </pc:spChg>
        <pc:picChg chg="mod">
          <ac:chgData name="Georgiana Izabela Rosu" userId="bcd3b61d229b9f9c" providerId="LiveId" clId="{EEB87E7B-79C5-4D20-A098-0C258D91CFD6}" dt="2026-03-22T19:31:49.408" v="14" actId="1076"/>
          <ac:picMkLst>
            <pc:docMk/>
            <pc:sldMk cId="2043120211" sldId="291"/>
            <ac:picMk id="7" creationId="{2F23B40E-0E19-FEAA-7303-5A49A2F4E12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CBC1F5-03C0-4E92-B359-79614B8A4C6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48994B-355E-4349-B463-F840F70C3C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1797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48994B-355E-4349-B463-F840F70C3C4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09794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48994B-355E-4349-B463-F840F70C3C40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66245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48994B-355E-4349-B463-F840F70C3C40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76907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9517DA-CA38-DBFB-41D0-3074E8B555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6FA4E5C-AC2B-6EAC-F438-2ABCC7D8EE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356BBA1-1206-03B1-904A-2B1DE19AEC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5792C0-C77C-A29E-3A95-FC723BFCC94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48994B-355E-4349-B463-F840F70C3C40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65579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9FA890-5AC0-C70C-E9C8-21B1CA24BC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B5F2783-75C4-ECF5-CCFD-396E8A97DA4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153EA79-0C9C-3BC0-7069-6E051D131E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52497B-CD6A-0228-6265-04ED2C9A9B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48994B-355E-4349-B463-F840F70C3C40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78686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3CF5A9-FE50-BC86-FC78-3E2694CD66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57904DD-D9D9-99C6-BD62-68D97859CB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334F760-23C9-388F-5260-4946769713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2541E5-9221-55C8-4EEE-A0CB08CF42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48994B-355E-4349-B463-F840F70C3C40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41406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F46C4D-5E04-051A-20B6-A3066C2E2B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8591D52-2379-04BB-EEF1-11BADD769D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F2FCB7-2743-E181-005D-C0CA2B2FDC0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42B9F-6CFF-F9C8-7BD5-7897FC30D1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48994B-355E-4349-B463-F840F70C3C40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681493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5FF708-693D-B0F6-577F-F03CFD1DB1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D90502B-2AF3-700F-608B-E77D40FB9E5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3FCC69D-9F3A-88B8-949B-AA8DB7AAD8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BC1D97-C5B5-EABE-44C1-77370A786C2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48994B-355E-4349-B463-F840F70C3C40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99138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ED4D59-3658-5EA6-FAB3-6C3F6ADA4C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D42D557-A036-41FC-5977-D924A618C9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CF72B1E-8703-B9E2-5833-7FC8A4453D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00A973-5A9D-FE5C-1CA5-8206A823C3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48994B-355E-4349-B463-F840F70C3C40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70292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8DD16D-AF66-70AE-04B8-62AB511F32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63B20C9-136A-9B32-C04B-B2B0E75026B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16DDC13-54D6-43AF-28C4-AD187727FB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635123-18B4-3922-06DA-217498283AF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48994B-355E-4349-B463-F840F70C3C40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631192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A7AA18-7726-6B5A-EA88-ADF742BEA9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09279C8-3486-C28A-C232-A8BFF2F6C88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C6591B-6725-648E-525F-B189F138A93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EE6514-EF87-5726-98C7-D528B6949E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48994B-355E-4349-B463-F840F70C3C40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318238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FD57FC-17B2-C8C0-C65F-EF7BDECE17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28E154-9F24-3586-B846-DAE0344BB1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DCBFDF-2487-B7F2-89D9-E5802F8E4BA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C47011-FC71-2F2A-2142-648EE22484F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48994B-355E-4349-B463-F840F70C3C40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62525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248883-11DC-779F-AE77-727D0ABEA1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72DB5F-7C3A-2974-A48B-21310DC42A2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AFF01AE-DFFB-7839-8B65-96F9FC33384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B32416-9E9A-38DB-0E44-CB569969CF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48994B-355E-4349-B463-F840F70C3C40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26669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5CFB6B-5431-0516-B872-C5EE47A117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256A9D2-96EE-42B0-FACC-63BA8B3C865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6B1317-549B-8775-7D62-0617314107B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C2AE98-456D-2BC5-9D29-B424F3B334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48994B-355E-4349-B463-F840F70C3C40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099062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F49468-2206-862F-DCC4-2249E81A8B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1AA3C68-982F-31C4-07B4-A4F0363FE3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EDD03AB-7FBD-5EF5-426F-7869455768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CAAA71-8745-4101-CB66-345D516260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48994B-355E-4349-B463-F840F70C3C40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870183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3C3748-7F00-3A37-54EA-7C52984DE5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A25933-4CA9-BB47-11BF-19634CC9FB8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5AA02B7-E485-7260-ED15-22D3AE98351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241885-6690-9344-E598-55C1CD9E76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48994B-355E-4349-B463-F840F70C3C40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166993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48994B-355E-4349-B463-F840F70C3C40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004039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AC65A2-7E26-909C-6C1B-D65AE684CE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8D71F67-4B1B-0CCB-6732-0431539E2FE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B9306E-0D16-3B40-DAE4-3355E071BC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BF7DA2-7FCA-3E4B-0E55-991937CF663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48994B-355E-4349-B463-F840F70C3C40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53074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8E5E6-6067-4635-8992-44828FB525D9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C15D4E-0846-4D5B-9C9B-DBD89D2DB2D5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78236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8E5E6-6067-4635-8992-44828FB525D9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C15D4E-0846-4D5B-9C9B-DBD89D2DB2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44707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8E5E6-6067-4635-8992-44828FB525D9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C15D4E-0846-4D5B-9C9B-DBD89D2DB2D5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0200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8E5E6-6067-4635-8992-44828FB525D9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C15D4E-0846-4D5B-9C9B-DBD89D2DB2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72362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8E5E6-6067-4635-8992-44828FB525D9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C15D4E-0846-4D5B-9C9B-DBD89D2DB2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787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8E5E6-6067-4635-8992-44828FB525D9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C15D4E-0846-4D5B-9C9B-DBD89D2DB2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26947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8E5E6-6067-4635-8992-44828FB525D9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C15D4E-0846-4D5B-9C9B-DBD89D2DB2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307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2E98E5E6-6067-4635-8992-44828FB525D9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4C15D4E-0846-4D5B-9C9B-DBD89D2DB2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89896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8E5E6-6067-4635-8992-44828FB525D9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C15D4E-0846-4D5B-9C9B-DBD89D2DB2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47973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8E5E6-6067-4635-8992-44828FB525D9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C15D4E-0846-4D5B-9C9B-DBD89D2DB2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4384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8E5E6-6067-4635-8992-44828FB525D9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C15D4E-0846-4D5B-9C9B-DBD89D2DB2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91288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2E98E5E6-6067-4635-8992-44828FB525D9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64C15D4E-0846-4D5B-9C9B-DBD89D2DB2D5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3278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fi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9536F0-E76D-AE1B-117C-34F7230418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1345" y="466165"/>
            <a:ext cx="9929309" cy="5580171"/>
          </a:xfrm>
        </p:spPr>
        <p:txBody>
          <a:bodyPr>
            <a:noAutofit/>
          </a:bodyPr>
          <a:lstStyle/>
          <a:p>
            <a:pPr algn="ctr"/>
            <a:r>
              <a:rPr lang="en-US" sz="3200" b="1" kern="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QUALITY ASSURANCE FAILURE IN HEALTHCARE: A SYSTEMS-BASED ANALYSIS OF MID STAFFORDSHIRE NHS FOUNDATION TRUST</a:t>
            </a:r>
            <a:br>
              <a:rPr lang="en-US" sz="3200" b="1" kern="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US" sz="3200" b="1" kern="10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US" sz="3200" b="1" kern="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US" sz="3200" b="1" kern="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b="1" kern="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Name: Georgiana Izabela Rosu</a:t>
            </a:r>
            <a:br>
              <a:rPr lang="en-US" sz="1800" b="1" kern="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b="1" kern="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ID: 2212287</a:t>
            </a:r>
            <a:br>
              <a:rPr lang="en-US" sz="1800" b="1" kern="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b="1" kern="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Lecturer: Arif Ahmed</a:t>
            </a:r>
            <a:br>
              <a:rPr lang="en-US" sz="1800" b="1" kern="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US" sz="1800" b="1" kern="1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US" sz="4400" b="1" kern="10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US" sz="4400" b="1" kern="10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4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78927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D305C6-DF2B-AC5D-4155-CB573B87C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5549" y="423228"/>
            <a:ext cx="9008675" cy="1121532"/>
          </a:xfrm>
        </p:spPr>
        <p:txBody>
          <a:bodyPr anchor="b">
            <a:noAutofit/>
          </a:bodyPr>
          <a:lstStyle/>
          <a:p>
            <a:pPr algn="ctr"/>
            <a:r>
              <a:rPr lang="en-US" sz="3600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INTRODUCTION TO QUALITY ASSURANCE IN HEALTHCARE</a:t>
            </a:r>
            <a:endParaRPr lang="en-US" sz="3600" b="1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6B150C7-BDCE-8908-7346-B09208036E4E}"/>
              </a:ext>
            </a:extLst>
          </p:cNvPr>
          <p:cNvSpPr txBox="1"/>
          <p:nvPr/>
        </p:nvSpPr>
        <p:spPr>
          <a:xfrm>
            <a:off x="163773" y="1740090"/>
            <a:ext cx="6871648" cy="43604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Quality assurance allows the provision of safe healthcare services at a constant rate</a:t>
            </a:r>
            <a:r>
              <a:rPr lang="en-GB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(Baker, 2023).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Healthcare quality management systems have patient safety at their core (Baker et al., 2023).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Clinical performance and outcomes need to be accounted to in healthcare organisations.</a:t>
            </a:r>
            <a:r>
              <a:rPr lang="en-GB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(Institute of Medicine, 2001).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Quality monitoring: The quality monitoring determines risks, failures, and improvement opportunities.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Good governance fosters transparency, regulation and ongoing service improvement </a:t>
            </a:r>
            <a:r>
              <a:rPr lang="en-GB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(Dixon-Woods, 2024)</a:t>
            </a: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4874FA7-616E-ACE0-EA59-FD38F72AF7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11858" y="1912784"/>
            <a:ext cx="4488471" cy="355497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B476F91-BE40-7417-5EAA-4244E9EDBB24}"/>
              </a:ext>
            </a:extLst>
          </p:cNvPr>
          <p:cNvSpPr txBox="1"/>
          <p:nvPr/>
        </p:nvSpPr>
        <p:spPr>
          <a:xfrm>
            <a:off x="9273654" y="5670645"/>
            <a:ext cx="253165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Baker (2023)</a:t>
            </a:r>
            <a:endParaRPr lang="en-GB" sz="1400" dirty="0">
              <a:solidFill>
                <a:srgbClr val="05131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94184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6B18AD-6094-61E8-3D9B-EBFA30308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5103" y="215153"/>
            <a:ext cx="10201793" cy="1348989"/>
          </a:xfrm>
        </p:spPr>
        <p:txBody>
          <a:bodyPr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3600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CASE STUDY OVERVIEW: MID STAFFORDSHIRE NHS FOUNDATION TRUST</a:t>
            </a:r>
            <a:endParaRPr lang="en-US" sz="3600" b="1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AB6485C-F7A1-2A41-F1F2-747EDAE87EF4}"/>
              </a:ext>
            </a:extLst>
          </p:cNvPr>
          <p:cNvSpPr txBox="1"/>
          <p:nvPr/>
        </p:nvSpPr>
        <p:spPr>
          <a:xfrm>
            <a:off x="5049672" y="1992573"/>
            <a:ext cx="7077918" cy="4196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Severe care failures were witnessed in Mid Staffordshire NHS Foundation Trust</a:t>
            </a:r>
            <a:r>
              <a:rPr lang="en-GB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(Francis,2013).</a:t>
            </a:r>
            <a:br>
              <a:rPr lang="en-GB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Crisis in England fell between 2005 to 2009.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 high level of deaths caused exploration and national alarm (Francis, 2013).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Francis Report showed systemic governance and leadership failure (Brooks et al., 2024).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Case demonstrates significant quality assurance within healthcare system failure.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8A2D669-B8CF-5864-FCBE-AE1A4137EA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868" y="2218088"/>
            <a:ext cx="4859564" cy="299359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CD67CC6-7A41-9DCD-3824-B45248956597}"/>
              </a:ext>
            </a:extLst>
          </p:cNvPr>
          <p:cNvSpPr txBox="1"/>
          <p:nvPr/>
        </p:nvSpPr>
        <p:spPr>
          <a:xfrm>
            <a:off x="456755" y="5386327"/>
            <a:ext cx="2818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Francis (2013)</a:t>
            </a:r>
            <a:endParaRPr lang="en-GB" dirty="0">
              <a:solidFill>
                <a:srgbClr val="05131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23008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874B7-2758-EC4E-E60D-A70CA86AB1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496" y="1"/>
            <a:ext cx="11707504" cy="839336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Six Sigma for Healthcare Quality Improvement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44AD61-2C5C-EC45-E9B4-644C3EB3B85F}"/>
              </a:ext>
            </a:extLst>
          </p:cNvPr>
          <p:cNvSpPr>
            <a:spLocks noGrp="1"/>
          </p:cNvSpPr>
          <p:nvPr>
            <p:ph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204717" y="1467134"/>
            <a:ext cx="8543498" cy="356206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2500"/>
              </a:spcBef>
              <a:buClr>
                <a:srgbClr val="05131D"/>
              </a:buClr>
              <a:buFont typeface="Arial" panose="020B0604020202020204" pitchFamily="34" charset="0"/>
              <a:buChar char="•"/>
            </a:pPr>
            <a:r>
              <a:rPr lang="en-GB" sz="1800" dirty="0"/>
              <a:t> </a:t>
            </a:r>
            <a:r>
              <a:rPr lang="en-GB" sz="1800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Six Sigma emphasises enhancing quality results and lowering variation.</a:t>
            </a:r>
          </a:p>
          <a:p>
            <a:pPr>
              <a:lnSpc>
                <a:spcPct val="150000"/>
              </a:lnSpc>
              <a:spcBef>
                <a:spcPts val="2500"/>
              </a:spcBef>
              <a:buClr>
                <a:srgbClr val="05131D"/>
              </a:buCl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DMAIC framework is used: Measure, Define, Analyse ,Improve, Control (George et al. 2005).</a:t>
            </a:r>
          </a:p>
          <a:p>
            <a:pPr>
              <a:lnSpc>
                <a:spcPct val="150000"/>
              </a:lnSpc>
              <a:spcBef>
                <a:spcPts val="2500"/>
              </a:spcBef>
              <a:buClr>
                <a:srgbClr val="05131D"/>
              </a:buCl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Encourages data-driven healthcare decision-making</a:t>
            </a:r>
          </a:p>
          <a:p>
            <a:pPr>
              <a:lnSpc>
                <a:spcPct val="150000"/>
              </a:lnSpc>
              <a:spcBef>
                <a:spcPts val="2500"/>
              </a:spcBef>
              <a:buClr>
                <a:srgbClr val="05131D"/>
              </a:buCl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Could spot shortcomings in personnel, care delivery procedures, and death rates.</a:t>
            </a:r>
          </a:p>
          <a:p>
            <a:pPr>
              <a:lnSpc>
                <a:spcPct val="150000"/>
              </a:lnSpc>
              <a:spcBef>
                <a:spcPts val="2500"/>
              </a:spcBef>
              <a:buClr>
                <a:srgbClr val="05131D"/>
              </a:buCl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Strength: very quantifiable and regimented (Antony et al., 2018)</a:t>
            </a:r>
          </a:p>
          <a:p>
            <a:pPr>
              <a:lnSpc>
                <a:spcPct val="150000"/>
              </a:lnSpc>
              <a:spcBef>
                <a:spcPts val="2500"/>
              </a:spcBef>
              <a:buClr>
                <a:srgbClr val="05131D"/>
              </a:buCl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Limitation: takes training and a lot of resources (</a:t>
            </a:r>
            <a:r>
              <a:rPr lang="en-GB" sz="1800" dirty="0" err="1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DelliFraine</a:t>
            </a:r>
            <a:r>
              <a:rPr lang="en-GB" sz="1800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al., 2010)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F23B40E-0E19-FEAA-7303-5A49A2F4E1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60639" y="1935904"/>
            <a:ext cx="3135109" cy="298619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7528D77-DDCF-032C-EBC7-1251EF9A709D}"/>
              </a:ext>
            </a:extLst>
          </p:cNvPr>
          <p:cNvSpPr txBox="1"/>
          <p:nvPr/>
        </p:nvSpPr>
        <p:spPr>
          <a:xfrm>
            <a:off x="9389660" y="5465928"/>
            <a:ext cx="24770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Antony et al.(2018)</a:t>
            </a:r>
          </a:p>
        </p:txBody>
      </p:sp>
    </p:spTree>
    <p:extLst>
      <p:ext uri="{BB962C8B-B14F-4D97-AF65-F5344CB8AC3E}">
        <p14:creationId xmlns:p14="http://schemas.microsoft.com/office/powerpoint/2010/main" val="20431202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42C7D-3563-A181-B377-05DBCED222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2739" y="520442"/>
            <a:ext cx="9646522" cy="932330"/>
          </a:xfrm>
        </p:spPr>
        <p:txBody>
          <a:bodyPr anchor="b">
            <a:normAutofit/>
          </a:bodyPr>
          <a:lstStyle/>
          <a:p>
            <a:pPr algn="ctr"/>
            <a:r>
              <a:rPr lang="en-US" sz="3600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SCOPE AND SIGNIFICANCE OF THE CRISIS</a:t>
            </a:r>
            <a:endParaRPr lang="en-US" sz="3600" b="1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3B4592F-C7B1-CF52-990D-1BA34D36216C}"/>
              </a:ext>
            </a:extLst>
          </p:cNvPr>
          <p:cNvSpPr txBox="1"/>
          <p:nvPr/>
        </p:nvSpPr>
        <p:spPr>
          <a:xfrm>
            <a:off x="1" y="1452772"/>
            <a:ext cx="6095999" cy="47141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There were hundreds of patients who were subjected to unwarranted injury and negligence.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Simple hygiene protocols that are often disregarded at hospital floors.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Poor patient dignity, nutrition, hygiene, and safety (Francis, 2013).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There was a tremendous decrease in public trust in healthcare institutions across the country (Yardley et al., 2022).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Crisis showed general systemic shortcomings outside of individual organisation (Yardley et al., 2022).</a:t>
            </a:r>
            <a:endParaRPr lang="en-US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EB86F4-7DD9-B7AB-02B2-2017419FEA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1345" y="2155076"/>
            <a:ext cx="5648473" cy="371631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C8F8B3F-17E4-29CF-0D9C-636E8211C1A3}"/>
              </a:ext>
            </a:extLst>
          </p:cNvPr>
          <p:cNvSpPr txBox="1"/>
          <p:nvPr/>
        </p:nvSpPr>
        <p:spPr>
          <a:xfrm>
            <a:off x="8509379" y="5871393"/>
            <a:ext cx="33505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Fagerli et al.(2023)</a:t>
            </a:r>
          </a:p>
        </p:txBody>
      </p:sp>
    </p:spTree>
    <p:extLst>
      <p:ext uri="{BB962C8B-B14F-4D97-AF65-F5344CB8AC3E}">
        <p14:creationId xmlns:p14="http://schemas.microsoft.com/office/powerpoint/2010/main" val="39202939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05A42EF-68E6-4808-81CD-E5ABD0ED92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7A3E8F-BC5B-098B-5D4A-F89BA12E40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8257" y="135877"/>
            <a:ext cx="3643626" cy="92067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5131D"/>
                </a:solidFill>
              </a:rPr>
              <a:t>System theory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4D7448E-9A28-4501-AEB1-044E1957CC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03" y="1159063"/>
            <a:ext cx="4244075" cy="4186201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C4A154E-1950-4755-A5FC-5998EE0CC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11684" y="2086188"/>
            <a:ext cx="4748808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3FE9C285-56FB-4B36-8ECA-C2D6596AA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37C076B-00B1-4629-B27F-A86F9885FB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C1509C89-59CA-CA28-30B1-57B085FF9A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02678" y="1192425"/>
            <a:ext cx="7686879" cy="4996835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ClrTx/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According to Meadows (2008), healthcare organisations function as intricate, adaptable systems.</a:t>
            </a:r>
          </a:p>
          <a:p>
            <a:pPr>
              <a:lnSpc>
                <a:spcPct val="150000"/>
              </a:lnSpc>
              <a:buClrTx/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Interactions between structure, procedures, and culture lead to patient safety outcomes.</a:t>
            </a:r>
          </a:p>
          <a:p>
            <a:pPr>
              <a:lnSpc>
                <a:spcPct val="150000"/>
              </a:lnSpc>
              <a:buClrTx/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Rather then being individual, failures are usually structural (McNab et al., 2020)  .</a:t>
            </a:r>
          </a:p>
          <a:p>
            <a:pPr>
              <a:lnSpc>
                <a:spcPct val="150000"/>
              </a:lnSpc>
              <a:buClrTx/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Mid Staffordshire exhibits a multi-level systemic collapse in personnel, governance, and leadership (Francis, 2013).</a:t>
            </a:r>
          </a:p>
          <a:p>
            <a:pPr>
              <a:lnSpc>
                <a:spcPct val="150000"/>
              </a:lnSpc>
              <a:buClrTx/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Systems theory encourages comprehensive risk assessment and mitigation.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C4E32E9-4DA5-0BA4-1DEE-BBBED17432C8}"/>
              </a:ext>
            </a:extLst>
          </p:cNvPr>
          <p:cNvSpPr txBox="1"/>
          <p:nvPr/>
        </p:nvSpPr>
        <p:spPr>
          <a:xfrm>
            <a:off x="662920" y="5411748"/>
            <a:ext cx="33709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(McNab et al. 2020)</a:t>
            </a:r>
          </a:p>
        </p:txBody>
      </p:sp>
    </p:spTree>
    <p:extLst>
      <p:ext uri="{BB962C8B-B14F-4D97-AF65-F5344CB8AC3E}">
        <p14:creationId xmlns:p14="http://schemas.microsoft.com/office/powerpoint/2010/main" val="33832289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9D1447-2107-6D68-905B-B81AEB4674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8F32D1-B3D3-B489-B480-2F98779505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063" y="184424"/>
            <a:ext cx="10635917" cy="1321826"/>
          </a:xfrm>
        </p:spPr>
        <p:txBody>
          <a:bodyPr>
            <a:normAutofit/>
          </a:bodyPr>
          <a:lstStyle/>
          <a:p>
            <a:pPr algn="ctr"/>
            <a:r>
              <a:rPr lang="en-US" sz="3600" b="1" kern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CONCEPT OF SYSTEMS-BASED SAFETY IN HEALTHCARE</a:t>
            </a:r>
            <a:endParaRPr lang="en-US" sz="3600" b="1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5FBB8CD-8AF0-BCBB-FC90-60B06681228B}"/>
              </a:ext>
            </a:extLst>
          </p:cNvPr>
          <p:cNvSpPr txBox="1"/>
          <p:nvPr/>
        </p:nvSpPr>
        <p:spPr>
          <a:xfrm>
            <a:off x="4775263" y="1781699"/>
            <a:ext cx="7077818" cy="4196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Factors such as healthcare organisations are complex interconnected working systems 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Paina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Peters, 2012)</a:t>
            </a:r>
            <a:r>
              <a:rPr lang="en-GB" kern="100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kern="100" dirty="0">
              <a:solidFill>
                <a:srgbClr val="00206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safety of patients is a factor of interplay between various parts of the system.</a:t>
            </a:r>
            <a:endParaRPr lang="en-US" kern="100" dirty="0">
              <a:solidFill>
                <a:srgbClr val="00206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Not many errors are caused by personal mistakes only (Haraldseid-</a:t>
            </a:r>
            <a:r>
              <a:rPr lang="en-GB" kern="100" dirty="0" err="1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Driftland</a:t>
            </a:r>
            <a:r>
              <a:rPr lang="en-GB" kern="100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et al., 2022).</a:t>
            </a:r>
            <a:endParaRPr lang="en-US" kern="100" dirty="0">
              <a:solidFill>
                <a:srgbClr val="00206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Clinical outcomes are affected by the organisational structures, processes, and environments</a:t>
            </a:r>
            <a:r>
              <a:rPr lang="en-GB" kern="1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(Haraldseid-</a:t>
            </a:r>
            <a:r>
              <a:rPr lang="en-GB" kern="100" dirty="0" err="1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Driftland</a:t>
            </a:r>
            <a:r>
              <a:rPr lang="en-GB" kern="1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et al., 2022).</a:t>
            </a:r>
            <a:r>
              <a:rPr lang="en-GB" kern="100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kern="100" dirty="0">
              <a:solidFill>
                <a:srgbClr val="00206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System thinking can unveil the weak points of whole healthcare delivery pathways.</a:t>
            </a:r>
            <a:endParaRPr lang="en-US" kern="100" dirty="0">
              <a:solidFill>
                <a:srgbClr val="00206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8E76DE2-FA36-03ED-98A4-671821D34E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800" y="1945037"/>
            <a:ext cx="4521463" cy="393170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6CC0AB6-CAAD-006C-15F2-8232AED4F924}"/>
              </a:ext>
            </a:extLst>
          </p:cNvPr>
          <p:cNvSpPr txBox="1"/>
          <p:nvPr/>
        </p:nvSpPr>
        <p:spPr>
          <a:xfrm>
            <a:off x="607325" y="5977719"/>
            <a:ext cx="30570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Paina</a:t>
            </a:r>
            <a:r>
              <a:rPr lang="en-GB" dirty="0"/>
              <a:t> and Peters (2012)</a:t>
            </a:r>
            <a:endParaRPr lang="en-GB" dirty="0">
              <a:solidFill>
                <a:srgbClr val="05131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96849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D9EF4C-C645-0659-83DC-EA8E2288A5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85255-BE1E-CDCA-6AEE-A4AB44F26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826" y="448235"/>
            <a:ext cx="11114348" cy="960640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SWISS CHEESE MODEL OF SYSTEM FAILURE</a:t>
            </a:r>
            <a:endParaRPr lang="en-US" sz="3600" b="1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3AF327E-8D3B-6587-985D-A1F0B90C34A4}"/>
              </a:ext>
            </a:extLst>
          </p:cNvPr>
          <p:cNvSpPr txBox="1"/>
          <p:nvPr/>
        </p:nvSpPr>
        <p:spPr>
          <a:xfrm>
            <a:off x="81887" y="1528549"/>
            <a:ext cx="7041776" cy="42088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Swiss Cheese Model describes the failure in more than one defensive level (Reason,2000).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Each layer is the safety measures that are created to avoid mistakes.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Holes are weaknesses or gaps in system defences (</a:t>
            </a:r>
            <a:r>
              <a:rPr lang="en-GB" kern="100" dirty="0" err="1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Ocloo</a:t>
            </a: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et al., 2025)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Harm: occurs when there is congruency of the weaknesses between several organisational barriers(Reason, 2000).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Model also focuses on prevention by enhancing the system safety mechanisms.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34B6D07-0781-D256-F17A-88D409CDB8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23663" y="2191161"/>
            <a:ext cx="4690536" cy="35462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CD639B4-F632-17F4-F17B-8C4D49B7DFCE}"/>
              </a:ext>
            </a:extLst>
          </p:cNvPr>
          <p:cNvSpPr txBox="1"/>
          <p:nvPr/>
        </p:nvSpPr>
        <p:spPr>
          <a:xfrm>
            <a:off x="7813343" y="5872501"/>
            <a:ext cx="3241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Reason(2000)</a:t>
            </a:r>
          </a:p>
        </p:txBody>
      </p:sp>
    </p:spTree>
    <p:extLst>
      <p:ext uri="{BB962C8B-B14F-4D97-AF65-F5344CB8AC3E}">
        <p14:creationId xmlns:p14="http://schemas.microsoft.com/office/powerpoint/2010/main" val="1203184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EDFDFD-924A-C326-548B-156C822371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294418-D1B8-C69D-8B3C-981EAC23F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482" y="485439"/>
            <a:ext cx="11032959" cy="1127266"/>
          </a:xfrm>
        </p:spPr>
        <p:txBody>
          <a:bodyPr anchor="b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3600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APPLYING SWISS CHEESE MODEL TO MID STAFFORDSHIRE</a:t>
            </a:r>
            <a:endParaRPr lang="en-US" sz="3600" b="1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462BBCB-32C1-5241-9682-7AC63C8154E6}"/>
              </a:ext>
            </a:extLst>
          </p:cNvPr>
          <p:cNvSpPr txBox="1"/>
          <p:nvPr/>
        </p:nvSpPr>
        <p:spPr>
          <a:xfrm>
            <a:off x="5433146" y="1815152"/>
            <a:ext cx="6165295" cy="4196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Multiple safety barriers failed simultaneously within hospital operations (Reason,2000).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Lack of staff lowered the level of monitoring and patient responsiveness.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poor governance also enabled poor standards to go uncontested.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Regulators were not able to identify red flags in time </a:t>
            </a:r>
            <a:r>
              <a:rPr lang="en-US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(Taylor and Goodwin, 2022)</a:t>
            </a: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Congruence in failures caused extensive harm of patients.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CEA492D-7179-48CE-D6E7-AA60038FB5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482" y="2128859"/>
            <a:ext cx="4867664" cy="368199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6E347F9-A455-EB3F-48BA-945B78C95866}"/>
              </a:ext>
            </a:extLst>
          </p:cNvPr>
          <p:cNvSpPr txBox="1"/>
          <p:nvPr/>
        </p:nvSpPr>
        <p:spPr>
          <a:xfrm>
            <a:off x="696036" y="5810857"/>
            <a:ext cx="28046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Reason(2000)</a:t>
            </a:r>
          </a:p>
        </p:txBody>
      </p:sp>
    </p:spTree>
    <p:extLst>
      <p:ext uri="{BB962C8B-B14F-4D97-AF65-F5344CB8AC3E}">
        <p14:creationId xmlns:p14="http://schemas.microsoft.com/office/powerpoint/2010/main" val="42178895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6FA581-1EBB-9457-176E-DBDC2A7B69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499B6-404B-1106-200F-259DAAC5D0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331" y="424030"/>
            <a:ext cx="10866522" cy="1108464"/>
          </a:xfrm>
        </p:spPr>
        <p:txBody>
          <a:bodyPr>
            <a:normAutofit/>
          </a:bodyPr>
          <a:lstStyle/>
          <a:p>
            <a:pPr algn="ctr"/>
            <a:r>
              <a:rPr lang="fr-FR" sz="3600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ROOT CAUSE ANALYSIS: ORGANISATIONAL FACTORS</a:t>
            </a:r>
            <a:endParaRPr lang="en-US" sz="3600" b="1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00D4C97-83EF-B3D5-6D8E-A2941F329F95}"/>
              </a:ext>
            </a:extLst>
          </p:cNvPr>
          <p:cNvSpPr txBox="1"/>
          <p:nvPr/>
        </p:nvSpPr>
        <p:spPr>
          <a:xfrm>
            <a:off x="-54591" y="1723563"/>
            <a:ext cx="6150591" cy="4196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leadership was focused on financial goals rather than quality care to the patient (Francis,2013).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Constant understaffing minimised the ability to provide safe care.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Weak clinical governance systems did not keep track of performance (Baker, 2023).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Lack of proper communication narrowed down on escalation of arising safety issues.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strategic decisions were made without accounting patient outcomes and quality of services.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E4CC452-F829-3E6B-58B1-FAA7D4DB68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7871" y="2104553"/>
            <a:ext cx="5637821" cy="354661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166E76F-7304-D877-7583-C08CB2C43E4B}"/>
              </a:ext>
            </a:extLst>
          </p:cNvPr>
          <p:cNvSpPr txBox="1"/>
          <p:nvPr/>
        </p:nvSpPr>
        <p:spPr>
          <a:xfrm>
            <a:off x="6803409" y="5738884"/>
            <a:ext cx="28523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ASQ (American Society for Quality, 2019)</a:t>
            </a:r>
            <a:endParaRPr lang="en-GB" dirty="0">
              <a:solidFill>
                <a:srgbClr val="05131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50911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8580F1-49F0-F1E0-CDC3-7DA74D4FC0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8E7F42-2723-EC9B-FE68-310ABC1C9C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295" y="358587"/>
            <a:ext cx="11025409" cy="1167299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ROOT CAUSE ANALYSIS: CULTURAL AND BEHAVIOURAL FACTORS</a:t>
            </a:r>
            <a:endParaRPr lang="en-US" sz="3600" b="1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645CD3F-7329-C1C8-F28B-1A5F65FE8663}"/>
              </a:ext>
            </a:extLst>
          </p:cNvPr>
          <p:cNvSpPr txBox="1"/>
          <p:nvPr/>
        </p:nvSpPr>
        <p:spPr>
          <a:xfrm>
            <a:off x="5370446" y="1705970"/>
            <a:ext cx="6238259" cy="4196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Poor standards of care became the norm in the organisations.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Employees were afraid of voicing concerns because of bullying culture</a:t>
            </a:r>
            <a:r>
              <a:rPr lang="en-GB" kern="100" dirty="0">
                <a:solidFill>
                  <a:srgbClr val="05131D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(Jones and Armit, 2025)</a:t>
            </a: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Leadership did not promote transparency and open communication.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Patient complaints that are not carefully listened to or ignored by the management (Jones and Armit, 2025)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Culture put more emphasis on targets rather than patient wellbeing and compassion</a:t>
            </a:r>
            <a:r>
              <a:rPr lang="en-GB" kern="100" dirty="0">
                <a:solidFill>
                  <a:srgbClr val="05131D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(G</a:t>
            </a:r>
            <a:r>
              <a:rPr lang="en-GB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ärtner et al., 2021)</a:t>
            </a: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365AF31-23CA-49E5-357C-88749504EF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295" y="1828314"/>
            <a:ext cx="4787151" cy="428512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2B2E1F6-E8DC-AE61-02EF-ABEA4DA43BF8}"/>
              </a:ext>
            </a:extLst>
          </p:cNvPr>
          <p:cNvSpPr txBox="1"/>
          <p:nvPr/>
        </p:nvSpPr>
        <p:spPr>
          <a:xfrm>
            <a:off x="982639" y="6046539"/>
            <a:ext cx="25794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Gärtner et al. (2021)</a:t>
            </a:r>
            <a:endParaRPr lang="en-GB" dirty="0">
              <a:solidFill>
                <a:srgbClr val="05131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98254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0094D6-4355-9B61-D464-66A749F495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44F193-36AB-4D8C-FDFF-507C55BC6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549" y="490644"/>
            <a:ext cx="11774902" cy="973015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000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DONABEDIAN MODEL AND QUALITY OF CARE</a:t>
            </a:r>
            <a:endParaRPr lang="en-US" sz="4000" b="1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04B760B-3300-19E4-B636-29C30103554E}"/>
              </a:ext>
            </a:extLst>
          </p:cNvPr>
          <p:cNvSpPr txBox="1"/>
          <p:nvPr/>
        </p:nvSpPr>
        <p:spPr>
          <a:xfrm>
            <a:off x="0" y="1821976"/>
            <a:ext cx="6605515" cy="46115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Donabedian Model is a system of measuring the quality of healthcare based on structure, process, and outcomes </a:t>
            </a:r>
            <a:r>
              <a:rPr lang="en-GB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(Donabedian, 1988)</a:t>
            </a: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Structure is the organisational resources, staffing, infrastructure and systems.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Process also encompasses clinical processes, communication and care delivery processes.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Outcomes Assess patient health outcomes, safety and satisfaction.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Model The organisational conditions are directly linked to the patient care quality.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74B8CC9-3B9F-471C-F495-032EF111F3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53538" y="2277036"/>
            <a:ext cx="5329913" cy="360381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53C5D1B-B017-452B-7CE4-2E7708EAC163}"/>
              </a:ext>
            </a:extLst>
          </p:cNvPr>
          <p:cNvSpPr txBox="1"/>
          <p:nvPr/>
        </p:nvSpPr>
        <p:spPr>
          <a:xfrm>
            <a:off x="7349319" y="5970896"/>
            <a:ext cx="35757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Ayanian</a:t>
            </a:r>
            <a:r>
              <a:rPr lang="en-GB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Markel(2016)</a:t>
            </a:r>
          </a:p>
        </p:txBody>
      </p:sp>
    </p:spTree>
    <p:extLst>
      <p:ext uri="{BB962C8B-B14F-4D97-AF65-F5344CB8AC3E}">
        <p14:creationId xmlns:p14="http://schemas.microsoft.com/office/powerpoint/2010/main" val="5582625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AE093C-64BD-F1AE-0AAA-A8B692A966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AA9E55-2884-BFE3-F7BF-5BEBF2DB1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698" y="555483"/>
            <a:ext cx="10896601" cy="973015"/>
          </a:xfrm>
        </p:spPr>
        <p:txBody>
          <a:bodyPr>
            <a:noAutofit/>
          </a:bodyPr>
          <a:lstStyle/>
          <a:p>
            <a:pPr algn="ctr"/>
            <a:r>
              <a:rPr lang="en-US" sz="3600" b="1" kern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APPLYING DONABEDIAN MODEL TO THE CASE</a:t>
            </a:r>
            <a:endParaRPr lang="en-US" sz="3600" b="1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A219AB-5DAE-5E0A-808D-CB8743D1C38C}"/>
              </a:ext>
            </a:extLst>
          </p:cNvPr>
          <p:cNvSpPr txBox="1"/>
          <p:nvPr/>
        </p:nvSpPr>
        <p:spPr>
          <a:xfrm>
            <a:off x="647698" y="2112819"/>
            <a:ext cx="10896601" cy="25340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weaknesses were structural such as staffing shortages and ineffective resource allocation </a:t>
            </a:r>
            <a:r>
              <a:rPr lang="en-GB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Ayanian</a:t>
            </a:r>
            <a:r>
              <a:rPr lang="en-GB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Markel, 2016)</a:t>
            </a: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Care processes were not done well because of inadequate monitoring and supervision.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Lack of communication hampered interdepartmental communication among healthcare professionals.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Patient outcomes involved more mortality, neglect and avoidable harm.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rgbClr val="05131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Model reveals that there is a direct correlation between system failures and outcomes.</a:t>
            </a:r>
            <a:endParaRPr lang="en-US" kern="100" dirty="0">
              <a:solidFill>
                <a:srgbClr val="05131D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20480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8682F5-26C5-6AB8-B3E2-F138C86ED3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FDC48-5D67-110F-407F-30C19B0235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192" y="554854"/>
            <a:ext cx="11246460" cy="973015"/>
          </a:xfrm>
        </p:spPr>
        <p:txBody>
          <a:bodyPr>
            <a:noAutofit/>
          </a:bodyPr>
          <a:lstStyle/>
          <a:p>
            <a:pPr algn="ctr"/>
            <a:r>
              <a:rPr lang="en-US" sz="3600" b="1" kern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NATIONAL POLICY AND REGULATORY CONTEXT</a:t>
            </a:r>
            <a:endParaRPr lang="en-US" sz="3600" b="1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7EF806-94DB-BF19-DBD2-542F7BC6306B}"/>
              </a:ext>
            </a:extLst>
          </p:cNvPr>
          <p:cNvSpPr txBox="1"/>
          <p:nvPr/>
        </p:nvSpPr>
        <p:spPr>
          <a:xfrm>
            <a:off x="4865427" y="1658203"/>
            <a:ext cx="6880225" cy="4196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healthcare policy had a focus on performance and priority on financial efficiency </a:t>
            </a:r>
            <a:r>
              <a:rPr lang="en-GB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(Oikonomou et al.,2019)</a:t>
            </a: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Status of foundation trust put pressure on compliance of organisational performance.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Regulatory frameworks were concentrated on measurable indicators instead of the care quality.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 number of national reforms led to more complexity in the healthcare governance structures (Dixon-Woods, 2024).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Policy environment affected the organisational priorities and operational decisions</a:t>
            </a:r>
            <a:r>
              <a:rPr lang="en-GB" kern="1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(Dixon-Woods, 2024)</a:t>
            </a: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D8F5CB5-74BD-0020-B584-04BCD387D0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2105" y="2000208"/>
            <a:ext cx="4115243" cy="381642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1091556-DE48-0B16-ECAF-D09FA8BF5421}"/>
              </a:ext>
            </a:extLst>
          </p:cNvPr>
          <p:cNvSpPr txBox="1"/>
          <p:nvPr/>
        </p:nvSpPr>
        <p:spPr>
          <a:xfrm>
            <a:off x="1378424" y="5923128"/>
            <a:ext cx="3016155" cy="365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(Oikonomou et al.,2019)</a:t>
            </a:r>
          </a:p>
        </p:txBody>
      </p:sp>
    </p:spTree>
    <p:extLst>
      <p:ext uri="{BB962C8B-B14F-4D97-AF65-F5344CB8AC3E}">
        <p14:creationId xmlns:p14="http://schemas.microsoft.com/office/powerpoint/2010/main" val="4932091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61FFBB-8C99-8FA0-736B-567C8C96C9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668620-2974-E7AF-70B2-0255D4D946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011" y="490122"/>
            <a:ext cx="11419975" cy="973015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600" b="1" kern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GOVERNANCE AND REGULATORY OVERSIGHT FAILURES</a:t>
            </a:r>
            <a:endParaRPr lang="en-US" sz="3600" b="1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7B25B53-39CD-D67B-39DD-1EDCF459BDB8}"/>
              </a:ext>
            </a:extLst>
          </p:cNvPr>
          <p:cNvSpPr txBox="1"/>
          <p:nvPr/>
        </p:nvSpPr>
        <p:spPr>
          <a:xfrm>
            <a:off x="987178" y="2044802"/>
            <a:ext cx="10505575" cy="29495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Various regulatory authorities did not find the deteriorating quality of care.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monitoring systems were dependent on self-reported organisational performance information (Francis, 2013).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There was lack of coordination where information sharing among oversight agencies was not possible.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Red flags and lack of action taken at the right time.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Patients were not safeguarded by accountability mechanisms.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14540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34EA1C-D7E3-A3A6-75F8-A4740522F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740" y="286603"/>
            <a:ext cx="10486940" cy="695193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PDSA Cycle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0E4E4FEC-2600-2DDE-C91C-EE1F1B48FB39}"/>
              </a:ext>
            </a:extLst>
          </p:cNvPr>
          <p:cNvSpPr>
            <a:spLocks noGrp="1"/>
          </p:cNvSpPr>
          <p:nvPr>
            <p:ph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279779" y="1253973"/>
            <a:ext cx="7683690" cy="4615121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60000"/>
              </a:lnSpc>
              <a:spcBef>
                <a:spcPts val="2500"/>
              </a:spcBef>
              <a:buClr>
                <a:srgbClr val="05131D"/>
              </a:buClr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900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According to Taylor et al. (2014), the PDSA cycle facilitates ongoing quality improvement.</a:t>
            </a:r>
          </a:p>
          <a:p>
            <a:pPr>
              <a:lnSpc>
                <a:spcPct val="160000"/>
              </a:lnSpc>
              <a:spcBef>
                <a:spcPts val="2500"/>
              </a:spcBef>
              <a:buClr>
                <a:srgbClr val="05131D"/>
              </a:buClr>
              <a:buFont typeface="Arial" panose="020B0604020202020204" pitchFamily="34" charset="0"/>
              <a:buChar char="•"/>
            </a:pPr>
            <a:r>
              <a:rPr lang="en-GB" sz="1900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Strategy: Determine patient safety concerns</a:t>
            </a:r>
          </a:p>
          <a:p>
            <a:pPr>
              <a:lnSpc>
                <a:spcPct val="160000"/>
              </a:lnSpc>
              <a:spcBef>
                <a:spcPts val="2500"/>
              </a:spcBef>
              <a:buClr>
                <a:srgbClr val="05131D"/>
              </a:buClr>
              <a:buFont typeface="Arial" panose="020B0604020202020204" pitchFamily="34" charset="0"/>
              <a:buChar char="•"/>
            </a:pPr>
            <a:r>
              <a:rPr lang="en-GB" sz="1900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Do: Carry out a small-scale initiative</a:t>
            </a:r>
          </a:p>
          <a:p>
            <a:pPr>
              <a:lnSpc>
                <a:spcPct val="160000"/>
              </a:lnSpc>
              <a:spcBef>
                <a:spcPts val="2500"/>
              </a:spcBef>
              <a:buClr>
                <a:srgbClr val="05131D"/>
              </a:buClr>
              <a:buFont typeface="Arial" panose="020B0604020202020204" pitchFamily="34" charset="0"/>
              <a:buChar char="•"/>
            </a:pPr>
            <a:r>
              <a:rPr lang="en-GB" sz="1900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Research: Evaluate results and efficacy </a:t>
            </a:r>
          </a:p>
          <a:p>
            <a:pPr>
              <a:lnSpc>
                <a:spcPct val="160000"/>
              </a:lnSpc>
              <a:spcBef>
                <a:spcPts val="2500"/>
              </a:spcBef>
              <a:buClr>
                <a:srgbClr val="05131D"/>
              </a:buClr>
              <a:buFont typeface="Arial" panose="020B0604020202020204" pitchFamily="34" charset="0"/>
              <a:buChar char="•"/>
            </a:pPr>
            <a:r>
              <a:rPr lang="en-GB" sz="1900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Take action: Make organizational-wide improvements</a:t>
            </a:r>
          </a:p>
          <a:p>
            <a:pPr>
              <a:lnSpc>
                <a:spcPct val="160000"/>
              </a:lnSpc>
              <a:spcBef>
                <a:spcPts val="2500"/>
              </a:spcBef>
              <a:buClr>
                <a:srgbClr val="05131D"/>
              </a:buClr>
              <a:buFont typeface="Arial" panose="020B0604020202020204" pitchFamily="34" charset="0"/>
              <a:buChar char="•"/>
            </a:pPr>
            <a:r>
              <a:rPr lang="en-GB" sz="1900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Encourages incremental, evidence-based change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D33AA76-A81B-F54F-CBDF-AFF8942CAA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5922" y="981797"/>
            <a:ext cx="4622230" cy="462223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5340374-02A4-74D0-C9D9-5A2B2F8C9E03}"/>
              </a:ext>
            </a:extLst>
          </p:cNvPr>
          <p:cNvSpPr txBox="1"/>
          <p:nvPr/>
        </p:nvSpPr>
        <p:spPr>
          <a:xfrm>
            <a:off x="8993875" y="5506872"/>
            <a:ext cx="26203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5131D"/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(Taylor et al.,2014)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06337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DE63CB-C497-43E0-16B4-B1814EEBBC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6EFFF-D7CE-DCFF-D0DE-DACDF5E19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3254" y="621289"/>
            <a:ext cx="11325492" cy="973015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000" b="1" kern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IMPACT ON QUALITY, EFFICIENCY, AND EQUITY</a:t>
            </a:r>
            <a:endParaRPr lang="en-US" sz="4000" b="1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8689EB4-F619-82C9-0977-315C8B3A1D85}"/>
              </a:ext>
            </a:extLst>
          </p:cNvPr>
          <p:cNvSpPr txBox="1"/>
          <p:nvPr/>
        </p:nvSpPr>
        <p:spPr>
          <a:xfrm>
            <a:off x="225188" y="1738576"/>
            <a:ext cx="6612340" cy="4196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quality of care deteriorated in a number of clinical services (Institute of Medicine, 2001).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Poor service delivery aggravated problems and extended hospital stay.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Mismanagement of resources decreased the efficiency of service delivery in healthcare.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Weak patients suffered disproportionately and were not given sufficient support (Baker et al., 2023).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There was a great loss of public trust in healthcare system all over the country.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BFFB6D2-3527-3F0C-7545-F90C79884A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1859" y="1738576"/>
            <a:ext cx="4655751" cy="429341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89860EF-C975-60DE-20DA-D7B7BD6CCC62}"/>
              </a:ext>
            </a:extLst>
          </p:cNvPr>
          <p:cNvSpPr txBox="1"/>
          <p:nvPr/>
        </p:nvSpPr>
        <p:spPr>
          <a:xfrm>
            <a:off x="7506269" y="6086901"/>
            <a:ext cx="3630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(Institute of Medicine,2001)</a:t>
            </a:r>
          </a:p>
        </p:txBody>
      </p:sp>
    </p:spTree>
    <p:extLst>
      <p:ext uri="{BB962C8B-B14F-4D97-AF65-F5344CB8AC3E}">
        <p14:creationId xmlns:p14="http://schemas.microsoft.com/office/powerpoint/2010/main" val="33969200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110B33-D5AA-23A3-667D-4B1EAE636C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07779C-F739-D247-14BE-5FC471B50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926" y="717176"/>
            <a:ext cx="11486148" cy="782969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000" b="1" kern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LESSONS LEARNED FOR HEALTHCARE SYSTEMS</a:t>
            </a:r>
            <a:endParaRPr lang="en-US" sz="4000" b="1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B1537E-F116-84D3-5DAE-5C64F25800DF}"/>
              </a:ext>
            </a:extLst>
          </p:cNvPr>
          <p:cNvSpPr txBox="1"/>
          <p:nvPr/>
        </p:nvSpPr>
        <p:spPr>
          <a:xfrm>
            <a:off x="6736862" y="1727200"/>
            <a:ext cx="5267569" cy="46115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Patient safety should be always a priority in the organisation (Francis, 2013).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Effective leadership to support quality and accountability (Feldman, 2011).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Clear reporting systems would promote the early identification of risks.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Proper staffing that is essential in the provision of safe healthcare.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Compassion and continuous improvement should be the key aspects of organisational culture.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C105BA7-B8C3-6A90-F6FB-7D6BDEAB70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926" y="2113781"/>
            <a:ext cx="6447641" cy="349090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918E903-4BB3-182B-B8A2-D227B5905C07}"/>
              </a:ext>
            </a:extLst>
          </p:cNvPr>
          <p:cNvSpPr txBox="1"/>
          <p:nvPr/>
        </p:nvSpPr>
        <p:spPr>
          <a:xfrm>
            <a:off x="682388" y="5732060"/>
            <a:ext cx="3336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5131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(Feldman,2011)</a:t>
            </a:r>
          </a:p>
        </p:txBody>
      </p:sp>
    </p:spTree>
    <p:extLst>
      <p:ext uri="{BB962C8B-B14F-4D97-AF65-F5344CB8AC3E}">
        <p14:creationId xmlns:p14="http://schemas.microsoft.com/office/powerpoint/2010/main" val="32377096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A7CBBD-AC73-55B6-C7B6-CFB386FC6A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2EEB0-B31E-E32C-C4CA-48297E03F8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694" y="370276"/>
            <a:ext cx="11662611" cy="973015"/>
          </a:xfrm>
        </p:spPr>
        <p:txBody>
          <a:bodyPr>
            <a:normAutofit/>
          </a:bodyPr>
          <a:lstStyle/>
          <a:p>
            <a:pPr algn="ctr"/>
            <a:r>
              <a:rPr lang="en-US" sz="3600" b="1" kern="0" dirty="0">
                <a:solidFill>
                  <a:schemeClr val="tx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STRUCTURE OF COMPONENT 2 REPORT</a:t>
            </a:r>
            <a:endParaRPr lang="en-US" sz="3600" b="1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D1DCC2-D716-F247-3F6C-5F1707B5CFF7}"/>
              </a:ext>
            </a:extLst>
          </p:cNvPr>
          <p:cNvSpPr txBox="1"/>
          <p:nvPr/>
        </p:nvSpPr>
        <p:spPr>
          <a:xfrm>
            <a:off x="0" y="1521725"/>
            <a:ext cx="6236605" cy="46115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report will have a comprehensive introduction and background of the case.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Safety analysis based on systems will be an investigation of mechanisms of organisational failure (Cargill and O’Conner, 2013).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Policy and governance aspects will be critically reviewed.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Discussion on impact on healthcare quality and service delivery.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Recommendations on improvement and future practice given.</a:t>
            </a:r>
            <a:endParaRPr lang="en-US" kern="100" dirty="0">
              <a:solidFill>
                <a:schemeClr val="tx1">
                  <a:lumMod val="50000"/>
                </a:schemeClr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11A469D-A009-F181-5CBC-8CB9244D65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2347" y="2202486"/>
            <a:ext cx="4996281" cy="348113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8B28050-E62A-A638-1D5D-5FBA5A93EE11}"/>
              </a:ext>
            </a:extLst>
          </p:cNvPr>
          <p:cNvSpPr txBox="1"/>
          <p:nvPr/>
        </p:nvSpPr>
        <p:spPr>
          <a:xfrm>
            <a:off x="8086299" y="5846836"/>
            <a:ext cx="33232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Cargill and O’Connor (2013)</a:t>
            </a:r>
          </a:p>
        </p:txBody>
      </p:sp>
    </p:spTree>
    <p:extLst>
      <p:ext uri="{BB962C8B-B14F-4D97-AF65-F5344CB8AC3E}">
        <p14:creationId xmlns:p14="http://schemas.microsoft.com/office/powerpoint/2010/main" val="40614055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98A7B7-45FB-19C5-EEB1-8E610843C2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30FC8-8D3F-792F-5AAA-B708084517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694" y="370276"/>
            <a:ext cx="11662611" cy="973015"/>
          </a:xfrm>
        </p:spPr>
        <p:txBody>
          <a:bodyPr>
            <a:normAutofit/>
          </a:bodyPr>
          <a:lstStyle/>
          <a:p>
            <a:pPr algn="ctr"/>
            <a:r>
              <a:rPr lang="en-US" sz="3600" b="1" kern="0" dirty="0">
                <a:solidFill>
                  <a:schemeClr val="tx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Recommendations and Conclusion</a:t>
            </a:r>
            <a:endParaRPr lang="en-US" sz="3600" b="1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9F56B0-96F1-2648-08EA-378B3947D687}"/>
              </a:ext>
            </a:extLst>
          </p:cNvPr>
          <p:cNvSpPr txBox="1"/>
          <p:nvPr/>
        </p:nvSpPr>
        <p:spPr>
          <a:xfrm>
            <a:off x="915932" y="2137984"/>
            <a:ext cx="10360134" cy="32669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2000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Focus more on patient safety rather than financial and performance goals (Francis, 2013).</a:t>
            </a: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2000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Enhance clinical governance using independent transparent monitoring systems.</a:t>
            </a: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2000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Adequate staffing according to patient need and acuity.</a:t>
            </a: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2000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Encourage open culture that encourages reporting and whistleblowing.</a:t>
            </a:r>
          </a:p>
          <a:p>
            <a:pPr marL="342900" marR="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sz="2000" kern="100" dirty="0">
                <a:solidFill>
                  <a:schemeClr val="tx1">
                    <a:lumMod val="5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Implement safety models of embedded systems in leadership, policy and regulatory practice.</a:t>
            </a:r>
          </a:p>
        </p:txBody>
      </p:sp>
    </p:spTree>
    <p:extLst>
      <p:ext uri="{BB962C8B-B14F-4D97-AF65-F5344CB8AC3E}">
        <p14:creationId xmlns:p14="http://schemas.microsoft.com/office/powerpoint/2010/main" val="16734600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1F2B32-B382-C45F-FE0A-CB77A145F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0958" y="1015555"/>
            <a:ext cx="8830081" cy="564556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 LIST</a:t>
            </a:r>
            <a:endParaRPr lang="en-US" sz="3600" b="1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0F86E1-37D3-268E-5C04-AA24A8D59D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1694" y="1868363"/>
            <a:ext cx="11639326" cy="4463857"/>
          </a:xfrm>
        </p:spPr>
        <p:txBody>
          <a:bodyPr>
            <a:noAutofit/>
          </a:bodyPr>
          <a:lstStyle/>
          <a:p>
            <a:r>
              <a:rPr lang="en-GB" sz="1400" dirty="0"/>
              <a:t>Antony, J., Rodgers, B. and Cudney, E.A., 2018. Lean Six Sigma for public sector organisations. </a:t>
            </a:r>
            <a:r>
              <a:rPr lang="en-GB" sz="1400" i="1" dirty="0"/>
              <a:t>Business Process Management Journal</a:t>
            </a:r>
            <a:r>
              <a:rPr lang="en-GB" sz="1400" dirty="0"/>
              <a:t>, 24(2), pp.443–460.</a:t>
            </a:r>
          </a:p>
          <a:p>
            <a:r>
              <a:rPr lang="en-GB" sz="1400" dirty="0" err="1"/>
              <a:t>Ayanian</a:t>
            </a:r>
            <a:r>
              <a:rPr lang="en-GB" sz="1400" dirty="0"/>
              <a:t>, J.Z. and Markel, H., 2016. Donabedian’s lasting framework for healthcare quality. </a:t>
            </a:r>
            <a:r>
              <a:rPr lang="en-GB" sz="1400" i="1" dirty="0"/>
              <a:t>New England Journal of Medicine</a:t>
            </a:r>
            <a:r>
              <a:rPr lang="en-GB" sz="1400" dirty="0"/>
              <a:t>, 375(3), pp.205–207.</a:t>
            </a:r>
          </a:p>
          <a:p>
            <a:r>
              <a:rPr lang="en-GB" sz="1400" dirty="0"/>
              <a:t>Baker, D., Norris, D., Newman, L. and </a:t>
            </a:r>
            <a:r>
              <a:rPr lang="en-GB" sz="1400" dirty="0" err="1"/>
              <a:t>Cherneva</a:t>
            </a:r>
            <a:r>
              <a:rPr lang="en-GB" sz="1400" dirty="0"/>
              <a:t>, V., 2023. Organisational learning or organised irresponsibility? </a:t>
            </a:r>
            <a:r>
              <a:rPr lang="en-GB" sz="1400" i="1" dirty="0"/>
              <a:t>Health, Risk &amp; Society</a:t>
            </a:r>
            <a:r>
              <a:rPr lang="en-GB" sz="1400" dirty="0"/>
              <a:t>, 25(5-6), pp.268–284.</a:t>
            </a:r>
          </a:p>
          <a:p>
            <a:r>
              <a:rPr lang="en-GB" sz="1400" dirty="0"/>
              <a:t>Baker, T., 2023. A changing view on patient safety. </a:t>
            </a:r>
            <a:r>
              <a:rPr lang="en-GB" sz="1400" i="1" dirty="0"/>
              <a:t>Future Healthcare Journal</a:t>
            </a:r>
            <a:r>
              <a:rPr lang="en-GB" sz="1400" dirty="0"/>
              <a:t>, 10(1), pp.10–13.</a:t>
            </a:r>
          </a:p>
          <a:p>
            <a:r>
              <a:rPr lang="en-GB" sz="1400" dirty="0"/>
              <a:t>Brooks, C., Bridges, J., Frankland, J. and Myall, M., 2024. Implementation science research conference. </a:t>
            </a:r>
            <a:r>
              <a:rPr lang="en-GB" sz="1400" i="1" dirty="0"/>
              <a:t>Implementation Science</a:t>
            </a:r>
            <a:r>
              <a:rPr lang="en-GB" sz="1400" dirty="0"/>
              <a:t>, 19(S1), p.21.</a:t>
            </a:r>
          </a:p>
          <a:p>
            <a:r>
              <a:rPr lang="en-GB" sz="1400" dirty="0"/>
              <a:t>Cargill, M. and O’Connor, P., 2013. </a:t>
            </a:r>
            <a:r>
              <a:rPr lang="en-GB" sz="1400" i="1" dirty="0"/>
              <a:t>Writing Scientific Research Articles</a:t>
            </a:r>
            <a:r>
              <a:rPr lang="en-GB" sz="1400" dirty="0"/>
              <a:t>. 2nd ed. Oxford: Wiley-Blackwell.</a:t>
            </a:r>
          </a:p>
          <a:p>
            <a:r>
              <a:rPr lang="en-GB" sz="1400" dirty="0" err="1"/>
              <a:t>DelliFraine</a:t>
            </a:r>
            <a:r>
              <a:rPr lang="en-GB" sz="1400" dirty="0"/>
              <a:t>, J.L., </a:t>
            </a:r>
            <a:r>
              <a:rPr lang="en-GB" sz="1400" dirty="0" err="1"/>
              <a:t>Langabeer</a:t>
            </a:r>
            <a:r>
              <a:rPr lang="en-GB" sz="1400" dirty="0"/>
              <a:t>, J.R. and Nembhard, I.M., 2010. Six Sigma in healthcare. </a:t>
            </a:r>
            <a:r>
              <a:rPr lang="en-GB" sz="1400" i="1" dirty="0"/>
              <a:t>Quality Management in Healthcare</a:t>
            </a:r>
            <a:r>
              <a:rPr lang="en-GB" sz="1400" dirty="0"/>
              <a:t>, 19(3), pp.211–225.</a:t>
            </a:r>
          </a:p>
          <a:p>
            <a:r>
              <a:rPr lang="en-GB" sz="1400" dirty="0"/>
              <a:t>Dixon-Woods, M., 2024. </a:t>
            </a:r>
            <a:r>
              <a:rPr lang="en-GB" sz="1400" i="1" dirty="0"/>
              <a:t>Report to the Thirlwall Inquiry</a:t>
            </a:r>
            <a:r>
              <a:rPr lang="en-GB" sz="1400" dirty="0"/>
              <a:t>.</a:t>
            </a:r>
          </a:p>
          <a:p>
            <a:r>
              <a:rPr lang="en-GB" sz="1400" dirty="0"/>
              <a:t>Fagerli, K. et al., 2023. Patient safety and neglect reporting.</a:t>
            </a:r>
          </a:p>
          <a:p>
            <a:r>
              <a:rPr lang="en-GB" sz="1400" dirty="0"/>
              <a:t>Feldman, S., 2011. Healthcare leadership and organisational learning.</a:t>
            </a:r>
          </a:p>
          <a:p>
            <a:r>
              <a:rPr lang="en-GB" sz="1400" dirty="0"/>
              <a:t>Francis, R., 2013. </a:t>
            </a:r>
            <a:r>
              <a:rPr lang="en-GB" sz="1400" i="1" dirty="0"/>
              <a:t>Report of the Mid Staffordshire NHS Foundation Trust Public Inquiry</a:t>
            </a:r>
            <a:r>
              <a:rPr lang="en-GB" sz="1400" dirty="0"/>
              <a:t>. London: The Stationery Office.</a:t>
            </a:r>
          </a:p>
          <a:p>
            <a:r>
              <a:rPr lang="en-GB" sz="1400" dirty="0"/>
              <a:t>Gärtner, F.R. et al., 2021. Organisational culture and patient safety.</a:t>
            </a:r>
          </a:p>
          <a:p>
            <a:endParaRPr lang="en-GB" sz="1400" dirty="0"/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67950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71EB7E-2646-AD0E-05B1-CA5758020D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AED567-73EB-F08F-DC39-6F9409B629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0958" y="1015555"/>
            <a:ext cx="8830081" cy="564556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 LIST</a:t>
            </a:r>
            <a:endParaRPr lang="en-US" sz="3600" b="1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C3FA20-9178-087E-7527-2BB6AF0509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" y="1691640"/>
            <a:ext cx="11955780" cy="4800599"/>
          </a:xfrm>
        </p:spPr>
        <p:txBody>
          <a:bodyPr>
            <a:noAutofit/>
          </a:bodyPr>
          <a:lstStyle/>
          <a:p>
            <a:r>
              <a:rPr lang="en-GB" sz="1400" dirty="0"/>
              <a:t>George, M.L., Rowlands, D., Price, M. and Maxey, J., 2005. </a:t>
            </a:r>
            <a:r>
              <a:rPr lang="en-GB" sz="1400" i="1" dirty="0"/>
              <a:t>The Lean Six Sigma Pocket </a:t>
            </a:r>
            <a:r>
              <a:rPr lang="en-GB" sz="1400" i="1" dirty="0" err="1"/>
              <a:t>Toolbook</a:t>
            </a:r>
            <a:r>
              <a:rPr lang="en-GB" sz="1400" dirty="0"/>
              <a:t>. New York: McGraw-Hill.</a:t>
            </a:r>
          </a:p>
          <a:p>
            <a:r>
              <a:rPr lang="en-GB" sz="1400" dirty="0"/>
              <a:t>Haraldseid-</a:t>
            </a:r>
            <a:r>
              <a:rPr lang="en-GB" sz="1400" dirty="0" err="1"/>
              <a:t>Driftland</a:t>
            </a:r>
            <a:r>
              <a:rPr lang="en-GB" sz="1400" dirty="0"/>
              <a:t>, C. et al., 2022. System-wide safety investigation. </a:t>
            </a:r>
            <a:r>
              <a:rPr lang="en-GB" sz="1400" i="1" dirty="0"/>
              <a:t>BMJ Open</a:t>
            </a:r>
            <a:r>
              <a:rPr lang="en-GB" sz="1400" dirty="0"/>
              <a:t>, 12(6), p.e058134.</a:t>
            </a:r>
          </a:p>
          <a:p>
            <a:r>
              <a:rPr lang="en-GB" sz="1400" dirty="0"/>
              <a:t>Institute of Medicine, 2001. </a:t>
            </a:r>
            <a:r>
              <a:rPr lang="en-GB" sz="1400" i="1" dirty="0"/>
              <a:t>Crossing the Quality Chasm</a:t>
            </a:r>
            <a:r>
              <a:rPr lang="en-GB" sz="1400" dirty="0"/>
              <a:t>. Washington DC: National Academies Press.</a:t>
            </a:r>
          </a:p>
          <a:p>
            <a:r>
              <a:rPr lang="en-GB" sz="1400" dirty="0"/>
              <a:t>Jones, L. and Armit, K., 2025. Doctors as system leaders. </a:t>
            </a:r>
            <a:r>
              <a:rPr lang="en-GB" sz="1400" i="1" dirty="0"/>
              <a:t>Social Science &amp; Medicine</a:t>
            </a:r>
            <a:r>
              <a:rPr lang="en-GB" sz="1400" dirty="0"/>
              <a:t>.</a:t>
            </a:r>
          </a:p>
          <a:p>
            <a:r>
              <a:rPr lang="en-GB" sz="1400" dirty="0"/>
              <a:t>McNab, D., McKay, J., Shorrock, S., Luty, S. and Bowie, P., 2020. Systems thinking principles. </a:t>
            </a:r>
            <a:r>
              <a:rPr lang="en-GB" sz="1400" i="1" dirty="0"/>
              <a:t>BMJ Open</a:t>
            </a:r>
            <a:r>
              <a:rPr lang="en-GB" sz="1400" dirty="0"/>
              <a:t>, 10(10), p.e037605.</a:t>
            </a:r>
          </a:p>
          <a:p>
            <a:r>
              <a:rPr lang="en-GB" sz="1400" dirty="0"/>
              <a:t>Meadows, D.H., 2008. </a:t>
            </a:r>
            <a:r>
              <a:rPr lang="en-GB" sz="1400" i="1" dirty="0"/>
              <a:t>Thinking in Systems</a:t>
            </a:r>
            <a:r>
              <a:rPr lang="en-GB" sz="1400" dirty="0"/>
              <a:t>.</a:t>
            </a:r>
          </a:p>
          <a:p>
            <a:r>
              <a:rPr lang="en-GB" sz="1400" dirty="0" err="1"/>
              <a:t>Ocloo</a:t>
            </a:r>
            <a:r>
              <a:rPr lang="en-GB" sz="1400" dirty="0"/>
              <a:t>, J. et al., 2025. Patient safety inequalities. </a:t>
            </a:r>
            <a:r>
              <a:rPr lang="en-GB" sz="1400" i="1" dirty="0"/>
              <a:t>BMJ Open</a:t>
            </a:r>
            <a:r>
              <a:rPr lang="en-GB" sz="1400" dirty="0"/>
              <a:t>.</a:t>
            </a:r>
          </a:p>
          <a:p>
            <a:r>
              <a:rPr lang="en-GB" sz="1400" dirty="0"/>
              <a:t>Oikonomou, E. et al., 2019. Healthcare regulation and governance.</a:t>
            </a:r>
          </a:p>
          <a:p>
            <a:r>
              <a:rPr lang="en-GB" sz="1400" dirty="0" err="1"/>
              <a:t>Paina</a:t>
            </a:r>
            <a:r>
              <a:rPr lang="en-GB" sz="1400" dirty="0"/>
              <a:t>, L. and Peters, D.H., 2012. Understanding pathways for scaling up health services. </a:t>
            </a:r>
            <a:r>
              <a:rPr lang="en-GB" sz="1400" i="1" dirty="0"/>
              <a:t>Health Policy and Planning</a:t>
            </a:r>
            <a:r>
              <a:rPr lang="en-GB" sz="1400" dirty="0"/>
              <a:t>, 27(5), pp.365–373.</a:t>
            </a:r>
          </a:p>
          <a:p>
            <a:r>
              <a:rPr lang="en-GB" sz="1400" dirty="0"/>
              <a:t>Reason, J., 2000. Human error: models and management. </a:t>
            </a:r>
            <a:r>
              <a:rPr lang="en-GB" sz="1400" i="1" dirty="0"/>
              <a:t>BMJ</a:t>
            </a:r>
            <a:r>
              <a:rPr lang="en-GB" sz="1400" dirty="0"/>
              <a:t>, 320(7237), pp.768–770.</a:t>
            </a:r>
          </a:p>
          <a:p>
            <a:r>
              <a:rPr lang="en-GB" sz="1400" dirty="0"/>
              <a:t>Taylor, M.J. et al., 2014. The PDSA cycle. </a:t>
            </a:r>
            <a:r>
              <a:rPr lang="en-GB" sz="1400" i="1" dirty="0"/>
              <a:t>BMJ Quality &amp; Safety</a:t>
            </a:r>
            <a:r>
              <a:rPr lang="en-GB" sz="1400" dirty="0"/>
              <a:t>, 23(4), pp.290–298.</a:t>
            </a:r>
          </a:p>
          <a:p>
            <a:r>
              <a:rPr lang="en-GB" sz="1400" dirty="0"/>
              <a:t>Yardley, S. et al., 2022. Human factors in healthcare systems. </a:t>
            </a:r>
            <a:r>
              <a:rPr lang="en-GB" sz="1400" i="1" dirty="0"/>
              <a:t>BMJ Open</a:t>
            </a:r>
            <a:r>
              <a:rPr lang="en-GB" sz="1400" dirty="0"/>
              <a:t>, 12(1).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412326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28D1F5-469A-FA8E-C49B-7BBDA0AD15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35375-03EC-4BC4-6679-4B59C6FED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1345" y="2781479"/>
            <a:ext cx="9929309" cy="1295042"/>
          </a:xfrm>
        </p:spPr>
        <p:txBody>
          <a:bodyPr>
            <a:noAutofit/>
          </a:bodyPr>
          <a:lstStyle/>
          <a:p>
            <a:pPr algn="ctr"/>
            <a:r>
              <a:rPr lang="en-US" b="1" i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  <a:endParaRPr lang="en-US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7317374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Custom 20">
      <a:dk1>
        <a:srgbClr val="2683C6"/>
      </a:dk1>
      <a:lt1>
        <a:sysClr val="window" lastClr="FFFFFF"/>
      </a:lt1>
      <a:dk2>
        <a:srgbClr val="FFFFFF"/>
      </a:dk2>
      <a:lt2>
        <a:srgbClr val="FFFFFF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Custom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555</TotalTime>
  <Words>2177</Words>
  <Application>Microsoft Office PowerPoint</Application>
  <PresentationFormat>Widescreen</PresentationFormat>
  <Paragraphs>179</Paragraphs>
  <Slides>23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Aptos</vt:lpstr>
      <vt:lpstr>Arabic Typesetting</vt:lpstr>
      <vt:lpstr>Arial</vt:lpstr>
      <vt:lpstr>Calibri</vt:lpstr>
      <vt:lpstr>Symbol</vt:lpstr>
      <vt:lpstr>Times New Roman</vt:lpstr>
      <vt:lpstr>Retrospect</vt:lpstr>
      <vt:lpstr>QUALITY ASSURANCE FAILURE IN HEALTHCARE: A SYSTEMS-BASED ANALYSIS OF MID STAFFORDSHIRE NHS FOUNDATION TRUST    Student Name: Georgiana Izabela Rosu Student ID: 2212287 Lecturer: Arif Ahmed    </vt:lpstr>
      <vt:lpstr>INTRODUCTION TO QUALITY ASSURANCE IN HEALTHCARE</vt:lpstr>
      <vt:lpstr>CASE STUDY OVERVIEW: MID STAFFORDSHIRE NHS FOUNDATION TRUST</vt:lpstr>
      <vt:lpstr>Six Sigma for Healthcare Quality Improvement</vt:lpstr>
      <vt:lpstr>SCOPE AND SIGNIFICANCE OF THE CRISIS</vt:lpstr>
      <vt:lpstr>System theory</vt:lpstr>
      <vt:lpstr>CONCEPT OF SYSTEMS-BASED SAFETY IN HEALTHCARE</vt:lpstr>
      <vt:lpstr>THE SWISS CHEESE MODEL OF SYSTEM FAILURE</vt:lpstr>
      <vt:lpstr>APPLYING SWISS CHEESE MODEL TO MID STAFFORDSHIRE</vt:lpstr>
      <vt:lpstr>ROOT CAUSE ANALYSIS: ORGANISATIONAL FACTORS</vt:lpstr>
      <vt:lpstr>ROOT CAUSE ANALYSIS: CULTURAL AND BEHAVIOURAL FACTORS</vt:lpstr>
      <vt:lpstr>THE DONABEDIAN MODEL AND QUALITY OF CARE</vt:lpstr>
      <vt:lpstr>APPLYING DONABEDIAN MODEL TO THE CASE</vt:lpstr>
      <vt:lpstr>NATIONAL POLICY AND REGULATORY CONTEXT</vt:lpstr>
      <vt:lpstr>GOVERNANCE AND REGULATORY OVERSIGHT FAILURES</vt:lpstr>
      <vt:lpstr>PDSA Cycle</vt:lpstr>
      <vt:lpstr>IMPACT ON QUALITY, EFFICIENCY, AND EQUITY</vt:lpstr>
      <vt:lpstr>LESSONS LEARNED FOR HEALTHCARE SYSTEMS</vt:lpstr>
      <vt:lpstr>STRUCTURE OF COMPONENT 2 REPORT</vt:lpstr>
      <vt:lpstr>Recommendations and Conclusion</vt:lpstr>
      <vt:lpstr>REFERENCES LIST</vt:lpstr>
      <vt:lpstr>REFERENCES LIST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User</dc:creator>
  <cp:lastModifiedBy>Georgiana Izabela Rosu</cp:lastModifiedBy>
  <cp:revision>82</cp:revision>
  <dcterms:created xsi:type="dcterms:W3CDTF">2025-05-13T13:17:55Z</dcterms:created>
  <dcterms:modified xsi:type="dcterms:W3CDTF">2026-03-22T19:43:15Z</dcterms:modified>
</cp:coreProperties>
</file>