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notesMasterIdLst>
    <p:notesMasterId r:id="rId39"/>
  </p:notesMasterIdLst>
  <p:sldIdLst>
    <p:sldId id="297" r:id="rId2"/>
    <p:sldId id="257" r:id="rId3"/>
    <p:sldId id="296" r:id="rId4"/>
    <p:sldId id="258" r:id="rId5"/>
    <p:sldId id="313" r:id="rId6"/>
    <p:sldId id="261" r:id="rId7"/>
    <p:sldId id="262" r:id="rId8"/>
    <p:sldId id="263" r:id="rId9"/>
    <p:sldId id="314" r:id="rId10"/>
    <p:sldId id="264" r:id="rId11"/>
    <p:sldId id="315" r:id="rId12"/>
    <p:sldId id="265" r:id="rId13"/>
    <p:sldId id="267" r:id="rId14"/>
    <p:sldId id="268" r:id="rId15"/>
    <p:sldId id="269" r:id="rId16"/>
    <p:sldId id="270" r:id="rId17"/>
    <p:sldId id="302" r:id="rId18"/>
    <p:sldId id="303" r:id="rId19"/>
    <p:sldId id="272" r:id="rId20"/>
    <p:sldId id="273" r:id="rId21"/>
    <p:sldId id="274" r:id="rId22"/>
    <p:sldId id="275" r:id="rId23"/>
    <p:sldId id="277" r:id="rId24"/>
    <p:sldId id="308" r:id="rId25"/>
    <p:sldId id="309" r:id="rId26"/>
    <p:sldId id="310" r:id="rId27"/>
    <p:sldId id="311" r:id="rId28"/>
    <p:sldId id="312" r:id="rId29"/>
    <p:sldId id="281" r:id="rId30"/>
    <p:sldId id="282" r:id="rId31"/>
    <p:sldId id="284" r:id="rId32"/>
    <p:sldId id="288" r:id="rId33"/>
    <p:sldId id="289" r:id="rId34"/>
    <p:sldId id="290" r:id="rId35"/>
    <p:sldId id="291" r:id="rId36"/>
    <p:sldId id="292" r:id="rId37"/>
    <p:sldId id="316" r:id="rId3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70918" autoAdjust="0"/>
  </p:normalViewPr>
  <p:slideViewPr>
    <p:cSldViewPr snapToGrid="0">
      <p:cViewPr>
        <p:scale>
          <a:sx n="74" d="100"/>
          <a:sy n="74" d="100"/>
        </p:scale>
        <p:origin x="38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F2587A-37E9-4A32-B4BC-2AAB15D059C9}" type="datetimeFigureOut">
              <a:rPr lang="en-GB"/>
              <a:t>22/10/2024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29A8B0-7ABC-420A-BDAF-AA51A921C7C4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162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5364AF-5153-4464-AE41-6C2ADF55ABB5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964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603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8596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6691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602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636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1417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7927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4805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089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5863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2465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877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31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9037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5364AF-5153-4464-AE41-6C2ADF55ABB5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8508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5364AF-5153-4464-AE41-6C2ADF55ABB5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1491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9044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493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9104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06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3272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5364AF-5153-4464-AE41-6C2ADF55ABB5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62832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9518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5364AF-5153-4464-AE41-6C2ADF55ABB5}" type="slidenum">
              <a:rPr lang="en-GB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7344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9865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78986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4989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638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85128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34651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05435" indent="-305435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Font typeface="Arial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2383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9A8B0-7ABC-420A-BDAF-AA51A921C7C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221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204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845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70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17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538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716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413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861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190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370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429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35078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6B695AA2-4B70-477F-AF90-536B720A1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vintage photo of a group of people in a room&#10;&#10;Description automatically generated">
            <a:extLst>
              <a:ext uri="{FF2B5EF4-FFF2-40B4-BE49-F238E27FC236}">
                <a16:creationId xmlns:a16="http://schemas.microsoft.com/office/drawing/2014/main" id="{21C52975-F381-4EA8-8322-7196EE2F55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3076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F789D439-D937-4847-B1C2-C6DD2B6A6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-2"/>
            <a:ext cx="12188952" cy="3767110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50000">
                <a:schemeClr val="tx2">
                  <a:alpha val="35000"/>
                </a:schemeClr>
              </a:gs>
              <a:gs pos="100000">
                <a:schemeClr val="tx2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61151-CEA3-40C8-8C81-2D2451B1B9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1" y="1020431"/>
            <a:ext cx="10225530" cy="147501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The great confinement and disciplining the unruly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41C8AA-7E1C-4DB2-A785-FB50D37981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2495445"/>
            <a:ext cx="10225530" cy="59032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Week 5</a:t>
            </a:r>
          </a:p>
          <a:p>
            <a:r>
              <a:rPr lang="en-GB" dirty="0">
                <a:solidFill>
                  <a:schemeClr val="bg1"/>
                </a:solidFill>
              </a:rPr>
              <a:t>Module Lead: Andrea Williams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3506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DF6B1-2D38-4DA2-A887-FC119866F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124999"/>
            <a:ext cx="4076149" cy="4608003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chemeClr val="accent1"/>
                </a:solidFill>
              </a:rPr>
              <a:t>Changes in the 17th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C7302-8448-4C0B-9FCB-6A3C881DD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586" y="1124998"/>
            <a:ext cx="6143248" cy="4608003"/>
          </a:xfrm>
        </p:spPr>
        <p:txBody>
          <a:bodyPr>
            <a:normAutofit fontScale="92500"/>
          </a:bodyPr>
          <a:lstStyle/>
          <a:p>
            <a:pPr marL="305435" indent="-305435"/>
            <a:r>
              <a:rPr lang="en-GB" sz="3200" dirty="0">
                <a:ea typeface="+mn-lt"/>
                <a:cs typeface="+mn-lt"/>
              </a:rPr>
              <a:t>From around the 17</a:t>
            </a:r>
            <a:r>
              <a:rPr lang="en-GB" sz="3200" baseline="30000" dirty="0">
                <a:ea typeface="+mn-lt"/>
                <a:cs typeface="+mn-lt"/>
              </a:rPr>
              <a:t>th</a:t>
            </a:r>
            <a:r>
              <a:rPr lang="en-GB" sz="3200" dirty="0">
                <a:ea typeface="+mn-lt"/>
                <a:cs typeface="+mn-lt"/>
              </a:rPr>
              <a:t> century, the response to incapacity and poverty was starting to change.</a:t>
            </a:r>
          </a:p>
          <a:p>
            <a:pPr marL="305435" indent="-305435"/>
            <a:r>
              <a:rPr lang="en-GB" sz="3200" dirty="0">
                <a:ea typeface="+mn-lt"/>
                <a:cs typeface="+mn-lt"/>
              </a:rPr>
              <a:t>Why might this be?</a:t>
            </a:r>
            <a:endParaRPr lang="en-GB" sz="3200" dirty="0"/>
          </a:p>
          <a:p>
            <a:pPr marL="305435" indent="-305435"/>
            <a:r>
              <a:rPr lang="en-GB" sz="3200" dirty="0">
                <a:ea typeface="+mn-lt"/>
                <a:cs typeface="+mn-lt"/>
              </a:rPr>
              <a:t>Northern Europe, including the United Provinces (Holland), Britain there is a move towards confinement.</a:t>
            </a:r>
            <a:endParaRPr lang="en-GB" sz="3200" dirty="0"/>
          </a:p>
          <a:p>
            <a:pPr marL="305435" indent="-305435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00844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F0478D-F408-4BB1-9A45-802BB7383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Nervous or mad?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1D371-7728-43E4-A84A-7937D549C1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1255" y="2177142"/>
            <a:ext cx="3409782" cy="38236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05435" indent="-305435"/>
            <a:r>
              <a:rPr lang="en-US" dirty="0">
                <a:solidFill>
                  <a:srgbClr val="FFFFFF"/>
                </a:solidFill>
              </a:rPr>
              <a:t> </a:t>
            </a:r>
            <a:r>
              <a:rPr lang="en-US" sz="2400" dirty="0">
                <a:solidFill>
                  <a:srgbClr val="FFFFFF"/>
                </a:solidFill>
              </a:rPr>
              <a:t>From the late 17</a:t>
            </a:r>
            <a:r>
              <a:rPr lang="en-US" sz="2400" baseline="30000" dirty="0">
                <a:solidFill>
                  <a:srgbClr val="FFFFFF"/>
                </a:solidFill>
              </a:rPr>
              <a:t>th</a:t>
            </a:r>
            <a:r>
              <a:rPr lang="en-US" sz="2400" dirty="0">
                <a:solidFill>
                  <a:srgbClr val="FFFFFF"/>
                </a:solidFill>
              </a:rPr>
              <a:t> century there was a growing awareness of the intricacies of the brain and the nervous system.</a:t>
            </a:r>
          </a:p>
          <a:p>
            <a:pPr marL="305435" indent="-305435"/>
            <a:r>
              <a:rPr lang="en-US" sz="2400" dirty="0">
                <a:solidFill>
                  <a:srgbClr val="FFFFFF"/>
                </a:solidFill>
              </a:rPr>
              <a:t>The language of “the nerves”</a:t>
            </a:r>
          </a:p>
          <a:p>
            <a:pPr marL="0" indent="0"/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4A2D29-F66B-2FD2-F174-97D2885AA0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919577" y="936141"/>
            <a:ext cx="6176811" cy="496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273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9EBEB502-C20B-4448-BA92-5D54835754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5" r="15119"/>
          <a:stretch/>
        </p:blipFill>
        <p:spPr>
          <a:xfrm>
            <a:off x="1487363" y="634550"/>
            <a:ext cx="3942920" cy="578936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04ABB-87AB-4392-81F7-80E180F00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King George III (1738-1820)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3E250-46A9-41F1-B694-7F6E9BB1C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5"/>
            <a:ext cx="4597758" cy="3915936"/>
          </a:xfrm>
        </p:spPr>
        <p:txBody>
          <a:bodyPr>
            <a:normAutofit/>
          </a:bodyPr>
          <a:lstStyle/>
          <a:p>
            <a:pPr marL="305435" indent="-305435">
              <a:buNone/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King George III was the third Hanoverian King of Great Britain.</a:t>
            </a:r>
            <a:endParaRPr lang="en-US" sz="2400" dirty="0">
              <a:solidFill>
                <a:srgbClr val="FFFFFF"/>
              </a:solidFill>
              <a:ea typeface="+mn-lt"/>
              <a:cs typeface="+mn-lt"/>
            </a:endParaRPr>
          </a:p>
          <a:p>
            <a:pPr marL="305435" indent="-305435">
              <a:buNone/>
            </a:pPr>
            <a:r>
              <a:rPr lang="en-GB" sz="2400" dirty="0">
                <a:solidFill>
                  <a:srgbClr val="FFFFFF"/>
                </a:solidFill>
              </a:rPr>
              <a:t>It was during his reign that Britain lost the American Colonies.</a:t>
            </a:r>
          </a:p>
          <a:p>
            <a:pPr marL="305435" indent="-305435">
              <a:buNone/>
            </a:pPr>
            <a:r>
              <a:rPr lang="en-GB" sz="2400" dirty="0">
                <a:solidFill>
                  <a:srgbClr val="FFFFFF"/>
                </a:solidFill>
              </a:rPr>
              <a:t>Britain became the leading power of Europe.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5604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9EBEB502-C20B-4448-BA92-5D54835754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15" r="15119"/>
          <a:stretch/>
        </p:blipFill>
        <p:spPr>
          <a:xfrm>
            <a:off x="1487363" y="634550"/>
            <a:ext cx="3942920" cy="578936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504ABB-87AB-4392-81F7-80E180F00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King George III (1738-1820)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3E250-46A9-41F1-B694-7F6E9BB1C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5"/>
            <a:ext cx="4597758" cy="3915936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2400" dirty="0">
                <a:ea typeface="+mn-lt"/>
                <a:cs typeface="+mn-lt"/>
              </a:rPr>
              <a:t>Was insistent that he was not mad or ill</a:t>
            </a:r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In his extreme bouts of madness George displayed delusional and violent behaviours.</a:t>
            </a:r>
            <a:endParaRPr lang="en-GB" sz="2400" dirty="0"/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6183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43B5BCB5-B740-46D9-B380-DADB0658F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636" y="1194928"/>
            <a:ext cx="5476375" cy="466860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8AF42-1BBA-4781-883A-72D3F1C07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72335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Treatment of king George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39918-ED43-4D73-89CD-2D23C69D6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029" y="1815922"/>
            <a:ext cx="5009388" cy="4318180"/>
          </a:xfrm>
        </p:spPr>
        <p:txBody>
          <a:bodyPr>
            <a:normAutofit lnSpcReduction="10000"/>
          </a:bodyPr>
          <a:lstStyle/>
          <a:p>
            <a:pPr marL="305435" indent="-305435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ea typeface="+mn-lt"/>
                <a:cs typeface="+mn-lt"/>
              </a:rPr>
              <a:t> Treatment of psychiatric patients during this time was often harsh and the treatment of King George can be seen to be no different to those in the asylums.</a:t>
            </a:r>
            <a:endParaRPr lang="en-GB" sz="16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ea typeface="+mn-lt"/>
                <a:cs typeface="+mn-lt"/>
              </a:rPr>
              <a:t> George’s doctor at the time Francis Willis commented:</a:t>
            </a:r>
            <a:endParaRPr lang="en-GB" sz="16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ea typeface="+mn-lt"/>
                <a:cs typeface="+mn-lt"/>
              </a:rPr>
              <a:t> “As death makes no distinction in his visits between the poor man’s hut and the prince’s palace, so insanity is equally impartial in her dealings with her subjects. For that reason, I made no distinction in my treatment of persons submitted to my charge. When, therefore, my gracious sovereign became violent, I felt it my duty to subject him to the same system of restraint as I should have adopted with one of his own gardeners at Kew; in plain words I put a strait waistcoat on him” </a:t>
            </a:r>
            <a:endParaRPr lang="en-GB" sz="16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endParaRPr lang="en-GB" sz="1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848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CA615-4BCE-4E1E-B3CD-9A8045F5D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Treatment of king george iii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77D34-BA18-4EC6-9C1B-7BF960136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896533"/>
            <a:ext cx="7011413" cy="4903512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1800" dirty="0">
                <a:ea typeface="+mn-lt"/>
                <a:cs typeface="+mn-lt"/>
              </a:rPr>
              <a:t> </a:t>
            </a:r>
            <a:r>
              <a:rPr lang="en-GB" sz="2400" dirty="0">
                <a:ea typeface="+mn-lt"/>
                <a:cs typeface="+mn-lt"/>
              </a:rPr>
              <a:t>The Countess of Harcourt states </a:t>
            </a:r>
            <a:endParaRPr lang="en-GB" sz="2400" dirty="0"/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◦“The unhappy patient…was no longer treated as a human being. His body was immediately encased in a machine which left no liberty of motion. He was sometimes chained to a stake. He was frequently beaten and starved, and at best was kept in subjection by menacing and violent language. </a:t>
            </a:r>
            <a:endParaRPr lang="en-GB" sz="2400" dirty="0"/>
          </a:p>
          <a:p>
            <a:pPr marL="305435" indent="-305435"/>
            <a:endParaRPr lang="en-GB" dirty="0"/>
          </a:p>
        </p:txBody>
      </p:sp>
      <p:pic>
        <p:nvPicPr>
          <p:cNvPr id="4" name="Picture 4" descr="A child is dressed in a costume&#10;&#10;Description automatically generated">
            <a:extLst>
              <a:ext uri="{FF2B5EF4-FFF2-40B4-BE49-F238E27FC236}">
                <a16:creationId xmlns:a16="http://schemas.microsoft.com/office/drawing/2014/main" id="{A77CF156-10BB-4A65-8544-99268C3FF6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5" r="3" b="3"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77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66953-404B-4A9D-B696-68E2B26A8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6FE4A-645D-4627-8DF6-CFE710A37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2400" dirty="0"/>
              <a:t>Why do you think the madness of King George III was so important at this time?</a:t>
            </a:r>
          </a:p>
        </p:txBody>
      </p:sp>
    </p:spTree>
    <p:extLst>
      <p:ext uri="{BB962C8B-B14F-4D97-AF65-F5344CB8AC3E}">
        <p14:creationId xmlns:p14="http://schemas.microsoft.com/office/powerpoint/2010/main" val="877544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CA615-4BCE-4E1E-B3CD-9A8045F5D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Treatment of king george iii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77D34-BA18-4EC6-9C1B-7BF960136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896533"/>
            <a:ext cx="7011413" cy="4903512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2400" dirty="0">
                <a:ea typeface="+mn-lt"/>
                <a:cs typeface="+mn-lt"/>
              </a:rPr>
              <a:t> The King’s mental health was so important because it made it acceptable to be unwell. </a:t>
            </a:r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It became fashionable to decry “my nerves”.</a:t>
            </a:r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Literature and creative works often depicted images of young men demonstrating melancholia.</a:t>
            </a:r>
          </a:p>
          <a:p>
            <a:pPr marL="305435" indent="-305435"/>
            <a:endParaRPr lang="en-GB" dirty="0"/>
          </a:p>
        </p:txBody>
      </p:sp>
      <p:pic>
        <p:nvPicPr>
          <p:cNvPr id="4" name="Picture 4" descr="A child is dressed in a costume&#10;&#10;Description automatically generated">
            <a:extLst>
              <a:ext uri="{FF2B5EF4-FFF2-40B4-BE49-F238E27FC236}">
                <a16:creationId xmlns:a16="http://schemas.microsoft.com/office/drawing/2014/main" id="{A77CF156-10BB-4A65-8544-99268C3FF6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5" r="3" b="3"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181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AAAB002-E48E-4009-828A-511F7A828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878872-01B1-101B-211A-EEB8C21D89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20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7EF55D5-23F0-4398-B16B-AEF5778C3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423123"/>
            <a:ext cx="4216219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DF32581-CAA1-43C6-8532-DC56C843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601200"/>
            <a:ext cx="4214869" cy="5757055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061479-8EEC-4A32-B87F-ABC67729F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540" y="1131195"/>
            <a:ext cx="3730810" cy="4483994"/>
          </a:xfrm>
        </p:spPr>
        <p:txBody>
          <a:bodyPr anchor="ctr">
            <a:normAutofit/>
          </a:bodyPr>
          <a:lstStyle/>
          <a:p>
            <a:r>
              <a:rPr lang="en-GB" sz="2600" dirty="0">
                <a:solidFill>
                  <a:srgbClr val="FFFFFF"/>
                </a:solidFill>
              </a:rPr>
              <a:t>Rise of the asylums</a:t>
            </a:r>
            <a:br>
              <a:rPr lang="en-GB" sz="2600" dirty="0">
                <a:solidFill>
                  <a:srgbClr val="FFFFFF"/>
                </a:solidFill>
              </a:rPr>
            </a:br>
            <a:br>
              <a:rPr lang="en-GB" sz="2600" dirty="0">
                <a:solidFill>
                  <a:srgbClr val="FFFFFF"/>
                </a:solidFill>
              </a:rPr>
            </a:br>
            <a:r>
              <a:rPr lang="en-GB" sz="2600" cap="none" dirty="0">
                <a:solidFill>
                  <a:srgbClr val="FFFFFF"/>
                </a:solidFill>
              </a:rPr>
              <a:t>Developed to keep the misfits locked away from society</a:t>
            </a:r>
            <a:br>
              <a:rPr lang="en-GB" sz="2600" cap="none" dirty="0">
                <a:solidFill>
                  <a:srgbClr val="FFFFFF"/>
                </a:solidFill>
              </a:rPr>
            </a:br>
            <a:endParaRPr lang="en-GB" sz="26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7366A-81ED-4BFA-B628-1402E0794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531" y="2438399"/>
            <a:ext cx="3730810" cy="3505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s</a:t>
            </a:r>
          </a:p>
          <a:p>
            <a:pPr marL="305435" indent="-305435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452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8C5A979-AB2F-E9D8-02A3-A81C512DE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84316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Rise of the Asylums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94AF97-93FB-C948-59B0-BFB081E8F4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3458" y="1932039"/>
            <a:ext cx="3858372" cy="4068710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solidFill>
                  <a:srgbClr val="FFFFFF"/>
                </a:solidFill>
              </a:rPr>
              <a:t>Anyone considered outside the ‘normal’ was deemed ‘insane’ </a:t>
            </a:r>
          </a:p>
          <a:p>
            <a:pPr marL="305435" indent="-305435">
              <a:lnSpc>
                <a:spcPct val="100000"/>
              </a:lnSpc>
            </a:pPr>
            <a:r>
              <a:rPr lang="en-US" sz="2000" dirty="0">
                <a:solidFill>
                  <a:srgbClr val="FFFFFF"/>
                </a:solidFill>
              </a:rPr>
              <a:t>Dutch Madhouse: Reinier Van </a:t>
            </a:r>
            <a:r>
              <a:rPr lang="en-US" sz="2000" dirty="0" err="1">
                <a:solidFill>
                  <a:srgbClr val="FFFFFF"/>
                </a:solidFill>
              </a:rPr>
              <a:t>Arkel</a:t>
            </a:r>
            <a:r>
              <a:rPr lang="en-US" sz="2000" dirty="0">
                <a:solidFill>
                  <a:srgbClr val="FFFFFF"/>
                </a:solidFill>
              </a:rPr>
              <a:t> had a capacity for 45 patients by the 18</a:t>
            </a:r>
            <a:r>
              <a:rPr lang="en-US" sz="2000" baseline="30000" dirty="0">
                <a:solidFill>
                  <a:srgbClr val="FFFFFF"/>
                </a:solidFill>
              </a:rPr>
              <a:t>th</a:t>
            </a:r>
            <a:r>
              <a:rPr lang="en-US" sz="2000" dirty="0">
                <a:solidFill>
                  <a:srgbClr val="FFFFFF"/>
                </a:solidFill>
              </a:rPr>
              <a:t> century.</a:t>
            </a:r>
          </a:p>
          <a:p>
            <a:pPr marL="305435" indent="-305435">
              <a:lnSpc>
                <a:spcPct val="100000"/>
              </a:lnSpc>
            </a:pPr>
            <a:r>
              <a:rPr lang="en-US" sz="2000" dirty="0">
                <a:solidFill>
                  <a:srgbClr val="FFFFFF"/>
                </a:solidFill>
              </a:rPr>
              <a:t>This was a progressive </a:t>
            </a:r>
            <a:r>
              <a:rPr lang="en-US" sz="2000" dirty="0" err="1">
                <a:solidFill>
                  <a:srgbClr val="FFFFFF"/>
                </a:solidFill>
              </a:rPr>
              <a:t>centre</a:t>
            </a:r>
            <a:r>
              <a:rPr lang="en-US" sz="2000" dirty="0">
                <a:solidFill>
                  <a:srgbClr val="FFFFFF"/>
                </a:solidFill>
              </a:rPr>
              <a:t> for a time,  inmates /patients were not incarcerated initially, but  observed. The charge for admittance would depend on the patient’s ability to pay. </a:t>
            </a:r>
          </a:p>
          <a:p>
            <a:pPr>
              <a:lnSpc>
                <a:spcPct val="100000"/>
              </a:lnSpc>
            </a:pPr>
            <a:endParaRPr lang="en-US" sz="1400" dirty="0">
              <a:solidFill>
                <a:srgbClr val="FFFFFF"/>
              </a:solidFill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213B21B-757B-1F88-8ED1-08763ED47B8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92231" y="1413539"/>
            <a:ext cx="6831503" cy="401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583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4" descr="A picture containing photo, water, old, sitting&#10;&#10;Description automatically generated">
            <a:extLst>
              <a:ext uri="{FF2B5EF4-FFF2-40B4-BE49-F238E27FC236}">
                <a16:creationId xmlns:a16="http://schemas.microsoft.com/office/drawing/2014/main" id="{826B30E1-458E-4610-BC82-6108BF33C3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129" r="-2" b="-2"/>
          <a:stretch/>
        </p:blipFill>
        <p:spPr>
          <a:xfrm>
            <a:off x="720636" y="1526171"/>
            <a:ext cx="5476375" cy="400612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DDC8C-905A-4F9E-BA50-D9821F5E8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Conditions inside the madhouses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0FD75-08D0-4D20-91C1-067A67D6D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4"/>
            <a:ext cx="4597758" cy="4049701"/>
          </a:xfrm>
        </p:spPr>
        <p:txBody>
          <a:bodyPr>
            <a:normAutofit/>
          </a:bodyPr>
          <a:lstStyle/>
          <a:p>
            <a:pPr marL="305435" indent="-305435">
              <a:buNone/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Ranged from squalid to houses with pleasant gardens and living conditions.</a:t>
            </a:r>
            <a:endParaRPr lang="en-US" sz="2800" dirty="0">
              <a:solidFill>
                <a:srgbClr val="FFFFFF"/>
              </a:solidFill>
            </a:endParaRPr>
          </a:p>
          <a:p>
            <a:pPr marL="305435" indent="-305435">
              <a:buNone/>
            </a:pPr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 The squalid houses were often overcrowded and designed to for profit</a:t>
            </a:r>
            <a:endParaRPr lang="en-GB" sz="28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7876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811DC-D775-42AF-B19D-537CFA4B0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Suffolk county lunatic asylum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4" descr="An old photo of a large rock&#10;&#10;Description automatically generated">
            <a:extLst>
              <a:ext uri="{FF2B5EF4-FFF2-40B4-BE49-F238E27FC236}">
                <a16:creationId xmlns:a16="http://schemas.microsoft.com/office/drawing/2014/main" id="{D5ECB26B-B714-40AF-8982-E92BF4817A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20" r="19235" b="2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6055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3D07B-ACBB-4CF8-A72A-A8556F2F5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Colney hatch asylum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4" descr="A vintage photo of an old building&#10;&#10;Description automatically generated">
            <a:extLst>
              <a:ext uri="{FF2B5EF4-FFF2-40B4-BE49-F238E27FC236}">
                <a16:creationId xmlns:a16="http://schemas.microsoft.com/office/drawing/2014/main" id="{E4728561-819E-4299-990D-20E6D12590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39" r="5730" b="-1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6673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60CB6-764F-4549-8A1F-07A9FD641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r>
              <a:rPr lang="en-GB" dirty="0"/>
              <a:t>Metropolitan District Asylum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4" descr="A castle on top of a building&#10;&#10;Description automatically generated">
            <a:extLst>
              <a:ext uri="{FF2B5EF4-FFF2-40B4-BE49-F238E27FC236}">
                <a16:creationId xmlns:a16="http://schemas.microsoft.com/office/drawing/2014/main" id="{662EDA14-748A-4A2A-BB44-D89EDBF2C6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537" r="9132" b="-1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062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C7148-3FB7-4EEC-984A-6931FD009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Inside the Asylum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62D6D-7BC9-4F4E-8DC6-7712275B2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113764"/>
            <a:ext cx="6108179" cy="4624327"/>
          </a:xfrm>
        </p:spPr>
        <p:txBody>
          <a:bodyPr anchor="ctr">
            <a:normAutofit fontScale="92500"/>
          </a:bodyPr>
          <a:lstStyle/>
          <a:p>
            <a:pPr marL="305435" indent="-305435"/>
            <a:r>
              <a:rPr lang="en-GB" sz="3600" dirty="0">
                <a:ea typeface="+mn-lt"/>
                <a:cs typeface="+mn-lt"/>
              </a:rPr>
              <a:t>More and more people were certified as insane and admitted to the asylums.</a:t>
            </a:r>
            <a:endParaRPr lang="en-GB" sz="3600" dirty="0"/>
          </a:p>
          <a:p>
            <a:pPr marL="305435" indent="-305435"/>
            <a:r>
              <a:rPr lang="en-GB" sz="3600" dirty="0">
                <a:ea typeface="+mn-lt"/>
                <a:cs typeface="+mn-lt"/>
              </a:rPr>
              <a:t>Due to there being lack of care, support or cure very few people left these hospitals.</a:t>
            </a:r>
            <a:endParaRPr lang="en-GB" sz="3600" dirty="0"/>
          </a:p>
          <a:p>
            <a:pPr marL="305435" indent="-30543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8936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7" descr="A picture containing building, photo, front, sitting&#10;&#10;Description automatically generated">
            <a:extLst>
              <a:ext uri="{FF2B5EF4-FFF2-40B4-BE49-F238E27FC236}">
                <a16:creationId xmlns:a16="http://schemas.microsoft.com/office/drawing/2014/main" id="{FB8E7B2B-10A8-46EB-B7A5-E923FFB36D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636" y="1989002"/>
            <a:ext cx="5476375" cy="308046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9D825-8D46-462A-941A-5139A5C48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Bethlehem Hospital, Bethlem, Bedlam </a:t>
            </a:r>
            <a:r>
              <a:rPr lang="en-US" dirty="0"/>
              <a:t>(1676)</a:t>
            </a:r>
            <a:br>
              <a:rPr lang="en-GB" dirty="0"/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FD710F-610C-48B1-BC2A-740FD0551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4"/>
            <a:ext cx="4597758" cy="3793237"/>
          </a:xfrm>
        </p:spPr>
        <p:txBody>
          <a:bodyPr>
            <a:normAutofit/>
          </a:bodyPr>
          <a:lstStyle/>
          <a:p>
            <a:pPr marL="305435" indent="-305435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The face that Bethlem presented to the world was no more than a façade.</a:t>
            </a:r>
            <a:endParaRPr lang="en-GB" dirty="0">
              <a:solidFill>
                <a:srgbClr val="FFFFFF"/>
              </a:solidFill>
            </a:endParaRPr>
          </a:p>
          <a:p>
            <a:pPr marL="305435" indent="-305435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Building had no foundations</a:t>
            </a:r>
            <a:endParaRPr lang="en-GB" dirty="0">
              <a:solidFill>
                <a:srgbClr val="FFFFFF"/>
              </a:solidFill>
            </a:endParaRPr>
          </a:p>
          <a:p>
            <a:pPr marL="305435" indent="-305435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Erected on waste ground and six inches below ground its brick gave way to rubble.</a:t>
            </a:r>
            <a:endParaRPr lang="en-GB" dirty="0">
              <a:solidFill>
                <a:srgbClr val="FFFFFF"/>
              </a:solidFill>
            </a:endParaRPr>
          </a:p>
          <a:p>
            <a:pPr marL="305435" indent="-305435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‘The outside is a perfect mockery to the inside’ Thomas Brown (1699)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972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3D89739-7BE7-4768-A326-CFACD1BB92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0820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5" descr="A vintage photo of a baby&#10;&#10;Description automatically generated">
            <a:extLst>
              <a:ext uri="{FF2B5EF4-FFF2-40B4-BE49-F238E27FC236}">
                <a16:creationId xmlns:a16="http://schemas.microsoft.com/office/drawing/2014/main" id="{B4412669-7E76-4852-8B09-62400C4FF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636" y="1475592"/>
            <a:ext cx="5476375" cy="410728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B3E7A-E405-471D-A1DB-9C4F642E8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Bethlam</a:t>
            </a:r>
            <a:r>
              <a:rPr lang="en-GB" dirty="0">
                <a:solidFill>
                  <a:srgbClr val="FFFFFF"/>
                </a:solidFill>
              </a:rPr>
              <a:t>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49A73-5BD5-4DDF-8FD8-FF468A719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606" y="2340864"/>
            <a:ext cx="4597758" cy="3793237"/>
          </a:xfrm>
        </p:spPr>
        <p:txBody>
          <a:bodyPr>
            <a:normAutofit/>
          </a:bodyPr>
          <a:lstStyle/>
          <a:p>
            <a:pPr marL="305435" indent="-305435">
              <a:lnSpc>
                <a:spcPct val="100000"/>
              </a:lnSpc>
            </a:pPr>
            <a:r>
              <a:rPr lang="en-GB" sz="1600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Edward Wakefield on visiting Bethlem noticed:</a:t>
            </a:r>
            <a:endParaRPr lang="en-GB" sz="24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 Poorly clothed patients, shivering with cold</a:t>
            </a:r>
            <a:endParaRPr lang="en-GB" sz="24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 Chained to the wall, in one case a patient was chained to the wall by an iron ring riveted around his neck.</a:t>
            </a:r>
            <a:endParaRPr lang="en-GB" sz="24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357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86D40A-C92B-4A2D-96F1-F9BB84E4F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5623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James </a:t>
            </a:r>
            <a:r>
              <a:rPr lang="en-GB" dirty="0" err="1">
                <a:solidFill>
                  <a:srgbClr val="FFFFFF"/>
                </a:solidFill>
              </a:rPr>
              <a:t>norris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53390-944E-4B0B-A652-C633F1E86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559" y="1500390"/>
            <a:ext cx="7080751" cy="4633712"/>
          </a:xfrm>
        </p:spPr>
        <p:txBody>
          <a:bodyPr>
            <a:normAutofit/>
          </a:bodyPr>
          <a:lstStyle/>
          <a:p>
            <a:pPr marL="305435" indent="-305435">
              <a:lnSpc>
                <a:spcPct val="100000"/>
              </a:lnSpc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 Captured the attention of the public in 1814.</a:t>
            </a:r>
            <a:endParaRPr lang="en-GB" sz="24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 He was restrained and in poor health, having been in isolation for more than ten years.</a:t>
            </a:r>
            <a:endParaRPr lang="en-GB" sz="24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 Members of parliament visited Norris and maintained that he was rational, quiet and capable of coherent conversation.</a:t>
            </a:r>
            <a:endParaRPr lang="en-GB" sz="24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 Norris was released but died shortly after.</a:t>
            </a:r>
            <a:endParaRPr lang="en-GB" sz="2400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4" name="Picture 4" descr="A person sitting in front of a building&#10;&#10;Description automatically generated">
            <a:extLst>
              <a:ext uri="{FF2B5EF4-FFF2-40B4-BE49-F238E27FC236}">
                <a16:creationId xmlns:a16="http://schemas.microsoft.com/office/drawing/2014/main" id="{1CE91E89-BC96-4FF9-BC29-46C432AC2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6761" y="1547213"/>
            <a:ext cx="3053422" cy="4057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8807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AAAB002-E48E-4009-828A-511F7A828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group of people walking in front of a building&#10;&#10;Description automatically generated">
            <a:extLst>
              <a:ext uri="{FF2B5EF4-FFF2-40B4-BE49-F238E27FC236}">
                <a16:creationId xmlns:a16="http://schemas.microsoft.com/office/drawing/2014/main" id="{EC50987B-C0C5-4546-996E-F00AC98688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46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7EF55D5-23F0-4398-B16B-AEF5778C3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423123"/>
            <a:ext cx="4216219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2581-CAA1-43C6-8532-DC56C843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601200"/>
            <a:ext cx="4214869" cy="5757055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8F4BBC-517E-4B76-87EC-00BC1F203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540" y="1131195"/>
            <a:ext cx="3730810" cy="807459"/>
          </a:xfrm>
        </p:spPr>
        <p:txBody>
          <a:bodyPr anchor="ctr">
            <a:normAutofit fontScale="90000"/>
          </a:bodyPr>
          <a:lstStyle/>
          <a:p>
            <a:r>
              <a:rPr lang="en-GB" sz="2600" dirty="0">
                <a:solidFill>
                  <a:srgbClr val="FFFFFF"/>
                </a:solidFill>
              </a:rPr>
              <a:t>Conditions in </a:t>
            </a:r>
            <a:r>
              <a:rPr lang="en-GB" sz="2600" dirty="0" err="1">
                <a:solidFill>
                  <a:srgbClr val="FFFFFF"/>
                </a:solidFill>
              </a:rPr>
              <a:t>Bethlam</a:t>
            </a:r>
            <a:r>
              <a:rPr lang="en-GB" sz="2600" dirty="0">
                <a:solidFill>
                  <a:srgbClr val="FFFFFF"/>
                </a:solidFill>
              </a:rPr>
              <a:t>, Southwark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E4AD7-561C-4623-B544-EE0B07E35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531" y="2438399"/>
            <a:ext cx="3730810" cy="3505201"/>
          </a:xfrm>
        </p:spPr>
        <p:txBody>
          <a:bodyPr>
            <a:normAutofit lnSpcReduction="10000"/>
          </a:bodyPr>
          <a:lstStyle/>
          <a:p>
            <a:pPr marL="305435" indent="-305435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  </a:t>
            </a:r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The keepers would often set the inmates on each other for their own amusement</a:t>
            </a:r>
          </a:p>
          <a:p>
            <a:pPr marL="305435" indent="-305435"/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 Vicious beatings and deprivation</a:t>
            </a:r>
            <a:endParaRPr lang="en-GB" sz="2000" dirty="0">
              <a:solidFill>
                <a:srgbClr val="FFFFFF"/>
              </a:solidFill>
            </a:endParaRPr>
          </a:p>
          <a:p>
            <a:pPr marL="305435" indent="-305435"/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 Anyone who tried to appeal for justice would have their outside visits refused. </a:t>
            </a:r>
            <a:endParaRPr lang="en-GB" sz="2000" dirty="0">
              <a:solidFill>
                <a:srgbClr val="FFFFFF"/>
              </a:solidFill>
            </a:endParaRPr>
          </a:p>
          <a:p>
            <a:pPr marL="305435" indent="-305435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1964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D5B00-EFC1-44FA-851C-DE2D179DB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St </a:t>
            </a:r>
            <a:r>
              <a:rPr lang="en-GB" dirty="0" err="1">
                <a:solidFill>
                  <a:schemeClr val="tx2"/>
                </a:solidFill>
              </a:rPr>
              <a:t>luke's</a:t>
            </a:r>
            <a:r>
              <a:rPr lang="en-GB" dirty="0">
                <a:solidFill>
                  <a:schemeClr val="tx2"/>
                </a:solidFill>
              </a:rPr>
              <a:t> hospital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D03BD-53D6-4083-B8B3-F20E29B8B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 lnSpcReduction="10000"/>
          </a:bodyPr>
          <a:lstStyle/>
          <a:p>
            <a:pPr marL="305435" indent="-305435"/>
            <a:r>
              <a:rPr lang="en-GB" dirty="0">
                <a:solidFill>
                  <a:schemeClr val="tx2"/>
                </a:solidFill>
                <a:ea typeface="+mn-lt"/>
                <a:cs typeface="+mn-lt"/>
              </a:rPr>
              <a:t> </a:t>
            </a:r>
            <a:r>
              <a:rPr lang="en-GB" sz="2800" dirty="0">
                <a:solidFill>
                  <a:schemeClr val="tx2"/>
                </a:solidFill>
                <a:ea typeface="+mn-lt"/>
                <a:cs typeface="+mn-lt"/>
              </a:rPr>
              <a:t>The public visibility of madness prompted medical interest in the question of what caused madness and what could cure it?</a:t>
            </a:r>
            <a:endParaRPr lang="en-GB" sz="2800" dirty="0">
              <a:solidFill>
                <a:schemeClr val="tx2"/>
              </a:solidFill>
            </a:endParaRPr>
          </a:p>
          <a:p>
            <a:pPr marL="305435" indent="-305435"/>
            <a:r>
              <a:rPr lang="en-GB" sz="2800" dirty="0">
                <a:solidFill>
                  <a:schemeClr val="tx2"/>
                </a:solidFill>
                <a:ea typeface="+mn-lt"/>
                <a:cs typeface="+mn-lt"/>
              </a:rPr>
              <a:t> St Luke’s Hospital was set up as a rival to Bedlam. It did not allow visitors</a:t>
            </a:r>
            <a:endParaRPr lang="en-GB" sz="2800" dirty="0">
              <a:solidFill>
                <a:schemeClr val="tx2"/>
              </a:solidFill>
            </a:endParaRPr>
          </a:p>
          <a:p>
            <a:pPr marL="305435" indent="-305435"/>
            <a:r>
              <a:rPr lang="en-GB" sz="2800" dirty="0">
                <a:solidFill>
                  <a:schemeClr val="tx2"/>
                </a:solidFill>
                <a:ea typeface="+mn-lt"/>
                <a:cs typeface="+mn-lt"/>
              </a:rPr>
              <a:t>  </a:t>
            </a:r>
            <a:endParaRPr lang="en-GB" sz="2800" dirty="0">
              <a:solidFill>
                <a:schemeClr val="tx2"/>
              </a:solidFill>
            </a:endParaRPr>
          </a:p>
          <a:p>
            <a:pPr marL="305435" indent="-305435"/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Picture 4" descr="A group of people in front of a building&#10;&#10;Description automatically generated">
            <a:extLst>
              <a:ext uri="{FF2B5EF4-FFF2-40B4-BE49-F238E27FC236}">
                <a16:creationId xmlns:a16="http://schemas.microsoft.com/office/drawing/2014/main" id="{B4D317BB-AECE-491D-A71B-9DB0B61239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915" r="20795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676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AAAB002-E48E-4009-828A-511F7A828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vintage photo of a snow covered road&#10;&#10;Description automatically generated">
            <a:extLst>
              <a:ext uri="{FF2B5EF4-FFF2-40B4-BE49-F238E27FC236}">
                <a16:creationId xmlns:a16="http://schemas.microsoft.com/office/drawing/2014/main" id="{5A4A1419-B2E9-43E9-8535-C3338B6FCC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10">
            <a:extLst>
              <a:ext uri="{FF2B5EF4-FFF2-40B4-BE49-F238E27FC236}">
                <a16:creationId xmlns:a16="http://schemas.microsoft.com/office/drawing/2014/main" id="{97EF55D5-23F0-4398-B16B-AEF5778C3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423123"/>
            <a:ext cx="4216219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2581-CAA1-43C6-8532-DC56C843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601200"/>
            <a:ext cx="4214869" cy="5757055"/>
          </a:xfrm>
          <a:prstGeom prst="rect">
            <a:avLst/>
          </a:prstGeom>
          <a:solidFill>
            <a:srgbClr val="465359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FE1C08-5CF2-4422-9DFB-5D1BCC3EC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540" y="1131195"/>
            <a:ext cx="3730810" cy="1247938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rgbClr val="FFFFFF"/>
                </a:solidFill>
              </a:rPr>
              <a:t>Edward long fox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3AD21-F4FC-48B1-B76D-0742CF106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531" y="2438399"/>
            <a:ext cx="3730810" cy="3505201"/>
          </a:xfrm>
        </p:spPr>
        <p:txBody>
          <a:bodyPr>
            <a:normAutofit/>
          </a:bodyPr>
          <a:lstStyle/>
          <a:p>
            <a:pPr marL="305435" indent="-305435"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 Brislington House (</a:t>
            </a:r>
            <a:r>
              <a:rPr lang="en-US" dirty="0"/>
              <a:t>1806)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:  Purpose built for treating mental disorders</a:t>
            </a:r>
            <a:endParaRPr lang="en-GB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 It met the needs of those with differing mental health needs but also catered for the needs of the upper class and elite.</a:t>
            </a:r>
            <a:endParaRPr lang="en-GB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 Furnished and equipped on a lavish scale. </a:t>
            </a:r>
          </a:p>
          <a:p>
            <a:pPr marL="305435" indent="-305435">
              <a:lnSpc>
                <a:spcPct val="100000"/>
              </a:lnSpc>
            </a:pPr>
            <a:r>
              <a:rPr lang="en-US" dirty="0"/>
              <a:t>The private asylums were often open to corruption</a:t>
            </a:r>
            <a:endParaRPr lang="en-GB" dirty="0">
              <a:solidFill>
                <a:srgbClr val="FFFFFF"/>
              </a:solidFill>
            </a:endParaRPr>
          </a:p>
          <a:p>
            <a:pPr marL="305435" indent="-305435">
              <a:lnSpc>
                <a:spcPct val="100000"/>
              </a:lnSpc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528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F7434-FDF0-4930-BF0E-03D8B8B92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124999"/>
            <a:ext cx="4076149" cy="4608003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chemeClr val="accent1"/>
                </a:solidFill>
              </a:rPr>
              <a:t>France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9DD5A-5DD8-475D-A553-A5A15C35E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586" y="1124998"/>
            <a:ext cx="6143248" cy="5617092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2400" dirty="0" err="1">
                <a:ea typeface="+mn-lt"/>
                <a:cs typeface="+mn-lt"/>
              </a:rPr>
              <a:t>Bicetre</a:t>
            </a:r>
            <a:r>
              <a:rPr lang="en-GB" sz="2400" dirty="0">
                <a:ea typeface="+mn-lt"/>
                <a:cs typeface="+mn-lt"/>
              </a:rPr>
              <a:t> and </a:t>
            </a:r>
            <a:r>
              <a:rPr lang="en-GB" sz="2400" dirty="0" err="1">
                <a:ea typeface="+mn-lt"/>
                <a:cs typeface="+mn-lt"/>
              </a:rPr>
              <a:t>Salpetriere</a:t>
            </a:r>
            <a:r>
              <a:rPr lang="en-GB" sz="2400" dirty="0">
                <a:ea typeface="+mn-lt"/>
                <a:cs typeface="+mn-lt"/>
              </a:rPr>
              <a:t> – two large asylums for both men and women</a:t>
            </a:r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Degenerates of society would be imprisoned. The idea was simply to remove society’s misfits from the streets</a:t>
            </a:r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Eventually the inmates within these two asylums would rise to as many as 6,000</a:t>
            </a:r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A letter from the king was enough to imprison anyone for life, without right of appeal.</a:t>
            </a:r>
          </a:p>
          <a:p>
            <a:pPr marL="305435" indent="-305435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513040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070C0-1E55-4503-8B90-76AB31A79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  <a:ea typeface="+mj-lt"/>
                <a:cs typeface="+mj-lt"/>
              </a:rPr>
              <a:t>The </a:t>
            </a:r>
            <a:r>
              <a:rPr lang="en-GB" dirty="0" err="1">
                <a:solidFill>
                  <a:schemeClr val="tx1"/>
                </a:solidFill>
                <a:ea typeface="+mj-lt"/>
                <a:cs typeface="+mj-lt"/>
              </a:rPr>
              <a:t>Salpetriere</a:t>
            </a:r>
            <a:r>
              <a:rPr lang="en-GB" dirty="0">
                <a:solidFill>
                  <a:schemeClr val="tx1"/>
                </a:solidFill>
                <a:ea typeface="+mj-lt"/>
                <a:cs typeface="+mj-lt"/>
              </a:rPr>
              <a:t> – Parisian Hospital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E0D98-6AC8-4108-9937-4AFC90FAC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3200" dirty="0">
                <a:ea typeface="+mn-lt"/>
                <a:cs typeface="+mn-lt"/>
              </a:rPr>
              <a:t>The </a:t>
            </a:r>
            <a:r>
              <a:rPr lang="en-GB" sz="3200" dirty="0" err="1">
                <a:ea typeface="+mn-lt"/>
                <a:cs typeface="+mn-lt"/>
              </a:rPr>
              <a:t>Salpetriere</a:t>
            </a:r>
            <a:r>
              <a:rPr lang="en-GB" sz="3200" dirty="0">
                <a:ea typeface="+mn-lt"/>
                <a:cs typeface="+mn-lt"/>
              </a:rPr>
              <a:t> is the largest hospital in Paris and possibly in Europe: </a:t>
            </a:r>
          </a:p>
          <a:p>
            <a:pPr marL="305435" indent="-305435"/>
            <a:r>
              <a:rPr lang="en-GB" sz="3200" dirty="0">
                <a:ea typeface="+mn-lt"/>
                <a:cs typeface="+mn-lt"/>
              </a:rPr>
              <a:t>This hospital is both a house for women and a prison. </a:t>
            </a:r>
            <a:endParaRPr lang="en-GB" sz="3200" dirty="0"/>
          </a:p>
          <a:p>
            <a:pPr marL="305435" indent="-305435"/>
            <a:r>
              <a:rPr lang="en-GB" sz="3200" dirty="0">
                <a:ea typeface="+mn-lt"/>
                <a:cs typeface="+mn-lt"/>
              </a:rPr>
              <a:t>Jacques Tenon, French surgeon (1669-1760)</a:t>
            </a:r>
            <a:endParaRPr lang="en-GB" sz="3200" dirty="0"/>
          </a:p>
          <a:p>
            <a:pPr marL="305435" indent="-30543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827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group of people sitting on the ground&#10;&#10;Description automatically generated">
            <a:extLst>
              <a:ext uri="{FF2B5EF4-FFF2-40B4-BE49-F238E27FC236}">
                <a16:creationId xmlns:a16="http://schemas.microsoft.com/office/drawing/2014/main" id="{D07FE516-840A-4DD4-B0B8-B819114137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75" b="155"/>
          <a:stretch/>
        </p:blipFill>
        <p:spPr>
          <a:xfrm>
            <a:off x="446534" y="599724"/>
            <a:ext cx="5614416" cy="3547872"/>
          </a:xfrm>
          <a:prstGeom prst="rect">
            <a:avLst/>
          </a:prstGeom>
        </p:spPr>
      </p:pic>
      <p:pic>
        <p:nvPicPr>
          <p:cNvPr id="4" name="Picture 4" descr="A group of people in front of a building&#10;&#10;Description automatically generated">
            <a:extLst>
              <a:ext uri="{FF2B5EF4-FFF2-40B4-BE49-F238E27FC236}">
                <a16:creationId xmlns:a16="http://schemas.microsoft.com/office/drawing/2014/main" id="{98CB36FE-3C75-4892-8ED4-3C95F09844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0434" r="3" b="3"/>
          <a:stretch/>
        </p:blipFill>
        <p:spPr>
          <a:xfrm>
            <a:off x="6116658" y="599724"/>
            <a:ext cx="5626608" cy="35478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EE6037-5629-499A-BC74-359606C12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20" y="4319752"/>
            <a:ext cx="10947620" cy="11559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The </a:t>
            </a:r>
            <a:r>
              <a:rPr lang="en-US" sz="3600" dirty="0" err="1">
                <a:solidFill>
                  <a:schemeClr val="tx1"/>
                </a:solidFill>
              </a:rPr>
              <a:t>liFE</a:t>
            </a:r>
            <a:r>
              <a:rPr lang="en-US" sz="3600" dirty="0">
                <a:solidFill>
                  <a:schemeClr val="tx1"/>
                </a:solidFill>
              </a:rPr>
              <a:t> of a prostitute in Paris</a:t>
            </a:r>
          </a:p>
        </p:txBody>
      </p:sp>
    </p:spTree>
    <p:extLst>
      <p:ext uri="{BB962C8B-B14F-4D97-AF65-F5344CB8AC3E}">
        <p14:creationId xmlns:p14="http://schemas.microsoft.com/office/powerpoint/2010/main" val="22509711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DB3E2-684E-42EB-871E-1A243BFCE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Treatment of the insane (France)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CBAC0-5D53-4B0F-A5A6-73FA24F79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GB" sz="2400" dirty="0">
                <a:ea typeface="+mn-lt"/>
                <a:cs typeface="+mn-lt"/>
              </a:rPr>
              <a:t>Usually, the family took care of the insane, lunatics</a:t>
            </a:r>
            <a:endParaRPr lang="en-GB" sz="2400" dirty="0"/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Often chained up in attics, left outside</a:t>
            </a:r>
            <a:endParaRPr lang="en-GB" sz="2400" dirty="0"/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If families could not be found, the insane would be locked away in jail, or poor-house, alongside criminals and unruly members of society.</a:t>
            </a:r>
          </a:p>
          <a:p>
            <a:pPr marL="305435" indent="-305435"/>
            <a:r>
              <a:rPr lang="en-GB" sz="2400" dirty="0">
                <a:ea typeface="+mn-lt"/>
                <a:cs typeface="+mn-lt"/>
              </a:rPr>
              <a:t>For the better off, relatives might be placed in religious institutions, sometimes with a warrant bearing the king’s signature</a:t>
            </a:r>
          </a:p>
          <a:p>
            <a:pPr marL="305435" indent="-30543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3185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B1694-E1EF-49F6-8AAB-82ED2D7E7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195C8-EB16-4A5D-BEEF-F4D5F81EA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05435" indent="-305435"/>
            <a:r>
              <a:rPr lang="en-GB" sz="3200" dirty="0"/>
              <a:t>Scull, (1993, p372) writes that in the Victorian era, asylums became 'a dumping ground for a heterogeneous mass of physical and mental wrecks'.</a:t>
            </a:r>
            <a:endParaRPr lang="en-US" sz="3200" dirty="0"/>
          </a:p>
          <a:p>
            <a:pPr marL="305435" indent="-305435"/>
            <a:r>
              <a:rPr lang="en-GB" sz="3200" dirty="0"/>
              <a:t>In small groups, discuss this quotation in relation to both the historical emergence of the asylum and whether it applies to present-day mental health in-patient facilities.</a:t>
            </a:r>
          </a:p>
        </p:txBody>
      </p:sp>
    </p:spTree>
    <p:extLst>
      <p:ext uri="{BB962C8B-B14F-4D97-AF65-F5344CB8AC3E}">
        <p14:creationId xmlns:p14="http://schemas.microsoft.com/office/powerpoint/2010/main" val="40424860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368382-368D-47F9-9003-3F2EC9682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Disciplining the unruly</a:t>
            </a:r>
          </a:p>
        </p:txBody>
      </p:sp>
      <p:pic>
        <p:nvPicPr>
          <p:cNvPr id="4" name="Picture 4" descr="Diagram, engineering drawing&#10;&#10;Description automatically generated">
            <a:extLst>
              <a:ext uri="{FF2B5EF4-FFF2-40B4-BE49-F238E27FC236}">
                <a16:creationId xmlns:a16="http://schemas.microsoft.com/office/drawing/2014/main" id="{F64A2090-9BD5-421C-884E-D9F2D31456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39351" y="618067"/>
            <a:ext cx="5816267" cy="55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3497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8B440-7A5E-4151-909F-CBEEB2881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2822" y="938022"/>
            <a:ext cx="6658013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to do with the mad?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4" descr="A picture containing photo, device, gong&#10;&#10;Description automatically generated">
            <a:extLst>
              <a:ext uri="{FF2B5EF4-FFF2-40B4-BE49-F238E27FC236}">
                <a16:creationId xmlns:a16="http://schemas.microsoft.com/office/drawing/2014/main" id="{D24EF225-8633-4141-BE8F-938F4F6B3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700" y="1834227"/>
            <a:ext cx="3053422" cy="34836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8FCC8-47D1-4474-AFA8-D9562C731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2822" y="2340864"/>
            <a:ext cx="6658013" cy="3793237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Losing the mind and the passions that could be released!</a:t>
            </a:r>
            <a:endParaRPr lang="en-GB" sz="2800" dirty="0">
              <a:solidFill>
                <a:srgbClr val="FFFFFF"/>
              </a:solidFill>
            </a:endParaRPr>
          </a:p>
          <a:p>
            <a:pPr marL="305435" indent="-305435"/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Thomas Willis (1621-75)</a:t>
            </a:r>
            <a:endParaRPr lang="en-GB" sz="2800" dirty="0">
              <a:solidFill>
                <a:srgbClr val="FFFFFF"/>
              </a:solidFill>
            </a:endParaRPr>
          </a:p>
          <a:p>
            <a:pPr marL="305435" indent="-305435"/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Starting to move away from the humoral explanations.</a:t>
            </a:r>
            <a:endParaRPr lang="en-GB" sz="2800" dirty="0">
              <a:solidFill>
                <a:srgbClr val="FFFFFF"/>
              </a:solidFill>
            </a:endParaRPr>
          </a:p>
          <a:p>
            <a:pPr marL="305435" indent="-305435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1502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587DE8-096D-BFC4-B172-5F2DE7C63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225" y="541064"/>
            <a:ext cx="5306395" cy="3435892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7353219F-ED4B-404B-9BAE-D36A142FA1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7735" y="541064"/>
            <a:ext cx="4706701" cy="3435892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4EEE6-CEF5-43E7-8250-A3B1CE771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96992"/>
            <a:ext cx="3353432" cy="160701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>
                    <a:lumMod val="10000"/>
                    <a:lumOff val="90000"/>
                  </a:schemeClr>
                </a:solidFill>
              </a:rPr>
              <a:t>Benjamin Rush – The tranquiliser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AEBF0-3250-4DD2-B803-F9DF0A00C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1491" y="4596992"/>
            <a:ext cx="7240909" cy="1607012"/>
          </a:xfrm>
        </p:spPr>
        <p:txBody>
          <a:bodyPr>
            <a:normAutofit/>
          </a:bodyPr>
          <a:lstStyle/>
          <a:p>
            <a:pPr marL="305435" indent="-305435"/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Popular modes of curing insanity </a:t>
            </a:r>
            <a:endParaRPr lang="en-GB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6302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F4C80-8CCA-4C7E-8DA1-4590D6694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940158"/>
            <a:ext cx="3123783" cy="5267809"/>
          </a:xfrm>
        </p:spPr>
        <p:txBody>
          <a:bodyPr anchor="t">
            <a:normAutofit/>
          </a:bodyPr>
          <a:lstStyle/>
          <a:p>
            <a:pPr marL="305435" indent="-305435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 </a:t>
            </a:r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Erasmus Darwin (Charles Darwin’s grandfather) suggested a swinging motion might bring the insane back to sanity again.</a:t>
            </a:r>
            <a:endParaRPr lang="en-GB" sz="2000" dirty="0">
              <a:solidFill>
                <a:srgbClr val="FFFFFF"/>
              </a:solidFill>
            </a:endParaRPr>
          </a:p>
          <a:p>
            <a:pPr marL="305435" indent="-305435"/>
            <a:r>
              <a:rPr lang="en-GB" sz="2000" dirty="0">
                <a:solidFill>
                  <a:srgbClr val="FFFFFF"/>
                </a:solidFill>
                <a:ea typeface="+mn-lt"/>
                <a:cs typeface="+mn-lt"/>
              </a:rPr>
              <a:t> This was taken up by Joseph Mason Cox (1763-1813) who developed the swinging chair. </a:t>
            </a:r>
          </a:p>
          <a:p>
            <a:pPr marL="305435" indent="-305435"/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4" descr="A picture containing photo, person, sitting, boat&#10;&#10;Description automatically generated">
            <a:extLst>
              <a:ext uri="{FF2B5EF4-FFF2-40B4-BE49-F238E27FC236}">
                <a16:creationId xmlns:a16="http://schemas.microsoft.com/office/drawing/2014/main" id="{3739BD67-0666-4D5B-B2AA-4BC0AD6F32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596" r="9073" b="-1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536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id="{7D541204-B666-420C-9DF1-C06950D2F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2F8E81-7C79-42E7-9012-EBE969C33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>
            <a:normAutofit/>
          </a:bodyPr>
          <a:lstStyle/>
          <a:p>
            <a:r>
              <a:rPr lang="en-GB" dirty="0"/>
              <a:t>restraints</a:t>
            </a:r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0C0E6C8D-508A-44F8-BB9B-7911B0118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C84847AE-0FEA-43E8-8AA1-4169A6FDB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C487790A-E9D7-438A-90BB-9361BEF14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Content Placeholder 8">
            <a:extLst>
              <a:ext uri="{FF2B5EF4-FFF2-40B4-BE49-F238E27FC236}">
                <a16:creationId xmlns:a16="http://schemas.microsoft.com/office/drawing/2014/main" id="{610C2221-3F5B-49D4-84AB-CD1BB9BA70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14788"/>
            <a:ext cx="3424138" cy="3975776"/>
          </a:xfrm>
        </p:spPr>
        <p:txBody>
          <a:bodyPr>
            <a:normAutofit/>
          </a:bodyPr>
          <a:lstStyle/>
          <a:p>
            <a:pPr marL="305435" indent="-305435"/>
            <a:r>
              <a:rPr lang="en-US" dirty="0"/>
              <a:t>Images from Science Museum, London</a:t>
            </a:r>
          </a:p>
        </p:txBody>
      </p:sp>
      <p:pic>
        <p:nvPicPr>
          <p:cNvPr id="4" name="Picture 4" descr="A picture containing indoor, table, wooden, brown&#10;&#10;Description automatically generated">
            <a:extLst>
              <a:ext uri="{FF2B5EF4-FFF2-40B4-BE49-F238E27FC236}">
                <a16:creationId xmlns:a16="http://schemas.microsoft.com/office/drawing/2014/main" id="{4859C0FE-C457-4B37-80D9-564A9C211C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850" y="2321874"/>
            <a:ext cx="3604409" cy="2387920"/>
          </a:xfrm>
          <a:prstGeom prst="rect">
            <a:avLst/>
          </a:prstGeom>
        </p:spPr>
      </p:pic>
      <p:pic>
        <p:nvPicPr>
          <p:cNvPr id="5" name="Picture 5" descr="A necklace hanging on a wall&#10;&#10;Description automatically generated">
            <a:extLst>
              <a:ext uri="{FF2B5EF4-FFF2-40B4-BE49-F238E27FC236}">
                <a16:creationId xmlns:a16="http://schemas.microsoft.com/office/drawing/2014/main" id="{CFEC77E9-47CE-4F2D-95FA-3DDD7ADC82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2993" y="839823"/>
            <a:ext cx="3572473" cy="5352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3261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7F2BB43-1E8B-40A7-9733-9AEE76BFE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2499BD-C67D-4CD4-9747-4DCC7EF1F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D02CAC-A533-4E24-84A6-B3171E16A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4DBAF48-B17B-4AA7-9E99-4EC0C9905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FD90186-F30E-41DE-BCC9-06B6C412E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indoor, bed, table, small&#10;&#10;Description automatically generated">
            <a:extLst>
              <a:ext uri="{FF2B5EF4-FFF2-40B4-BE49-F238E27FC236}">
                <a16:creationId xmlns:a16="http://schemas.microsoft.com/office/drawing/2014/main" id="{ED7298C9-41B0-4914-B4AB-800AA054C0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761" r="-2" b="16924"/>
          <a:stretch/>
        </p:blipFill>
        <p:spPr>
          <a:xfrm>
            <a:off x="-1" y="10"/>
            <a:ext cx="7554140" cy="426694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3210EB2-7484-41FF-8189-5C048F60C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67831"/>
            <a:ext cx="7552502" cy="2590169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D28FA-123B-4DB5-83AC-B3ABDF321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345" y="4571122"/>
            <a:ext cx="6591957" cy="103790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Restraints (20th Century)</a:t>
            </a: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(Science museum, London)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D9A18B0-0782-44A1-B999-5A0B4F62A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9" y="4220158"/>
            <a:ext cx="7554921" cy="9144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4" descr="A picture containing indoor, sitting, table, small&#10;&#10;Description automatically generated">
            <a:extLst>
              <a:ext uri="{FF2B5EF4-FFF2-40B4-BE49-F238E27FC236}">
                <a16:creationId xmlns:a16="http://schemas.microsoft.com/office/drawing/2014/main" id="{0B83B702-4BE2-4478-9F28-9F2C66505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r="-3" b="1791"/>
          <a:stretch/>
        </p:blipFill>
        <p:spPr>
          <a:xfrm>
            <a:off x="7554141" y="10"/>
            <a:ext cx="4637861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4E468B1-8EA7-411D-B785-E24321C1C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1429" y="-460"/>
            <a:ext cx="9144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2391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FF01B-ED3E-4C8B-A4A0-9A0A9F5F5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457BF-9901-49B4-BC53-6E0F93119E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05435" indent="-305435"/>
            <a:r>
              <a:rPr lang="en-GB" sz="3200" dirty="0"/>
              <a:t>What were the perceived benefits and limitations of these treatments?</a:t>
            </a:r>
            <a:endParaRPr lang="en-US" sz="3200" dirty="0"/>
          </a:p>
          <a:p>
            <a:pPr marL="305435" indent="-305435"/>
            <a:r>
              <a:rPr lang="en-GB" sz="3200" dirty="0"/>
              <a:t>Why are we seeing more scientific reactions to madness?</a:t>
            </a:r>
          </a:p>
        </p:txBody>
      </p:sp>
    </p:spTree>
    <p:extLst>
      <p:ext uri="{BB962C8B-B14F-4D97-AF65-F5344CB8AC3E}">
        <p14:creationId xmlns:p14="http://schemas.microsoft.com/office/powerpoint/2010/main" val="31565790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33C4A-D0D3-463D-8C15-15FA00FA5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DB1D8-AE33-4682-A01A-ADDC1160EB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05435" indent="-305435"/>
            <a:r>
              <a:rPr lang="en-GB" sz="2800" dirty="0">
                <a:ea typeface="+mn-lt"/>
                <a:cs typeface="+mn-lt"/>
              </a:rPr>
              <a:t> 1795 we start to see signs of what will eventually become known as ‘Moral Treatment’.</a:t>
            </a:r>
            <a:endParaRPr lang="en-GB" sz="2800" dirty="0"/>
          </a:p>
          <a:p>
            <a:pPr marL="305435" indent="-305435"/>
            <a:r>
              <a:rPr lang="en-GB" sz="2800" dirty="0">
                <a:ea typeface="+mn-lt"/>
                <a:cs typeface="+mn-lt"/>
              </a:rPr>
              <a:t> John </a:t>
            </a:r>
            <a:r>
              <a:rPr lang="en-GB" sz="2800" dirty="0" err="1">
                <a:ea typeface="+mn-lt"/>
                <a:cs typeface="+mn-lt"/>
              </a:rPr>
              <a:t>Ferriar</a:t>
            </a:r>
            <a:r>
              <a:rPr lang="en-GB" sz="2800" dirty="0">
                <a:ea typeface="+mn-lt"/>
                <a:cs typeface="+mn-lt"/>
              </a:rPr>
              <a:t> (1761-1815) –physician to the Manchester Asylum</a:t>
            </a:r>
            <a:endParaRPr lang="en-GB" sz="2800" dirty="0"/>
          </a:p>
          <a:p>
            <a:pPr marL="305435" indent="-305435"/>
            <a:r>
              <a:rPr lang="en-GB" sz="2800" dirty="0">
                <a:ea typeface="+mn-lt"/>
                <a:cs typeface="+mn-lt"/>
              </a:rPr>
              <a:t> Thomas Bakewell (1761-1835) Keeper of a madhouse in Staffordshire</a:t>
            </a:r>
            <a:endParaRPr lang="en-GB" sz="2800" dirty="0"/>
          </a:p>
          <a:p>
            <a:pPr marL="305435" indent="-305435"/>
            <a:r>
              <a:rPr lang="en-GB" sz="2800" dirty="0">
                <a:ea typeface="+mn-lt"/>
                <a:cs typeface="+mn-lt"/>
              </a:rPr>
              <a:t>◦Considers the need to stir the madman’s ‘moral feelings’.</a:t>
            </a:r>
            <a:endParaRPr lang="en-GB" sz="2800" dirty="0"/>
          </a:p>
          <a:p>
            <a:pPr marL="305435" indent="-30543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903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CF84D-A3F9-E68D-5C24-DC012617B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5B16A-8635-651C-35B4-382BB86EE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3200" b="1" i="0" dirty="0">
                <a:solidFill>
                  <a:srgbClr val="1D2125"/>
                </a:solidFill>
                <a:effectLst/>
                <a:latin typeface="-apple-system"/>
              </a:rPr>
              <a:t>Scull, A. (2015) Madness in Civilization: A cultural history of Insanity. London: Thames and Hudson. </a:t>
            </a:r>
            <a:endParaRPr lang="en-GB" sz="3200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sz="3200" b="0" i="0" dirty="0">
                <a:solidFill>
                  <a:srgbClr val="1D2125"/>
                </a:solidFill>
                <a:effectLst/>
                <a:latin typeface="-apple-system"/>
              </a:rPr>
              <a:t>Please engage with the PDF readings and resources available to view on the Week 5 Moodle tile.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84436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DarkSeedLeftStep">
      <a:dk1>
        <a:srgbClr val="000000"/>
      </a:dk1>
      <a:lt1>
        <a:srgbClr val="FFFFFF"/>
      </a:lt1>
      <a:dk2>
        <a:srgbClr val="1B2F31"/>
      </a:dk2>
      <a:lt2>
        <a:srgbClr val="F0F3F1"/>
      </a:lt2>
      <a:accent1>
        <a:srgbClr val="E12FBD"/>
      </a:accent1>
      <a:accent2>
        <a:srgbClr val="A91DCF"/>
      </a:accent2>
      <a:accent3>
        <a:srgbClr val="712FE1"/>
      </a:accent3>
      <a:accent4>
        <a:srgbClr val="3F46D6"/>
      </a:accent4>
      <a:accent5>
        <a:srgbClr val="2F81E1"/>
      </a:accent5>
      <a:accent6>
        <a:srgbClr val="1DBACF"/>
      </a:accent6>
      <a:hlink>
        <a:srgbClr val="3F65BF"/>
      </a:hlink>
      <a:folHlink>
        <a:srgbClr val="7F7F7F"/>
      </a:folHlink>
    </a:clrScheme>
    <a:fontScheme name="Dividend">
      <a:majorFont>
        <a:latin typeface="Avenir Next LT Pro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81</TotalTime>
  <Words>1393</Words>
  <Application>Microsoft Office PowerPoint</Application>
  <PresentationFormat>Widescreen</PresentationFormat>
  <Paragraphs>148</Paragraphs>
  <Slides>37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-apple-system</vt:lpstr>
      <vt:lpstr>Arial</vt:lpstr>
      <vt:lpstr>Avenir Next LT Pro</vt:lpstr>
      <vt:lpstr>Calibri</vt:lpstr>
      <vt:lpstr>Wingdings 2</vt:lpstr>
      <vt:lpstr>DividendVTI</vt:lpstr>
      <vt:lpstr>The great confinement and disciplining the unruly</vt:lpstr>
      <vt:lpstr>Changes in the 17th century</vt:lpstr>
      <vt:lpstr>Nervous or mad?</vt:lpstr>
      <vt:lpstr>King George III (1738-1820)</vt:lpstr>
      <vt:lpstr>King George III (1738-1820)</vt:lpstr>
      <vt:lpstr>Treatment of king George</vt:lpstr>
      <vt:lpstr>Treatment of king george iii</vt:lpstr>
      <vt:lpstr>Question</vt:lpstr>
      <vt:lpstr>Treatment of king george iii</vt:lpstr>
      <vt:lpstr>Rise of the asylums  Developed to keep the misfits locked away from society </vt:lpstr>
      <vt:lpstr>Rise of the Asylums</vt:lpstr>
      <vt:lpstr>Conditions inside the madhouses</vt:lpstr>
      <vt:lpstr>Suffolk county lunatic asylum</vt:lpstr>
      <vt:lpstr>Colney hatch asylum</vt:lpstr>
      <vt:lpstr> Metropolitan District Asylum</vt:lpstr>
      <vt:lpstr>Inside the Asylum</vt:lpstr>
      <vt:lpstr>Bethlehem Hospital, Bethlem, Bedlam (1676) </vt:lpstr>
      <vt:lpstr>PowerPoint Presentation</vt:lpstr>
      <vt:lpstr>Bethlam..</vt:lpstr>
      <vt:lpstr>James norris</vt:lpstr>
      <vt:lpstr>Conditions in Bethlam, Southwark</vt:lpstr>
      <vt:lpstr>St luke's hospital</vt:lpstr>
      <vt:lpstr>Edward long fox </vt:lpstr>
      <vt:lpstr>France</vt:lpstr>
      <vt:lpstr>The Salpetriere – Parisian Hospital</vt:lpstr>
      <vt:lpstr>The liFE of a prostitute in Paris</vt:lpstr>
      <vt:lpstr>Treatment of the insane (France)</vt:lpstr>
      <vt:lpstr>Discussion</vt:lpstr>
      <vt:lpstr>Disciplining the unruly</vt:lpstr>
      <vt:lpstr>What to do with the mad?</vt:lpstr>
      <vt:lpstr>Benjamin Rush – The tranquiliser</vt:lpstr>
      <vt:lpstr>PowerPoint Presentation</vt:lpstr>
      <vt:lpstr>restraints</vt:lpstr>
      <vt:lpstr>Restraints (20th Century)  (Science museum, London)</vt:lpstr>
      <vt:lpstr>Discussion  </vt:lpstr>
      <vt:lpstr>Other perspectives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Andrea Williams</cp:lastModifiedBy>
  <cp:revision>613</cp:revision>
  <dcterms:created xsi:type="dcterms:W3CDTF">2020-10-23T12:55:39Z</dcterms:created>
  <dcterms:modified xsi:type="dcterms:W3CDTF">2024-10-22T15:02:13Z</dcterms:modified>
</cp:coreProperties>
</file>