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20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3" r:id="rId15"/>
    <p:sldId id="269" r:id="rId16"/>
    <p:sldId id="272" r:id="rId17"/>
    <p:sldId id="270" r:id="rId18"/>
    <p:sldId id="27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8" autoAdjust="0"/>
    <p:restoredTop sz="68366" autoAdjust="0"/>
  </p:normalViewPr>
  <p:slideViewPr>
    <p:cSldViewPr snapToGrid="0">
      <p:cViewPr varScale="1">
        <p:scale>
          <a:sx n="56" d="100"/>
          <a:sy n="56" d="100"/>
        </p:scale>
        <p:origin x="1483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443701-63A8-4DB5-9348-6455BA9140D5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F422DA-795B-40E7-9A51-DCF0AE374DF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932460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F422DA-795B-40E7-9A51-DCF0AE374DFA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737492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F422DA-795B-40E7-9A51-DCF0AE374DFA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292718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F422DA-795B-40E7-9A51-DCF0AE374DFA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915587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F422DA-795B-40E7-9A51-DCF0AE374DFA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100254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F422DA-795B-40E7-9A51-DCF0AE374DFA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271405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F422DA-795B-40E7-9A51-DCF0AE374DFA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054326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F422DA-795B-40E7-9A51-DCF0AE374DFA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665391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402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760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67375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5601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876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0504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852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147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137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3651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4/29/2026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736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4/29/2026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6363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0" r:id="rId6"/>
    <p:sldLayoutId id="2147483816" r:id="rId7"/>
    <p:sldLayoutId id="2147483817" r:id="rId8"/>
    <p:sldLayoutId id="2147483818" r:id="rId9"/>
    <p:sldLayoutId id="2147483819" r:id="rId10"/>
    <p:sldLayoutId id="214748382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svg.org/thank-you-decoration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7FE5201-BB98-480C-BADB-207C8F89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D0CCFC-1540-DF10-AF6D-B90E106B99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22900" y="4134848"/>
            <a:ext cx="6260949" cy="20062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chemeClr val="tx2"/>
                </a:solidFill>
              </a:rPr>
              <a:t>NAME: SHAH NEELKUMAR JIGARKUMAR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2"/>
                </a:solidFill>
              </a:rPr>
              <a:t>STUDENT ID: 2506171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2"/>
                </a:solidFill>
              </a:rPr>
              <a:t>MODULE: DIGITSL FORENSICS ANALYSIS</a:t>
            </a:r>
            <a:endParaRPr lang="en-IN" dirty="0">
              <a:solidFill>
                <a:schemeClr val="tx2"/>
              </a:solidFill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6CA8F77-1A4B-4783-B29C-83745CB03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6848C796-8E7A-E66F-A010-82DEC214D36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5393" y="661136"/>
            <a:ext cx="7401485" cy="3090120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89C6C02-EDA3-4D0B-9C4E-AAE0F2C7D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392253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0B62E29-1248-414C-B89F-98F01A2EA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18868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66AA5A5-E587-D9BA-568E-74698C3C5D9A}"/>
              </a:ext>
            </a:extLst>
          </p:cNvPr>
          <p:cNvSpPr txBox="1"/>
          <p:nvPr/>
        </p:nvSpPr>
        <p:spPr>
          <a:xfrm>
            <a:off x="609600" y="1563329"/>
            <a:ext cx="932098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TITLE:</a:t>
            </a:r>
          </a:p>
          <a:p>
            <a:pPr algn="ctr"/>
            <a:endParaRPr lang="en-US" sz="4000" dirty="0"/>
          </a:p>
          <a:p>
            <a:r>
              <a:rPr lang="en-US" sz="4000" dirty="0"/>
              <a:t>Digital Forensic Investigation of a Cybersecurity Incident at Quantum Tech</a:t>
            </a:r>
            <a:endParaRPr lang="en-IN" sz="4000" dirty="0"/>
          </a:p>
        </p:txBody>
      </p:sp>
    </p:spTree>
    <p:extLst>
      <p:ext uri="{BB962C8B-B14F-4D97-AF65-F5344CB8AC3E}">
        <p14:creationId xmlns:p14="http://schemas.microsoft.com/office/powerpoint/2010/main" val="2100137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307D5-B169-032A-6053-692D95AB7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948715"/>
          </a:xfrm>
        </p:spPr>
        <p:txBody>
          <a:bodyPr/>
          <a:lstStyle/>
          <a:p>
            <a:r>
              <a:rPr lang="en-IN" b="1" dirty="0"/>
              <a:t>Executive Summary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843452-88EB-80B6-99C3-8E8EF62B77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2172930"/>
            <a:ext cx="10506991" cy="3706662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dirty="0"/>
              <a:t>The investigation examined a suspected data theft at Quantum Tech, an AI-chip developer.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dirty="0"/>
              <a:t>Suspects: Emma (Quantum engineer), Joe (middleman), Norman (external buyer).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dirty="0"/>
              <a:t>Key evidence was extracted from Emma’s smartphone: WhatsApp chats, call logs, and location data.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dirty="0"/>
              <a:t>Findings indicate a planned data exfiltration: coordinated messages and agreement to sell the patent.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dirty="0"/>
              <a:t>Outcome: Data points to insider wrongdoing with financial motive.</a:t>
            </a:r>
          </a:p>
        </p:txBody>
      </p:sp>
    </p:spTree>
    <p:extLst>
      <p:ext uri="{BB962C8B-B14F-4D97-AF65-F5344CB8AC3E}">
        <p14:creationId xmlns:p14="http://schemas.microsoft.com/office/powerpoint/2010/main" val="37034266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DC52B-5735-3B3D-99C6-5DFE537744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758280"/>
            <a:ext cx="11523133" cy="1096198"/>
          </a:xfrm>
        </p:spPr>
        <p:txBody>
          <a:bodyPr/>
          <a:lstStyle/>
          <a:p>
            <a:r>
              <a:rPr lang="en-IN" sz="5400" b="1" dirty="0"/>
              <a:t>Case Background – Quantum Tech</a:t>
            </a:r>
            <a:endParaRPr lang="en-IN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D48FE3-D4BD-CC58-1A43-3C71B8B53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2379406"/>
            <a:ext cx="10506991" cy="3500186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dirty="0"/>
              <a:t>Quantum Tech: A company developing a cutting-edge AI chip.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dirty="0"/>
              <a:t>Incident: Suspicious activity detected on a patent document (AI chip design).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dirty="0"/>
              <a:t>Suspects: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IN" dirty="0"/>
              <a:t>Emma: Quantum engineer with access to the design.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IN" dirty="0"/>
              <a:t>Joe: Contact outside Quantum, suspected broker.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IN" dirty="0"/>
              <a:t>Norman: Possible foreign buyer.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IN" dirty="0"/>
              <a:t>Goal: Reconstruct what happened using digital evidence.</a:t>
            </a:r>
          </a:p>
        </p:txBody>
      </p:sp>
    </p:spTree>
    <p:extLst>
      <p:ext uri="{BB962C8B-B14F-4D97-AF65-F5344CB8AC3E}">
        <p14:creationId xmlns:p14="http://schemas.microsoft.com/office/powerpoint/2010/main" val="31802729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E78F4-95FF-E18C-EBA5-78D420AB5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639741"/>
            <a:ext cx="10634472" cy="951992"/>
          </a:xfrm>
        </p:spPr>
        <p:txBody>
          <a:bodyPr/>
          <a:lstStyle/>
          <a:p>
            <a:r>
              <a:rPr lang="en-IN" b="1" dirty="0"/>
              <a:t>Objectives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5380B-BC9B-C067-3A4B-6B758552B3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1862668"/>
            <a:ext cx="10506991" cy="4016924"/>
          </a:xfrm>
        </p:spPr>
        <p:txBody>
          <a:bodyPr/>
          <a:lstStyle/>
          <a:p>
            <a:r>
              <a:rPr lang="en-US" dirty="0"/>
              <a:t>Acquire evidence: Collect and image relevant devices (Emma’s phone).</a:t>
            </a:r>
          </a:p>
          <a:p>
            <a:r>
              <a:rPr lang="en-US" dirty="0"/>
              <a:t>Analyze communications: Examine WhatsApp chats and call logs for relevant messages.</a:t>
            </a:r>
          </a:p>
          <a:p>
            <a:r>
              <a:rPr lang="en-US" dirty="0"/>
              <a:t>Verify integrity: Ensure all data is preserved without alteration (hash verification).</a:t>
            </a:r>
          </a:p>
          <a:p>
            <a:r>
              <a:rPr lang="en-US" dirty="0"/>
              <a:t>Identify timeline: Piece together events and suspect interactions.</a:t>
            </a:r>
          </a:p>
          <a:p>
            <a:r>
              <a:rPr lang="en-US" dirty="0"/>
              <a:t>Support conclusions: Provide clear findings for legal action.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7107419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0C969-A468-0E37-D852-3486329812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707472"/>
            <a:ext cx="10506991" cy="1121325"/>
          </a:xfrm>
        </p:spPr>
        <p:txBody>
          <a:bodyPr/>
          <a:lstStyle/>
          <a:p>
            <a:r>
              <a:rPr lang="en-IN" b="1" dirty="0"/>
              <a:t>Methodology &amp; Tools </a:t>
            </a:r>
            <a:endParaRPr lang="en-IN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F5A18A-2091-3186-E1C2-292E6BA4D5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2065867"/>
            <a:ext cx="10506991" cy="3813725"/>
          </a:xfrm>
        </p:spPr>
        <p:txBody>
          <a:bodyPr>
            <a:normAutofit/>
          </a:bodyPr>
          <a:lstStyle/>
          <a:p>
            <a:r>
              <a:rPr lang="en-IN" dirty="0"/>
              <a:t>Device Imaging: Used FTK Imager to create a bit-for-bit copy of Emma’s phone. We recorded MD5/SHA256 hashes to verify the image’s integrity</a:t>
            </a:r>
          </a:p>
          <a:p>
            <a:r>
              <a:rPr lang="en-IN" dirty="0"/>
              <a:t>.</a:t>
            </a:r>
          </a:p>
          <a:p>
            <a:r>
              <a:rPr lang="en-IN" dirty="0"/>
              <a:t>Mobile Extraction: Employed Cellebrite UFED (Universal Forensics Extraction Device) to pull data from the phone</a:t>
            </a:r>
          </a:p>
          <a:p>
            <a:r>
              <a:rPr lang="en-IN" dirty="0"/>
              <a:t>.</a:t>
            </a:r>
          </a:p>
          <a:p>
            <a:r>
              <a:rPr lang="en-IN" dirty="0"/>
              <a:t>Analysis Software: Used Cellebrite Physical Analyzer for decoding app data (e.g. WhatsApp databases).</a:t>
            </a:r>
          </a:p>
        </p:txBody>
      </p:sp>
    </p:spTree>
    <p:extLst>
      <p:ext uri="{BB962C8B-B14F-4D97-AF65-F5344CB8AC3E}">
        <p14:creationId xmlns:p14="http://schemas.microsoft.com/office/powerpoint/2010/main" val="38685192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1F33D-EAF7-C265-D0DD-381D04A87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397091"/>
            <a:ext cx="10634472" cy="1290659"/>
          </a:xfrm>
        </p:spPr>
        <p:txBody>
          <a:bodyPr/>
          <a:lstStyle/>
          <a:p>
            <a:r>
              <a:rPr lang="en-IN" dirty="0"/>
              <a:t>Own Phone Extraction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F5DB8-99FE-A1AC-5E1F-6A237CA966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1" y="2031998"/>
            <a:ext cx="6537632" cy="2510505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Personal device extraction performed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Used same forensic tool (Cellebrite)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Data </a:t>
            </a:r>
            <a:r>
              <a:rPr lang="en-US" dirty="0" err="1"/>
              <a:t>analysed</a:t>
            </a:r>
            <a:r>
              <a:rPr lang="en-US" dirty="0"/>
              <a:t>: WhatsApp, media, device info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No suspicious activity found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Used for learning and comparison</a:t>
            </a:r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76BFBF-1E7E-65C4-E16E-BA28C912D0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6295" y="1750894"/>
            <a:ext cx="4221508" cy="237459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EA08790-8175-11BC-EE9D-83FA0C0A93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6296" y="4232310"/>
            <a:ext cx="4221508" cy="2374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489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58345E0-F248-6A2C-9326-017DDC67FA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821" y="591671"/>
            <a:ext cx="5346553" cy="30074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D7B4E84-EFA8-A5DC-6154-4F45A6FC30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591671"/>
            <a:ext cx="5346553" cy="300743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4C409D8-7FD7-58EC-CA94-B96630F71ED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820" y="3775934"/>
            <a:ext cx="5346553" cy="300743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C5628B6-23F1-71D5-AC58-25B6FE51209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7112" y="3731560"/>
            <a:ext cx="5425441" cy="3051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3424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2FF30-E43A-F146-ED65-DA3A46543A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494314"/>
            <a:ext cx="10506991" cy="914938"/>
          </a:xfrm>
        </p:spPr>
        <p:txBody>
          <a:bodyPr/>
          <a:lstStyle/>
          <a:p>
            <a:r>
              <a:rPr lang="en-IN" b="1" dirty="0"/>
              <a:t>Evidence Acquisition </a:t>
            </a:r>
            <a:endParaRPr lang="en-IN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255D43-4B10-7CD9-5361-2C3933D529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1" y="1581374"/>
            <a:ext cx="6057096" cy="3974474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Emma’s phone (Huawei) was seized and imaged on-site.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Used hardware write-blocker to prevent any changes.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Generated cryptographic hash values (MD5 and SHA-256) to prove integrity.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All evidence stored securely; originals untouched after imaging.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BA3907-129B-BF74-FD2F-F8447C1CA8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9697" y="2003850"/>
            <a:ext cx="5563595" cy="3129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8584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24AF3B-17D0-A91D-24C7-A4789A3A0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5503375" cy="22379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IN" sz="5600" b="1"/>
              <a:t>WhatsApp Communication</a:t>
            </a:r>
            <a:endParaRPr lang="en-IN" sz="56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C88CC2CE-634B-6F79-7AB1-CEC74A86A5F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6890" y="664659"/>
            <a:ext cx="4795598" cy="269752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31CC0-C8DE-FA02-9C38-C8B41499FC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5503374" cy="2470031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/>
              <a:t>Key chat excerpts reveal negotiation language: “ready to proceed”, “deal confirmed”.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/>
              <a:t>Messages mention splitting data into parts (e.g. “blueprint in chunks”) and avoiding detection.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/>
              <a:t>These structured messages strongly suggest a planned, non-casual exchange.</a:t>
            </a:r>
            <a:endParaRPr lang="en-IN" sz="190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88307E7-E1FF-2337-9E6F-35253D8B8A9A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6890" y="3495816"/>
            <a:ext cx="4795598" cy="2697524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57678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163FF8-D3B1-AC8C-2250-C5C157B7B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5503375" cy="2237925"/>
          </a:xfrm>
        </p:spPr>
        <p:txBody>
          <a:bodyPr>
            <a:normAutofit/>
          </a:bodyPr>
          <a:lstStyle/>
          <a:p>
            <a:r>
              <a:rPr lang="en-IN" b="1" dirty="0"/>
              <a:t>Negotiation &amp; Deal</a:t>
            </a:r>
            <a:endParaRPr lang="en-IN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2FA95EB0-254B-1306-23FA-D6FF1A4B2ED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6890" y="664659"/>
            <a:ext cx="4795598" cy="269752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38E59-64B2-ACC9-6B34-293988A45E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408254"/>
            <a:ext cx="5503374" cy="2470031"/>
          </a:xfrm>
        </p:spPr>
        <p:txBody>
          <a:bodyPr>
            <a:norm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Further messages confirm agreement terms: </a:t>
            </a:r>
            <a:r>
              <a:rPr lang="en-US" sz="2000" i="1"/>
              <a:t>“no backtracking”</a:t>
            </a:r>
            <a:r>
              <a:rPr lang="en-US" sz="2000"/>
              <a:t>, </a:t>
            </a:r>
            <a:r>
              <a:rPr lang="en-US" sz="2000" i="1"/>
              <a:t>“5M offshore”</a:t>
            </a:r>
            <a:r>
              <a:rPr lang="en-US" sz="2000"/>
              <a:t>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These affirm a finalized deal for the data (5 million in an offshore account).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/>
              <a:t>Joe (middleman) confirms terms with Emma (sell data) and Norman (buyer) behind the scenes.</a:t>
            </a:r>
          </a:p>
          <a:p>
            <a:pPr>
              <a:lnSpc>
                <a:spcPct val="90000"/>
              </a:lnSpc>
            </a:pPr>
            <a:endParaRPr lang="en-IN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B8D8BD-A12C-738A-2802-92102AC1A53E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6890" y="3495816"/>
            <a:ext cx="4795598" cy="2697524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62454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51964-DD55-E55E-32C0-842EE505C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496625"/>
            <a:ext cx="10634472" cy="820894"/>
          </a:xfrm>
        </p:spPr>
        <p:txBody>
          <a:bodyPr/>
          <a:lstStyle/>
          <a:p>
            <a:r>
              <a:rPr lang="en-IN" b="1" dirty="0"/>
              <a:t>Call Log Evidence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A1D64-FEC3-9584-3DEC-65C04DAB11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1" y="1465006"/>
            <a:ext cx="5613400" cy="4414585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Phone call records show frequent calls between Emma and Joe, and between Joe and Norman.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Spikes in call activity align with WhatsApp negotiations (meeting times coordination).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The logs corroborate that these individuals were actively communicating around key dates.</a:t>
            </a:r>
          </a:p>
          <a:p>
            <a:endParaRPr lang="en-IN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F198296-EB47-2819-3CBA-8E193E6740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805578"/>
            <a:ext cx="5772165" cy="3246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9398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642F7-5709-D7E4-F3D4-3D7051994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535954"/>
            <a:ext cx="11581581" cy="919218"/>
          </a:xfrm>
        </p:spPr>
        <p:txBody>
          <a:bodyPr/>
          <a:lstStyle/>
          <a:p>
            <a:r>
              <a:rPr lang="en-IN" b="1" dirty="0"/>
              <a:t>Email Evidence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CC868-2B8B-D025-8729-4EAC461722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1612491"/>
            <a:ext cx="4951605" cy="4110578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Email communication identified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Suspicious exchange of information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Possible sharing of sensitive data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Links between suspects confirmed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Supports WhatsApp &amp; call evidence</a:t>
            </a:r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70F779D-8A5B-2BEF-7117-34124BD712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8901" y="1950842"/>
            <a:ext cx="6629975" cy="3772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161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55922-82D9-0883-7EF6-F3648BB2A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186835"/>
            <a:ext cx="10634472" cy="2157984"/>
          </a:xfrm>
        </p:spPr>
        <p:txBody>
          <a:bodyPr/>
          <a:lstStyle/>
          <a:p>
            <a:r>
              <a:rPr lang="en-US" b="1" dirty="0"/>
              <a:t>Travel Evidence</a:t>
            </a:r>
            <a:endParaRPr lang="en-IN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8DDD45A-E49E-30E8-C9E9-1E81CDC8FA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7710" y="1924333"/>
            <a:ext cx="5941689" cy="33422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DFB3C6A-9FB5-37DE-AF68-FC43B23240BD}"/>
              </a:ext>
            </a:extLst>
          </p:cNvPr>
          <p:cNvSpPr txBox="1"/>
          <p:nvPr/>
        </p:nvSpPr>
        <p:spPr>
          <a:xfrm>
            <a:off x="194481" y="2036439"/>
            <a:ext cx="5573229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/>
              <a:t>Train ticket image confirms travel from Wigan to Manchester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/>
              <a:t>Date and location match the planned meeting discussed in chats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/>
              <a:t>GPS data proves the suspect was physically present at the location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/>
              <a:t>Shows the deal moved from discussion to actual execution</a:t>
            </a:r>
          </a:p>
        </p:txBody>
      </p:sp>
    </p:spTree>
    <p:extLst>
      <p:ext uri="{BB962C8B-B14F-4D97-AF65-F5344CB8AC3E}">
        <p14:creationId xmlns:p14="http://schemas.microsoft.com/office/powerpoint/2010/main" val="35095177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40B4C-ABFD-FF0F-6D20-8CF3726A18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709467"/>
            <a:ext cx="10634472" cy="979484"/>
          </a:xfrm>
        </p:spPr>
        <p:txBody>
          <a:bodyPr/>
          <a:lstStyle/>
          <a:p>
            <a:r>
              <a:rPr lang="en-IN" b="1" dirty="0"/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FFA14-4536-B1CE-D2FB-DD2D5D095D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1957892"/>
            <a:ext cx="10506991" cy="3921699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The evidence shows that all individuals were working together in a planned way. The conversations were structured and indicate clear roles between the people involved.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Messages include discussion of money and payments, which suggests the activity was done for financial gain.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The sequence of messages and calls shows a clear flow from initial contact to planning and further action.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Data from WhatsApp, call logs, and device analysis all support the same findings, making the evidence reliable.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363262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E70E1-39ED-7BC5-2F0D-24684DC70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119" y="132247"/>
            <a:ext cx="10634472" cy="2157984"/>
          </a:xfrm>
        </p:spPr>
        <p:txBody>
          <a:bodyPr/>
          <a:lstStyle/>
          <a:p>
            <a:r>
              <a:rPr lang="en-US" sz="5400" b="1" dirty="0"/>
              <a:t>Timeline</a:t>
            </a:r>
            <a:endParaRPr lang="en-IN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80300F7E-2F6E-1D20-1D44-6ACDCD93FB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6996" y="633210"/>
            <a:ext cx="8100762" cy="5400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0425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BFCBE-5126-E883-9274-241F24DB14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570272"/>
            <a:ext cx="10506991" cy="953728"/>
          </a:xfrm>
        </p:spPr>
        <p:txBody>
          <a:bodyPr/>
          <a:lstStyle/>
          <a:p>
            <a:r>
              <a:rPr lang="en-IN" b="1" dirty="0"/>
              <a:t>Conclusion</a:t>
            </a:r>
            <a:endParaRPr lang="en-IN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7D799F-4CA6-C9C0-355C-CE32D6221E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1710813"/>
            <a:ext cx="10506991" cy="4168779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Intent Confirmed: The evidence collectively shows Emma intentionally conspired to steal and sell the AI design. It was a planned operation, not an accident.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Coordinated Scheme: WhatsApp messages and call logs both show Emma, Joe, and Norman working together. The content of the messages is self-incriminating.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Financial Motive: The mention of “5M offshore” makes clear there was a monetary motive, strengthening the criminal case.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Forensic Rigor: We followed best practices (tools, hashing, documentation), so these findings are robust.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823883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BCB1245-1E04-F0C1-63C8-B64F47700E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623733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Custom 88">
      <a:dk1>
        <a:sysClr val="windowText" lastClr="000000"/>
      </a:dk1>
      <a:lt1>
        <a:sysClr val="window" lastClr="FFFFFF"/>
      </a:lt1>
      <a:dk2>
        <a:srgbClr val="18223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939393"/>
      </a:accent6>
      <a:hlink>
        <a:srgbClr val="3E8FF1"/>
      </a:hlink>
      <a:folHlink>
        <a:srgbClr val="939393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781</Words>
  <Application>Microsoft Office PowerPoint</Application>
  <PresentationFormat>Widescreen</PresentationFormat>
  <Paragraphs>84</Paragraphs>
  <Slides>18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Arial</vt:lpstr>
      <vt:lpstr>Seaford</vt:lpstr>
      <vt:lpstr>LevelVTI</vt:lpstr>
      <vt:lpstr>PowerPoint Presentation</vt:lpstr>
      <vt:lpstr>PowerPoint Presentation</vt:lpstr>
      <vt:lpstr>Executive Summary</vt:lpstr>
      <vt:lpstr>Case Background – Quantum Tech</vt:lpstr>
      <vt:lpstr>Objectives</vt:lpstr>
      <vt:lpstr>Methodology &amp; Tools </vt:lpstr>
      <vt:lpstr>Own Phone Extraction</vt:lpstr>
      <vt:lpstr>PowerPoint Presentation</vt:lpstr>
      <vt:lpstr>Evidence Acquisition </vt:lpstr>
      <vt:lpstr>WhatsApp Communication</vt:lpstr>
      <vt:lpstr>Negotiation &amp; Deal</vt:lpstr>
      <vt:lpstr>Call Log Evidence</vt:lpstr>
      <vt:lpstr>Email Evidence</vt:lpstr>
      <vt:lpstr>Travel Evidence</vt:lpstr>
      <vt:lpstr>Key Findings</vt:lpstr>
      <vt:lpstr>Timeline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SHAH NEEL</dc:creator>
  <cp:lastModifiedBy>Yash Patel</cp:lastModifiedBy>
  <cp:revision>5</cp:revision>
  <dcterms:created xsi:type="dcterms:W3CDTF">2026-04-29T01:15:37Z</dcterms:created>
  <dcterms:modified xsi:type="dcterms:W3CDTF">2026-04-29T09:12:43Z</dcterms:modified>
</cp:coreProperties>
</file>