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364" r:id="rId2"/>
    <p:sldId id="330" r:id="rId3"/>
    <p:sldId id="331" r:id="rId4"/>
    <p:sldId id="357" r:id="rId5"/>
    <p:sldId id="358" r:id="rId6"/>
    <p:sldId id="370" r:id="rId7"/>
    <p:sldId id="359" r:id="rId8"/>
    <p:sldId id="316" r:id="rId9"/>
    <p:sldId id="321" r:id="rId10"/>
    <p:sldId id="338" r:id="rId11"/>
    <p:sldId id="368" r:id="rId12"/>
    <p:sldId id="323" r:id="rId13"/>
    <p:sldId id="369" r:id="rId14"/>
    <p:sldId id="351" r:id="rId15"/>
    <p:sldId id="355" r:id="rId16"/>
    <p:sldId id="360" r:id="rId17"/>
    <p:sldId id="317" r:id="rId18"/>
    <p:sldId id="322" r:id="rId19"/>
    <p:sldId id="333" r:id="rId20"/>
    <p:sldId id="352" r:id="rId21"/>
    <p:sldId id="353" r:id="rId22"/>
    <p:sldId id="354" r:id="rId23"/>
    <p:sldId id="363" r:id="rId24"/>
    <p:sldId id="335" r:id="rId25"/>
    <p:sldId id="347" r:id="rId26"/>
    <p:sldId id="348" r:id="rId27"/>
    <p:sldId id="349" r:id="rId28"/>
    <p:sldId id="372" r:id="rId29"/>
    <p:sldId id="336" r:id="rId30"/>
    <p:sldId id="332" r:id="rId31"/>
    <p:sldId id="345" r:id="rId3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8B92"/>
    <a:srgbClr val="D8D6CD"/>
    <a:srgbClr val="FAFAFA"/>
    <a:srgbClr val="203A69"/>
    <a:srgbClr val="33CCFF"/>
    <a:srgbClr val="1686D2"/>
    <a:srgbClr val="2B97E2"/>
    <a:srgbClr val="1C94E3"/>
    <a:srgbClr val="1FABE9"/>
    <a:srgbClr val="298E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9" autoAdjust="0"/>
    <p:restoredTop sz="79755" autoAdjust="0"/>
  </p:normalViewPr>
  <p:slideViewPr>
    <p:cSldViewPr snapToGrid="0">
      <p:cViewPr varScale="1">
        <p:scale>
          <a:sx n="94" d="100"/>
          <a:sy n="94" d="100"/>
        </p:scale>
        <p:origin x="1064" y="56"/>
      </p:cViewPr>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5444"/>
    </p:cViewPr>
  </p:sorterViewPr>
  <p:notesViewPr>
    <p:cSldViewPr snapToGrid="0">
      <p:cViewPr varScale="1">
        <p:scale>
          <a:sx n="48" d="100"/>
          <a:sy n="48" d="100"/>
        </p:scale>
        <p:origin x="2764"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896359D-4C71-40DE-8026-D0382ED1A717}" type="datetimeFigureOut">
              <a:rPr lang="en-GB" smtClean="0"/>
              <a:t>28/11/2018</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17154C58-9F41-4BF8-BCE4-32445ECA273C}" type="slidenum">
              <a:rPr lang="en-GB" smtClean="0"/>
              <a:t>‹#›</a:t>
            </a:fld>
            <a:endParaRPr lang="en-GB"/>
          </a:p>
        </p:txBody>
      </p:sp>
    </p:spTree>
    <p:extLst>
      <p:ext uri="{BB962C8B-B14F-4D97-AF65-F5344CB8AC3E}">
        <p14:creationId xmlns:p14="http://schemas.microsoft.com/office/powerpoint/2010/main" val="12156988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B142919-7225-4993-8A6B-7BFC83DE1260}" type="datetimeFigureOut">
              <a:rPr lang="en-GB" smtClean="0"/>
              <a:t>28/11/2018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FE077C1-18EA-40B8-AB5C-E2DC0F00822C}" type="slidenum">
              <a:rPr lang="en-GB" smtClean="0"/>
              <a:t>‹#›</a:t>
            </a:fld>
            <a:endParaRPr lang="en-GB"/>
          </a:p>
        </p:txBody>
      </p:sp>
    </p:spTree>
    <p:extLst>
      <p:ext uri="{BB962C8B-B14F-4D97-AF65-F5344CB8AC3E}">
        <p14:creationId xmlns:p14="http://schemas.microsoft.com/office/powerpoint/2010/main" val="488157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a:t>
            </a:r>
            <a:r>
              <a:rPr lang="en-GB" baseline="0" dirty="0" smtClean="0"/>
              <a:t> of the new features of the new phones is that they can be rebuilt yourself. This means that you won’t have to take your phone to ICT for re-building if something goes wrong. Today we will be building the phones, and setting them up, so they are ready to use.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a:t>
            </a:fld>
            <a:endParaRPr lang="en-GB"/>
          </a:p>
        </p:txBody>
      </p:sp>
    </p:spTree>
    <p:extLst>
      <p:ext uri="{BB962C8B-B14F-4D97-AF65-F5344CB8AC3E}">
        <p14:creationId xmlns:p14="http://schemas.microsoft.com/office/powerpoint/2010/main" val="608039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a:t>
            </a:fld>
            <a:endParaRPr lang="en-GB"/>
          </a:p>
        </p:txBody>
      </p:sp>
    </p:spTree>
    <p:extLst>
      <p:ext uri="{BB962C8B-B14F-4D97-AF65-F5344CB8AC3E}">
        <p14:creationId xmlns:p14="http://schemas.microsoft.com/office/powerpoint/2010/main" val="3031947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You</a:t>
            </a:r>
            <a:r>
              <a:rPr lang="en-GB" baseline="0" dirty="0" smtClean="0"/>
              <a:t> need a 4G signal on your phone prior to starting the build, or connect to a </a:t>
            </a:r>
            <a:r>
              <a:rPr lang="en-GB" baseline="0" dirty="0" err="1" smtClean="0"/>
              <a:t>WiFi</a:t>
            </a:r>
            <a:r>
              <a:rPr lang="en-GB" baseline="0" dirty="0" smtClean="0"/>
              <a:t> source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a:t>
            </a:fld>
            <a:endParaRPr lang="en-GB"/>
          </a:p>
        </p:txBody>
      </p:sp>
    </p:spTree>
    <p:extLst>
      <p:ext uri="{BB962C8B-B14F-4D97-AF65-F5344CB8AC3E}">
        <p14:creationId xmlns:p14="http://schemas.microsoft.com/office/powerpoint/2010/main" val="583669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This</a:t>
            </a:r>
            <a:r>
              <a:rPr lang="en-GB" baseline="0" dirty="0" smtClean="0"/>
              <a:t> may take a few minutes so we will go through the features, and force policies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5</a:t>
            </a:fld>
            <a:endParaRPr lang="en-GB"/>
          </a:p>
        </p:txBody>
      </p:sp>
    </p:spTree>
    <p:extLst>
      <p:ext uri="{BB962C8B-B14F-4D97-AF65-F5344CB8AC3E}">
        <p14:creationId xmlns:p14="http://schemas.microsoft.com/office/powerpoint/2010/main" val="3840047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This</a:t>
            </a:r>
            <a:r>
              <a:rPr lang="en-GB" baseline="0" dirty="0" smtClean="0"/>
              <a:t> may take a few minutes so we will go through the features, and force policies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6</a:t>
            </a:fld>
            <a:endParaRPr lang="en-GB"/>
          </a:p>
        </p:txBody>
      </p:sp>
    </p:spTree>
    <p:extLst>
      <p:ext uri="{BB962C8B-B14F-4D97-AF65-F5344CB8AC3E}">
        <p14:creationId xmlns:p14="http://schemas.microsoft.com/office/powerpoint/2010/main" val="1307457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These screens look similar to those we saw earlier</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7</a:t>
            </a:fld>
            <a:endParaRPr lang="en-GB"/>
          </a:p>
        </p:txBody>
      </p:sp>
    </p:spTree>
    <p:extLst>
      <p:ext uri="{BB962C8B-B14F-4D97-AF65-F5344CB8AC3E}">
        <p14:creationId xmlns:p14="http://schemas.microsoft.com/office/powerpoint/2010/main" val="356294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Fully customisable, backgrounds, ringtones,</a:t>
            </a:r>
            <a:r>
              <a:rPr lang="en-GB" baseline="0" dirty="0" smtClean="0"/>
              <a:t> currently set to lock after 55 seconds this can be changed.</a:t>
            </a:r>
          </a:p>
          <a:p>
            <a:endParaRPr lang="en-GB" baseline="0" dirty="0" smtClean="0"/>
          </a:p>
          <a:p>
            <a:r>
              <a:rPr lang="en-GB" baseline="0" dirty="0" smtClean="0"/>
              <a:t>Lock screen and security, secure lock settings, pin, change time there</a:t>
            </a:r>
            <a:endParaRPr lang="en-GB" dirty="0" smtClean="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8</a:t>
            </a:fld>
            <a:endParaRPr lang="en-GB"/>
          </a:p>
        </p:txBody>
      </p:sp>
    </p:spTree>
    <p:extLst>
      <p:ext uri="{BB962C8B-B14F-4D97-AF65-F5344CB8AC3E}">
        <p14:creationId xmlns:p14="http://schemas.microsoft.com/office/powerpoint/2010/main" val="406702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9</a:t>
            </a:fld>
            <a:endParaRPr lang="en-GB"/>
          </a:p>
        </p:txBody>
      </p:sp>
    </p:spTree>
    <p:extLst>
      <p:ext uri="{BB962C8B-B14F-4D97-AF65-F5344CB8AC3E}">
        <p14:creationId xmlns:p14="http://schemas.microsoft.com/office/powerpoint/2010/main" val="3805736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5FE077C1-18EA-40B8-AB5C-E2DC0F00822C}" type="slidenum">
              <a:rPr lang="en-GB" smtClean="0"/>
              <a:t>10</a:t>
            </a:fld>
            <a:endParaRPr lang="en-GB"/>
          </a:p>
        </p:txBody>
      </p:sp>
    </p:spTree>
    <p:extLst>
      <p:ext uri="{BB962C8B-B14F-4D97-AF65-F5344CB8AC3E}">
        <p14:creationId xmlns:p14="http://schemas.microsoft.com/office/powerpoint/2010/main" val="3757022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5FE077C1-18EA-40B8-AB5C-E2DC0F00822C}" type="slidenum">
              <a:rPr lang="en-GB" smtClean="0"/>
              <a:t>11</a:t>
            </a:fld>
            <a:endParaRPr lang="en-GB"/>
          </a:p>
        </p:txBody>
      </p:sp>
    </p:spTree>
    <p:extLst>
      <p:ext uri="{BB962C8B-B14F-4D97-AF65-F5344CB8AC3E}">
        <p14:creationId xmlns:p14="http://schemas.microsoft.com/office/powerpoint/2010/main" val="813977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As you have been told many times before:</a:t>
            </a:r>
          </a:p>
          <a:p>
            <a:pPr marL="171450" indent="-171450">
              <a:buFont typeface="Arial" panose="020B0604020202020204" pitchFamily="34" charset="0"/>
              <a:buChar char="•"/>
            </a:pPr>
            <a:r>
              <a:rPr lang="en-GB" baseline="0" dirty="0" smtClean="0"/>
              <a:t>Be mindful of your environment when working agile. If you are in a coffee shop be aware of overhead CCTV and ensure where possible that you can work with your back against a wall so your screen can only be viewed by yourself. Same applies when working within a vehicle and the public walking past.</a:t>
            </a:r>
          </a:p>
          <a:p>
            <a:pPr marL="171450" indent="-171450">
              <a:buFont typeface="Arial" panose="020B0604020202020204" pitchFamily="34" charset="0"/>
              <a:buChar char="•"/>
            </a:pPr>
            <a:r>
              <a:rPr lang="en-GB" baseline="0" dirty="0" smtClean="0"/>
              <a:t>When taking statements the RP can only view what they need to view. Before handing over the devices for them to sign or read, ensure that you are not working in split screen, and the information displayed is relevant to them.</a:t>
            </a:r>
          </a:p>
          <a:p>
            <a:pPr marL="171450" indent="-171450">
              <a:buFont typeface="Arial" panose="020B0604020202020204" pitchFamily="34" charset="0"/>
              <a:buChar char="•"/>
            </a:pPr>
            <a:r>
              <a:rPr lang="en-GB" baseline="0" dirty="0" smtClean="0"/>
              <a:t>It is advised that the user only shares info/intel on a need to know basis. This includes loved ones if working from home. Mention the incident involving the officer and his partner who later separated and then contacted PSD with information regarding operations. Officer was dismissed due to breach of data confidentiality. </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12</a:t>
            </a:fld>
            <a:endParaRPr lang="en-GB"/>
          </a:p>
        </p:txBody>
      </p:sp>
    </p:spTree>
    <p:extLst>
      <p:ext uri="{BB962C8B-B14F-4D97-AF65-F5344CB8AC3E}">
        <p14:creationId xmlns:p14="http://schemas.microsoft.com/office/powerpoint/2010/main" val="1634373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The cameras are now back open for use on your phone.</a:t>
            </a:r>
          </a:p>
          <a:p>
            <a:pPr marL="0" indent="0">
              <a:buFont typeface="Arial" panose="020B0604020202020204" pitchFamily="34" charset="0"/>
              <a:buNone/>
            </a:pPr>
            <a:r>
              <a:rPr lang="en-GB" dirty="0" smtClean="0"/>
              <a:t>It</a:t>
            </a:r>
            <a:r>
              <a:rPr lang="en-GB" baseline="0" dirty="0" smtClean="0"/>
              <a:t> is essential that once you have taken your photo and uploaded it MUST  be deleted! This is to comply with GDPR and us being able to justify how long the photo is kept for, and that it is stored correctly. Your gallery will auto delete after 30 days, after this time it will be deleted. I cannot stress enough how important it is that you upload your photos and save it correctly. A loss of evidence can result in a huge fine for the Police, but also you need to think about the repercussions for your case and yourself.</a:t>
            </a:r>
          </a:p>
          <a:p>
            <a:pPr marL="0" indent="0">
              <a:buFont typeface="Arial" panose="020B0604020202020204" pitchFamily="34" charset="0"/>
              <a:buNone/>
            </a:pPr>
            <a:r>
              <a:rPr lang="en-GB" baseline="0" dirty="0" smtClean="0"/>
              <a:t>The video function will look like it is working, but when you go to save it, it will not save. Body worn video must be used for ALL videos, don’t forget to always categorise your evidence to ensure you are complying with force policy.</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13</a:t>
            </a:fld>
            <a:endParaRPr lang="en-GB"/>
          </a:p>
        </p:txBody>
      </p:sp>
    </p:spTree>
    <p:extLst>
      <p:ext uri="{BB962C8B-B14F-4D97-AF65-F5344CB8AC3E}">
        <p14:creationId xmlns:p14="http://schemas.microsoft.com/office/powerpoint/2010/main" val="38676213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5FE077C1-18EA-40B8-AB5C-E2DC0F00822C}" type="slidenum">
              <a:rPr lang="en-GB" smtClean="0"/>
              <a:t>14</a:t>
            </a:fld>
            <a:endParaRPr lang="en-GB"/>
          </a:p>
        </p:txBody>
      </p:sp>
    </p:spTree>
    <p:extLst>
      <p:ext uri="{BB962C8B-B14F-4D97-AF65-F5344CB8AC3E}">
        <p14:creationId xmlns:p14="http://schemas.microsoft.com/office/powerpoint/2010/main" val="3255604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5FE077C1-18EA-40B8-AB5C-E2DC0F00822C}" type="slidenum">
              <a:rPr lang="en-GB" smtClean="0"/>
              <a:t>15</a:t>
            </a:fld>
            <a:endParaRPr lang="en-GB"/>
          </a:p>
        </p:txBody>
      </p:sp>
    </p:spTree>
    <p:extLst>
      <p:ext uri="{BB962C8B-B14F-4D97-AF65-F5344CB8AC3E}">
        <p14:creationId xmlns:p14="http://schemas.microsoft.com/office/powerpoint/2010/main" val="1479115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5FE077C1-18EA-40B8-AB5C-E2DC0F00822C}" type="slidenum">
              <a:rPr lang="en-GB" smtClean="0"/>
              <a:t>16</a:t>
            </a:fld>
            <a:endParaRPr lang="en-GB"/>
          </a:p>
        </p:txBody>
      </p:sp>
    </p:spTree>
    <p:extLst>
      <p:ext uri="{BB962C8B-B14F-4D97-AF65-F5344CB8AC3E}">
        <p14:creationId xmlns:p14="http://schemas.microsoft.com/office/powerpoint/2010/main" val="857126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are experiencing</a:t>
            </a:r>
            <a:r>
              <a:rPr lang="en-GB" baseline="0" dirty="0" smtClean="0"/>
              <a:t> difficulties with your apps not working as they should, this should always be your first port of call. Check mobility is switched on!! </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17</a:t>
            </a:fld>
            <a:endParaRPr lang="en-GB"/>
          </a:p>
        </p:txBody>
      </p:sp>
    </p:spTree>
    <p:extLst>
      <p:ext uri="{BB962C8B-B14F-4D97-AF65-F5344CB8AC3E}">
        <p14:creationId xmlns:p14="http://schemas.microsoft.com/office/powerpoint/2010/main" val="4185846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18</a:t>
            </a:fld>
            <a:endParaRPr lang="en-GB"/>
          </a:p>
        </p:txBody>
      </p:sp>
    </p:spTree>
    <p:extLst>
      <p:ext uri="{BB962C8B-B14F-4D97-AF65-F5344CB8AC3E}">
        <p14:creationId xmlns:p14="http://schemas.microsoft.com/office/powerpoint/2010/main" val="18377461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new contacts need to be saved via</a:t>
            </a:r>
            <a:r>
              <a:rPr lang="en-GB" baseline="0" dirty="0" smtClean="0"/>
              <a:t> outlook rather than the orange contacts icon. This means if your phone does get re-set you will not lose your contacts. Contacts saved in outlook will automatically transfer over to the orange contacts in a few minutes.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19</a:t>
            </a:fld>
            <a:endParaRPr lang="en-GB"/>
          </a:p>
        </p:txBody>
      </p:sp>
    </p:spTree>
    <p:extLst>
      <p:ext uri="{BB962C8B-B14F-4D97-AF65-F5344CB8AC3E}">
        <p14:creationId xmlns:p14="http://schemas.microsoft.com/office/powerpoint/2010/main" val="14800822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20</a:t>
            </a:fld>
            <a:endParaRPr lang="en-GB"/>
          </a:p>
        </p:txBody>
      </p:sp>
    </p:spTree>
    <p:extLst>
      <p:ext uri="{BB962C8B-B14F-4D97-AF65-F5344CB8AC3E}">
        <p14:creationId xmlns:p14="http://schemas.microsoft.com/office/powerpoint/2010/main" val="11788280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Reinforce the google password that was emailed to them needs to be kept safe for future use</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21</a:t>
            </a:fld>
            <a:endParaRPr lang="en-GB"/>
          </a:p>
        </p:txBody>
      </p:sp>
    </p:spTree>
    <p:extLst>
      <p:ext uri="{BB962C8B-B14F-4D97-AF65-F5344CB8AC3E}">
        <p14:creationId xmlns:p14="http://schemas.microsoft.com/office/powerpoint/2010/main" val="9867144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This is an antivirus software that must be activated in order for us to have accreditation for mobile devices. Re-enforce</a:t>
            </a:r>
            <a:r>
              <a:rPr lang="en-GB" baseline="0" dirty="0" smtClean="0"/>
              <a:t> that this email needs to be kept for future use.</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22</a:t>
            </a:fld>
            <a:endParaRPr lang="en-GB"/>
          </a:p>
        </p:txBody>
      </p:sp>
    </p:spTree>
    <p:extLst>
      <p:ext uri="{BB962C8B-B14F-4D97-AF65-F5344CB8AC3E}">
        <p14:creationId xmlns:p14="http://schemas.microsoft.com/office/powerpoint/2010/main" val="4034318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include – screen shots</a:t>
            </a:r>
            <a:r>
              <a:rPr lang="en-GB" baseline="0" dirty="0" smtClean="0"/>
              <a:t> of process of changing password and setting up biometrics.</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23</a:t>
            </a:fld>
            <a:endParaRPr lang="en-GB"/>
          </a:p>
        </p:txBody>
      </p:sp>
    </p:spTree>
    <p:extLst>
      <p:ext uri="{BB962C8B-B14F-4D97-AF65-F5344CB8AC3E}">
        <p14:creationId xmlns:p14="http://schemas.microsoft.com/office/powerpoint/2010/main" val="1265969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Turn</a:t>
            </a:r>
            <a:r>
              <a:rPr lang="en-GB" baseline="0" dirty="0" smtClean="0"/>
              <a:t> on GPS, Location ON, Agree, </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24</a:t>
            </a:fld>
            <a:endParaRPr lang="en-GB"/>
          </a:p>
        </p:txBody>
      </p:sp>
    </p:spTree>
    <p:extLst>
      <p:ext uri="{BB962C8B-B14F-4D97-AF65-F5344CB8AC3E}">
        <p14:creationId xmlns:p14="http://schemas.microsoft.com/office/powerpoint/2010/main" val="12311228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a:t>
            </a:r>
            <a:r>
              <a:rPr lang="en-GB" baseline="0" dirty="0" err="1" smtClean="0"/>
              <a:t>iPatrol</a:t>
            </a:r>
            <a:r>
              <a:rPr lang="en-GB" baseline="0" dirty="0" smtClean="0"/>
              <a:t> home screen can be adapted to have your most used features on the front screen. We recommend that you add Digital witness statement, and PPN to your home screen. To do this:</a:t>
            </a:r>
          </a:p>
          <a:p>
            <a:r>
              <a:rPr lang="en-GB" baseline="0" dirty="0" smtClean="0"/>
              <a:t>Hold the app you want to remove (this wont delete off the app just your home screen)</a:t>
            </a:r>
          </a:p>
          <a:p>
            <a:r>
              <a:rPr lang="en-GB" baseline="0" dirty="0" smtClean="0"/>
              <a:t>Drag it to the bin icon that pops up</a:t>
            </a:r>
          </a:p>
          <a:p>
            <a:r>
              <a:rPr lang="en-GB" baseline="0" dirty="0" smtClean="0"/>
              <a:t>Delete 2 items that you do not regularly use to make 2 spaces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25</a:t>
            </a:fld>
            <a:endParaRPr lang="en-GB"/>
          </a:p>
        </p:txBody>
      </p:sp>
    </p:spTree>
    <p:extLst>
      <p:ext uri="{BB962C8B-B14F-4D97-AF65-F5344CB8AC3E}">
        <p14:creationId xmlns:p14="http://schemas.microsoft.com/office/powerpoint/2010/main" val="38374365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Press Forms</a:t>
            </a:r>
          </a:p>
          <a:p>
            <a:r>
              <a:rPr lang="en-GB" dirty="0" smtClean="0"/>
              <a:t>Add icon to home page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26</a:t>
            </a:fld>
            <a:endParaRPr lang="en-GB"/>
          </a:p>
        </p:txBody>
      </p:sp>
    </p:spTree>
    <p:extLst>
      <p:ext uri="{BB962C8B-B14F-4D97-AF65-F5344CB8AC3E}">
        <p14:creationId xmlns:p14="http://schemas.microsoft.com/office/powerpoint/2010/main" val="20833307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Press</a:t>
            </a:r>
            <a:r>
              <a:rPr lang="en-GB" baseline="0" dirty="0" smtClean="0"/>
              <a:t> the + button next to Digital witness statement, and PPN.</a:t>
            </a:r>
          </a:p>
          <a:p>
            <a:r>
              <a:rPr lang="en-GB" baseline="0" dirty="0" smtClean="0"/>
              <a:t>Press Return to home page, and they should be there.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27</a:t>
            </a:fld>
            <a:endParaRPr lang="en-GB"/>
          </a:p>
        </p:txBody>
      </p:sp>
    </p:spTree>
    <p:extLst>
      <p:ext uri="{BB962C8B-B14F-4D97-AF65-F5344CB8AC3E}">
        <p14:creationId xmlns:p14="http://schemas.microsoft.com/office/powerpoint/2010/main" val="40985595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a:t>
            </a:r>
            <a:r>
              <a:rPr lang="en-GB" baseline="0" dirty="0" smtClean="0"/>
              <a:t> further training is required then direct users to DSD BOB</a:t>
            </a:r>
          </a:p>
          <a:p>
            <a:r>
              <a:rPr lang="en-GB" baseline="0" dirty="0" smtClean="0"/>
              <a:t>Take a new photo from App Catalogue.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29</a:t>
            </a:fld>
            <a:endParaRPr lang="en-GB"/>
          </a:p>
        </p:txBody>
      </p:sp>
    </p:spTree>
    <p:extLst>
      <p:ext uri="{BB962C8B-B14F-4D97-AF65-F5344CB8AC3E}">
        <p14:creationId xmlns:p14="http://schemas.microsoft.com/office/powerpoint/2010/main" val="36893020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IRIS SCANNER – contacts need to be</a:t>
            </a:r>
            <a:r>
              <a:rPr lang="en-GB" baseline="0" dirty="0" smtClean="0"/>
              <a:t> removed, so this can be done at home. You need good light to set it up, and open your eyes fully.</a:t>
            </a:r>
          </a:p>
          <a:p>
            <a:r>
              <a:rPr lang="en-GB" baseline="0" dirty="0" smtClean="0"/>
              <a:t>FINGERPRINT – Take finger on and off lots of times until it fills the circle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30</a:t>
            </a:fld>
            <a:endParaRPr lang="en-GB"/>
          </a:p>
        </p:txBody>
      </p:sp>
    </p:spTree>
    <p:extLst>
      <p:ext uri="{BB962C8B-B14F-4D97-AF65-F5344CB8AC3E}">
        <p14:creationId xmlns:p14="http://schemas.microsoft.com/office/powerpoint/2010/main" val="18108978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a:t>
            </a:r>
            <a:r>
              <a:rPr lang="en-GB" baseline="0" dirty="0" smtClean="0"/>
              <a:t> you experience any </a:t>
            </a:r>
            <a:r>
              <a:rPr lang="en-GB" baseline="0" smtClean="0"/>
              <a:t>prob</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31</a:t>
            </a:fld>
            <a:endParaRPr lang="en-GB"/>
          </a:p>
        </p:txBody>
      </p:sp>
    </p:spTree>
    <p:extLst>
      <p:ext uri="{BB962C8B-B14F-4D97-AF65-F5344CB8AC3E}">
        <p14:creationId xmlns:p14="http://schemas.microsoft.com/office/powerpoint/2010/main" val="4261675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9547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274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283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1210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6534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441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3600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966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0340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548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845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1644281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microsoft.com/office/2007/relationships/hdphoto" Target="../media/hdphoto1.wdp"/><Relationship Id="rId5" Type="http://schemas.openxmlformats.org/officeDocument/2006/relationships/image" Target="../media/image28.png"/><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31.jpeg"/><Relationship Id="rId4" Type="http://schemas.openxmlformats.org/officeDocument/2006/relationships/image" Target="../media/image30.jpe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6.jpeg"/><Relationship Id="rId5" Type="http://schemas.openxmlformats.org/officeDocument/2006/relationships/image" Target="../media/image33.png"/><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26.jpeg"/><Relationship Id="rId4" Type="http://schemas.openxmlformats.org/officeDocument/2006/relationships/image" Target="../media/image34.jpe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4.png"/><Relationship Id="rId7"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40.jpeg"/><Relationship Id="rId5" Type="http://schemas.openxmlformats.org/officeDocument/2006/relationships/image" Target="../media/image39.jpeg"/><Relationship Id="rId10" Type="http://schemas.openxmlformats.org/officeDocument/2006/relationships/image" Target="../media/image44.jpeg"/><Relationship Id="rId4" Type="http://schemas.openxmlformats.org/officeDocument/2006/relationships/image" Target="../media/image38.jpeg"/><Relationship Id="rId9" Type="http://schemas.openxmlformats.org/officeDocument/2006/relationships/image" Target="../media/image43.jpe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46.jpeg"/><Relationship Id="rId4" Type="http://schemas.openxmlformats.org/officeDocument/2006/relationships/image" Target="../media/image45.jpe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26.jpeg"/><Relationship Id="rId4" Type="http://schemas.openxmlformats.org/officeDocument/2006/relationships/image" Target="../media/image47.jpe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45.jpeg"/><Relationship Id="rId4" Type="http://schemas.openxmlformats.org/officeDocument/2006/relationships/image" Target="../media/image52.jpe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57.png"/><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59.png"/><Relationship Id="rId4" Type="http://schemas.openxmlformats.org/officeDocument/2006/relationships/image" Target="../media/image58.png"/></Relationships>
</file>

<file path=ppt/slides/_rels/slide2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image" Target="../media/image26.jpeg"/><Relationship Id="rId4" Type="http://schemas.openxmlformats.org/officeDocument/2006/relationships/image" Target="../media/image62.png"/></Relationships>
</file>

<file path=ppt/slides/_rels/slide31.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4.png"/><Relationship Id="rId7"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 Id="rId9" Type="http://schemas.openxmlformats.org/officeDocument/2006/relationships/image" Target="../media/image6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8900" y="355601"/>
            <a:ext cx="9022079" cy="526287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p:cNvSpPr txBox="1"/>
          <p:nvPr/>
        </p:nvSpPr>
        <p:spPr>
          <a:xfrm>
            <a:off x="204408" y="724882"/>
            <a:ext cx="3738942" cy="4524315"/>
          </a:xfrm>
          <a:prstGeom prst="rect">
            <a:avLst/>
          </a:prstGeom>
          <a:noFill/>
        </p:spPr>
        <p:txBody>
          <a:bodyPr wrap="square" rtlCol="0">
            <a:spAutoFit/>
          </a:bodyPr>
          <a:lstStyle/>
          <a:p>
            <a:pPr algn="ctr"/>
            <a:r>
              <a:rPr lang="en-GB" sz="3200" b="1" dirty="0" smtClean="0">
                <a:solidFill>
                  <a:srgbClr val="203A69"/>
                </a:solidFill>
                <a:effectLst>
                  <a:outerShdw blurRad="38100" dist="38100" dir="2700000" algn="tl">
                    <a:srgbClr val="000000">
                      <a:alpha val="43137"/>
                    </a:srgbClr>
                  </a:outerShdw>
                </a:effectLst>
              </a:rPr>
              <a:t>Digital Services</a:t>
            </a:r>
          </a:p>
          <a:p>
            <a:pPr algn="ctr"/>
            <a:r>
              <a:rPr lang="en-GB" sz="3200" b="1" dirty="0" smtClean="0">
                <a:solidFill>
                  <a:srgbClr val="203A69"/>
                </a:solidFill>
                <a:effectLst>
                  <a:outerShdw blurRad="38100" dist="38100" dir="2700000" algn="tl">
                    <a:srgbClr val="000000">
                      <a:alpha val="43137"/>
                    </a:srgbClr>
                  </a:outerShdw>
                </a:effectLst>
              </a:rPr>
              <a:t>Division</a:t>
            </a:r>
          </a:p>
          <a:p>
            <a:pPr algn="ctr"/>
            <a:endParaRPr lang="en-GB" sz="3200" b="1" dirty="0" smtClean="0">
              <a:solidFill>
                <a:srgbClr val="203A69"/>
              </a:solidFill>
              <a:effectLst>
                <a:outerShdw blurRad="38100" dist="38100" dir="2700000" algn="tl">
                  <a:srgbClr val="000000">
                    <a:alpha val="43137"/>
                  </a:srgbClr>
                </a:outerShdw>
              </a:effectLst>
            </a:endParaRPr>
          </a:p>
          <a:p>
            <a:pPr algn="ctr"/>
            <a:r>
              <a:rPr lang="en-GB" sz="3200" b="1" dirty="0" smtClean="0">
                <a:solidFill>
                  <a:srgbClr val="203A69"/>
                </a:solidFill>
                <a:effectLst>
                  <a:outerShdw blurRad="38100" dist="38100" dir="2700000" algn="tl">
                    <a:srgbClr val="000000">
                      <a:alpha val="43137"/>
                    </a:srgbClr>
                  </a:outerShdw>
                </a:effectLst>
              </a:rPr>
              <a:t>Mobile Phone</a:t>
            </a:r>
          </a:p>
          <a:p>
            <a:pPr algn="ctr"/>
            <a:r>
              <a:rPr lang="en-GB" sz="3200" b="1" dirty="0" smtClean="0">
                <a:solidFill>
                  <a:srgbClr val="203A69"/>
                </a:solidFill>
                <a:effectLst>
                  <a:outerShdw blurRad="38100" dist="38100" dir="2700000" algn="tl">
                    <a:srgbClr val="000000">
                      <a:alpha val="43137"/>
                    </a:srgbClr>
                  </a:outerShdw>
                </a:effectLst>
              </a:rPr>
              <a:t>Rollout </a:t>
            </a:r>
          </a:p>
          <a:p>
            <a:pPr algn="ctr"/>
            <a:endParaRPr lang="en-GB" sz="3200" b="1" dirty="0" smtClean="0">
              <a:solidFill>
                <a:srgbClr val="203A69"/>
              </a:solidFill>
              <a:effectLst>
                <a:outerShdw blurRad="38100" dist="38100" dir="2700000" algn="tl">
                  <a:srgbClr val="000000">
                    <a:alpha val="43137"/>
                  </a:srgbClr>
                </a:outerShdw>
              </a:effectLst>
            </a:endParaRPr>
          </a:p>
          <a:p>
            <a:pPr algn="ctr"/>
            <a:r>
              <a:rPr lang="en-GB" sz="3200" b="1" dirty="0" smtClean="0">
                <a:solidFill>
                  <a:srgbClr val="203A69"/>
                </a:solidFill>
                <a:effectLst>
                  <a:outerShdw blurRad="38100" dist="38100" dir="2700000" algn="tl">
                    <a:srgbClr val="000000">
                      <a:alpha val="43137"/>
                    </a:srgbClr>
                  </a:outerShdw>
                </a:effectLst>
              </a:rPr>
              <a:t>SWP 2018</a:t>
            </a:r>
          </a:p>
          <a:p>
            <a:endParaRPr lang="en-GB" sz="3200" b="1" dirty="0" smtClean="0">
              <a:solidFill>
                <a:schemeClr val="bg1"/>
              </a:solidFill>
              <a:effectLst>
                <a:outerShdw blurRad="38100" dist="38100" dir="2700000" algn="tl">
                  <a:srgbClr val="000000">
                    <a:alpha val="43137"/>
                  </a:srgbClr>
                </a:outerShdw>
              </a:effectLst>
            </a:endParaRPr>
          </a:p>
          <a:p>
            <a:endParaRPr lang="en-GB" sz="3200" b="1" dirty="0">
              <a:solidFill>
                <a:schemeClr val="bg1"/>
              </a:solidFill>
              <a:effectLst>
                <a:outerShdw blurRad="38100" dist="38100" dir="2700000" algn="tl">
                  <a:srgbClr val="000000">
                    <a:alpha val="43137"/>
                  </a:srgbClr>
                </a:outerShdw>
              </a:effectLst>
            </a:endParaRPr>
          </a:p>
        </p:txBody>
      </p:sp>
      <p:pic>
        <p:nvPicPr>
          <p:cNvPr id="6" name="Picture 5"/>
          <p:cNvPicPr>
            <a:picLocks noChangeAspect="1"/>
          </p:cNvPicPr>
          <p:nvPr/>
        </p:nvPicPr>
        <p:blipFill rotWithShape="1">
          <a:blip r:embed="rId3"/>
          <a:srcRect b="23123"/>
          <a:stretch/>
        </p:blipFill>
        <p:spPr>
          <a:xfrm>
            <a:off x="499109" y="5060950"/>
            <a:ext cx="4462659" cy="1406049"/>
          </a:xfrm>
          <a:prstGeom prst="rect">
            <a:avLst/>
          </a:prstGeom>
        </p:spPr>
      </p:pic>
    </p:spTree>
    <p:extLst>
      <p:ext uri="{BB962C8B-B14F-4D97-AF65-F5344CB8AC3E}">
        <p14:creationId xmlns:p14="http://schemas.microsoft.com/office/powerpoint/2010/main" val="30781374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l="47120" t="14073" r="6945" b="10387"/>
          <a:stretch/>
        </p:blipFill>
        <p:spPr>
          <a:xfrm>
            <a:off x="5971311" y="2315165"/>
            <a:ext cx="5645379" cy="2731084"/>
          </a:xfrm>
          <a:prstGeom prst="rect">
            <a:avLst/>
          </a:prstGeom>
        </p:spPr>
      </p:pic>
      <p:sp>
        <p:nvSpPr>
          <p:cNvPr id="4" name="Rectangle 3"/>
          <p:cNvSpPr/>
          <p:nvPr/>
        </p:nvSpPr>
        <p:spPr>
          <a:xfrm>
            <a:off x="8164"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365125"/>
            <a:ext cx="10515600" cy="806559"/>
          </a:xfrm>
        </p:spPr>
        <p:txBody>
          <a:bodyPr/>
          <a:lstStyle/>
          <a:p>
            <a:pPr algn="ct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Aims and Objectives:</a:t>
            </a:r>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4"/>
          <p:cNvSpPr>
            <a:spLocks noGrp="1"/>
          </p:cNvSpPr>
          <p:nvPr>
            <p:ph idx="1"/>
          </p:nvPr>
        </p:nvSpPr>
        <p:spPr>
          <a:xfrm>
            <a:off x="587829" y="1171685"/>
            <a:ext cx="10620827" cy="4461478"/>
          </a:xfrm>
        </p:spPr>
        <p:txBody>
          <a:bodyPr>
            <a:noAutofit/>
          </a:bodyPr>
          <a:lstStyle/>
          <a:p>
            <a:r>
              <a:rPr lang="en-GB" sz="1800" dirty="0" smtClean="0"/>
              <a:t>Remote Building</a:t>
            </a:r>
          </a:p>
          <a:p>
            <a:r>
              <a:rPr lang="en-GB" sz="1800" dirty="0" smtClean="0"/>
              <a:t>Issue of new phone</a:t>
            </a:r>
          </a:p>
          <a:p>
            <a:r>
              <a:rPr lang="en-GB" sz="1800" dirty="0" smtClean="0"/>
              <a:t>Cases and screen protectors</a:t>
            </a:r>
          </a:p>
          <a:p>
            <a:r>
              <a:rPr lang="en-GB" sz="1800" dirty="0" smtClean="0"/>
              <a:t>Phone Overview, Lost Device Procedure</a:t>
            </a:r>
            <a:r>
              <a:rPr lang="en-GB" sz="1800" dirty="0"/>
              <a:t> </a:t>
            </a:r>
            <a:r>
              <a:rPr lang="en-GB" sz="1800" dirty="0" smtClean="0"/>
              <a:t>and GDPR, Policy of use</a:t>
            </a:r>
          </a:p>
          <a:p>
            <a:r>
              <a:rPr lang="en-GB" sz="1800" dirty="0"/>
              <a:t>Additional tips and </a:t>
            </a:r>
            <a:r>
              <a:rPr lang="en-GB" sz="1800" dirty="0" smtClean="0"/>
              <a:t>features</a:t>
            </a:r>
            <a:endParaRPr lang="en-GB" sz="1800" dirty="0"/>
          </a:p>
          <a:p>
            <a:r>
              <a:rPr lang="en-GB" sz="1800" dirty="0" smtClean="0"/>
              <a:t>Set up of Apps</a:t>
            </a:r>
          </a:p>
          <a:p>
            <a:r>
              <a:rPr lang="en-GB" sz="1800" dirty="0" smtClean="0"/>
              <a:t>Remove Google Account and wipe old phones </a:t>
            </a:r>
          </a:p>
          <a:p>
            <a:r>
              <a:rPr lang="en-GB" sz="1800" dirty="0" smtClean="0"/>
              <a:t>Handing </a:t>
            </a:r>
            <a:r>
              <a:rPr lang="en-GB" sz="1800" dirty="0"/>
              <a:t>in and decommissioning of existing </a:t>
            </a:r>
            <a:r>
              <a:rPr lang="en-GB" sz="1800" dirty="0" smtClean="0"/>
              <a:t>phone</a:t>
            </a:r>
          </a:p>
          <a:p>
            <a:r>
              <a:rPr lang="en-GB" sz="1800" dirty="0" smtClean="0"/>
              <a:t>On-going Support</a:t>
            </a:r>
            <a:endParaRPr lang="en-GB" sz="1800" dirty="0"/>
          </a:p>
          <a:p>
            <a:pPr marL="0" indent="0">
              <a:buNone/>
            </a:pPr>
            <a:endParaRPr lang="en-GB" sz="1800" dirty="0" smtClean="0"/>
          </a:p>
          <a:p>
            <a:pPr marL="0" indent="0">
              <a:buNone/>
            </a:pPr>
            <a:endParaRPr lang="en-GB" sz="1100" dirty="0"/>
          </a:p>
        </p:txBody>
      </p:sp>
      <p:pic>
        <p:nvPicPr>
          <p:cNvPr id="8" name="Picture 7"/>
          <p:cNvPicPr>
            <a:picLocks noChangeAspect="1"/>
          </p:cNvPicPr>
          <p:nvPr/>
        </p:nvPicPr>
        <p:blipFill>
          <a:blip r:embed="rId4"/>
          <a:stretch>
            <a:fillRect/>
          </a:stretch>
        </p:blipFill>
        <p:spPr>
          <a:xfrm>
            <a:off x="0" y="5998389"/>
            <a:ext cx="2840982" cy="859611"/>
          </a:xfrm>
          <a:prstGeom prst="rect">
            <a:avLst/>
          </a:prstGeom>
        </p:spPr>
      </p:pic>
    </p:spTree>
    <p:extLst>
      <p:ext uri="{BB962C8B-B14F-4D97-AF65-F5344CB8AC3E}">
        <p14:creationId xmlns:p14="http://schemas.microsoft.com/office/powerpoint/2010/main" val="18199664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55099"/>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63289" y="314866"/>
            <a:ext cx="10515600" cy="1035758"/>
          </a:xfrm>
        </p:spPr>
        <p:txBody>
          <a:bodyPr>
            <a:normAutofit fontScale="90000"/>
          </a:bodyPr>
          <a:lstStyle/>
          <a:p>
            <a:pPr algn="ctr"/>
            <a:r>
              <a:rPr lang="en-GB" sz="7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Issuing of new phone </a:t>
            </a:r>
            <a:endParaRPr lang="en-GB" sz="7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98389"/>
            <a:ext cx="2840982" cy="859611"/>
          </a:xfrm>
          <a:prstGeom prst="rect">
            <a:avLst/>
          </a:prstGeom>
        </p:spPr>
      </p:pic>
      <p:grpSp>
        <p:nvGrpSpPr>
          <p:cNvPr id="13" name="Group 12"/>
          <p:cNvGrpSpPr/>
          <p:nvPr/>
        </p:nvGrpSpPr>
        <p:grpSpPr>
          <a:xfrm>
            <a:off x="524689" y="3577679"/>
            <a:ext cx="2358296" cy="1811457"/>
            <a:chOff x="838200" y="2002085"/>
            <a:chExt cx="3349739" cy="3447720"/>
          </a:xfrm>
        </p:grpSpPr>
        <p:pic>
          <p:nvPicPr>
            <p:cNvPr id="11" name="Picture 10"/>
            <p:cNvPicPr>
              <a:picLocks noChangeAspect="1"/>
            </p:cNvPicPr>
            <p:nvPr/>
          </p:nvPicPr>
          <p:blipFill>
            <a:blip r:embed="rId4"/>
            <a:stretch>
              <a:fillRect/>
            </a:stretch>
          </p:blipFill>
          <p:spPr>
            <a:xfrm>
              <a:off x="1148177" y="2410043"/>
              <a:ext cx="3039762" cy="3039762"/>
            </a:xfrm>
            <a:prstGeom prst="rect">
              <a:avLst/>
            </a:prstGeom>
          </p:spPr>
        </p:pic>
        <p:sp>
          <p:nvSpPr>
            <p:cNvPr id="12" name="Rectangle 11"/>
            <p:cNvSpPr/>
            <p:nvPr/>
          </p:nvSpPr>
          <p:spPr>
            <a:xfrm>
              <a:off x="838200" y="2002085"/>
              <a:ext cx="1353457" cy="1285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8" name="Straight Arrow Connector 17"/>
          <p:cNvCxnSpPr/>
          <p:nvPr/>
        </p:nvCxnSpPr>
        <p:spPr>
          <a:xfrm flipH="1">
            <a:off x="2724069" y="3867535"/>
            <a:ext cx="1126018" cy="324238"/>
          </a:xfrm>
          <a:prstGeom prst="straightConnector1">
            <a:avLst/>
          </a:prstGeom>
          <a:ln w="285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850087" y="1633969"/>
            <a:ext cx="8058652" cy="3170099"/>
          </a:xfrm>
          <a:prstGeom prst="rect">
            <a:avLst/>
          </a:prstGeom>
          <a:noFill/>
        </p:spPr>
        <p:txBody>
          <a:bodyPr wrap="square" rtlCol="0">
            <a:spAutoFit/>
          </a:bodyPr>
          <a:lstStyle/>
          <a:p>
            <a:r>
              <a:rPr lang="en-GB" sz="2000" dirty="0" smtClean="0"/>
              <a:t>Put in your SIM card.</a:t>
            </a:r>
          </a:p>
          <a:p>
            <a:pPr marL="742950" lvl="1" indent="-285750">
              <a:buFont typeface="Arial" panose="020B0604020202020204" pitchFamily="34" charset="0"/>
              <a:buChar char="•"/>
            </a:pPr>
            <a:r>
              <a:rPr lang="en-GB" sz="2000" dirty="0" smtClean="0"/>
              <a:t>Use the pin provided to open the tray, and insert the SIM chip facing down.</a:t>
            </a:r>
          </a:p>
          <a:p>
            <a:pPr marL="742950" lvl="1" indent="-285750">
              <a:buFont typeface="Arial" panose="020B0604020202020204" pitchFamily="34" charset="0"/>
              <a:buChar char="•"/>
            </a:pPr>
            <a:r>
              <a:rPr lang="en-GB" sz="2000" dirty="0" smtClean="0"/>
              <a:t>A6 left side of the phone</a:t>
            </a:r>
          </a:p>
          <a:p>
            <a:pPr marL="742950" lvl="1" indent="-285750">
              <a:buFont typeface="Arial" panose="020B0604020202020204" pitchFamily="34" charset="0"/>
              <a:buChar char="•"/>
            </a:pPr>
            <a:r>
              <a:rPr lang="en-GB" sz="2000" dirty="0" smtClean="0"/>
              <a:t>Note 8 top of the phone</a:t>
            </a:r>
          </a:p>
          <a:p>
            <a:pPr marL="457200" indent="-457200">
              <a:buAutoNum type="arabicPeriod" startAt="2"/>
            </a:pPr>
            <a:endParaRPr lang="en-GB" sz="2000" dirty="0" smtClean="0"/>
          </a:p>
          <a:p>
            <a:r>
              <a:rPr lang="en-GB" sz="2000" dirty="0" smtClean="0"/>
              <a:t>Apply Screen Protector and Case</a:t>
            </a:r>
            <a:endParaRPr lang="en-GB" sz="2000" dirty="0"/>
          </a:p>
          <a:p>
            <a:r>
              <a:rPr lang="en-GB" sz="2000" dirty="0" smtClean="0"/>
              <a:t>Switch on your new phone by holding down the Power button. </a:t>
            </a:r>
          </a:p>
          <a:p>
            <a:endParaRPr lang="en-GB" sz="2000" dirty="0">
              <a:solidFill>
                <a:srgbClr val="002060"/>
              </a:solidFill>
            </a:endParaRPr>
          </a:p>
          <a:p>
            <a:pPr algn="ctr"/>
            <a:endParaRPr lang="en-GB" sz="2000" b="1" u="sng" dirty="0" smtClean="0">
              <a:solidFill>
                <a:srgbClr val="002060"/>
              </a:solidFill>
            </a:endParaRPr>
          </a:p>
        </p:txBody>
      </p:sp>
      <p:pic>
        <p:nvPicPr>
          <p:cNvPr id="5" name="Picture 4"/>
          <p:cNvPicPr>
            <a:picLocks noChangeAspect="1"/>
          </p:cNvPicPr>
          <p:nvPr/>
        </p:nvPicPr>
        <p:blipFill>
          <a:blip r:embed="rId5"/>
          <a:stretch>
            <a:fillRect/>
          </a:stretch>
        </p:blipFill>
        <p:spPr>
          <a:xfrm>
            <a:off x="1046366" y="1881409"/>
            <a:ext cx="2240712" cy="933630"/>
          </a:xfrm>
          <a:prstGeom prst="rect">
            <a:avLst/>
          </a:prstGeom>
        </p:spPr>
      </p:pic>
    </p:spTree>
    <p:extLst>
      <p:ext uri="{BB962C8B-B14F-4D97-AF65-F5344CB8AC3E}">
        <p14:creationId xmlns:p14="http://schemas.microsoft.com/office/powerpoint/2010/main" val="37235318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55099"/>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63289" y="314866"/>
            <a:ext cx="10515600" cy="1035758"/>
          </a:xfrm>
        </p:spPr>
        <p:txBody>
          <a:bodyPr>
            <a:normAutofit fontScale="90000"/>
          </a:bodyPr>
          <a:lstStyle/>
          <a:p>
            <a:pPr algn="ctr"/>
            <a:r>
              <a:rPr lang="en-GB" sz="7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Set up new phone </a:t>
            </a:r>
            <a:endParaRPr lang="en-GB" sz="7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98389"/>
            <a:ext cx="2840982" cy="859611"/>
          </a:xfrm>
          <a:prstGeom prst="rect">
            <a:avLst/>
          </a:prstGeom>
        </p:spPr>
      </p:pic>
      <p:pic>
        <p:nvPicPr>
          <p:cNvPr id="1026" name="Picture 2" descr="a6f2ca4e-7d6f-4815-a334-3f074fb92f0d@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t="24267" b="13168"/>
          <a:stretch/>
        </p:blipFill>
        <p:spPr bwMode="auto">
          <a:xfrm rot="5400000">
            <a:off x="799255" y="2332149"/>
            <a:ext cx="3048000" cy="14494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027" name="Picture 3" descr="d9a70e4c-e6db-4129-ae9e-ab28237a6d9f@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t="20875" b="16606"/>
          <a:stretch/>
        </p:blipFill>
        <p:spPr bwMode="auto">
          <a:xfrm rot="5400000">
            <a:off x="4656667" y="2354955"/>
            <a:ext cx="3048000" cy="14291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rotWithShape="1">
          <a:blip r:embed="rId6"/>
          <a:srcRect t="24621" r="1884" b="13408"/>
          <a:stretch/>
        </p:blipFill>
        <p:spPr>
          <a:xfrm rot="5400000">
            <a:off x="8524763" y="2376560"/>
            <a:ext cx="2999535" cy="1422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1698197" y="4824896"/>
            <a:ext cx="1627512" cy="369332"/>
          </a:xfrm>
          <a:prstGeom prst="rect">
            <a:avLst/>
          </a:prstGeom>
          <a:noFill/>
        </p:spPr>
        <p:txBody>
          <a:bodyPr wrap="square" rtlCol="0">
            <a:spAutoFit/>
          </a:bodyPr>
          <a:lstStyle/>
          <a:p>
            <a:r>
              <a:rPr lang="en-GB" dirty="0" smtClean="0"/>
              <a:t>Press Start</a:t>
            </a:r>
            <a:endParaRPr lang="en-GB" dirty="0"/>
          </a:p>
        </p:txBody>
      </p:sp>
      <p:sp>
        <p:nvSpPr>
          <p:cNvPr id="10" name="TextBox 9"/>
          <p:cNvSpPr txBox="1"/>
          <p:nvPr/>
        </p:nvSpPr>
        <p:spPr>
          <a:xfrm>
            <a:off x="5291946" y="4824896"/>
            <a:ext cx="2082241"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This can be on </a:t>
            </a:r>
            <a:r>
              <a:rPr lang="en-GB" dirty="0" err="1" smtClean="0"/>
              <a:t>Wifi</a:t>
            </a:r>
            <a:r>
              <a:rPr lang="en-GB" dirty="0" smtClean="0"/>
              <a:t> or 4G</a:t>
            </a:r>
          </a:p>
          <a:p>
            <a:pPr marL="285750" indent="-285750">
              <a:buFont typeface="Arial" panose="020B0604020202020204" pitchFamily="34" charset="0"/>
              <a:buChar char="•"/>
            </a:pPr>
            <a:r>
              <a:rPr lang="en-GB" dirty="0" smtClean="0"/>
              <a:t>Press Next</a:t>
            </a:r>
            <a:endParaRPr lang="en-GB" dirty="0"/>
          </a:p>
        </p:txBody>
      </p:sp>
      <p:sp>
        <p:nvSpPr>
          <p:cNvPr id="14" name="TextBox 13"/>
          <p:cNvSpPr txBox="1"/>
          <p:nvPr/>
        </p:nvSpPr>
        <p:spPr>
          <a:xfrm>
            <a:off x="8832423" y="4709833"/>
            <a:ext cx="2905763"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Terms and Conditions</a:t>
            </a:r>
          </a:p>
          <a:p>
            <a:pPr marL="285750" indent="-285750">
              <a:buFont typeface="Arial" panose="020B0604020202020204" pitchFamily="34" charset="0"/>
              <a:buChar char="•"/>
            </a:pPr>
            <a:r>
              <a:rPr lang="en-GB" dirty="0" smtClean="0"/>
              <a:t>Untick all Except top one</a:t>
            </a:r>
          </a:p>
          <a:p>
            <a:pPr marL="285750" indent="-285750">
              <a:buFont typeface="Arial" panose="020B0604020202020204" pitchFamily="34" charset="0"/>
              <a:buChar char="•"/>
            </a:pPr>
            <a:r>
              <a:rPr lang="en-GB" dirty="0" smtClean="0"/>
              <a:t>Press Agree</a:t>
            </a:r>
            <a:endParaRPr lang="en-GB" dirty="0"/>
          </a:p>
        </p:txBody>
      </p:sp>
      <p:sp>
        <p:nvSpPr>
          <p:cNvPr id="16" name="Oval 15"/>
          <p:cNvSpPr/>
          <p:nvPr/>
        </p:nvSpPr>
        <p:spPr>
          <a:xfrm>
            <a:off x="1964268" y="2438400"/>
            <a:ext cx="717973" cy="563409"/>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p:cNvSpPr/>
          <p:nvPr/>
        </p:nvSpPr>
        <p:spPr>
          <a:xfrm>
            <a:off x="9387840" y="2756747"/>
            <a:ext cx="345440" cy="33189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p:cNvSpPr/>
          <p:nvPr/>
        </p:nvSpPr>
        <p:spPr>
          <a:xfrm>
            <a:off x="6380480" y="4050454"/>
            <a:ext cx="426721" cy="441607"/>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6333067" y="2174241"/>
            <a:ext cx="474134" cy="416560"/>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10200637" y="4013205"/>
            <a:ext cx="535094" cy="479009"/>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8816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55099"/>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63289" y="314866"/>
            <a:ext cx="10515600" cy="999161"/>
          </a:xfrm>
        </p:spPr>
        <p:txBody>
          <a:bodyPr>
            <a:normAutofit fontScale="90000"/>
          </a:bodyPr>
          <a:lstStyle/>
          <a:p>
            <a:pPr algn="ctr"/>
            <a:r>
              <a:rPr lang="en-GB" sz="7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Knox Configure Screens</a:t>
            </a:r>
            <a:endParaRPr lang="en-GB" sz="7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98389"/>
            <a:ext cx="2840982" cy="859611"/>
          </a:xfrm>
          <a:prstGeom prst="rect">
            <a:avLst/>
          </a:prstGeom>
        </p:spPr>
      </p:pic>
      <p:pic>
        <p:nvPicPr>
          <p:cNvPr id="1028" name="Picture 4" descr="b3138976-08e7-4faf-a1d8-4b48981b0cf7@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l="1737" t="21764" b="17199"/>
          <a:stretch/>
        </p:blipFill>
        <p:spPr bwMode="auto">
          <a:xfrm rot="5400000">
            <a:off x="620627" y="2313706"/>
            <a:ext cx="2995036" cy="13953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029" name="Picture 5" descr="72655b41-0de8-4232-923c-7377e9133a5c@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t="25912" r="2262" b="13051"/>
          <a:stretch/>
        </p:blipFill>
        <p:spPr bwMode="auto">
          <a:xfrm rot="5400000">
            <a:off x="4342314" y="2325087"/>
            <a:ext cx="2979047" cy="13953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2050" name="Picture 2" descr="f65e8540-58d0-4e51-b312-d5ebdce2839c@south-wales"/>
          <p:cNvPicPr>
            <a:picLocks noChangeAspect="1" noChangeArrowheads="1"/>
          </p:cNvPicPr>
          <p:nvPr/>
        </p:nvPicPr>
        <p:blipFill rotWithShape="1">
          <a:blip r:embed="rId6">
            <a:extLst>
              <a:ext uri="{28A0092B-C50C-407E-A947-70E740481C1C}">
                <a14:useLocalDpi xmlns:a14="http://schemas.microsoft.com/office/drawing/2010/main" val="0"/>
              </a:ext>
            </a:extLst>
          </a:blip>
          <a:srcRect l="1515" t="22357" r="2040" b="16014"/>
          <a:stretch/>
        </p:blipFill>
        <p:spPr bwMode="auto">
          <a:xfrm rot="5400000">
            <a:off x="8283785" y="2338022"/>
            <a:ext cx="2939629" cy="14088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053254" y="4651949"/>
            <a:ext cx="2129782"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Knox Configure</a:t>
            </a:r>
          </a:p>
          <a:p>
            <a:pPr marL="285750" indent="-285750">
              <a:buFont typeface="Arial" panose="020B0604020202020204" pitchFamily="34" charset="0"/>
              <a:buChar char="•"/>
            </a:pPr>
            <a:r>
              <a:rPr lang="en-GB" dirty="0" smtClean="0"/>
              <a:t>Press Next			</a:t>
            </a:r>
            <a:endParaRPr lang="en-GB" dirty="0"/>
          </a:p>
        </p:txBody>
      </p:sp>
      <p:sp>
        <p:nvSpPr>
          <p:cNvPr id="9" name="TextBox 8"/>
          <p:cNvSpPr txBox="1"/>
          <p:nvPr/>
        </p:nvSpPr>
        <p:spPr>
          <a:xfrm>
            <a:off x="8845974" y="4683850"/>
            <a:ext cx="2011680"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Tick the TOP box</a:t>
            </a:r>
          </a:p>
          <a:p>
            <a:pPr marL="285750" indent="-285750">
              <a:buFont typeface="Arial" panose="020B0604020202020204" pitchFamily="34" charset="0"/>
              <a:buChar char="•"/>
            </a:pPr>
            <a:r>
              <a:rPr lang="en-GB" dirty="0" smtClean="0"/>
              <a:t>Press Next</a:t>
            </a:r>
            <a:endParaRPr lang="en-GB" dirty="0"/>
          </a:p>
        </p:txBody>
      </p:sp>
      <p:sp>
        <p:nvSpPr>
          <p:cNvPr id="15" name="Oval 14"/>
          <p:cNvSpPr/>
          <p:nvPr/>
        </p:nvSpPr>
        <p:spPr>
          <a:xfrm>
            <a:off x="2275840" y="4052254"/>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6083844" y="3048000"/>
            <a:ext cx="371143" cy="36759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9055942" y="2590800"/>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9919547" y="4032662"/>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890347" y="4683850"/>
            <a:ext cx="2194560"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Mobile Network</a:t>
            </a:r>
          </a:p>
          <a:p>
            <a:pPr marL="285750" indent="-285750">
              <a:buFont typeface="Arial" panose="020B0604020202020204" pitchFamily="34" charset="0"/>
              <a:buChar char="•"/>
            </a:pPr>
            <a:r>
              <a:rPr lang="en-GB" dirty="0" smtClean="0"/>
              <a:t>Press OK</a:t>
            </a:r>
            <a:endParaRPr lang="en-GB" dirty="0"/>
          </a:p>
        </p:txBody>
      </p:sp>
    </p:spTree>
    <p:extLst>
      <p:ext uri="{BB962C8B-B14F-4D97-AF65-F5344CB8AC3E}">
        <p14:creationId xmlns:p14="http://schemas.microsoft.com/office/powerpoint/2010/main" val="16158820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55099"/>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63289" y="314866"/>
            <a:ext cx="10515600" cy="999161"/>
          </a:xfrm>
        </p:spPr>
        <p:txBody>
          <a:bodyPr>
            <a:normAutofit/>
          </a:bodyPr>
          <a:lstStyle/>
          <a:p>
            <a:pPr algn="ctr"/>
            <a:r>
              <a:rPr lang="en-GB" sz="60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Knox Enrolment Screens</a:t>
            </a:r>
            <a:endParaRPr lang="en-GB" sz="6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98389"/>
            <a:ext cx="2840982" cy="859611"/>
          </a:xfrm>
          <a:prstGeom prst="rect">
            <a:avLst/>
          </a:prstGeom>
        </p:spPr>
      </p:pic>
      <p:grpSp>
        <p:nvGrpSpPr>
          <p:cNvPr id="19" name="Group 18"/>
          <p:cNvGrpSpPr/>
          <p:nvPr/>
        </p:nvGrpSpPr>
        <p:grpSpPr>
          <a:xfrm>
            <a:off x="1195183" y="1402716"/>
            <a:ext cx="1456266" cy="3048000"/>
            <a:chOff x="863289" y="1366449"/>
            <a:chExt cx="1456266" cy="3048000"/>
          </a:xfrm>
        </p:grpSpPr>
        <p:pic>
          <p:nvPicPr>
            <p:cNvPr id="20" name="Picture 2" descr="cf48bef9-d375-4a2f-9f28-00b9baefcd5d@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t="21690" b="14606"/>
            <a:stretch/>
          </p:blipFill>
          <p:spPr bwMode="auto">
            <a:xfrm rot="5400000">
              <a:off x="67422" y="2162316"/>
              <a:ext cx="3048000" cy="14562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21" name="Oval 20"/>
            <p:cNvSpPr/>
            <p:nvPr/>
          </p:nvSpPr>
          <p:spPr>
            <a:xfrm>
              <a:off x="1761066" y="3880943"/>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5733625" y="1402716"/>
            <a:ext cx="1463041" cy="3048000"/>
            <a:chOff x="3640665" y="1390059"/>
            <a:chExt cx="1463041" cy="3048000"/>
          </a:xfrm>
        </p:grpSpPr>
        <p:pic>
          <p:nvPicPr>
            <p:cNvPr id="23" name="Picture 3" descr="dfe00e9e-f7f9-459f-a7ac-8d51d7b2dfa6@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t="22653" b="13347"/>
            <a:stretch/>
          </p:blipFill>
          <p:spPr bwMode="auto">
            <a:xfrm rot="5400000">
              <a:off x="2848186" y="2182538"/>
              <a:ext cx="3048000" cy="14630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24" name="Oval 23"/>
            <p:cNvSpPr/>
            <p:nvPr/>
          </p:nvSpPr>
          <p:spPr>
            <a:xfrm>
              <a:off x="4622799" y="3048000"/>
              <a:ext cx="355601" cy="37253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5" name="TextBox 24"/>
          <p:cNvSpPr txBox="1"/>
          <p:nvPr/>
        </p:nvSpPr>
        <p:spPr>
          <a:xfrm>
            <a:off x="2709022" y="2603549"/>
            <a:ext cx="2194560"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Mobile Enrolment</a:t>
            </a:r>
          </a:p>
          <a:p>
            <a:pPr marL="285750" indent="-285750">
              <a:buFont typeface="Arial" panose="020B0604020202020204" pitchFamily="34" charset="0"/>
              <a:buChar char="•"/>
            </a:pPr>
            <a:r>
              <a:rPr lang="en-GB" dirty="0" smtClean="0"/>
              <a:t>Press Next</a:t>
            </a:r>
            <a:endParaRPr lang="en-GB" dirty="0"/>
          </a:p>
        </p:txBody>
      </p:sp>
      <p:sp>
        <p:nvSpPr>
          <p:cNvPr id="26" name="TextBox 25"/>
          <p:cNvSpPr txBox="1"/>
          <p:nvPr/>
        </p:nvSpPr>
        <p:spPr>
          <a:xfrm>
            <a:off x="7670799" y="2600592"/>
            <a:ext cx="3522133"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Connect via </a:t>
            </a:r>
            <a:r>
              <a:rPr lang="en-GB" dirty="0"/>
              <a:t>M</a:t>
            </a:r>
            <a:r>
              <a:rPr lang="en-GB" dirty="0" smtClean="0"/>
              <a:t>obile Network</a:t>
            </a:r>
          </a:p>
          <a:p>
            <a:pPr marL="285750" indent="-285750">
              <a:buFont typeface="Arial" panose="020B0604020202020204" pitchFamily="34" charset="0"/>
              <a:buChar char="•"/>
            </a:pPr>
            <a:r>
              <a:rPr lang="en-GB" dirty="0" smtClean="0"/>
              <a:t>Press OK</a:t>
            </a:r>
            <a:endParaRPr lang="en-GB" dirty="0"/>
          </a:p>
        </p:txBody>
      </p:sp>
    </p:spTree>
    <p:extLst>
      <p:ext uri="{BB962C8B-B14F-4D97-AF65-F5344CB8AC3E}">
        <p14:creationId xmlns:p14="http://schemas.microsoft.com/office/powerpoint/2010/main" val="3731784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55099"/>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07221" y="200763"/>
            <a:ext cx="10515600" cy="999161"/>
          </a:xfrm>
        </p:spPr>
        <p:txBody>
          <a:bodyPr>
            <a:noAutofit/>
          </a:bodyPr>
          <a:lstStyle/>
          <a:p>
            <a:pPr algn="ct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Knox Mobile Enrolment Screens</a:t>
            </a:r>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98389"/>
            <a:ext cx="2840982" cy="859611"/>
          </a:xfrm>
          <a:prstGeom prst="rect">
            <a:avLst/>
          </a:prstGeom>
        </p:spPr>
      </p:pic>
      <p:pic>
        <p:nvPicPr>
          <p:cNvPr id="3077" name="Picture 5" descr="6e3171e5-c921-4fc0-b5d8-69aab037cb0c@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t="22741" b="15629"/>
          <a:stretch/>
        </p:blipFill>
        <p:spPr bwMode="auto">
          <a:xfrm rot="5400000">
            <a:off x="8169738" y="2096868"/>
            <a:ext cx="3150576" cy="14562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grpSp>
        <p:nvGrpSpPr>
          <p:cNvPr id="10" name="Group 9"/>
          <p:cNvGrpSpPr/>
          <p:nvPr/>
        </p:nvGrpSpPr>
        <p:grpSpPr>
          <a:xfrm>
            <a:off x="914086" y="1170776"/>
            <a:ext cx="1625914" cy="3279304"/>
            <a:chOff x="6366620" y="1415881"/>
            <a:chExt cx="1463041" cy="3010942"/>
          </a:xfrm>
        </p:grpSpPr>
        <p:pic>
          <p:nvPicPr>
            <p:cNvPr id="1026" name="Picture 2" descr="5ea90edc-ca6d-4ab5-b50b-cb8d32953152@south-wales"/>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484" t="17051" r="1" b="19123"/>
            <a:stretch/>
          </p:blipFill>
          <p:spPr bwMode="auto">
            <a:xfrm rot="5400000">
              <a:off x="5592670" y="2189831"/>
              <a:ext cx="3010942" cy="14630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17" name="Oval 16"/>
            <p:cNvSpPr/>
            <p:nvPr/>
          </p:nvSpPr>
          <p:spPr>
            <a:xfrm>
              <a:off x="7289488" y="3880942"/>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Oval 17"/>
          <p:cNvSpPr/>
          <p:nvPr/>
        </p:nvSpPr>
        <p:spPr>
          <a:xfrm>
            <a:off x="8951028" y="3685715"/>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842412" y="4679796"/>
            <a:ext cx="2194560"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Privacy Policy</a:t>
            </a:r>
          </a:p>
          <a:p>
            <a:pPr marL="285750" indent="-285750">
              <a:buFont typeface="Arial" panose="020B0604020202020204" pitchFamily="34" charset="0"/>
              <a:buChar char="•"/>
            </a:pPr>
            <a:r>
              <a:rPr lang="en-GB" dirty="0" smtClean="0"/>
              <a:t>Tick the top box</a:t>
            </a:r>
          </a:p>
          <a:p>
            <a:pPr marL="285750" indent="-285750">
              <a:buFont typeface="Arial" panose="020B0604020202020204" pitchFamily="34" charset="0"/>
              <a:buChar char="•"/>
            </a:pPr>
            <a:r>
              <a:rPr lang="en-GB" dirty="0" smtClean="0"/>
              <a:t>Press Next</a:t>
            </a:r>
            <a:endParaRPr lang="en-GB" dirty="0"/>
          </a:p>
        </p:txBody>
      </p:sp>
      <p:sp>
        <p:nvSpPr>
          <p:cNvPr id="22" name="TextBox 21"/>
          <p:cNvSpPr txBox="1"/>
          <p:nvPr/>
        </p:nvSpPr>
        <p:spPr>
          <a:xfrm>
            <a:off x="8752346" y="4708768"/>
            <a:ext cx="2607734"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Picture 1000 Words</a:t>
            </a:r>
          </a:p>
          <a:p>
            <a:pPr marL="285750" indent="-285750">
              <a:buFont typeface="Arial" panose="020B0604020202020204" pitchFamily="34" charset="0"/>
              <a:buChar char="•"/>
            </a:pPr>
            <a:r>
              <a:rPr lang="en-GB" dirty="0" smtClean="0"/>
              <a:t>Press Skip</a:t>
            </a:r>
            <a:endParaRPr lang="en-GB" dirty="0"/>
          </a:p>
        </p:txBody>
      </p:sp>
      <p:sp>
        <p:nvSpPr>
          <p:cNvPr id="3" name="TextBox 2"/>
          <p:cNvSpPr txBox="1"/>
          <p:nvPr/>
        </p:nvSpPr>
        <p:spPr>
          <a:xfrm>
            <a:off x="4337398" y="2315153"/>
            <a:ext cx="2882096" cy="1754326"/>
          </a:xfrm>
          <a:prstGeom prst="rect">
            <a:avLst/>
          </a:prstGeom>
          <a:noFill/>
          <a:ln>
            <a:solidFill>
              <a:schemeClr val="accent1">
                <a:lumMod val="75000"/>
              </a:schemeClr>
            </a:solidFill>
          </a:ln>
        </p:spPr>
        <p:txBody>
          <a:bodyPr wrap="square" rtlCol="0">
            <a:spAutoFit/>
          </a:bodyPr>
          <a:lstStyle/>
          <a:p>
            <a:r>
              <a:rPr lang="en-GB" dirty="0" smtClean="0"/>
              <a:t>Your phone is now configuring, so we will run through the changes to your phones. When this next screen appears, the build is complete</a:t>
            </a:r>
            <a:endParaRPr lang="en-GB" dirty="0"/>
          </a:p>
        </p:txBody>
      </p:sp>
    </p:spTree>
    <p:extLst>
      <p:ext uri="{BB962C8B-B14F-4D97-AF65-F5344CB8AC3E}">
        <p14:creationId xmlns:p14="http://schemas.microsoft.com/office/powerpoint/2010/main" val="17574879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4178"/>
            <a:ext cx="10515600" cy="1325563"/>
          </a:xfrm>
        </p:spPr>
        <p:txBody>
          <a:bodyPr/>
          <a:lstStyle/>
          <a:p>
            <a:pPr algn="ct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Samsung Note 4 vs Samsung Note 8</a:t>
            </a:r>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14" name="TextBox 13"/>
          <p:cNvSpPr txBox="1"/>
          <p:nvPr/>
        </p:nvSpPr>
        <p:spPr>
          <a:xfrm>
            <a:off x="3897823" y="853605"/>
            <a:ext cx="4467751" cy="4985980"/>
          </a:xfrm>
          <a:prstGeom prst="rect">
            <a:avLst/>
          </a:prstGeom>
          <a:noFill/>
        </p:spPr>
        <p:txBody>
          <a:bodyPr wrap="square" rtlCol="0">
            <a:spAutoFit/>
          </a:bodyPr>
          <a:lstStyle/>
          <a:p>
            <a:pPr algn="ctr">
              <a:lnSpc>
                <a:spcPct val="150000"/>
              </a:lnSpc>
            </a:pPr>
            <a:r>
              <a:rPr lang="en-GB" sz="2000" b="1" dirty="0" smtClean="0">
                <a:solidFill>
                  <a:schemeClr val="accent1">
                    <a:lumMod val="50000"/>
                  </a:schemeClr>
                </a:solidFill>
              </a:rPr>
              <a:t>Police Officers and PCSO’s</a:t>
            </a:r>
          </a:p>
          <a:p>
            <a:pPr marL="285750" indent="-285750">
              <a:lnSpc>
                <a:spcPct val="150000"/>
              </a:lnSpc>
              <a:buFont typeface="Arial" panose="020B0604020202020204" pitchFamily="34" charset="0"/>
              <a:buChar char="•"/>
            </a:pPr>
            <a:r>
              <a:rPr lang="en-GB" dirty="0" smtClean="0"/>
              <a:t>Bigger screen</a:t>
            </a:r>
          </a:p>
          <a:p>
            <a:pPr marL="285750" indent="-285750">
              <a:lnSpc>
                <a:spcPct val="150000"/>
              </a:lnSpc>
              <a:buFont typeface="Arial" panose="020B0604020202020204" pitchFamily="34" charset="0"/>
              <a:buChar char="•"/>
            </a:pPr>
            <a:r>
              <a:rPr lang="en-GB" dirty="0" smtClean="0"/>
              <a:t>Better resolution and camera quality</a:t>
            </a:r>
          </a:p>
          <a:p>
            <a:pPr marL="285750" indent="-285750">
              <a:lnSpc>
                <a:spcPct val="150000"/>
              </a:lnSpc>
              <a:buFont typeface="Arial" panose="020B0604020202020204" pitchFamily="34" charset="0"/>
              <a:buChar char="•"/>
            </a:pPr>
            <a:r>
              <a:rPr lang="en-GB" dirty="0" smtClean="0"/>
              <a:t>Continued use of stylus</a:t>
            </a:r>
          </a:p>
          <a:p>
            <a:pPr marL="285750" indent="-285750">
              <a:lnSpc>
                <a:spcPct val="150000"/>
              </a:lnSpc>
              <a:buFont typeface="Arial" panose="020B0604020202020204" pitchFamily="34" charset="0"/>
              <a:buChar char="•"/>
            </a:pPr>
            <a:r>
              <a:rPr lang="en-GB" dirty="0" smtClean="0"/>
              <a:t>Improved security</a:t>
            </a:r>
          </a:p>
          <a:p>
            <a:pPr>
              <a:lnSpc>
                <a:spcPct val="150000"/>
              </a:lnSpc>
            </a:pPr>
            <a:r>
              <a:rPr lang="en-GB" dirty="0"/>
              <a:t>	</a:t>
            </a:r>
            <a:r>
              <a:rPr lang="en-GB" dirty="0" smtClean="0"/>
              <a:t>- Fingerprint</a:t>
            </a:r>
          </a:p>
          <a:p>
            <a:pPr>
              <a:lnSpc>
                <a:spcPct val="150000"/>
              </a:lnSpc>
            </a:pPr>
            <a:r>
              <a:rPr lang="en-GB" dirty="0"/>
              <a:t>	</a:t>
            </a:r>
            <a:r>
              <a:rPr lang="en-GB" dirty="0" smtClean="0"/>
              <a:t>- Iris recognition</a:t>
            </a:r>
          </a:p>
          <a:p>
            <a:pPr marL="285750" indent="-285750">
              <a:lnSpc>
                <a:spcPct val="150000"/>
              </a:lnSpc>
              <a:buFont typeface="Arial" panose="020B0604020202020204" pitchFamily="34" charset="0"/>
              <a:buChar char="•"/>
            </a:pPr>
            <a:r>
              <a:rPr lang="en-GB" dirty="0" smtClean="0"/>
              <a:t>Mobile enrolment </a:t>
            </a:r>
          </a:p>
          <a:p>
            <a:pPr marL="285750" indent="-285750">
              <a:lnSpc>
                <a:spcPct val="150000"/>
              </a:lnSpc>
              <a:buFont typeface="Arial" panose="020B0604020202020204" pitchFamily="34" charset="0"/>
              <a:buChar char="•"/>
            </a:pPr>
            <a:r>
              <a:rPr lang="en-GB" dirty="0" smtClean="0"/>
              <a:t>Faster speed</a:t>
            </a:r>
          </a:p>
          <a:p>
            <a:pPr marL="285750" indent="-285750">
              <a:lnSpc>
                <a:spcPct val="150000"/>
              </a:lnSpc>
              <a:buFont typeface="Arial" panose="020B0604020202020204" pitchFamily="34" charset="0"/>
              <a:buChar char="•"/>
            </a:pPr>
            <a:r>
              <a:rPr lang="en-GB" dirty="0" smtClean="0"/>
              <a:t>More storage</a:t>
            </a:r>
          </a:p>
          <a:p>
            <a:pPr marL="285750" indent="-285750">
              <a:lnSpc>
                <a:spcPct val="150000"/>
              </a:lnSpc>
              <a:buFont typeface="Arial" panose="020B0604020202020204" pitchFamily="34" charset="0"/>
              <a:buChar char="•"/>
            </a:pPr>
            <a:r>
              <a:rPr lang="en-GB" dirty="0" smtClean="0"/>
              <a:t>Ability to split screen</a:t>
            </a:r>
          </a:p>
          <a:p>
            <a:pPr marL="285750" indent="-285750">
              <a:buFont typeface="Arial" panose="020B0604020202020204" pitchFamily="34" charset="0"/>
              <a:buChar char="•"/>
            </a:pPr>
            <a:endParaRPr lang="en-GB" dirty="0"/>
          </a:p>
        </p:txBody>
      </p:sp>
      <p:pic>
        <p:nvPicPr>
          <p:cNvPr id="8" name="Picture 7"/>
          <p:cNvPicPr>
            <a:picLocks noChangeAspect="1"/>
          </p:cNvPicPr>
          <p:nvPr/>
        </p:nvPicPr>
        <p:blipFill>
          <a:blip r:embed="rId3"/>
          <a:stretch>
            <a:fillRect/>
          </a:stretch>
        </p:blipFill>
        <p:spPr>
          <a:xfrm>
            <a:off x="0" y="5998389"/>
            <a:ext cx="2840982" cy="859611"/>
          </a:xfrm>
          <a:prstGeom prst="rect">
            <a:avLst/>
          </a:prstGeom>
        </p:spPr>
      </p:pic>
      <p:pic>
        <p:nvPicPr>
          <p:cNvPr id="3" name="Picture 2"/>
          <p:cNvPicPr>
            <a:picLocks noChangeAspect="1"/>
          </p:cNvPicPr>
          <p:nvPr/>
        </p:nvPicPr>
        <p:blipFill>
          <a:blip r:embed="rId4"/>
          <a:stretch>
            <a:fillRect/>
          </a:stretch>
        </p:blipFill>
        <p:spPr>
          <a:xfrm>
            <a:off x="141965" y="1866446"/>
            <a:ext cx="3747694" cy="2807153"/>
          </a:xfrm>
          <a:prstGeom prst="rect">
            <a:avLst/>
          </a:prstGeom>
        </p:spPr>
      </p:pic>
      <p:pic>
        <p:nvPicPr>
          <p:cNvPr id="10" name="Picture 9"/>
          <p:cNvPicPr>
            <a:picLocks noChangeAspect="1"/>
          </p:cNvPicPr>
          <p:nvPr/>
        </p:nvPicPr>
        <p:blipFill>
          <a:blip r:embed="rId5"/>
          <a:stretch>
            <a:fillRect/>
          </a:stretch>
        </p:blipFill>
        <p:spPr>
          <a:xfrm>
            <a:off x="8633506" y="1999667"/>
            <a:ext cx="2819379" cy="2819379"/>
          </a:xfrm>
          <a:prstGeom prst="rect">
            <a:avLst/>
          </a:prstGeom>
        </p:spPr>
      </p:pic>
    </p:spTree>
    <p:extLst>
      <p:ext uri="{BB962C8B-B14F-4D97-AF65-F5344CB8AC3E}">
        <p14:creationId xmlns:p14="http://schemas.microsoft.com/office/powerpoint/2010/main" val="1492809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4049289" y="95760"/>
            <a:ext cx="3191770" cy="767342"/>
          </a:xfrm>
        </p:spPr>
        <p:txBody>
          <a:bodyPr>
            <a:normAutofit/>
          </a:bodyPr>
          <a:lstStyle/>
          <a:p>
            <a:pPr algn="ctr"/>
            <a:r>
              <a:rPr lang="en-GB" sz="32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Lost Devices</a:t>
            </a:r>
            <a:endParaRPr lang="en-GB" sz="32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3"/>
          <a:srcRect l="12263" r="16113"/>
          <a:stretch/>
        </p:blipFill>
        <p:spPr>
          <a:xfrm>
            <a:off x="7132319" y="1926818"/>
            <a:ext cx="3305388" cy="2508526"/>
          </a:xfrm>
          <a:prstGeom prst="rect">
            <a:avLst/>
          </a:prstGeom>
        </p:spPr>
      </p:pic>
      <p:pic>
        <p:nvPicPr>
          <p:cNvPr id="5" name="Picture 4"/>
          <p:cNvPicPr>
            <a:picLocks noChangeAspect="1"/>
          </p:cNvPicPr>
          <p:nvPr/>
        </p:nvPicPr>
        <p:blipFill>
          <a:blip r:embed="rId4"/>
          <a:stretch>
            <a:fillRect/>
          </a:stretch>
        </p:blipFill>
        <p:spPr>
          <a:xfrm>
            <a:off x="0" y="5998389"/>
            <a:ext cx="2840982" cy="859611"/>
          </a:xfrm>
          <a:prstGeom prst="rect">
            <a:avLst/>
          </a:prstGeom>
        </p:spPr>
      </p:pic>
      <p:pic>
        <p:nvPicPr>
          <p:cNvPr id="3" name="Picture 2"/>
          <p:cNvPicPr>
            <a:picLocks noChangeAspect="1"/>
          </p:cNvPicPr>
          <p:nvPr/>
        </p:nvPicPr>
        <p:blipFill>
          <a:blip r:embed="rId5"/>
          <a:stretch>
            <a:fillRect/>
          </a:stretch>
        </p:blipFill>
        <p:spPr>
          <a:xfrm>
            <a:off x="422494" y="819873"/>
            <a:ext cx="6003496" cy="4557838"/>
          </a:xfrm>
          <a:prstGeom prst="rect">
            <a:avLst/>
          </a:prstGeom>
        </p:spPr>
      </p:pic>
      <p:cxnSp>
        <p:nvCxnSpPr>
          <p:cNvPr id="15" name="Straight Arrow Connector 14"/>
          <p:cNvCxnSpPr/>
          <p:nvPr/>
        </p:nvCxnSpPr>
        <p:spPr>
          <a:xfrm flipH="1" flipV="1">
            <a:off x="5313401" y="4336360"/>
            <a:ext cx="1468293" cy="73365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932141" y="4553663"/>
            <a:ext cx="4211029" cy="1200329"/>
          </a:xfrm>
          <a:prstGeom prst="rect">
            <a:avLst/>
          </a:prstGeom>
          <a:noFill/>
        </p:spPr>
        <p:txBody>
          <a:bodyPr wrap="square" rtlCol="0">
            <a:spAutoFit/>
          </a:bodyPr>
          <a:lstStyle/>
          <a:p>
            <a:r>
              <a:rPr lang="en-GB" dirty="0" smtClean="0"/>
              <a:t>Reporting lost devices can be found by completing the ‘Security Incident Form found on the ‘Data Breach’ quick link on BOB.</a:t>
            </a:r>
            <a:endParaRPr lang="en-GB" dirty="0"/>
          </a:p>
        </p:txBody>
      </p:sp>
      <p:sp>
        <p:nvSpPr>
          <p:cNvPr id="16" name="TextBox 15"/>
          <p:cNvSpPr txBox="1"/>
          <p:nvPr/>
        </p:nvSpPr>
        <p:spPr>
          <a:xfrm>
            <a:off x="8047581" y="819873"/>
            <a:ext cx="3554569" cy="923330"/>
          </a:xfrm>
          <a:prstGeom prst="rect">
            <a:avLst/>
          </a:prstGeom>
          <a:noFill/>
        </p:spPr>
        <p:txBody>
          <a:bodyPr wrap="square" rtlCol="0">
            <a:spAutoFit/>
          </a:bodyPr>
          <a:lstStyle/>
          <a:p>
            <a:r>
              <a:rPr lang="en-GB" dirty="0" smtClean="0"/>
              <a:t>If you believe your device has been tampered with, </a:t>
            </a:r>
            <a:r>
              <a:rPr lang="en-GB" b="1" dirty="0" smtClean="0"/>
              <a:t>switch it off </a:t>
            </a:r>
            <a:r>
              <a:rPr lang="en-GB" dirty="0" smtClean="0"/>
              <a:t>and contact IT </a:t>
            </a:r>
            <a:r>
              <a:rPr lang="en-GB" b="1" dirty="0" smtClean="0"/>
              <a:t>immediately.</a:t>
            </a:r>
            <a:endParaRPr lang="en-GB" b="1" dirty="0"/>
          </a:p>
        </p:txBody>
      </p:sp>
    </p:spTree>
    <p:extLst>
      <p:ext uri="{BB962C8B-B14F-4D97-AF65-F5344CB8AC3E}">
        <p14:creationId xmlns:p14="http://schemas.microsoft.com/office/powerpoint/2010/main" val="4303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448478" y="184913"/>
            <a:ext cx="5295044"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Usage Policy</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3" name="TextBox 12"/>
          <p:cNvSpPr txBox="1"/>
          <p:nvPr/>
        </p:nvSpPr>
        <p:spPr>
          <a:xfrm>
            <a:off x="865291" y="1168767"/>
            <a:ext cx="9193109" cy="5539978"/>
          </a:xfrm>
          <a:prstGeom prst="rect">
            <a:avLst/>
          </a:prstGeom>
          <a:noFill/>
        </p:spPr>
        <p:txBody>
          <a:bodyPr wrap="square" rtlCol="0">
            <a:spAutoFit/>
          </a:bodyPr>
          <a:lstStyle/>
          <a:p>
            <a:r>
              <a:rPr lang="en-GB" sz="2000" b="1" i="1" dirty="0" smtClean="0">
                <a:solidFill>
                  <a:schemeClr val="accent1">
                    <a:lumMod val="75000"/>
                  </a:schemeClr>
                </a:solidFill>
              </a:rPr>
              <a:t>Adherence to SWP Code of Ethics at all times</a:t>
            </a:r>
          </a:p>
          <a:p>
            <a:endParaRPr lang="en-GB" sz="2000" dirty="0" smtClean="0">
              <a:solidFill>
                <a:schemeClr val="tx1">
                  <a:lumMod val="95000"/>
                  <a:lumOff val="5000"/>
                </a:schemeClr>
              </a:solidFill>
            </a:endParaRPr>
          </a:p>
          <a:p>
            <a:r>
              <a:rPr lang="en-GB" sz="2000" dirty="0" smtClean="0">
                <a:solidFill>
                  <a:schemeClr val="tx1">
                    <a:lumMod val="95000"/>
                    <a:lumOff val="5000"/>
                  </a:schemeClr>
                </a:solidFill>
              </a:rPr>
              <a:t>Personal Responsibility for Device</a:t>
            </a:r>
          </a:p>
          <a:p>
            <a:pPr marL="742950" lvl="1" indent="-285750">
              <a:buFont typeface="Arial" panose="020B0604020202020204" pitchFamily="34" charset="0"/>
              <a:buChar char="•"/>
            </a:pPr>
            <a:r>
              <a:rPr lang="en-GB" sz="2000" dirty="0" smtClean="0">
                <a:solidFill>
                  <a:schemeClr val="tx1">
                    <a:lumMod val="95000"/>
                    <a:lumOff val="5000"/>
                  </a:schemeClr>
                </a:solidFill>
              </a:rPr>
              <a:t>Keeping it safe, secure with screen protector and case, switching it off and charging</a:t>
            </a:r>
          </a:p>
          <a:p>
            <a:r>
              <a:rPr lang="en-GB" sz="2000" dirty="0" smtClean="0">
                <a:solidFill>
                  <a:schemeClr val="tx1">
                    <a:lumMod val="95000"/>
                    <a:lumOff val="5000"/>
                  </a:schemeClr>
                </a:solidFill>
              </a:rPr>
              <a:t>Social Media and Internet Use</a:t>
            </a:r>
          </a:p>
          <a:p>
            <a:pPr marL="742950" lvl="1" indent="-285750">
              <a:buFont typeface="Arial" panose="020B0604020202020204" pitchFamily="34" charset="0"/>
              <a:buChar char="•"/>
            </a:pPr>
            <a:r>
              <a:rPr lang="en-GB" sz="2000" dirty="0" smtClean="0">
                <a:solidFill>
                  <a:schemeClr val="tx1">
                    <a:lumMod val="95000"/>
                    <a:lumOff val="5000"/>
                  </a:schemeClr>
                </a:solidFill>
              </a:rPr>
              <a:t>Work use – following the code of ethics</a:t>
            </a:r>
          </a:p>
          <a:p>
            <a:pPr marL="742950" lvl="1" indent="-285750">
              <a:buFont typeface="Arial" panose="020B0604020202020204" pitchFamily="34" charset="0"/>
              <a:buChar char="•"/>
            </a:pPr>
            <a:r>
              <a:rPr lang="en-GB" sz="2000" dirty="0" smtClean="0">
                <a:solidFill>
                  <a:schemeClr val="tx1">
                    <a:lumMod val="95000"/>
                    <a:lumOff val="5000"/>
                  </a:schemeClr>
                </a:solidFill>
              </a:rPr>
              <a:t>Personal use is permitted during breaks, use is not to be excessive</a:t>
            </a:r>
          </a:p>
          <a:p>
            <a:r>
              <a:rPr lang="en-GB" sz="2000" dirty="0" smtClean="0">
                <a:solidFill>
                  <a:schemeClr val="tx1">
                    <a:lumMod val="95000"/>
                    <a:lumOff val="5000"/>
                  </a:schemeClr>
                </a:solidFill>
              </a:rPr>
              <a:t>Hardware / Repairs</a:t>
            </a:r>
          </a:p>
          <a:p>
            <a:pPr marL="285750" indent="-285750">
              <a:buFont typeface="Arial" panose="020B0604020202020204" pitchFamily="34" charset="0"/>
              <a:buChar char="•"/>
            </a:pPr>
            <a:r>
              <a:rPr lang="en-GB" sz="2000" dirty="0" smtClean="0">
                <a:solidFill>
                  <a:schemeClr val="tx1">
                    <a:lumMod val="95000"/>
                    <a:lumOff val="5000"/>
                  </a:schemeClr>
                </a:solidFill>
              </a:rPr>
              <a:t>All repairs and disposal are only to be carried out by authorised Force IT personnel</a:t>
            </a:r>
          </a:p>
          <a:p>
            <a:pPr marL="285750" indent="-285750">
              <a:buFont typeface="Arial" panose="020B0604020202020204" pitchFamily="34" charset="0"/>
              <a:buChar char="•"/>
            </a:pPr>
            <a:r>
              <a:rPr lang="en-GB" sz="2000" dirty="0"/>
              <a:t>No unauthorised SIM cards / memory cards</a:t>
            </a:r>
          </a:p>
          <a:p>
            <a:pPr marL="285750" indent="-285750">
              <a:buFont typeface="Arial" panose="020B0604020202020204" pitchFamily="34" charset="0"/>
              <a:buChar char="•"/>
            </a:pPr>
            <a:r>
              <a:rPr lang="en-GB" sz="2000" dirty="0"/>
              <a:t>Do not connect your device to any other hardware, computer or communication equipment, other than force </a:t>
            </a:r>
            <a:r>
              <a:rPr lang="en-GB" sz="2000" dirty="0" smtClean="0"/>
              <a:t>approved.</a:t>
            </a:r>
          </a:p>
          <a:p>
            <a:pPr marL="285750" indent="-285750">
              <a:buFont typeface="Arial" panose="020B0604020202020204" pitchFamily="34" charset="0"/>
              <a:buChar char="•"/>
            </a:pPr>
            <a:r>
              <a:rPr lang="en-GB" sz="2000" b="1" dirty="0" smtClean="0"/>
              <a:t>Personal devices should not be used for work purposes</a:t>
            </a:r>
          </a:p>
          <a:p>
            <a:endParaRPr lang="en-GB" sz="2000" b="1" dirty="0"/>
          </a:p>
          <a:p>
            <a:endParaRPr lang="en-GB" dirty="0" smtClean="0">
              <a:solidFill>
                <a:schemeClr val="tx1">
                  <a:lumMod val="95000"/>
                  <a:lumOff val="5000"/>
                </a:schemeClr>
              </a:solidFill>
            </a:endParaRPr>
          </a:p>
          <a:p>
            <a:pPr algn="r"/>
            <a:r>
              <a:rPr lang="en-GB" i="1" dirty="0" smtClean="0">
                <a:solidFill>
                  <a:schemeClr val="accent1">
                    <a:lumMod val="50000"/>
                  </a:schemeClr>
                </a:solidFill>
              </a:rPr>
              <a:t>Full details of usage policy is available on BOB</a:t>
            </a:r>
          </a:p>
          <a:p>
            <a:endParaRPr lang="en-GB" dirty="0">
              <a:solidFill>
                <a:schemeClr val="tx1">
                  <a:lumMod val="95000"/>
                  <a:lumOff val="5000"/>
                </a:schemeClr>
              </a:solidFill>
            </a:endParaRPr>
          </a:p>
        </p:txBody>
      </p:sp>
      <p:pic>
        <p:nvPicPr>
          <p:cNvPr id="10" name="Picture 9"/>
          <p:cNvPicPr>
            <a:picLocks noChangeAspect="1"/>
          </p:cNvPicPr>
          <p:nvPr/>
        </p:nvPicPr>
        <p:blipFill>
          <a:blip r:embed="rId4"/>
          <a:stretch>
            <a:fillRect/>
          </a:stretch>
        </p:blipFill>
        <p:spPr>
          <a:xfrm>
            <a:off x="10058400" y="3534839"/>
            <a:ext cx="1476375" cy="1752600"/>
          </a:xfrm>
          <a:prstGeom prst="rect">
            <a:avLst/>
          </a:prstGeom>
        </p:spPr>
      </p:pic>
    </p:spTree>
    <p:extLst>
      <p:ext uri="{BB962C8B-B14F-4D97-AF65-F5344CB8AC3E}">
        <p14:creationId xmlns:p14="http://schemas.microsoft.com/office/powerpoint/2010/main" val="1929465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448478" y="184913"/>
            <a:ext cx="5295044"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Usage Policy</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3" name="TextBox 12"/>
          <p:cNvSpPr txBox="1"/>
          <p:nvPr/>
        </p:nvSpPr>
        <p:spPr>
          <a:xfrm>
            <a:off x="993984" y="1165611"/>
            <a:ext cx="9193109" cy="4893647"/>
          </a:xfrm>
          <a:prstGeom prst="rect">
            <a:avLst/>
          </a:prstGeom>
          <a:noFill/>
        </p:spPr>
        <p:txBody>
          <a:bodyPr wrap="square" rtlCol="0">
            <a:spAutoFit/>
          </a:bodyPr>
          <a:lstStyle/>
          <a:p>
            <a:r>
              <a:rPr lang="en-GB" sz="2000" dirty="0" smtClean="0">
                <a:solidFill>
                  <a:schemeClr val="tx1">
                    <a:lumMod val="95000"/>
                    <a:lumOff val="5000"/>
                  </a:schemeClr>
                </a:solidFill>
              </a:rPr>
              <a:t>Use in a vehicle</a:t>
            </a:r>
          </a:p>
          <a:p>
            <a:pPr marL="285750" indent="-285750">
              <a:buFont typeface="Arial" panose="020B0604020202020204" pitchFamily="34" charset="0"/>
              <a:buChar char="•"/>
            </a:pPr>
            <a:r>
              <a:rPr lang="en-GB" sz="2000" dirty="0" smtClean="0">
                <a:solidFill>
                  <a:schemeClr val="tx1">
                    <a:lumMod val="95000"/>
                    <a:lumOff val="5000"/>
                  </a:schemeClr>
                </a:solidFill>
              </a:rPr>
              <a:t>Only permitted when parked, and engine off</a:t>
            </a:r>
          </a:p>
          <a:p>
            <a:pPr marL="285750" indent="-285750">
              <a:buFont typeface="Arial" panose="020B0604020202020204" pitchFamily="34" charset="0"/>
              <a:buChar char="•"/>
            </a:pPr>
            <a:r>
              <a:rPr lang="en-GB" sz="2000" dirty="0" smtClean="0">
                <a:solidFill>
                  <a:schemeClr val="tx1">
                    <a:lumMod val="95000"/>
                    <a:lumOff val="5000"/>
                  </a:schemeClr>
                </a:solidFill>
              </a:rPr>
              <a:t>When driving if using satnav, it must be in a cradle and completely hands free, and non-touch activated</a:t>
            </a:r>
          </a:p>
          <a:p>
            <a:pPr marL="285750" indent="-285750">
              <a:buFont typeface="Arial" panose="020B0604020202020204" pitchFamily="34" charset="0"/>
              <a:buChar char="•"/>
            </a:pPr>
            <a:r>
              <a:rPr lang="en-GB" sz="2000" dirty="0" smtClean="0"/>
              <a:t>If </a:t>
            </a:r>
            <a:r>
              <a:rPr lang="en-GB" sz="2000" dirty="0"/>
              <a:t>left unattended in </a:t>
            </a:r>
            <a:r>
              <a:rPr lang="en-GB" sz="2000" dirty="0" smtClean="0"/>
              <a:t>a Police vehicle, the vehicle </a:t>
            </a:r>
            <a:r>
              <a:rPr lang="en-GB" sz="2000" dirty="0"/>
              <a:t>must be locked, alarmed, </a:t>
            </a:r>
            <a:r>
              <a:rPr lang="en-GB" sz="2000" dirty="0" smtClean="0"/>
              <a:t>with the phone out </a:t>
            </a:r>
            <a:r>
              <a:rPr lang="en-GB" sz="2000" dirty="0"/>
              <a:t>of </a:t>
            </a:r>
            <a:r>
              <a:rPr lang="en-GB" sz="2000" dirty="0" smtClean="0"/>
              <a:t>view</a:t>
            </a:r>
          </a:p>
          <a:p>
            <a:pPr marL="285750" indent="-285750">
              <a:buFont typeface="Arial" panose="020B0604020202020204" pitchFamily="34" charset="0"/>
              <a:buChar char="•"/>
            </a:pPr>
            <a:r>
              <a:rPr lang="en-GB" sz="2000" dirty="0" smtClean="0"/>
              <a:t>Passengers may use their phones, without distraction to the driver</a:t>
            </a:r>
            <a:endParaRPr lang="en-GB" sz="2000" dirty="0"/>
          </a:p>
          <a:p>
            <a:endParaRPr lang="en-GB" sz="2000" dirty="0" smtClean="0">
              <a:solidFill>
                <a:schemeClr val="tx1">
                  <a:lumMod val="95000"/>
                  <a:lumOff val="5000"/>
                </a:schemeClr>
              </a:solidFill>
            </a:endParaRPr>
          </a:p>
          <a:p>
            <a:r>
              <a:rPr lang="en-GB" sz="2000" dirty="0">
                <a:solidFill>
                  <a:schemeClr val="tx1">
                    <a:lumMod val="95000"/>
                    <a:lumOff val="5000"/>
                  </a:schemeClr>
                </a:solidFill>
              </a:rPr>
              <a:t>Use outside of the UK</a:t>
            </a:r>
          </a:p>
          <a:p>
            <a:pPr marL="742950" lvl="1" indent="-285750">
              <a:buFont typeface="Arial" panose="020B0604020202020204" pitchFamily="34" charset="0"/>
              <a:buChar char="•"/>
            </a:pPr>
            <a:r>
              <a:rPr lang="en-GB" sz="2000" dirty="0">
                <a:solidFill>
                  <a:schemeClr val="tx1">
                    <a:lumMod val="95000"/>
                    <a:lumOff val="5000"/>
                  </a:schemeClr>
                </a:solidFill>
              </a:rPr>
              <a:t>Inform force information security, or IT help desk if you need to go outside of the UK</a:t>
            </a:r>
          </a:p>
          <a:p>
            <a:pPr marL="742950" lvl="1" indent="-285750">
              <a:buFont typeface="Arial" panose="020B0604020202020204" pitchFamily="34" charset="0"/>
              <a:buChar char="•"/>
            </a:pPr>
            <a:r>
              <a:rPr lang="en-GB" sz="2000" dirty="0">
                <a:solidFill>
                  <a:schemeClr val="tx1">
                    <a:lumMod val="95000"/>
                    <a:lumOff val="5000"/>
                  </a:schemeClr>
                </a:solidFill>
              </a:rPr>
              <a:t>Encrypted devices can be seized by some countries</a:t>
            </a:r>
          </a:p>
          <a:p>
            <a:pPr marL="285750" indent="-285750">
              <a:buFont typeface="Arial" panose="020B0604020202020204" pitchFamily="34" charset="0"/>
              <a:buChar char="•"/>
            </a:pPr>
            <a:endParaRPr lang="en-GB" dirty="0">
              <a:solidFill>
                <a:schemeClr val="tx1">
                  <a:lumMod val="95000"/>
                  <a:lumOff val="5000"/>
                </a:schemeClr>
              </a:solidFill>
            </a:endParaRPr>
          </a:p>
          <a:p>
            <a:endParaRPr lang="en-GB" dirty="0" smtClean="0">
              <a:solidFill>
                <a:schemeClr val="tx1">
                  <a:lumMod val="95000"/>
                  <a:lumOff val="5000"/>
                </a:schemeClr>
              </a:solidFill>
            </a:endParaRPr>
          </a:p>
          <a:p>
            <a:pPr algn="r"/>
            <a:r>
              <a:rPr lang="en-GB" i="1" dirty="0" smtClean="0">
                <a:solidFill>
                  <a:schemeClr val="accent1">
                    <a:lumMod val="50000"/>
                  </a:schemeClr>
                </a:solidFill>
              </a:rPr>
              <a:t>Full details of usage policy is available on BOB</a:t>
            </a:r>
          </a:p>
          <a:p>
            <a:endParaRPr lang="en-GB" dirty="0">
              <a:solidFill>
                <a:schemeClr val="tx1">
                  <a:lumMod val="95000"/>
                  <a:lumOff val="5000"/>
                </a:schemeClr>
              </a:solidFill>
            </a:endParaRPr>
          </a:p>
        </p:txBody>
      </p:sp>
      <p:pic>
        <p:nvPicPr>
          <p:cNvPr id="10" name="Picture 9"/>
          <p:cNvPicPr>
            <a:picLocks noChangeAspect="1"/>
          </p:cNvPicPr>
          <p:nvPr/>
        </p:nvPicPr>
        <p:blipFill>
          <a:blip r:embed="rId4"/>
          <a:stretch>
            <a:fillRect/>
          </a:stretch>
        </p:blipFill>
        <p:spPr>
          <a:xfrm>
            <a:off x="10058400" y="3534839"/>
            <a:ext cx="1476375" cy="1752600"/>
          </a:xfrm>
          <a:prstGeom prst="rect">
            <a:avLst/>
          </a:prstGeom>
        </p:spPr>
      </p:pic>
    </p:spTree>
    <p:extLst>
      <p:ext uri="{BB962C8B-B14F-4D97-AF65-F5344CB8AC3E}">
        <p14:creationId xmlns:p14="http://schemas.microsoft.com/office/powerpoint/2010/main" val="6676976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741288" y="123421"/>
            <a:ext cx="10515600" cy="1325563"/>
          </a:xfrm>
        </p:spPr>
        <p:txBody>
          <a:bodyPr>
            <a:normAutofit/>
          </a:bodyPr>
          <a:lstStyle/>
          <a:p>
            <a:pPr algn="ctr"/>
            <a:r>
              <a:rPr lang="en-GB" sz="36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Security and GDPR</a:t>
            </a:r>
            <a:endParaRPr lang="en-GB" sz="36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39229"/>
            <a:ext cx="2840982" cy="859611"/>
          </a:xfrm>
          <a:prstGeom prst="rect">
            <a:avLst/>
          </a:prstGeom>
        </p:spPr>
      </p:pic>
      <p:sp>
        <p:nvSpPr>
          <p:cNvPr id="3" name="TextBox 2"/>
          <p:cNvSpPr txBox="1"/>
          <p:nvPr/>
        </p:nvSpPr>
        <p:spPr>
          <a:xfrm>
            <a:off x="5092266" y="1350296"/>
            <a:ext cx="5756369" cy="258532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Always lock </a:t>
            </a:r>
            <a:r>
              <a:rPr lang="en-GB" dirty="0"/>
              <a:t>your phone and </a:t>
            </a:r>
            <a:r>
              <a:rPr lang="en-GB" dirty="0" smtClean="0"/>
              <a:t>keep your password secret</a:t>
            </a:r>
          </a:p>
          <a:p>
            <a:endParaRPr lang="en-GB" dirty="0"/>
          </a:p>
          <a:p>
            <a:r>
              <a:rPr lang="en-GB" dirty="0" smtClean="0"/>
              <a:t>GDPR</a:t>
            </a:r>
            <a:endParaRPr lang="en-GB" dirty="0"/>
          </a:p>
          <a:p>
            <a:pPr marL="285750" indent="-285750">
              <a:buFont typeface="Arial" panose="020B0604020202020204" pitchFamily="34" charset="0"/>
              <a:buChar char="•"/>
            </a:pPr>
            <a:r>
              <a:rPr lang="en-GB" dirty="0" smtClean="0"/>
              <a:t>Environment – who can see your screen?</a:t>
            </a:r>
            <a:endParaRPr lang="en-GB" dirty="0"/>
          </a:p>
          <a:p>
            <a:pPr marL="285750" indent="-285750">
              <a:buFont typeface="Arial" panose="020B0604020202020204" pitchFamily="34" charset="0"/>
              <a:buChar char="•"/>
            </a:pPr>
            <a:r>
              <a:rPr lang="en-GB" dirty="0" smtClean="0"/>
              <a:t>Confidentiality - Signatures, are any other apps open?</a:t>
            </a:r>
            <a:endParaRPr lang="en-GB" dirty="0"/>
          </a:p>
          <a:p>
            <a:pPr marL="285750" indent="-285750">
              <a:buFont typeface="Arial" panose="020B0604020202020204" pitchFamily="34" charset="0"/>
              <a:buChar char="•"/>
            </a:pPr>
            <a:r>
              <a:rPr lang="en-GB" dirty="0"/>
              <a:t>Disclosing information</a:t>
            </a:r>
          </a:p>
          <a:p>
            <a:endParaRPr lang="en-GB" dirty="0" smtClean="0"/>
          </a:p>
          <a:p>
            <a:pPr marL="285750" indent="-285750">
              <a:buFont typeface="Arial" panose="020B0604020202020204" pitchFamily="34" charset="0"/>
              <a:buChar char="•"/>
            </a:pPr>
            <a:endParaRPr lang="en-GB" dirty="0" smtClean="0"/>
          </a:p>
          <a:p>
            <a:pPr marL="742950" lvl="1" indent="-285750">
              <a:buFont typeface="Arial" panose="020B0604020202020204" pitchFamily="34" charset="0"/>
              <a:buChar char="•"/>
            </a:pPr>
            <a:endParaRPr lang="en-GB" dirty="0"/>
          </a:p>
        </p:txBody>
      </p:sp>
      <p:pic>
        <p:nvPicPr>
          <p:cNvPr id="9" name="Picture 8"/>
          <p:cNvPicPr>
            <a:picLocks noChangeAspect="1"/>
          </p:cNvPicPr>
          <p:nvPr/>
        </p:nvPicPr>
        <p:blipFill>
          <a:blip r:embed="rId4"/>
          <a:stretch>
            <a:fillRect/>
          </a:stretch>
        </p:blipFill>
        <p:spPr>
          <a:xfrm>
            <a:off x="1324826" y="1313282"/>
            <a:ext cx="3359187" cy="4718713"/>
          </a:xfrm>
          <a:prstGeom prst="rect">
            <a:avLst/>
          </a:prstGeom>
        </p:spPr>
      </p:pic>
      <p:pic>
        <p:nvPicPr>
          <p:cNvPr id="10" name="Picture 9"/>
          <p:cNvPicPr>
            <a:picLocks noChangeAspect="1"/>
          </p:cNvPicPr>
          <p:nvPr/>
        </p:nvPicPr>
        <p:blipFill>
          <a:blip r:embed="rId5"/>
          <a:stretch>
            <a:fillRect/>
          </a:stretch>
        </p:blipFill>
        <p:spPr>
          <a:xfrm>
            <a:off x="1468094" y="4079787"/>
            <a:ext cx="3109229" cy="1877731"/>
          </a:xfrm>
          <a:prstGeom prst="rect">
            <a:avLst/>
          </a:prstGeom>
        </p:spPr>
      </p:pic>
      <p:pic>
        <p:nvPicPr>
          <p:cNvPr id="14" name="Picture 13"/>
          <p:cNvPicPr>
            <a:picLocks noChangeAspect="1"/>
          </p:cNvPicPr>
          <p:nvPr/>
        </p:nvPicPr>
        <p:blipFill>
          <a:blip r:embed="rId6"/>
          <a:stretch>
            <a:fillRect/>
          </a:stretch>
        </p:blipFill>
        <p:spPr>
          <a:xfrm>
            <a:off x="5009604" y="4079787"/>
            <a:ext cx="2895851" cy="1841152"/>
          </a:xfrm>
          <a:prstGeom prst="rect">
            <a:avLst/>
          </a:prstGeom>
        </p:spPr>
      </p:pic>
      <p:pic>
        <p:nvPicPr>
          <p:cNvPr id="17" name="Picture 16"/>
          <p:cNvPicPr>
            <a:picLocks noChangeAspect="1"/>
          </p:cNvPicPr>
          <p:nvPr/>
        </p:nvPicPr>
        <p:blipFill>
          <a:blip r:embed="rId7"/>
          <a:stretch>
            <a:fillRect/>
          </a:stretch>
        </p:blipFill>
        <p:spPr>
          <a:xfrm>
            <a:off x="8297772" y="4282039"/>
            <a:ext cx="3176318" cy="12654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26251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1100274" y="130809"/>
            <a:ext cx="10515600" cy="1325563"/>
          </a:xfrm>
        </p:spPr>
        <p:txBody>
          <a:bodyPr>
            <a:normAutofit/>
          </a:bodyPr>
          <a:lstStyle/>
          <a:p>
            <a:pPr algn="ctr"/>
            <a:r>
              <a:rPr lang="en-GB" sz="36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Cameras and Gallery</a:t>
            </a:r>
            <a:endParaRPr lang="en-GB" sz="36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39229"/>
            <a:ext cx="2840982" cy="859611"/>
          </a:xfrm>
          <a:prstGeom prst="rect">
            <a:avLst/>
          </a:prstGeom>
        </p:spPr>
      </p:pic>
      <p:sp>
        <p:nvSpPr>
          <p:cNvPr id="3" name="TextBox 2"/>
          <p:cNvSpPr txBox="1"/>
          <p:nvPr/>
        </p:nvSpPr>
        <p:spPr>
          <a:xfrm>
            <a:off x="1911380" y="1733495"/>
            <a:ext cx="8893387"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All evidential photos MUST be taken through Axon and categorised appropriately</a:t>
            </a:r>
          </a:p>
          <a:p>
            <a:pPr marL="285750" indent="-285750">
              <a:buFont typeface="Arial" panose="020B0604020202020204" pitchFamily="34" charset="0"/>
              <a:buChar char="•"/>
            </a:pPr>
            <a:r>
              <a:rPr lang="en-GB" dirty="0" smtClean="0"/>
              <a:t>All videos MUST be taken through BWV – </a:t>
            </a:r>
            <a:r>
              <a:rPr lang="en-GB" dirty="0" smtClean="0"/>
              <a:t>The video on your phone </a:t>
            </a:r>
            <a:r>
              <a:rPr lang="en-GB" dirty="0" smtClean="0"/>
              <a:t>will </a:t>
            </a:r>
            <a:r>
              <a:rPr lang="en-GB" dirty="0" smtClean="0"/>
              <a:t>look as if it is working, but when you try and save it, it will come up with an error message. </a:t>
            </a:r>
          </a:p>
          <a:p>
            <a:pPr marL="285750" indent="-285750">
              <a:buFont typeface="Arial" panose="020B0604020202020204" pitchFamily="34" charset="0"/>
              <a:buChar char="•"/>
            </a:pPr>
            <a:r>
              <a:rPr lang="en-GB" dirty="0" smtClean="0"/>
              <a:t>When using </a:t>
            </a:r>
            <a:r>
              <a:rPr lang="en-GB" dirty="0" smtClean="0"/>
              <a:t>Axon and BWV</a:t>
            </a:r>
            <a:r>
              <a:rPr lang="en-GB" b="1" dirty="0" smtClean="0"/>
              <a:t> </a:t>
            </a:r>
            <a:r>
              <a:rPr lang="en-GB" b="1" dirty="0" smtClean="0"/>
              <a:t>always </a:t>
            </a:r>
            <a:r>
              <a:rPr lang="en-GB" dirty="0" smtClean="0"/>
              <a:t>categorise your evidence – even if it is categorised as non-evidential</a:t>
            </a:r>
            <a:r>
              <a:rPr lang="en-GB" dirty="0" smtClean="0"/>
              <a:t>. The ensures your compliance to GDPR.</a:t>
            </a:r>
            <a:endParaRPr lang="en-GB" dirty="0" smtClean="0"/>
          </a:p>
          <a:p>
            <a:r>
              <a:rPr lang="en-GB" dirty="0" smtClean="0"/>
              <a:t>However, native camera’s </a:t>
            </a:r>
            <a:r>
              <a:rPr lang="en-GB" dirty="0"/>
              <a:t>are back </a:t>
            </a:r>
            <a:r>
              <a:rPr lang="en-GB" dirty="0" smtClean="0"/>
              <a:t>open</a:t>
            </a:r>
          </a:p>
          <a:p>
            <a:pPr marL="285750" indent="-285750">
              <a:buFont typeface="Arial" panose="020B0604020202020204" pitchFamily="34" charset="0"/>
              <a:buChar char="•"/>
            </a:pPr>
            <a:r>
              <a:rPr lang="en-GB" dirty="0" smtClean="0"/>
              <a:t>If, for operational purposes, you need to use the native camera, it is your responsibility to ensure the images are properly retained if necessary (i.e. Axon Upload) and not retained for any longer than absolutely necessary</a:t>
            </a:r>
            <a:endParaRPr lang="en-GB" dirty="0"/>
          </a:p>
          <a:p>
            <a:pPr marL="285750" indent="-285750">
              <a:buFont typeface="Arial" panose="020B0604020202020204" pitchFamily="34" charset="0"/>
              <a:buChar char="•"/>
            </a:pPr>
            <a:r>
              <a:rPr lang="en-GB" dirty="0"/>
              <a:t>After you have </a:t>
            </a:r>
            <a:r>
              <a:rPr lang="en-GB" dirty="0" smtClean="0"/>
              <a:t>uploaded </a:t>
            </a:r>
            <a:r>
              <a:rPr lang="en-GB" dirty="0"/>
              <a:t>the </a:t>
            </a:r>
            <a:r>
              <a:rPr lang="en-GB" dirty="0" smtClean="0"/>
              <a:t>photograph to where it needs to be, </a:t>
            </a:r>
            <a:r>
              <a:rPr lang="en-GB" dirty="0"/>
              <a:t>IT MUST BE </a:t>
            </a:r>
            <a:r>
              <a:rPr lang="en-GB" dirty="0" smtClean="0"/>
              <a:t>DELETED from your phone! </a:t>
            </a:r>
            <a:r>
              <a:rPr lang="en-GB" dirty="0"/>
              <a:t>This is your </a:t>
            </a:r>
            <a:r>
              <a:rPr lang="en-GB" dirty="0" smtClean="0"/>
              <a:t>responsibility.</a:t>
            </a:r>
            <a:endParaRPr lang="en-GB" dirty="0"/>
          </a:p>
          <a:p>
            <a:pPr marL="285750" indent="-285750">
              <a:buFont typeface="Arial" panose="020B0604020202020204" pitchFamily="34" charset="0"/>
              <a:buChar char="•"/>
            </a:pPr>
            <a:r>
              <a:rPr lang="en-GB" dirty="0"/>
              <a:t>Your gallery will auto delete after 30 days, after then you will lose it, and it cannot be retrieved</a:t>
            </a:r>
            <a:r>
              <a:rPr lang="en-GB" dirty="0" smtClean="0"/>
              <a:t>. Do not rely on this feature – you must still delete the images yourself.</a:t>
            </a: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742950" lvl="1" indent="-285750">
              <a:buFont typeface="Arial" panose="020B0604020202020204" pitchFamily="34" charset="0"/>
              <a:buChar char="•"/>
            </a:pPr>
            <a:endParaRPr lang="en-GB" dirty="0"/>
          </a:p>
        </p:txBody>
      </p:sp>
      <p:pic>
        <p:nvPicPr>
          <p:cNvPr id="15" name="Picture 2" descr="b295e694-010c-46b4-9b7d-ee4498725b2e@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l="27408" t="39038" r="60996" b="50449"/>
          <a:stretch/>
        </p:blipFill>
        <p:spPr bwMode="auto">
          <a:xfrm rot="5400000">
            <a:off x="2683898" y="531257"/>
            <a:ext cx="981770" cy="6676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97546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448478" y="184913"/>
            <a:ext cx="5295044"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Additional tips and features</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3" name="Content Placeholder 2"/>
          <p:cNvSpPr>
            <a:spLocks noGrp="1"/>
          </p:cNvSpPr>
          <p:nvPr>
            <p:ph sz="half" idx="1"/>
          </p:nvPr>
        </p:nvSpPr>
        <p:spPr>
          <a:xfrm>
            <a:off x="1554399" y="1790406"/>
            <a:ext cx="9523142" cy="595367"/>
          </a:xfrm>
        </p:spPr>
        <p:txBody>
          <a:bodyPr>
            <a:normAutofit/>
          </a:bodyPr>
          <a:lstStyle/>
          <a:p>
            <a:pPr marL="0" indent="0">
              <a:buNone/>
            </a:pPr>
            <a:r>
              <a:rPr lang="en-GB" sz="2400" dirty="0" smtClean="0"/>
              <a:t>There are videos available on DSD BOB page which can show you how to…</a:t>
            </a:r>
          </a:p>
          <a:p>
            <a:pPr marL="0" indent="0">
              <a:buNone/>
            </a:pPr>
            <a:endParaRPr lang="en-GB" dirty="0"/>
          </a:p>
        </p:txBody>
      </p:sp>
      <p:sp>
        <p:nvSpPr>
          <p:cNvPr id="9" name="Rectangle 8"/>
          <p:cNvSpPr/>
          <p:nvPr/>
        </p:nvSpPr>
        <p:spPr>
          <a:xfrm>
            <a:off x="3095413" y="2768336"/>
            <a:ext cx="6096000" cy="2101088"/>
          </a:xfrm>
          <a:prstGeom prst="rect">
            <a:avLst/>
          </a:prstGeom>
        </p:spPr>
        <p:txBody>
          <a:bodyPr>
            <a:spAutoFit/>
          </a:bodyPr>
          <a:lstStyle/>
          <a:p>
            <a:pPr marL="228600" lvl="0" indent="-228600">
              <a:lnSpc>
                <a:spcPct val="90000"/>
              </a:lnSpc>
              <a:spcBef>
                <a:spcPts val="1000"/>
              </a:spcBef>
              <a:buFont typeface="Arial" panose="020B0604020202020204" pitchFamily="34" charset="0"/>
              <a:buChar char="•"/>
              <a:defRPr/>
            </a:pPr>
            <a:r>
              <a:rPr lang="en-GB" dirty="0" smtClean="0">
                <a:solidFill>
                  <a:prstClr val="black"/>
                </a:solidFill>
              </a:rPr>
              <a:t>Split </a:t>
            </a:r>
            <a:r>
              <a:rPr lang="en-GB" dirty="0">
                <a:solidFill>
                  <a:prstClr val="black"/>
                </a:solidFill>
              </a:rPr>
              <a:t>screen, mini screen and bubbles to easily work between different </a:t>
            </a:r>
            <a:r>
              <a:rPr lang="en-GB" dirty="0" smtClean="0">
                <a:solidFill>
                  <a:prstClr val="black"/>
                </a:solidFill>
              </a:rPr>
              <a:t>apps</a:t>
            </a:r>
          </a:p>
          <a:p>
            <a:pPr marL="228600" lvl="0" indent="-228600">
              <a:lnSpc>
                <a:spcPct val="90000"/>
              </a:lnSpc>
              <a:spcBef>
                <a:spcPts val="1000"/>
              </a:spcBef>
              <a:buFont typeface="Arial" panose="020B0604020202020204" pitchFamily="34" charset="0"/>
              <a:buChar char="•"/>
              <a:defRPr/>
            </a:pPr>
            <a:r>
              <a:rPr lang="en-GB" dirty="0" smtClean="0">
                <a:solidFill>
                  <a:prstClr val="black"/>
                </a:solidFill>
              </a:rPr>
              <a:t>Customisation</a:t>
            </a:r>
            <a:endParaRPr lang="en-GB" dirty="0">
              <a:solidFill>
                <a:prstClr val="black"/>
              </a:solidFill>
            </a:endParaRPr>
          </a:p>
          <a:p>
            <a:pPr marL="228600" lvl="0" indent="-228600">
              <a:lnSpc>
                <a:spcPct val="90000"/>
              </a:lnSpc>
              <a:spcBef>
                <a:spcPts val="1000"/>
              </a:spcBef>
              <a:buFont typeface="Arial" panose="020B0604020202020204" pitchFamily="34" charset="0"/>
              <a:buChar char="•"/>
              <a:defRPr/>
            </a:pPr>
            <a:r>
              <a:rPr lang="en-GB" dirty="0">
                <a:solidFill>
                  <a:prstClr val="black"/>
                </a:solidFill>
              </a:rPr>
              <a:t>Font – change the size and font to suit your needs</a:t>
            </a:r>
          </a:p>
          <a:p>
            <a:pPr marL="228600" lvl="0" indent="-228600">
              <a:lnSpc>
                <a:spcPct val="90000"/>
              </a:lnSpc>
              <a:spcBef>
                <a:spcPts val="1000"/>
              </a:spcBef>
              <a:buFont typeface="Arial" panose="020B0604020202020204" pitchFamily="34" charset="0"/>
              <a:buChar char="•"/>
              <a:defRPr/>
            </a:pPr>
            <a:r>
              <a:rPr lang="en-GB" dirty="0">
                <a:solidFill>
                  <a:prstClr val="black"/>
                </a:solidFill>
              </a:rPr>
              <a:t>Edge Panel (favourite calls – add your team Note 8 only)</a:t>
            </a:r>
          </a:p>
          <a:p>
            <a:pPr marL="228600" lvl="0" indent="-228600">
              <a:lnSpc>
                <a:spcPct val="90000"/>
              </a:lnSpc>
              <a:spcBef>
                <a:spcPts val="1000"/>
              </a:spcBef>
              <a:buFont typeface="Arial" panose="020B0604020202020204" pitchFamily="34" charset="0"/>
              <a:buChar char="•"/>
              <a:defRPr/>
            </a:pPr>
            <a:r>
              <a:rPr lang="en-GB" dirty="0" smtClean="0">
                <a:solidFill>
                  <a:prstClr val="black"/>
                </a:solidFill>
              </a:rPr>
              <a:t>Text Templates – Pre type your generic statements</a:t>
            </a:r>
            <a:endParaRPr lang="en-GB" dirty="0">
              <a:solidFill>
                <a:prstClr val="black"/>
              </a:solidFill>
            </a:endParaRPr>
          </a:p>
        </p:txBody>
      </p:sp>
    </p:spTree>
    <p:extLst>
      <p:ext uri="{BB962C8B-B14F-4D97-AF65-F5344CB8AC3E}">
        <p14:creationId xmlns:p14="http://schemas.microsoft.com/office/powerpoint/2010/main" val="11030087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719662" y="473075"/>
            <a:ext cx="6752676" cy="969645"/>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After Configuration</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grpSp>
        <p:nvGrpSpPr>
          <p:cNvPr id="12" name="Group 11"/>
          <p:cNvGrpSpPr/>
          <p:nvPr/>
        </p:nvGrpSpPr>
        <p:grpSpPr>
          <a:xfrm>
            <a:off x="996863" y="1387033"/>
            <a:ext cx="11136769" cy="4115270"/>
            <a:chOff x="996863" y="1387033"/>
            <a:chExt cx="11136769" cy="4115270"/>
          </a:xfrm>
        </p:grpSpPr>
        <p:sp>
          <p:nvSpPr>
            <p:cNvPr id="13" name="TextBox 12"/>
            <p:cNvSpPr txBox="1"/>
            <p:nvPr/>
          </p:nvSpPr>
          <p:spPr>
            <a:xfrm>
              <a:off x="6753756" y="4821885"/>
              <a:ext cx="2080260" cy="646331"/>
            </a:xfrm>
            <a:prstGeom prst="rect">
              <a:avLst/>
            </a:prstGeom>
            <a:noFill/>
          </p:spPr>
          <p:txBody>
            <a:bodyPr wrap="square" rtlCol="0">
              <a:spAutoFit/>
            </a:bodyPr>
            <a:lstStyle/>
            <a:p>
              <a:r>
                <a:rPr lang="en-GB" dirty="0" smtClean="0"/>
                <a:t>Choose a passcode</a:t>
              </a:r>
            </a:p>
            <a:p>
              <a:r>
                <a:rPr lang="en-GB" dirty="0" smtClean="0"/>
                <a:t>(6 Digits)</a:t>
              </a:r>
              <a:endParaRPr lang="en-GB" dirty="0"/>
            </a:p>
          </p:txBody>
        </p:sp>
        <p:sp>
          <p:nvSpPr>
            <p:cNvPr id="14" name="TextBox 13"/>
            <p:cNvSpPr txBox="1"/>
            <p:nvPr/>
          </p:nvSpPr>
          <p:spPr>
            <a:xfrm>
              <a:off x="996863" y="4301974"/>
              <a:ext cx="3155977" cy="1200329"/>
            </a:xfrm>
            <a:prstGeom prst="rect">
              <a:avLst/>
            </a:prstGeom>
            <a:noFill/>
          </p:spPr>
          <p:txBody>
            <a:bodyPr wrap="square" rtlCol="0">
              <a:spAutoFit/>
            </a:bodyPr>
            <a:lstStyle/>
            <a:p>
              <a:endParaRPr lang="en-GB" dirty="0" smtClean="0"/>
            </a:p>
            <a:p>
              <a:r>
                <a:rPr lang="en-GB" dirty="0" smtClean="0"/>
                <a:t>Username: SWP(force no)</a:t>
              </a:r>
            </a:p>
            <a:p>
              <a:r>
                <a:rPr lang="en-GB" dirty="0" smtClean="0"/>
                <a:t>Password: Desktop Password</a:t>
              </a:r>
            </a:p>
            <a:p>
              <a:pPr marL="285750" indent="-285750">
                <a:buFont typeface="Arial" panose="020B0604020202020204" pitchFamily="34" charset="0"/>
                <a:buChar char="•"/>
              </a:pPr>
              <a:r>
                <a:rPr lang="en-GB" dirty="0" smtClean="0"/>
                <a:t>Press Next</a:t>
              </a:r>
              <a:endParaRPr lang="en-GB" dirty="0"/>
            </a:p>
          </p:txBody>
        </p:sp>
        <p:pic>
          <p:nvPicPr>
            <p:cNvPr id="15" name="Picture 2" descr="02afaa2a-8048-414a-a60a-0e6deb34e1d8@south-wales"/>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21123" b="15833"/>
            <a:stretch/>
          </p:blipFill>
          <p:spPr bwMode="auto">
            <a:xfrm rot="5400000">
              <a:off x="8962106" y="2210555"/>
              <a:ext cx="3079892" cy="14562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16" name="TextBox 15"/>
            <p:cNvSpPr txBox="1"/>
            <p:nvPr/>
          </p:nvSpPr>
          <p:spPr>
            <a:xfrm>
              <a:off x="10053372" y="4845769"/>
              <a:ext cx="2080260" cy="369332"/>
            </a:xfrm>
            <a:prstGeom prst="rect">
              <a:avLst/>
            </a:prstGeom>
            <a:noFill/>
          </p:spPr>
          <p:txBody>
            <a:bodyPr wrap="square" rtlCol="0">
              <a:spAutoFit/>
            </a:bodyPr>
            <a:lstStyle/>
            <a:p>
              <a:r>
                <a:rPr lang="en-GB" dirty="0" smtClean="0"/>
                <a:t>Press OK</a:t>
              </a:r>
              <a:endParaRPr lang="en-GB" dirty="0"/>
            </a:p>
          </p:txBody>
        </p:sp>
        <p:sp>
          <p:nvSpPr>
            <p:cNvPr id="17" name="TextBox 16"/>
            <p:cNvSpPr txBox="1"/>
            <p:nvPr/>
          </p:nvSpPr>
          <p:spPr>
            <a:xfrm>
              <a:off x="4084802" y="1860029"/>
              <a:ext cx="1551093" cy="2308324"/>
            </a:xfrm>
            <a:prstGeom prst="rect">
              <a:avLst/>
            </a:prstGeom>
            <a:noFill/>
            <a:ln>
              <a:solidFill>
                <a:schemeClr val="accent1"/>
              </a:solidFill>
            </a:ln>
          </p:spPr>
          <p:txBody>
            <a:bodyPr wrap="square" rtlCol="0">
              <a:spAutoFit/>
            </a:bodyPr>
            <a:lstStyle/>
            <a:p>
              <a:pPr algn="ctr"/>
              <a:r>
                <a:rPr lang="en-GB" dirty="0" smtClean="0"/>
                <a:t>If a Software Management message comes up, press OK, back arrow and enter your details again</a:t>
              </a:r>
              <a:endParaRPr lang="en-GB" dirty="0"/>
            </a:p>
          </p:txBody>
        </p:sp>
        <p:pic>
          <p:nvPicPr>
            <p:cNvPr id="18" name="Picture 17"/>
            <p:cNvPicPr>
              <a:picLocks noChangeAspect="1"/>
            </p:cNvPicPr>
            <p:nvPr/>
          </p:nvPicPr>
          <p:blipFill rotWithShape="1">
            <a:blip r:embed="rId5" cstate="print">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l="-296" t="18263" r="7952" b="19185"/>
            <a:stretch/>
          </p:blipFill>
          <p:spPr>
            <a:xfrm rot="5400000">
              <a:off x="6120246" y="2199483"/>
              <a:ext cx="3022704" cy="15355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9" name="Picture 18"/>
            <p:cNvPicPr>
              <a:picLocks noChangeAspect="1"/>
            </p:cNvPicPr>
            <p:nvPr/>
          </p:nvPicPr>
          <p:blipFill rotWithShape="1">
            <a:blip r:embed="rId7"/>
            <a:srcRect l="18245" r="21138" b="12238"/>
            <a:stretch/>
          </p:blipFill>
          <p:spPr>
            <a:xfrm>
              <a:off x="1197546" y="1387033"/>
              <a:ext cx="1528229" cy="29501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spTree>
    <p:extLst>
      <p:ext uri="{BB962C8B-B14F-4D97-AF65-F5344CB8AC3E}">
        <p14:creationId xmlns:p14="http://schemas.microsoft.com/office/powerpoint/2010/main" val="30106946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719662" y="473075"/>
            <a:ext cx="6752676" cy="969645"/>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After Configuration</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8" name="TextBox 17"/>
          <p:cNvSpPr txBox="1"/>
          <p:nvPr/>
        </p:nvSpPr>
        <p:spPr>
          <a:xfrm>
            <a:off x="3819695" y="2192793"/>
            <a:ext cx="3437632"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Chose a </a:t>
            </a:r>
            <a:r>
              <a:rPr lang="en-GB" dirty="0" smtClean="0"/>
              <a:t>PIN or a PASSWORD</a:t>
            </a:r>
            <a:endParaRPr lang="en-GB" dirty="0" smtClean="0"/>
          </a:p>
          <a:p>
            <a:pPr marL="285750" indent="-285750">
              <a:buFont typeface="Arial" panose="020B0604020202020204" pitchFamily="34" charset="0"/>
              <a:buChar char="•"/>
            </a:pPr>
            <a:r>
              <a:rPr lang="en-GB" dirty="0" smtClean="0"/>
              <a:t>You need a capital, 2 special characters, 1 number</a:t>
            </a:r>
          </a:p>
          <a:p>
            <a:pPr marL="285750" indent="-285750">
              <a:buFont typeface="Arial" panose="020B0604020202020204" pitchFamily="34" charset="0"/>
              <a:buChar char="•"/>
            </a:pPr>
            <a:r>
              <a:rPr lang="en-GB" dirty="0" smtClean="0"/>
              <a:t>Press Done</a:t>
            </a:r>
          </a:p>
          <a:p>
            <a:pPr marL="285750" indent="-285750">
              <a:buFont typeface="Arial" panose="020B0604020202020204" pitchFamily="34" charset="0"/>
              <a:buChar char="•"/>
            </a:pPr>
            <a:r>
              <a:rPr lang="en-GB" dirty="0" smtClean="0"/>
              <a:t>Confirm PIN on Next Screen</a:t>
            </a:r>
            <a:endParaRPr lang="en-GB" dirty="0"/>
          </a:p>
        </p:txBody>
      </p:sp>
      <p:pic>
        <p:nvPicPr>
          <p:cNvPr id="5123" name="Picture 3" descr="373ab830-649b-45f3-9a21-68eb670130cc@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t="26730" b="10159"/>
          <a:stretch/>
        </p:blipFill>
        <p:spPr bwMode="auto">
          <a:xfrm rot="5400000">
            <a:off x="733191" y="2289096"/>
            <a:ext cx="3048000" cy="14427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5125" name="Picture 5" descr="da58ba9b-1b07-441a-ba03-1b869efbbadd@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1844" t="21764" r="2157" b="16014"/>
          <a:stretch/>
        </p:blipFill>
        <p:spPr bwMode="auto">
          <a:xfrm rot="5400000">
            <a:off x="7959454" y="2151657"/>
            <a:ext cx="2926080" cy="14224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8862738" y="4692741"/>
            <a:ext cx="1270957" cy="369332"/>
          </a:xfrm>
          <a:prstGeom prst="rect">
            <a:avLst/>
          </a:prstGeom>
          <a:noFill/>
        </p:spPr>
        <p:txBody>
          <a:bodyPr wrap="square" rtlCol="0">
            <a:spAutoFit/>
          </a:bodyPr>
          <a:lstStyle/>
          <a:p>
            <a:r>
              <a:rPr lang="en-GB" dirty="0" smtClean="0"/>
              <a:t>Press Done</a:t>
            </a:r>
            <a:endParaRPr lang="en-GB" dirty="0"/>
          </a:p>
        </p:txBody>
      </p:sp>
      <p:sp>
        <p:nvSpPr>
          <p:cNvPr id="27" name="Oval 26"/>
          <p:cNvSpPr/>
          <p:nvPr/>
        </p:nvSpPr>
        <p:spPr>
          <a:xfrm>
            <a:off x="1600510" y="2363047"/>
            <a:ext cx="492450" cy="610446"/>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p:cNvSpPr/>
          <p:nvPr/>
        </p:nvSpPr>
        <p:spPr>
          <a:xfrm>
            <a:off x="9182040" y="3715166"/>
            <a:ext cx="48090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27092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039906" y="123422"/>
            <a:ext cx="6112187" cy="934198"/>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Accessing Mobility </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0" name="Content Placeholder 9"/>
          <p:cNvSpPr>
            <a:spLocks noGrp="1"/>
          </p:cNvSpPr>
          <p:nvPr>
            <p:ph sz="half" idx="2"/>
          </p:nvPr>
        </p:nvSpPr>
        <p:spPr>
          <a:xfrm>
            <a:off x="4965122" y="1712974"/>
            <a:ext cx="4858438" cy="2988949"/>
          </a:xfrm>
        </p:spPr>
        <p:txBody>
          <a:bodyPr>
            <a:normAutofit fontScale="55000" lnSpcReduction="20000"/>
          </a:bodyPr>
          <a:lstStyle/>
          <a:p>
            <a:pPr marL="0" indent="0">
              <a:buNone/>
            </a:pPr>
            <a:endParaRPr lang="en-GB" dirty="0" smtClean="0"/>
          </a:p>
          <a:p>
            <a:pPr marL="514350" indent="-514350">
              <a:buFont typeface="+mj-lt"/>
              <a:buAutoNum type="arabicPeriod"/>
            </a:pPr>
            <a:r>
              <a:rPr lang="en-GB" sz="2900" dirty="0" smtClean="0"/>
              <a:t>Select the mobility icon as shown to the left. </a:t>
            </a:r>
          </a:p>
          <a:p>
            <a:pPr marL="514350" indent="-514350">
              <a:buFont typeface="+mj-lt"/>
              <a:buAutoNum type="arabicPeriod"/>
            </a:pPr>
            <a:r>
              <a:rPr lang="en-GB" sz="2900" dirty="0" smtClean="0"/>
              <a:t>Press Accept</a:t>
            </a:r>
          </a:p>
          <a:p>
            <a:pPr marL="514350" indent="-514350">
              <a:buFont typeface="+mj-lt"/>
              <a:buAutoNum type="arabicPeriod"/>
            </a:pPr>
            <a:r>
              <a:rPr lang="en-GB" sz="2900" dirty="0" smtClean="0"/>
              <a:t>Slide the circle to the right</a:t>
            </a:r>
          </a:p>
          <a:p>
            <a:pPr marL="514350" indent="-514350">
              <a:buFont typeface="+mj-lt"/>
              <a:buAutoNum type="arabicPeriod"/>
            </a:pPr>
            <a:r>
              <a:rPr lang="en-GB" sz="2900" dirty="0" smtClean="0"/>
              <a:t>Enter username (</a:t>
            </a:r>
            <a:r>
              <a:rPr lang="en-GB" sz="2900" dirty="0" err="1" smtClean="0"/>
              <a:t>swpforcenumber</a:t>
            </a:r>
            <a:r>
              <a:rPr lang="en-GB" sz="2900" b="1" dirty="0" err="1" smtClean="0"/>
              <a:t>@swp</a:t>
            </a:r>
            <a:r>
              <a:rPr lang="en-GB" sz="2900" dirty="0" smtClean="0"/>
              <a:t>)</a:t>
            </a:r>
          </a:p>
          <a:p>
            <a:pPr marL="514350" indent="-514350">
              <a:buFont typeface="+mj-lt"/>
              <a:buAutoNum type="arabicPeriod"/>
            </a:pPr>
            <a:r>
              <a:rPr lang="en-GB" sz="2900" dirty="0" smtClean="0"/>
              <a:t>Enter password (Current desktop password)</a:t>
            </a:r>
          </a:p>
          <a:p>
            <a:pPr marL="514350" indent="-514350">
              <a:buFont typeface="+mj-lt"/>
              <a:buAutoNum type="arabicPeriod"/>
            </a:pPr>
            <a:r>
              <a:rPr lang="en-GB" sz="2900" dirty="0" smtClean="0"/>
              <a:t>Press select certificate (Your collar number) then select</a:t>
            </a:r>
          </a:p>
          <a:p>
            <a:pPr marL="514350" indent="-514350">
              <a:buFont typeface="+mj-lt"/>
              <a:buAutoNum type="arabicPeriod"/>
            </a:pPr>
            <a:r>
              <a:rPr lang="en-GB" sz="2900" dirty="0" smtClean="0"/>
              <a:t>Connection Request – Press OK</a:t>
            </a:r>
          </a:p>
          <a:p>
            <a:pPr marL="514350" indent="-514350">
              <a:buFont typeface="+mj-lt"/>
              <a:buAutoNum type="arabicPeriod"/>
            </a:pPr>
            <a:r>
              <a:rPr lang="en-GB" sz="2900" dirty="0"/>
              <a:t>A little key will then appear at the top left of the </a:t>
            </a:r>
            <a:r>
              <a:rPr lang="en-GB" sz="2900" dirty="0" smtClean="0"/>
              <a:t>screen</a:t>
            </a:r>
            <a:r>
              <a:rPr lang="en-GB" sz="2900" dirty="0"/>
              <a:t> </a:t>
            </a:r>
            <a:r>
              <a:rPr lang="en-GB" sz="2900" dirty="0" smtClean="0"/>
              <a:t>to signify that you are now connected.</a:t>
            </a:r>
          </a:p>
          <a:p>
            <a:pPr marL="514350" indent="-514350">
              <a:buFont typeface="+mj-lt"/>
              <a:buAutoNum type="arabicPeriod"/>
            </a:pPr>
            <a:endParaRPr lang="en-GB" dirty="0" smtClean="0"/>
          </a:p>
          <a:p>
            <a:pPr marL="514350" indent="-514350">
              <a:buFont typeface="+mj-lt"/>
              <a:buAutoNum type="arabicPeriod"/>
            </a:pPr>
            <a:endParaRPr lang="en-GB" dirty="0" smtClean="0"/>
          </a:p>
        </p:txBody>
      </p:sp>
      <p:pic>
        <p:nvPicPr>
          <p:cNvPr id="5" name="Picture 4"/>
          <p:cNvPicPr>
            <a:picLocks noChangeAspect="1"/>
          </p:cNvPicPr>
          <p:nvPr/>
        </p:nvPicPr>
        <p:blipFill>
          <a:blip r:embed="rId3"/>
          <a:stretch>
            <a:fillRect/>
          </a:stretch>
        </p:blipFill>
        <p:spPr>
          <a:xfrm>
            <a:off x="0" y="5998389"/>
            <a:ext cx="2840982" cy="859611"/>
          </a:xfrm>
          <a:prstGeom prst="rect">
            <a:avLst/>
          </a:prstGeom>
        </p:spPr>
      </p:pic>
      <p:sp>
        <p:nvSpPr>
          <p:cNvPr id="8" name="TextBox 7"/>
          <p:cNvSpPr txBox="1"/>
          <p:nvPr/>
        </p:nvSpPr>
        <p:spPr>
          <a:xfrm>
            <a:off x="854501" y="1154472"/>
            <a:ext cx="10307769" cy="369332"/>
          </a:xfrm>
          <a:prstGeom prst="rect">
            <a:avLst/>
          </a:prstGeom>
          <a:noFill/>
        </p:spPr>
        <p:txBody>
          <a:bodyPr wrap="square" rtlCol="0">
            <a:spAutoFit/>
          </a:bodyPr>
          <a:lstStyle/>
          <a:p>
            <a:r>
              <a:rPr lang="en-GB" dirty="0" smtClean="0">
                <a:solidFill>
                  <a:schemeClr val="accent1">
                    <a:lumMod val="75000"/>
                  </a:schemeClr>
                </a:solidFill>
              </a:rPr>
              <a:t>Mobility is an additional security feature that MUST be switched ON in order for your apps to work correctly</a:t>
            </a:r>
          </a:p>
        </p:txBody>
      </p:sp>
      <p:pic>
        <p:nvPicPr>
          <p:cNvPr id="2050" name="Picture 2" descr="5859186b-8d6d-43c8-bd36-cb2787f80662@south-wales"/>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520" t="21665" r="2338" b="20832"/>
          <a:stretch/>
        </p:blipFill>
        <p:spPr bwMode="auto">
          <a:xfrm rot="5400000">
            <a:off x="2064333" y="2862880"/>
            <a:ext cx="2780850" cy="12814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5"/>
          <a:stretch>
            <a:fillRect/>
          </a:stretch>
        </p:blipFill>
        <p:spPr>
          <a:xfrm>
            <a:off x="9823560" y="4226953"/>
            <a:ext cx="676715" cy="6035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2" descr="b295e694-010c-46b4-9b7d-ee4498725b2e@south-wales"/>
          <p:cNvPicPr>
            <a:picLocks noChangeAspect="1" noChangeArrowheads="1"/>
          </p:cNvPicPr>
          <p:nvPr/>
        </p:nvPicPr>
        <p:blipFill rotWithShape="1">
          <a:blip r:embed="rId6">
            <a:extLst>
              <a:ext uri="{28A0092B-C50C-407E-A947-70E740481C1C}">
                <a14:useLocalDpi xmlns:a14="http://schemas.microsoft.com/office/drawing/2010/main" val="0"/>
              </a:ext>
            </a:extLst>
          </a:blip>
          <a:srcRect l="40638" t="38374" r="49731" b="50212"/>
          <a:stretch/>
        </p:blipFill>
        <p:spPr bwMode="auto">
          <a:xfrm rot="5400000">
            <a:off x="1025979" y="2659457"/>
            <a:ext cx="899081" cy="799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6095999" y="5114235"/>
            <a:ext cx="5886027" cy="369332"/>
          </a:xfrm>
          <a:prstGeom prst="rect">
            <a:avLst/>
          </a:prstGeom>
          <a:noFill/>
        </p:spPr>
        <p:txBody>
          <a:bodyPr wrap="square" rtlCol="0">
            <a:spAutoFit/>
          </a:bodyPr>
          <a:lstStyle/>
          <a:p>
            <a:r>
              <a:rPr lang="en-GB" i="1" dirty="0" smtClean="0">
                <a:solidFill>
                  <a:schemeClr val="accent1">
                    <a:lumMod val="75000"/>
                  </a:schemeClr>
                </a:solidFill>
              </a:rPr>
              <a:t>If it takes a while to connect, slide it off and back on again</a:t>
            </a:r>
            <a:endParaRPr lang="en-GB" i="1" dirty="0">
              <a:solidFill>
                <a:schemeClr val="accent1">
                  <a:lumMod val="75000"/>
                </a:schemeClr>
              </a:solidFill>
            </a:endParaRPr>
          </a:p>
        </p:txBody>
      </p:sp>
    </p:spTree>
    <p:extLst>
      <p:ext uri="{BB962C8B-B14F-4D97-AF65-F5344CB8AC3E}">
        <p14:creationId xmlns:p14="http://schemas.microsoft.com/office/powerpoint/2010/main" val="211226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776977" y="184944"/>
            <a:ext cx="6638046"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VMware Boxer Emails </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0" name="Content Placeholder 9"/>
          <p:cNvSpPr>
            <a:spLocks noGrp="1"/>
          </p:cNvSpPr>
          <p:nvPr>
            <p:ph sz="half" idx="2"/>
          </p:nvPr>
        </p:nvSpPr>
        <p:spPr>
          <a:xfrm>
            <a:off x="3230419" y="1424249"/>
            <a:ext cx="6542314" cy="3153916"/>
          </a:xfrm>
        </p:spPr>
        <p:txBody>
          <a:bodyPr>
            <a:normAutofit/>
          </a:bodyPr>
          <a:lstStyle/>
          <a:p>
            <a:pPr marL="514350" indent="-514350">
              <a:buFont typeface="+mj-lt"/>
              <a:buAutoNum type="arabicPeriod"/>
            </a:pPr>
            <a:r>
              <a:rPr lang="en-GB" dirty="0" smtClean="0"/>
              <a:t>Press I Understand</a:t>
            </a:r>
          </a:p>
          <a:p>
            <a:pPr marL="514350" indent="-514350">
              <a:buFont typeface="+mj-lt"/>
              <a:buAutoNum type="arabicPeriod"/>
            </a:pPr>
            <a:r>
              <a:rPr lang="en-GB" dirty="0" smtClean="0"/>
              <a:t>Press Not now</a:t>
            </a:r>
          </a:p>
          <a:p>
            <a:pPr marL="514350" indent="-514350">
              <a:buFont typeface="+mj-lt"/>
              <a:buAutoNum type="arabicPeriod"/>
            </a:pPr>
            <a:r>
              <a:rPr lang="en-GB" dirty="0" smtClean="0"/>
              <a:t>Press DON’T SEND on the pop up</a:t>
            </a:r>
          </a:p>
          <a:p>
            <a:pPr marL="514350" indent="-514350">
              <a:buFont typeface="+mj-lt"/>
              <a:buAutoNum type="arabicPeriod"/>
            </a:pPr>
            <a:r>
              <a:rPr lang="en-GB" dirty="0" smtClean="0"/>
              <a:t>Enter password (Current desktop password)</a:t>
            </a:r>
          </a:p>
          <a:p>
            <a:pPr marL="514350" indent="-514350">
              <a:buFont typeface="+mj-lt"/>
              <a:buAutoNum type="arabicPeriod"/>
            </a:pPr>
            <a:r>
              <a:rPr lang="en-GB" dirty="0" smtClean="0"/>
              <a:t>Press next</a:t>
            </a:r>
          </a:p>
          <a:p>
            <a:pPr marL="0" indent="0">
              <a:buNone/>
            </a:pPr>
            <a:endParaRPr lang="en-GB" dirty="0"/>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3" name="TextBox 2"/>
          <p:cNvSpPr txBox="1"/>
          <p:nvPr/>
        </p:nvSpPr>
        <p:spPr>
          <a:xfrm>
            <a:off x="5625473" y="4385957"/>
            <a:ext cx="6129867" cy="1200329"/>
          </a:xfrm>
          <a:prstGeom prst="rect">
            <a:avLst/>
          </a:prstGeom>
          <a:noFill/>
        </p:spPr>
        <p:txBody>
          <a:bodyPr wrap="square" rtlCol="0">
            <a:spAutoFit/>
          </a:bodyPr>
          <a:lstStyle/>
          <a:p>
            <a:r>
              <a:rPr lang="en-GB" i="1" dirty="0" smtClean="0">
                <a:solidFill>
                  <a:schemeClr val="accent1">
                    <a:lumMod val="50000"/>
                  </a:schemeClr>
                </a:solidFill>
              </a:rPr>
              <a:t>Please remember to change the password when you change your desktop password</a:t>
            </a:r>
          </a:p>
          <a:p>
            <a:endParaRPr lang="en-GB" i="1" dirty="0" smtClean="0">
              <a:solidFill>
                <a:schemeClr val="accent1">
                  <a:lumMod val="50000"/>
                </a:schemeClr>
              </a:solidFill>
            </a:endParaRPr>
          </a:p>
          <a:p>
            <a:r>
              <a:rPr lang="en-GB" b="1" i="1" dirty="0" smtClean="0">
                <a:solidFill>
                  <a:schemeClr val="accent1">
                    <a:lumMod val="50000"/>
                  </a:schemeClr>
                </a:solidFill>
              </a:rPr>
              <a:t>Settings / VMware Boxer / Incoming settings (Bottom of list)</a:t>
            </a:r>
            <a:endParaRPr lang="en-GB" b="1" i="1" dirty="0">
              <a:solidFill>
                <a:schemeClr val="accent1">
                  <a:lumMod val="50000"/>
                </a:schemeClr>
              </a:solidFill>
            </a:endParaRPr>
          </a:p>
        </p:txBody>
      </p:sp>
      <p:pic>
        <p:nvPicPr>
          <p:cNvPr id="9" name="Picture 8"/>
          <p:cNvPicPr>
            <a:picLocks noChangeAspect="1"/>
          </p:cNvPicPr>
          <p:nvPr/>
        </p:nvPicPr>
        <p:blipFill rotWithShape="1">
          <a:blip r:embed="rId4" cstate="print">
            <a:extLst>
              <a:ext uri="{28A0092B-C50C-407E-A947-70E740481C1C}">
                <a14:useLocalDpi xmlns:a14="http://schemas.microsoft.com/office/drawing/2010/main" val="0"/>
              </a:ext>
            </a:extLst>
          </a:blip>
          <a:srcRect l="35067" r="38859" b="1196"/>
          <a:stretch/>
        </p:blipFill>
        <p:spPr>
          <a:xfrm>
            <a:off x="5477554" y="5298872"/>
            <a:ext cx="147919" cy="217893"/>
          </a:xfrm>
          <a:prstGeom prst="rect">
            <a:avLst/>
          </a:prstGeom>
        </p:spPr>
      </p:pic>
      <p:pic>
        <p:nvPicPr>
          <p:cNvPr id="15" name="Picture 2" descr="b295e694-010c-46b4-9b7d-ee4498725b2e@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17367" t="39156" r="71753" b="49429"/>
          <a:stretch/>
        </p:blipFill>
        <p:spPr bwMode="auto">
          <a:xfrm rot="5400000">
            <a:off x="1480550" y="542351"/>
            <a:ext cx="1197286" cy="9421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505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1544319" y="184913"/>
            <a:ext cx="9198187"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VM Boxer Outlook and Contacts</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pic>
        <p:nvPicPr>
          <p:cNvPr id="9" name="Content Placeholder 8"/>
          <p:cNvPicPr>
            <a:picLocks noGrp="1" noChangeAspect="1"/>
          </p:cNvPicPr>
          <p:nvPr>
            <p:ph sz="half" idx="1"/>
          </p:nvPr>
        </p:nvPicPr>
        <p:blipFill>
          <a:blip r:embed="rId4"/>
          <a:stretch>
            <a:fillRect/>
          </a:stretch>
        </p:blipFill>
        <p:spPr>
          <a:xfrm>
            <a:off x="9695191" y="3232536"/>
            <a:ext cx="756062" cy="9240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p:cNvSpPr txBox="1"/>
          <p:nvPr/>
        </p:nvSpPr>
        <p:spPr>
          <a:xfrm>
            <a:off x="8988210" y="4276307"/>
            <a:ext cx="2600960"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Press the contact icon</a:t>
            </a:r>
          </a:p>
          <a:p>
            <a:pPr marL="285750" indent="-285750">
              <a:buFont typeface="Arial" panose="020B0604020202020204" pitchFamily="34" charset="0"/>
              <a:buChar char="•"/>
            </a:pPr>
            <a:r>
              <a:rPr lang="en-GB" dirty="0" smtClean="0"/>
              <a:t>Press later</a:t>
            </a:r>
            <a:endParaRPr lang="en-GB" dirty="0"/>
          </a:p>
        </p:txBody>
      </p:sp>
      <p:pic>
        <p:nvPicPr>
          <p:cNvPr id="7170" name="Picture 2" descr="9eb761a8-7c10-4583-8def-9f85821d5852@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543" t="21215" r="2233" b="17896"/>
          <a:stretch/>
        </p:blipFill>
        <p:spPr bwMode="auto">
          <a:xfrm rot="5400000">
            <a:off x="2483373" y="2475258"/>
            <a:ext cx="3994373" cy="18762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10" name="Rectangle 9"/>
          <p:cNvSpPr/>
          <p:nvPr/>
        </p:nvSpPr>
        <p:spPr>
          <a:xfrm>
            <a:off x="3887893" y="2336800"/>
            <a:ext cx="1144693" cy="2228427"/>
          </a:xfrm>
          <a:prstGeom prst="rect">
            <a:avLst/>
          </a:prstGeom>
          <a:solidFill>
            <a:srgbClr val="D8D6CD"/>
          </a:solidFill>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1" name="Picture 3" descr="bbb588d0-94e3-4b0f-8c44-38efa7215aea@south-wales"/>
          <p:cNvPicPr>
            <a:picLocks noChangeAspect="1" noChangeArrowheads="1"/>
          </p:cNvPicPr>
          <p:nvPr/>
        </p:nvPicPr>
        <p:blipFill rotWithShape="1">
          <a:blip r:embed="rId6">
            <a:extLst>
              <a:ext uri="{28A0092B-C50C-407E-A947-70E740481C1C}">
                <a14:useLocalDpi xmlns:a14="http://schemas.microsoft.com/office/drawing/2010/main" val="0"/>
              </a:ext>
            </a:extLst>
          </a:blip>
          <a:srcRect l="1855" t="23104" r="2034" b="16007"/>
          <a:stretch/>
        </p:blipFill>
        <p:spPr bwMode="auto">
          <a:xfrm rot="5400000">
            <a:off x="5214821" y="2459914"/>
            <a:ext cx="3977235" cy="18897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cxnSp>
        <p:nvCxnSpPr>
          <p:cNvPr id="15" name="Straight Arrow Connector 14"/>
          <p:cNvCxnSpPr/>
          <p:nvPr/>
        </p:nvCxnSpPr>
        <p:spPr>
          <a:xfrm flipV="1">
            <a:off x="4897120" y="2783840"/>
            <a:ext cx="1219200" cy="199136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7972213" y="2682240"/>
            <a:ext cx="880534" cy="148266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9039013" y="2049031"/>
            <a:ext cx="2550157" cy="1077218"/>
          </a:xfrm>
          <a:prstGeom prst="rect">
            <a:avLst/>
          </a:prstGeom>
          <a:noFill/>
        </p:spPr>
        <p:txBody>
          <a:bodyPr wrap="square" rtlCol="0">
            <a:spAutoFit/>
          </a:bodyPr>
          <a:lstStyle/>
          <a:p>
            <a:r>
              <a:rPr lang="en-GB" sz="1600" dirty="0" smtClean="0"/>
              <a:t>Add New Contact </a:t>
            </a:r>
          </a:p>
          <a:p>
            <a:pPr marL="285750" indent="-285750">
              <a:buFont typeface="Arial" panose="020B0604020202020204" pitchFamily="34" charset="0"/>
              <a:buChar char="•"/>
            </a:pPr>
            <a:r>
              <a:rPr lang="en-GB" sz="1600" dirty="0" smtClean="0"/>
              <a:t>This will automatically sync and update the contacts icon</a:t>
            </a:r>
            <a:endParaRPr lang="en-GB" sz="1600" dirty="0"/>
          </a:p>
        </p:txBody>
      </p:sp>
      <p:cxnSp>
        <p:nvCxnSpPr>
          <p:cNvPr id="20" name="Straight Arrow Connector 19"/>
          <p:cNvCxnSpPr/>
          <p:nvPr/>
        </p:nvCxnSpPr>
        <p:spPr>
          <a:xfrm flipV="1">
            <a:off x="7972213" y="1433240"/>
            <a:ext cx="982133" cy="413151"/>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9041983" y="1200060"/>
            <a:ext cx="2062479" cy="646331"/>
          </a:xfrm>
          <a:prstGeom prst="rect">
            <a:avLst/>
          </a:prstGeom>
          <a:noFill/>
        </p:spPr>
        <p:txBody>
          <a:bodyPr wrap="square" rtlCol="0">
            <a:spAutoFit/>
          </a:bodyPr>
          <a:lstStyle/>
          <a:p>
            <a:r>
              <a:rPr lang="en-GB" dirty="0" smtClean="0"/>
              <a:t>Search anyone in the organisation</a:t>
            </a:r>
            <a:endParaRPr lang="en-GB" dirty="0"/>
          </a:p>
        </p:txBody>
      </p:sp>
      <p:sp>
        <p:nvSpPr>
          <p:cNvPr id="26" name="TextBox 25"/>
          <p:cNvSpPr txBox="1"/>
          <p:nvPr/>
        </p:nvSpPr>
        <p:spPr>
          <a:xfrm>
            <a:off x="1470436" y="3969309"/>
            <a:ext cx="1496491" cy="369332"/>
          </a:xfrm>
          <a:prstGeom prst="rect">
            <a:avLst/>
          </a:prstGeom>
          <a:noFill/>
        </p:spPr>
        <p:txBody>
          <a:bodyPr wrap="square" rtlCol="0">
            <a:spAutoFit/>
          </a:bodyPr>
          <a:lstStyle/>
          <a:p>
            <a:r>
              <a:rPr lang="en-GB" dirty="0" smtClean="0"/>
              <a:t>Your Calendar</a:t>
            </a:r>
            <a:endParaRPr lang="en-GB" dirty="0"/>
          </a:p>
        </p:txBody>
      </p:sp>
      <p:cxnSp>
        <p:nvCxnSpPr>
          <p:cNvPr id="28" name="Straight Arrow Connector 27"/>
          <p:cNvCxnSpPr/>
          <p:nvPr/>
        </p:nvCxnSpPr>
        <p:spPr>
          <a:xfrm flipH="1" flipV="1">
            <a:off x="3081866" y="4164907"/>
            <a:ext cx="968586" cy="56380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32" name="Picture 2" descr="b295e694-010c-46b4-9b7d-ee4498725b2e@south-wales"/>
          <p:cNvPicPr>
            <a:picLocks noChangeAspect="1" noChangeArrowheads="1"/>
          </p:cNvPicPr>
          <p:nvPr/>
        </p:nvPicPr>
        <p:blipFill rotWithShape="1">
          <a:blip r:embed="rId7">
            <a:extLst>
              <a:ext uri="{28A0092B-C50C-407E-A947-70E740481C1C}">
                <a14:useLocalDpi xmlns:a14="http://schemas.microsoft.com/office/drawing/2010/main" val="0"/>
              </a:ext>
            </a:extLst>
          </a:blip>
          <a:srcRect l="17367" t="39156" r="71753" b="49429"/>
          <a:stretch/>
        </p:blipFill>
        <p:spPr bwMode="auto">
          <a:xfrm rot="5400000">
            <a:off x="709440" y="608299"/>
            <a:ext cx="608463" cy="4787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21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1789562" y="27525"/>
            <a:ext cx="8254001"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 Hub</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31750" y="5998389"/>
            <a:ext cx="2840982" cy="859611"/>
          </a:xfrm>
          <a:prstGeom prst="rect">
            <a:avLst/>
          </a:prstGeom>
        </p:spPr>
      </p:pic>
      <p:pic>
        <p:nvPicPr>
          <p:cNvPr id="28" name="Picture 27"/>
          <p:cNvPicPr>
            <a:picLocks noChangeAspect="1"/>
          </p:cNvPicPr>
          <p:nvPr/>
        </p:nvPicPr>
        <p:blipFill rotWithShape="1">
          <a:blip r:embed="rId4" cstate="print">
            <a:extLst>
              <a:ext uri="{28A0092B-C50C-407E-A947-70E740481C1C}">
                <a14:useLocalDpi xmlns:a14="http://schemas.microsoft.com/office/drawing/2010/main" val="0"/>
              </a:ext>
            </a:extLst>
          </a:blip>
          <a:srcRect l="48839" t="57258" r="40374" b="30957"/>
          <a:stretch/>
        </p:blipFill>
        <p:spPr>
          <a:xfrm rot="5400000">
            <a:off x="4463017" y="350400"/>
            <a:ext cx="739743" cy="6061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29" name="Group 28"/>
          <p:cNvGrpSpPr/>
          <p:nvPr/>
        </p:nvGrpSpPr>
        <p:grpSpPr>
          <a:xfrm>
            <a:off x="493234" y="1113217"/>
            <a:ext cx="1924061" cy="3648608"/>
            <a:chOff x="1141535" y="1158941"/>
            <a:chExt cx="1924061" cy="3648608"/>
          </a:xfrm>
        </p:grpSpPr>
        <p:pic>
          <p:nvPicPr>
            <p:cNvPr id="31" name="Picture 30"/>
            <p:cNvPicPr>
              <a:picLocks noChangeAspect="1"/>
            </p:cNvPicPr>
            <p:nvPr/>
          </p:nvPicPr>
          <p:blipFill rotWithShape="1">
            <a:blip r:embed="rId5" cstate="print">
              <a:extLst>
                <a:ext uri="{28A0092B-C50C-407E-A947-70E740481C1C}">
                  <a14:useLocalDpi xmlns:a14="http://schemas.microsoft.com/office/drawing/2010/main" val="0"/>
                </a:ext>
              </a:extLst>
            </a:blip>
            <a:srcRect t="16509" b="13179"/>
            <a:stretch/>
          </p:blipFill>
          <p:spPr>
            <a:xfrm rot="5400000">
              <a:off x="279262" y="2021214"/>
              <a:ext cx="3648608" cy="19240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2" name="Oval 31"/>
            <p:cNvSpPr/>
            <p:nvPr/>
          </p:nvSpPr>
          <p:spPr>
            <a:xfrm>
              <a:off x="1221769" y="2282825"/>
              <a:ext cx="699497" cy="357634"/>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p:cNvSpPr/>
            <p:nvPr/>
          </p:nvSpPr>
          <p:spPr>
            <a:xfrm>
              <a:off x="1388741" y="1549118"/>
              <a:ext cx="1420491" cy="733707"/>
            </a:xfrm>
            <a:prstGeom prst="rect">
              <a:avLst/>
            </a:prstGeom>
            <a:solidFill>
              <a:srgbClr val="8C8B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4" name="Group 33"/>
          <p:cNvGrpSpPr/>
          <p:nvPr/>
        </p:nvGrpSpPr>
        <p:grpSpPr>
          <a:xfrm>
            <a:off x="2768418" y="1105519"/>
            <a:ext cx="1948956" cy="3668033"/>
            <a:chOff x="3712733" y="1105521"/>
            <a:chExt cx="1948956" cy="3668033"/>
          </a:xfrm>
        </p:grpSpPr>
        <p:pic>
          <p:nvPicPr>
            <p:cNvPr id="35" name="Picture 34"/>
            <p:cNvPicPr>
              <a:picLocks noChangeAspect="1"/>
            </p:cNvPicPr>
            <p:nvPr/>
          </p:nvPicPr>
          <p:blipFill rotWithShape="1">
            <a:blip r:embed="rId6" cstate="print">
              <a:extLst>
                <a:ext uri="{28A0092B-C50C-407E-A947-70E740481C1C}">
                  <a14:useLocalDpi xmlns:a14="http://schemas.microsoft.com/office/drawing/2010/main" val="0"/>
                </a:ext>
              </a:extLst>
            </a:blip>
            <a:srcRect l="1198" t="17907" r="2622" b="18972"/>
            <a:stretch/>
          </p:blipFill>
          <p:spPr>
            <a:xfrm rot="5400000">
              <a:off x="2924948" y="2036813"/>
              <a:ext cx="3668033" cy="18054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6" name="Picture 35"/>
            <p:cNvPicPr>
              <a:picLocks noChangeAspect="1"/>
            </p:cNvPicPr>
            <p:nvPr/>
          </p:nvPicPr>
          <p:blipFill>
            <a:blip r:embed="rId7"/>
            <a:stretch>
              <a:fillRect/>
            </a:stretch>
          </p:blipFill>
          <p:spPr>
            <a:xfrm>
              <a:off x="3712733" y="2984678"/>
              <a:ext cx="640135" cy="542591"/>
            </a:xfrm>
            <a:prstGeom prst="rect">
              <a:avLst/>
            </a:prstGeom>
          </p:spPr>
        </p:pic>
      </p:grpSp>
      <p:pic>
        <p:nvPicPr>
          <p:cNvPr id="37" name="Picture 4" descr="334a5ba1-3f9d-47cf-b4a3-db56b4b9ebce@south-wales"/>
          <p:cNvPicPr>
            <a:picLocks noChangeAspect="1" noChangeArrowheads="1"/>
          </p:cNvPicPr>
          <p:nvPr/>
        </p:nvPicPr>
        <p:blipFill rotWithShape="1">
          <a:blip r:embed="rId8">
            <a:extLst>
              <a:ext uri="{28A0092B-C50C-407E-A947-70E740481C1C}">
                <a14:useLocalDpi xmlns:a14="http://schemas.microsoft.com/office/drawing/2010/main" val="0"/>
              </a:ext>
            </a:extLst>
          </a:blip>
          <a:srcRect l="2327" t="20992" r="3450" b="15897"/>
          <a:stretch/>
        </p:blipFill>
        <p:spPr bwMode="auto">
          <a:xfrm rot="5400000">
            <a:off x="4371604" y="1986938"/>
            <a:ext cx="3668148" cy="1842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38" name="Picture 2" descr="ee9bb5e3-1145-48c4-a235-544e7d28040f@south-wales"/>
          <p:cNvPicPr>
            <a:picLocks noChangeAspect="1" noChangeArrowheads="1"/>
          </p:cNvPicPr>
          <p:nvPr/>
        </p:nvPicPr>
        <p:blipFill rotWithShape="1">
          <a:blip r:embed="rId9">
            <a:extLst>
              <a:ext uri="{28A0092B-C50C-407E-A947-70E740481C1C}">
                <a14:useLocalDpi xmlns:a14="http://schemas.microsoft.com/office/drawing/2010/main" val="0"/>
              </a:ext>
            </a:extLst>
          </a:blip>
          <a:srcRect l="1094" t="18889" r="2461" b="17704"/>
          <a:stretch/>
        </p:blipFill>
        <p:spPr bwMode="auto">
          <a:xfrm rot="5400000">
            <a:off x="6729104" y="1979334"/>
            <a:ext cx="3611892" cy="18112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39" name="Picture 3" descr="17249de0-d200-46bd-8d56-3cb6758da9fd@south-wales"/>
          <p:cNvPicPr>
            <a:picLocks noChangeAspect="1" noChangeArrowheads="1"/>
          </p:cNvPicPr>
          <p:nvPr/>
        </p:nvPicPr>
        <p:blipFill rotWithShape="1">
          <a:blip r:embed="rId10">
            <a:extLst>
              <a:ext uri="{28A0092B-C50C-407E-A947-70E740481C1C}">
                <a14:useLocalDpi xmlns:a14="http://schemas.microsoft.com/office/drawing/2010/main" val="0"/>
              </a:ext>
            </a:extLst>
          </a:blip>
          <a:srcRect l="1872" t="16185" r="2016" b="21148"/>
          <a:stretch/>
        </p:blipFill>
        <p:spPr bwMode="auto">
          <a:xfrm rot="5400000">
            <a:off x="9118924" y="2044232"/>
            <a:ext cx="3533897" cy="17281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40" name="Oval 39"/>
          <p:cNvSpPr/>
          <p:nvPr/>
        </p:nvSpPr>
        <p:spPr>
          <a:xfrm>
            <a:off x="5431142" y="3169346"/>
            <a:ext cx="1172858" cy="392853"/>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7745249" y="3846117"/>
            <a:ext cx="633363" cy="454950"/>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11262743" y="3088639"/>
            <a:ext cx="333204" cy="304801"/>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7809996" y="4877180"/>
            <a:ext cx="1725820" cy="646331"/>
          </a:xfrm>
          <a:prstGeom prst="rect">
            <a:avLst/>
          </a:prstGeom>
          <a:noFill/>
        </p:spPr>
        <p:txBody>
          <a:bodyPr wrap="square" rtlCol="0">
            <a:spAutoFit/>
          </a:bodyPr>
          <a:lstStyle/>
          <a:p>
            <a:pPr algn="ctr"/>
            <a:r>
              <a:rPr lang="en-GB" dirty="0" smtClean="0"/>
              <a:t>Press Reapply</a:t>
            </a:r>
          </a:p>
          <a:p>
            <a:pPr algn="ctr"/>
            <a:r>
              <a:rPr lang="en-GB" dirty="0" smtClean="0"/>
              <a:t>Profile</a:t>
            </a:r>
            <a:endParaRPr lang="en-GB" dirty="0"/>
          </a:p>
        </p:txBody>
      </p:sp>
      <p:sp>
        <p:nvSpPr>
          <p:cNvPr id="44" name="TextBox 43"/>
          <p:cNvSpPr txBox="1"/>
          <p:nvPr/>
        </p:nvSpPr>
        <p:spPr>
          <a:xfrm>
            <a:off x="10063340" y="4828453"/>
            <a:ext cx="1725820" cy="646331"/>
          </a:xfrm>
          <a:prstGeom prst="rect">
            <a:avLst/>
          </a:prstGeom>
          <a:noFill/>
        </p:spPr>
        <p:txBody>
          <a:bodyPr wrap="square" rtlCol="0">
            <a:spAutoFit/>
          </a:bodyPr>
          <a:lstStyle/>
          <a:p>
            <a:pPr algn="ctr"/>
            <a:r>
              <a:rPr lang="en-GB" dirty="0" smtClean="0"/>
              <a:t>Press Add to all pop ups</a:t>
            </a:r>
            <a:endParaRPr lang="en-GB" dirty="0"/>
          </a:p>
        </p:txBody>
      </p:sp>
      <p:sp>
        <p:nvSpPr>
          <p:cNvPr id="45" name="TextBox 44"/>
          <p:cNvSpPr txBox="1"/>
          <p:nvPr/>
        </p:nvSpPr>
        <p:spPr>
          <a:xfrm>
            <a:off x="4860867" y="4610950"/>
            <a:ext cx="2724515" cy="923330"/>
          </a:xfrm>
          <a:prstGeom prst="rect">
            <a:avLst/>
          </a:prstGeom>
          <a:noFill/>
        </p:spPr>
        <p:txBody>
          <a:bodyPr wrap="square" rtlCol="0">
            <a:spAutoFit/>
          </a:bodyPr>
          <a:lstStyle/>
          <a:p>
            <a:endParaRPr lang="en-GB" dirty="0" smtClean="0"/>
          </a:p>
          <a:p>
            <a:pPr algn="ctr"/>
            <a:r>
              <a:rPr lang="en-GB" dirty="0" smtClean="0"/>
              <a:t>Android App </a:t>
            </a:r>
          </a:p>
          <a:p>
            <a:pPr algn="ctr"/>
            <a:r>
              <a:rPr lang="en-GB" dirty="0" smtClean="0"/>
              <a:t>Catalogue Settings</a:t>
            </a:r>
          </a:p>
        </p:txBody>
      </p:sp>
      <p:sp>
        <p:nvSpPr>
          <p:cNvPr id="46" name="TextBox 45"/>
          <p:cNvSpPr txBox="1"/>
          <p:nvPr/>
        </p:nvSpPr>
        <p:spPr>
          <a:xfrm>
            <a:off x="3005579" y="4990424"/>
            <a:ext cx="1855288" cy="369332"/>
          </a:xfrm>
          <a:prstGeom prst="rect">
            <a:avLst/>
          </a:prstGeom>
          <a:noFill/>
        </p:spPr>
        <p:txBody>
          <a:bodyPr wrap="square" rtlCol="0">
            <a:spAutoFit/>
          </a:bodyPr>
          <a:lstStyle/>
          <a:p>
            <a:r>
              <a:rPr lang="en-GB" dirty="0" smtClean="0"/>
              <a:t>Select Profiles</a:t>
            </a:r>
            <a:endParaRPr lang="en-GB" dirty="0"/>
          </a:p>
        </p:txBody>
      </p:sp>
      <p:sp>
        <p:nvSpPr>
          <p:cNvPr id="47" name="TextBox 46"/>
          <p:cNvSpPr txBox="1"/>
          <p:nvPr/>
        </p:nvSpPr>
        <p:spPr>
          <a:xfrm>
            <a:off x="527621" y="4952978"/>
            <a:ext cx="1855288" cy="369332"/>
          </a:xfrm>
          <a:prstGeom prst="rect">
            <a:avLst/>
          </a:prstGeom>
          <a:noFill/>
        </p:spPr>
        <p:txBody>
          <a:bodyPr wrap="square" rtlCol="0">
            <a:spAutoFit/>
          </a:bodyPr>
          <a:lstStyle/>
          <a:p>
            <a:r>
              <a:rPr lang="en-GB" dirty="0" smtClean="0"/>
              <a:t>Select This Device</a:t>
            </a:r>
            <a:endParaRPr lang="en-GB" dirty="0"/>
          </a:p>
        </p:txBody>
      </p:sp>
    </p:spTree>
    <p:extLst>
      <p:ext uri="{BB962C8B-B14F-4D97-AF65-F5344CB8AC3E}">
        <p14:creationId xmlns:p14="http://schemas.microsoft.com/office/powerpoint/2010/main" val="47616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045199" y="168275"/>
            <a:ext cx="8254001"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Play Store</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3" name="Content Placeholder 12"/>
          <p:cNvSpPr>
            <a:spLocks noGrp="1"/>
          </p:cNvSpPr>
          <p:nvPr>
            <p:ph sz="half" idx="1"/>
          </p:nvPr>
        </p:nvSpPr>
        <p:spPr>
          <a:xfrm>
            <a:off x="2280360" y="2037548"/>
            <a:ext cx="4557069" cy="1767840"/>
          </a:xfrm>
        </p:spPr>
        <p:txBody>
          <a:bodyPr>
            <a:normAutofit/>
          </a:bodyPr>
          <a:lstStyle/>
          <a:p>
            <a:r>
              <a:rPr lang="en-GB" sz="2000" dirty="0" smtClean="0"/>
              <a:t>Sign in Google Account</a:t>
            </a:r>
          </a:p>
          <a:p>
            <a:pPr marL="0" indent="0">
              <a:buNone/>
            </a:pPr>
            <a:r>
              <a:rPr lang="en-GB" sz="2000" dirty="0"/>
              <a:t>	</a:t>
            </a:r>
            <a:r>
              <a:rPr lang="en-GB" sz="2000" dirty="0" smtClean="0"/>
              <a:t>SWP email address</a:t>
            </a:r>
          </a:p>
          <a:p>
            <a:pPr marL="0" indent="0">
              <a:buNone/>
            </a:pPr>
            <a:r>
              <a:rPr lang="en-GB" sz="2000" dirty="0" smtClean="0"/>
              <a:t>	Password (as </a:t>
            </a:r>
            <a:r>
              <a:rPr lang="en-GB" sz="2000" dirty="0" smtClean="0"/>
              <a:t>on the register</a:t>
            </a:r>
            <a:r>
              <a:rPr lang="en-GB" sz="2000" dirty="0" smtClean="0"/>
              <a:t>)</a:t>
            </a:r>
            <a:endParaRPr lang="en-GB" sz="2000" dirty="0" smtClean="0"/>
          </a:p>
          <a:p>
            <a:r>
              <a:rPr lang="en-GB" sz="2000" dirty="0" smtClean="0"/>
              <a:t>Press I agree</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514350" indent="-514350">
              <a:buFont typeface="+mj-lt"/>
              <a:buAutoNum type="arabicPeriod"/>
            </a:pPr>
            <a:endParaRPr lang="en-GB" dirty="0"/>
          </a:p>
        </p:txBody>
      </p:sp>
      <p:pic>
        <p:nvPicPr>
          <p:cNvPr id="5" name="Picture 4"/>
          <p:cNvPicPr>
            <a:picLocks noChangeAspect="1"/>
          </p:cNvPicPr>
          <p:nvPr/>
        </p:nvPicPr>
        <p:blipFill>
          <a:blip r:embed="rId3"/>
          <a:stretch>
            <a:fillRect/>
          </a:stretch>
        </p:blipFill>
        <p:spPr>
          <a:xfrm>
            <a:off x="-31750" y="5998389"/>
            <a:ext cx="2840982" cy="859611"/>
          </a:xfrm>
          <a:prstGeom prst="rect">
            <a:avLst/>
          </a:prstGeom>
        </p:spPr>
      </p:pic>
      <p:pic>
        <p:nvPicPr>
          <p:cNvPr id="11268" name="Picture 4" descr="54ca3f81-cf1f-4ba4-b90c-37db9934e6a4@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l="15127" t="48552" r="72876" b="38195"/>
          <a:stretch/>
        </p:blipFill>
        <p:spPr bwMode="auto">
          <a:xfrm rot="5400000">
            <a:off x="1014269" y="2139849"/>
            <a:ext cx="1193507" cy="9889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1269" name="Picture 5" descr="acf68d75-10d3-4cdd-a7de-ce345c544525@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1964" t="27048" r="1997" b="13850"/>
          <a:stretch/>
        </p:blipFill>
        <p:spPr bwMode="auto">
          <a:xfrm rot="5400000">
            <a:off x="5979723" y="2306823"/>
            <a:ext cx="3551486" cy="16391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9096587" y="1612157"/>
            <a:ext cx="2458720" cy="2862322"/>
          </a:xfrm>
          <a:prstGeom prst="rect">
            <a:avLst/>
          </a:prstGeom>
          <a:noFill/>
        </p:spPr>
        <p:txBody>
          <a:bodyPr wrap="square" rtlCol="0">
            <a:spAutoFit/>
          </a:bodyPr>
          <a:lstStyle/>
          <a:p>
            <a:r>
              <a:rPr lang="en-GB" dirty="0"/>
              <a:t>Slide button across to turn off the back up to google </a:t>
            </a:r>
            <a:r>
              <a:rPr lang="en-GB" dirty="0" smtClean="0"/>
              <a:t>Drive</a:t>
            </a:r>
          </a:p>
          <a:p>
            <a:endParaRPr lang="en-GB" dirty="0"/>
          </a:p>
          <a:p>
            <a:r>
              <a:rPr lang="en-GB" dirty="0" smtClean="0"/>
              <a:t>A6 – More / Accept</a:t>
            </a:r>
            <a:endParaRPr lang="en-GB" dirty="0"/>
          </a:p>
          <a:p>
            <a:endParaRPr lang="en-GB" dirty="0"/>
          </a:p>
          <a:p>
            <a:r>
              <a:rPr lang="en-GB" dirty="0" smtClean="0"/>
              <a:t>Note 8 - Accept </a:t>
            </a:r>
          </a:p>
          <a:p>
            <a:endParaRPr lang="en-GB" dirty="0"/>
          </a:p>
          <a:p>
            <a:r>
              <a:rPr lang="en-GB" dirty="0" smtClean="0"/>
              <a:t>This </a:t>
            </a:r>
            <a:r>
              <a:rPr lang="en-GB" dirty="0"/>
              <a:t>will open the play store</a:t>
            </a:r>
          </a:p>
        </p:txBody>
      </p:sp>
      <p:sp>
        <p:nvSpPr>
          <p:cNvPr id="3" name="TextBox 2"/>
          <p:cNvSpPr txBox="1"/>
          <p:nvPr/>
        </p:nvSpPr>
        <p:spPr>
          <a:xfrm>
            <a:off x="577850" y="4474479"/>
            <a:ext cx="3946737" cy="369332"/>
          </a:xfrm>
          <a:prstGeom prst="rect">
            <a:avLst/>
          </a:prstGeom>
          <a:noFill/>
        </p:spPr>
        <p:txBody>
          <a:bodyPr wrap="square" rtlCol="0">
            <a:spAutoFit/>
          </a:bodyPr>
          <a:lstStyle/>
          <a:p>
            <a:r>
              <a:rPr lang="en-GB" i="1" dirty="0" smtClean="0">
                <a:solidFill>
                  <a:schemeClr val="accent1">
                    <a:lumMod val="75000"/>
                  </a:schemeClr>
                </a:solidFill>
              </a:rPr>
              <a:t>Keep this google password safe</a:t>
            </a:r>
            <a:endParaRPr lang="en-GB" i="1" dirty="0">
              <a:solidFill>
                <a:schemeClr val="accent1">
                  <a:lumMod val="75000"/>
                </a:schemeClr>
              </a:solidFill>
            </a:endParaRPr>
          </a:p>
        </p:txBody>
      </p:sp>
    </p:spTree>
    <p:extLst>
      <p:ext uri="{BB962C8B-B14F-4D97-AF65-F5344CB8AC3E}">
        <p14:creationId xmlns:p14="http://schemas.microsoft.com/office/powerpoint/2010/main" val="931757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045199" y="168275"/>
            <a:ext cx="8254001"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Gravity Zone (</a:t>
            </a:r>
            <a:r>
              <a:rPr lang="en-GB" b="1" dirty="0" err="1"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BitDefender</a:t>
            </a: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3" name="Content Placeholder 12"/>
          <p:cNvSpPr>
            <a:spLocks noGrp="1"/>
          </p:cNvSpPr>
          <p:nvPr>
            <p:ph sz="half" idx="1"/>
          </p:nvPr>
        </p:nvSpPr>
        <p:spPr>
          <a:xfrm>
            <a:off x="3809485" y="1679787"/>
            <a:ext cx="6325007" cy="3662997"/>
          </a:xfrm>
        </p:spPr>
        <p:txBody>
          <a:bodyPr>
            <a:normAutofit fontScale="92500" lnSpcReduction="20000"/>
          </a:bodyPr>
          <a:lstStyle/>
          <a:p>
            <a:pPr marL="0" indent="0" algn="ctr">
              <a:buNone/>
            </a:pPr>
            <a:r>
              <a:rPr lang="en-GB" b="1" i="1" dirty="0" smtClean="0">
                <a:solidFill>
                  <a:schemeClr val="accent1">
                    <a:lumMod val="50000"/>
                  </a:schemeClr>
                </a:solidFill>
              </a:rPr>
              <a:t>You will need your Bitdefender email printout (QR code)</a:t>
            </a:r>
          </a:p>
          <a:p>
            <a:pPr marL="0" indent="0" algn="ctr">
              <a:buNone/>
            </a:pPr>
            <a:r>
              <a:rPr lang="en-GB" b="1" i="1" dirty="0" smtClean="0">
                <a:solidFill>
                  <a:srgbClr val="FF0000"/>
                </a:solidFill>
              </a:rPr>
              <a:t>‘Swipe down and turn off </a:t>
            </a:r>
            <a:r>
              <a:rPr lang="en-GB" b="1" i="1" dirty="0" err="1" smtClean="0">
                <a:solidFill>
                  <a:srgbClr val="FF0000"/>
                </a:solidFill>
              </a:rPr>
              <a:t>wifi</a:t>
            </a:r>
            <a:r>
              <a:rPr lang="en-GB" b="1" i="1" dirty="0" smtClean="0">
                <a:solidFill>
                  <a:srgbClr val="FF0000"/>
                </a:solidFill>
              </a:rPr>
              <a:t>’</a:t>
            </a:r>
          </a:p>
          <a:p>
            <a:pPr marL="0" indent="0">
              <a:buNone/>
            </a:pPr>
            <a:endParaRPr lang="en-GB" dirty="0"/>
          </a:p>
          <a:p>
            <a:pPr marL="0" indent="0">
              <a:buNone/>
            </a:pPr>
            <a:r>
              <a:rPr lang="en-GB" dirty="0" smtClean="0"/>
              <a:t>Open </a:t>
            </a:r>
            <a:r>
              <a:rPr lang="en-GB" dirty="0" err="1" smtClean="0"/>
              <a:t>GravityZone</a:t>
            </a:r>
            <a:r>
              <a:rPr lang="en-GB" dirty="0" smtClean="0"/>
              <a:t> app</a:t>
            </a:r>
          </a:p>
          <a:p>
            <a:pPr marL="0" indent="0">
              <a:buNone/>
            </a:pPr>
            <a:r>
              <a:rPr lang="en-GB" dirty="0" smtClean="0"/>
              <a:t>Press Scan QR Code</a:t>
            </a:r>
          </a:p>
          <a:p>
            <a:r>
              <a:rPr lang="en-GB" dirty="0" smtClean="0"/>
              <a:t>Press Activate</a:t>
            </a:r>
            <a:endParaRPr lang="en-GB" dirty="0"/>
          </a:p>
          <a:p>
            <a:r>
              <a:rPr lang="en-GB" dirty="0" smtClean="0"/>
              <a:t>Press Trust</a:t>
            </a:r>
          </a:p>
          <a:p>
            <a:r>
              <a:rPr lang="en-GB" dirty="0" smtClean="0"/>
              <a:t>Press OK, trust, OK again if needed</a:t>
            </a:r>
          </a:p>
          <a:p>
            <a:pPr marL="0" indent="0">
              <a:buNone/>
            </a:pPr>
            <a:endParaRPr lang="en-GB" dirty="0" smtClean="0"/>
          </a:p>
          <a:p>
            <a:pPr marL="0" indent="0">
              <a:buNone/>
            </a:pPr>
            <a:endParaRPr lang="en-GB" dirty="0" smtClean="0"/>
          </a:p>
          <a:p>
            <a:pPr marL="0" indent="0">
              <a:buNone/>
            </a:pPr>
            <a:endParaRPr lang="en-GB" dirty="0"/>
          </a:p>
        </p:txBody>
      </p:sp>
      <p:pic>
        <p:nvPicPr>
          <p:cNvPr id="5" name="Picture 4"/>
          <p:cNvPicPr>
            <a:picLocks noChangeAspect="1"/>
          </p:cNvPicPr>
          <p:nvPr/>
        </p:nvPicPr>
        <p:blipFill>
          <a:blip r:embed="rId3"/>
          <a:stretch>
            <a:fillRect/>
          </a:stretch>
        </p:blipFill>
        <p:spPr>
          <a:xfrm>
            <a:off x="-31750" y="5998389"/>
            <a:ext cx="2840982" cy="859611"/>
          </a:xfrm>
          <a:prstGeom prst="rect">
            <a:avLst/>
          </a:prstGeom>
        </p:spPr>
      </p:pic>
      <p:pic>
        <p:nvPicPr>
          <p:cNvPr id="9218" name="Picture 2" descr="bbfb1033-da87-45c9-ba60-eb779ce55ec0@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l="961" t="22741" r="1" b="15778"/>
          <a:stretch/>
        </p:blipFill>
        <p:spPr bwMode="auto">
          <a:xfrm rot="5400000">
            <a:off x="223798" y="2557188"/>
            <a:ext cx="3659915" cy="17040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2" name="Picture 2" descr="b295e694-010c-46b4-9b7d-ee4498725b2e@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28240" t="27376" r="60524" b="59307"/>
          <a:stretch/>
        </p:blipFill>
        <p:spPr bwMode="auto">
          <a:xfrm rot="5400000">
            <a:off x="1346250" y="515566"/>
            <a:ext cx="764819" cy="6798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cxnSp>
        <p:nvCxnSpPr>
          <p:cNvPr id="10" name="Straight Arrow Connector 9"/>
          <p:cNvCxnSpPr>
            <a:stCxn id="13" idx="1"/>
          </p:cNvCxnSpPr>
          <p:nvPr/>
        </p:nvCxnSpPr>
        <p:spPr>
          <a:xfrm flipH="1">
            <a:off x="2621281" y="3511286"/>
            <a:ext cx="1188204" cy="76946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621281" y="3711787"/>
            <a:ext cx="1188204" cy="33866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386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045199" y="168275"/>
            <a:ext cx="8254001" cy="1325563"/>
          </a:xfrm>
        </p:spPr>
        <p:txBody>
          <a:bodyPr>
            <a:normAutofit/>
          </a:bodyPr>
          <a:lstStyle/>
          <a:p>
            <a:pPr algn="ctr"/>
            <a:r>
              <a:rPr lang="en-GB" b="1" dirty="0" err="1"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iPatrol</a:t>
            </a: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 – Officers Only</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31750" y="5998389"/>
            <a:ext cx="2840982" cy="859611"/>
          </a:xfrm>
          <a:prstGeom prst="rect">
            <a:avLst/>
          </a:prstGeom>
        </p:spPr>
      </p:pic>
      <p:sp>
        <p:nvSpPr>
          <p:cNvPr id="9" name="TextBox 8"/>
          <p:cNvSpPr txBox="1"/>
          <p:nvPr/>
        </p:nvSpPr>
        <p:spPr>
          <a:xfrm>
            <a:off x="425449" y="1202237"/>
            <a:ext cx="7017173" cy="369332"/>
          </a:xfrm>
          <a:prstGeom prst="rect">
            <a:avLst/>
          </a:prstGeom>
          <a:noFill/>
        </p:spPr>
        <p:txBody>
          <a:bodyPr wrap="square" rtlCol="0">
            <a:spAutoFit/>
          </a:bodyPr>
          <a:lstStyle/>
          <a:p>
            <a:r>
              <a:rPr lang="en-GB" b="1" i="1" dirty="0" smtClean="0">
                <a:solidFill>
                  <a:schemeClr val="accent1">
                    <a:lumMod val="75000"/>
                  </a:schemeClr>
                </a:solidFill>
              </a:rPr>
              <a:t>This step will bring </a:t>
            </a:r>
            <a:r>
              <a:rPr lang="en-GB" b="1" i="1" dirty="0" err="1" smtClean="0">
                <a:solidFill>
                  <a:schemeClr val="accent1">
                    <a:lumMod val="75000"/>
                  </a:schemeClr>
                </a:solidFill>
              </a:rPr>
              <a:t>iPatrol</a:t>
            </a:r>
            <a:r>
              <a:rPr lang="en-GB" b="1" i="1" dirty="0" smtClean="0">
                <a:solidFill>
                  <a:schemeClr val="accent1">
                    <a:lumMod val="75000"/>
                  </a:schemeClr>
                </a:solidFill>
              </a:rPr>
              <a:t> as fast access to your home screen</a:t>
            </a:r>
            <a:endParaRPr lang="en-GB" b="1" i="1" dirty="0">
              <a:solidFill>
                <a:schemeClr val="accent1">
                  <a:lumMod val="75000"/>
                </a:schemeClr>
              </a:solidFill>
            </a:endParaRPr>
          </a:p>
        </p:txBody>
      </p:sp>
      <p:sp>
        <p:nvSpPr>
          <p:cNvPr id="15" name="TextBox 14"/>
          <p:cNvSpPr txBox="1"/>
          <p:nvPr/>
        </p:nvSpPr>
        <p:spPr>
          <a:xfrm>
            <a:off x="693420" y="1914746"/>
            <a:ext cx="2506980"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Go back to your home screen</a:t>
            </a:r>
          </a:p>
          <a:p>
            <a:pPr marL="285750" indent="-285750">
              <a:buFont typeface="Arial" panose="020B0604020202020204" pitchFamily="34" charset="0"/>
              <a:buChar char="•"/>
            </a:pPr>
            <a:r>
              <a:rPr lang="en-GB" dirty="0" smtClean="0"/>
              <a:t>Press and hold the main screen</a:t>
            </a:r>
          </a:p>
          <a:p>
            <a:endParaRPr lang="en-GB" dirty="0"/>
          </a:p>
          <a:p>
            <a:endParaRPr lang="en-GB" dirty="0"/>
          </a:p>
        </p:txBody>
      </p:sp>
      <p:pic>
        <p:nvPicPr>
          <p:cNvPr id="14338" name="Picture 2" descr="cdb2eb0c-fe52-4fc5-9c7c-880427ebb4e5@south-wales"/>
          <p:cNvPicPr>
            <a:picLocks noChangeAspect="1" noChangeArrowheads="1"/>
          </p:cNvPicPr>
          <p:nvPr/>
        </p:nvPicPr>
        <p:blipFill rotWithShape="1">
          <a:blip r:embed="rId4">
            <a:extLst>
              <a:ext uri="{28A0092B-C50C-407E-A947-70E740481C1C}">
                <a14:useLocalDpi xmlns:a14="http://schemas.microsoft.com/office/drawing/2010/main" val="0"/>
              </a:ext>
            </a:extLst>
          </a:blip>
          <a:srcRect l="1098" t="26437" r="2028" b="13729"/>
          <a:stretch/>
        </p:blipFill>
        <p:spPr bwMode="auto">
          <a:xfrm rot="5400000">
            <a:off x="2139279" y="2524138"/>
            <a:ext cx="3130330" cy="1450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4339" name="Picture 3" descr="e53f5584-e7c5-43be-ac0b-4472bc009270@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t="19650" b="14904"/>
          <a:stretch/>
        </p:blipFill>
        <p:spPr bwMode="auto">
          <a:xfrm rot="5400000">
            <a:off x="5270852" y="2472607"/>
            <a:ext cx="3151403" cy="15468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4340" name="Picture 4" descr="df951bae-6e46-48c8-b0c8-76bbf186a609@south-wales"/>
          <p:cNvPicPr>
            <a:picLocks noChangeAspect="1" noChangeArrowheads="1"/>
          </p:cNvPicPr>
          <p:nvPr/>
        </p:nvPicPr>
        <p:blipFill rotWithShape="1">
          <a:blip r:embed="rId6">
            <a:extLst>
              <a:ext uri="{28A0092B-C50C-407E-A947-70E740481C1C}">
                <a14:useLocalDpi xmlns:a14="http://schemas.microsoft.com/office/drawing/2010/main" val="0"/>
              </a:ext>
            </a:extLst>
          </a:blip>
          <a:srcRect l="1346" t="24786" b="9715"/>
          <a:stretch/>
        </p:blipFill>
        <p:spPr bwMode="auto">
          <a:xfrm rot="5400000">
            <a:off x="8734369" y="2513854"/>
            <a:ext cx="3129660" cy="15584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979420" y="5030726"/>
            <a:ext cx="1699260" cy="369332"/>
          </a:xfrm>
          <a:prstGeom prst="rect">
            <a:avLst/>
          </a:prstGeom>
          <a:noFill/>
        </p:spPr>
        <p:txBody>
          <a:bodyPr wrap="square" rtlCol="0">
            <a:spAutoFit/>
          </a:bodyPr>
          <a:lstStyle/>
          <a:p>
            <a:r>
              <a:rPr lang="en-GB" dirty="0" smtClean="0"/>
              <a:t>Press Widgets</a:t>
            </a:r>
            <a:endParaRPr lang="en-GB" dirty="0"/>
          </a:p>
        </p:txBody>
      </p:sp>
      <p:sp>
        <p:nvSpPr>
          <p:cNvPr id="8" name="TextBox 7"/>
          <p:cNvSpPr txBox="1"/>
          <p:nvPr/>
        </p:nvSpPr>
        <p:spPr>
          <a:xfrm>
            <a:off x="4606598" y="2789869"/>
            <a:ext cx="1432301" cy="646331"/>
          </a:xfrm>
          <a:prstGeom prst="rect">
            <a:avLst/>
          </a:prstGeom>
          <a:noFill/>
        </p:spPr>
        <p:txBody>
          <a:bodyPr wrap="square" rtlCol="0">
            <a:spAutoFit/>
          </a:bodyPr>
          <a:lstStyle/>
          <a:p>
            <a:r>
              <a:rPr lang="en-GB" dirty="0" smtClean="0"/>
              <a:t>Press </a:t>
            </a:r>
            <a:r>
              <a:rPr lang="en-GB" dirty="0" err="1" smtClean="0"/>
              <a:t>iPatrol</a:t>
            </a:r>
            <a:r>
              <a:rPr lang="en-GB" dirty="0" smtClean="0"/>
              <a:t> Widget</a:t>
            </a:r>
            <a:endParaRPr lang="en-GB" dirty="0"/>
          </a:p>
        </p:txBody>
      </p:sp>
      <p:sp>
        <p:nvSpPr>
          <p:cNvPr id="13" name="TextBox 12"/>
          <p:cNvSpPr txBox="1"/>
          <p:nvPr/>
        </p:nvSpPr>
        <p:spPr>
          <a:xfrm>
            <a:off x="7879653" y="2733505"/>
            <a:ext cx="1424913" cy="923330"/>
          </a:xfrm>
          <a:prstGeom prst="rect">
            <a:avLst/>
          </a:prstGeom>
          <a:noFill/>
        </p:spPr>
        <p:txBody>
          <a:bodyPr wrap="square" rtlCol="0">
            <a:spAutoFit/>
          </a:bodyPr>
          <a:lstStyle/>
          <a:p>
            <a:r>
              <a:rPr lang="en-GB" dirty="0" smtClean="0"/>
              <a:t>It will appear on your main screen</a:t>
            </a:r>
            <a:endParaRPr lang="en-GB" dirty="0"/>
          </a:p>
        </p:txBody>
      </p:sp>
      <p:cxnSp>
        <p:nvCxnSpPr>
          <p:cNvPr id="18" name="Straight Arrow Connector 17"/>
          <p:cNvCxnSpPr>
            <a:stCxn id="8" idx="0"/>
          </p:cNvCxnSpPr>
          <p:nvPr/>
        </p:nvCxnSpPr>
        <p:spPr>
          <a:xfrm flipV="1">
            <a:off x="5322749" y="2527800"/>
            <a:ext cx="716150" cy="26206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V="1">
            <a:off x="8827783" y="2493831"/>
            <a:ext cx="716150" cy="26206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7"/>
          <a:stretch>
            <a:fillRect/>
          </a:stretch>
        </p:blipFill>
        <p:spPr>
          <a:xfrm>
            <a:off x="3613977" y="3899653"/>
            <a:ext cx="457240" cy="451143"/>
          </a:xfrm>
          <a:prstGeom prst="rect">
            <a:avLst/>
          </a:prstGeom>
        </p:spPr>
      </p:pic>
      <p:sp>
        <p:nvSpPr>
          <p:cNvPr id="10" name="TextBox 9"/>
          <p:cNvSpPr txBox="1"/>
          <p:nvPr/>
        </p:nvSpPr>
        <p:spPr>
          <a:xfrm>
            <a:off x="5628640" y="4990925"/>
            <a:ext cx="6380480" cy="646331"/>
          </a:xfrm>
          <a:prstGeom prst="rect">
            <a:avLst/>
          </a:prstGeom>
          <a:noFill/>
        </p:spPr>
        <p:txBody>
          <a:bodyPr wrap="square" rtlCol="0">
            <a:spAutoFit/>
          </a:bodyPr>
          <a:lstStyle/>
          <a:p>
            <a:r>
              <a:rPr lang="en-GB" b="1" i="1" dirty="0" smtClean="0">
                <a:solidFill>
                  <a:schemeClr val="accent1">
                    <a:lumMod val="75000"/>
                  </a:schemeClr>
                </a:solidFill>
              </a:rPr>
              <a:t>If the widget is not there…</a:t>
            </a:r>
          </a:p>
          <a:p>
            <a:r>
              <a:rPr lang="en-GB" b="1" i="1" dirty="0" smtClean="0">
                <a:solidFill>
                  <a:schemeClr val="accent1">
                    <a:lumMod val="75000"/>
                  </a:schemeClr>
                </a:solidFill>
              </a:rPr>
              <a:t>Agent / App Catalogue / put in your SSO / Install </a:t>
            </a:r>
            <a:r>
              <a:rPr lang="en-GB" b="1" i="1" dirty="0" err="1" smtClean="0">
                <a:solidFill>
                  <a:schemeClr val="accent1">
                    <a:lumMod val="75000"/>
                  </a:schemeClr>
                </a:solidFill>
              </a:rPr>
              <a:t>iPatrol</a:t>
            </a:r>
            <a:r>
              <a:rPr lang="en-GB" b="1" i="1" dirty="0" smtClean="0">
                <a:solidFill>
                  <a:schemeClr val="accent1">
                    <a:lumMod val="75000"/>
                  </a:schemeClr>
                </a:solidFill>
              </a:rPr>
              <a:t> Widget</a:t>
            </a:r>
            <a:endParaRPr lang="en-GB" b="1" i="1" dirty="0">
              <a:solidFill>
                <a:schemeClr val="accent1">
                  <a:lumMod val="75000"/>
                </a:schemeClr>
              </a:solidFill>
            </a:endParaRPr>
          </a:p>
        </p:txBody>
      </p:sp>
    </p:spTree>
    <p:extLst>
      <p:ext uri="{BB962C8B-B14F-4D97-AF65-F5344CB8AC3E}">
        <p14:creationId xmlns:p14="http://schemas.microsoft.com/office/powerpoint/2010/main" val="371362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448478" y="184913"/>
            <a:ext cx="5295044" cy="1325563"/>
          </a:xfrm>
        </p:spPr>
        <p:txBody>
          <a:bodyPr>
            <a:normAutofit/>
          </a:bodyPr>
          <a:lstStyle/>
          <a:p>
            <a:pPr algn="ctr"/>
            <a:r>
              <a:rPr lang="en-GB" b="1" dirty="0" err="1"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iPatrol</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2" name="TextBox 11"/>
          <p:cNvSpPr txBox="1"/>
          <p:nvPr/>
        </p:nvSpPr>
        <p:spPr>
          <a:xfrm>
            <a:off x="3666672" y="2408841"/>
            <a:ext cx="5662695" cy="230832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Tap on the </a:t>
            </a:r>
            <a:r>
              <a:rPr lang="en-GB" dirty="0" err="1" smtClean="0"/>
              <a:t>iPatrol</a:t>
            </a:r>
            <a:r>
              <a:rPr lang="en-GB" dirty="0" smtClean="0"/>
              <a:t> icon.</a:t>
            </a:r>
          </a:p>
          <a:p>
            <a:pPr marL="285750" indent="-285750">
              <a:buFont typeface="Arial" panose="020B0604020202020204" pitchFamily="34" charset="0"/>
              <a:buChar char="•"/>
            </a:pPr>
            <a:r>
              <a:rPr lang="en-GB" dirty="0" smtClean="0"/>
              <a:t>Turn on GPS now</a:t>
            </a:r>
          </a:p>
          <a:p>
            <a:pPr marL="285750" indent="-285750">
              <a:buFont typeface="Arial" panose="020B0604020202020204" pitchFamily="34" charset="0"/>
              <a:buChar char="•"/>
            </a:pPr>
            <a:r>
              <a:rPr lang="en-GB" dirty="0" smtClean="0"/>
              <a:t>Slide onto ON</a:t>
            </a:r>
          </a:p>
          <a:p>
            <a:pPr marL="285750" indent="-285750">
              <a:buFont typeface="Arial" panose="020B0604020202020204" pitchFamily="34" charset="0"/>
              <a:buChar char="•"/>
            </a:pPr>
            <a:r>
              <a:rPr lang="en-GB" dirty="0" smtClean="0"/>
              <a:t>Press Agree</a:t>
            </a:r>
          </a:p>
          <a:p>
            <a:pPr marL="285750" indent="-285750">
              <a:buFont typeface="Arial" panose="020B0604020202020204" pitchFamily="34" charset="0"/>
              <a:buChar char="•"/>
            </a:pPr>
            <a:r>
              <a:rPr lang="en-GB" dirty="0" smtClean="0"/>
              <a:t>Press your home screen, go back into </a:t>
            </a:r>
            <a:r>
              <a:rPr lang="en-GB" dirty="0" err="1" smtClean="0"/>
              <a:t>iPatrol</a:t>
            </a:r>
            <a:endParaRPr lang="en-GB" dirty="0" smtClean="0"/>
          </a:p>
          <a:p>
            <a:pPr marL="285750" indent="-285750">
              <a:buFont typeface="Arial" panose="020B0604020202020204" pitchFamily="34" charset="0"/>
              <a:buChar char="•"/>
            </a:pPr>
            <a:r>
              <a:rPr lang="en-GB" dirty="0" smtClean="0"/>
              <a:t>Log in with your force number and desktop password. </a:t>
            </a:r>
          </a:p>
          <a:p>
            <a:pPr marL="285750" indent="-285750">
              <a:buFont typeface="Arial" panose="020B0604020202020204" pitchFamily="34" charset="0"/>
              <a:buChar char="•"/>
            </a:pPr>
            <a:endParaRPr lang="en-GB" dirty="0"/>
          </a:p>
          <a:p>
            <a:endParaRPr lang="en-GB" dirty="0"/>
          </a:p>
        </p:txBody>
      </p:sp>
      <p:pic>
        <p:nvPicPr>
          <p:cNvPr id="12290" name="Picture 2" descr="54ca3f81-cf1f-4ba4-b90c-37db9934e6a4@south-wales"/>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768" t="24819" r="1182" b="14084"/>
          <a:stretch/>
        </p:blipFill>
        <p:spPr bwMode="auto">
          <a:xfrm rot="5400000">
            <a:off x="106572" y="2469963"/>
            <a:ext cx="3997808" cy="18683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pic>
        <p:nvPicPr>
          <p:cNvPr id="16" name="Picture 2" descr="54ca3f81-cf1f-4ba4-b90c-37db9934e6a4@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49020" t="38802" r="39977" b="48507"/>
          <a:stretch/>
        </p:blipFill>
        <p:spPr bwMode="auto">
          <a:xfrm rot="5400000">
            <a:off x="3581673" y="341776"/>
            <a:ext cx="970395" cy="8394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105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448478" y="184913"/>
            <a:ext cx="5295044" cy="1325563"/>
          </a:xfrm>
        </p:spPr>
        <p:txBody>
          <a:bodyPr>
            <a:normAutofit/>
          </a:bodyPr>
          <a:lstStyle/>
          <a:p>
            <a:pPr algn="ctr"/>
            <a:r>
              <a:rPr lang="en-GB" b="1" dirty="0" err="1"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iPatrol</a:t>
            </a: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 Personalisation</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8" name="TextBox 7"/>
          <p:cNvSpPr txBox="1"/>
          <p:nvPr/>
        </p:nvSpPr>
        <p:spPr>
          <a:xfrm>
            <a:off x="7229698" y="4932463"/>
            <a:ext cx="4473526" cy="646331"/>
          </a:xfrm>
          <a:prstGeom prst="rect">
            <a:avLst/>
          </a:prstGeom>
          <a:noFill/>
        </p:spPr>
        <p:txBody>
          <a:bodyPr wrap="square" rtlCol="0">
            <a:spAutoFit/>
          </a:bodyPr>
          <a:lstStyle/>
          <a:p>
            <a:r>
              <a:rPr lang="en-GB" b="1" i="1" dirty="0" smtClean="0">
                <a:solidFill>
                  <a:schemeClr val="accent1">
                    <a:lumMod val="50000"/>
                  </a:schemeClr>
                </a:solidFill>
              </a:rPr>
              <a:t>You can also create templates for statements – see our video on BOB</a:t>
            </a:r>
            <a:endParaRPr lang="en-GB" b="1" i="1" dirty="0">
              <a:solidFill>
                <a:schemeClr val="accent1">
                  <a:lumMod val="50000"/>
                </a:schemeClr>
              </a:solidFill>
            </a:endParaRP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7857" y="1003300"/>
            <a:ext cx="2143125" cy="381000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04439" y="1003300"/>
            <a:ext cx="2137825" cy="3800577"/>
          </a:xfrm>
          <a:prstGeom prst="rect">
            <a:avLst/>
          </a:prstGeom>
        </p:spPr>
      </p:pic>
      <p:cxnSp>
        <p:nvCxnSpPr>
          <p:cNvPr id="16" name="Straight Arrow Connector 15"/>
          <p:cNvCxnSpPr/>
          <p:nvPr/>
        </p:nvCxnSpPr>
        <p:spPr>
          <a:xfrm flipH="1">
            <a:off x="1769419" y="3451123"/>
            <a:ext cx="2635433" cy="8849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6949823" y="3451451"/>
            <a:ext cx="2882923" cy="4637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486132" y="2418338"/>
            <a:ext cx="3823873"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To create a space, delete an icon</a:t>
            </a:r>
          </a:p>
          <a:p>
            <a:pPr marL="285750" indent="-285750">
              <a:buFont typeface="Arial" panose="020B0604020202020204" pitchFamily="34" charset="0"/>
              <a:buChar char="•"/>
            </a:pPr>
            <a:r>
              <a:rPr lang="en-GB" dirty="0" smtClean="0"/>
              <a:t>Hold your finger on the icon you want to remove</a:t>
            </a:r>
          </a:p>
          <a:p>
            <a:pPr marL="285750" indent="-285750">
              <a:buFont typeface="Arial" panose="020B0604020202020204" pitchFamily="34" charset="0"/>
              <a:buChar char="•"/>
            </a:pPr>
            <a:r>
              <a:rPr lang="en-GB" dirty="0" smtClean="0"/>
              <a:t>Drag to the bin icon </a:t>
            </a:r>
            <a:endParaRPr lang="en-GB" dirty="0"/>
          </a:p>
        </p:txBody>
      </p:sp>
      <p:pic>
        <p:nvPicPr>
          <p:cNvPr id="17" name="Picture 16"/>
          <p:cNvPicPr>
            <a:picLocks noChangeAspect="1"/>
          </p:cNvPicPr>
          <p:nvPr/>
        </p:nvPicPr>
        <p:blipFill rotWithShape="1">
          <a:blip r:embed="rId6"/>
          <a:srcRect l="71618" t="47942" r="20177" b="32579"/>
          <a:stretch/>
        </p:blipFill>
        <p:spPr>
          <a:xfrm rot="16200000">
            <a:off x="5716693" y="3599630"/>
            <a:ext cx="352213" cy="4064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9113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5" name="Title 1"/>
          <p:cNvSpPr>
            <a:spLocks noGrp="1"/>
          </p:cNvSpPr>
          <p:nvPr>
            <p:ph type="title"/>
          </p:nvPr>
        </p:nvSpPr>
        <p:spPr>
          <a:xfrm>
            <a:off x="3448050" y="184150"/>
            <a:ext cx="5295900" cy="1325563"/>
          </a:xfrm>
        </p:spPr>
        <p:txBody>
          <a:bodyPr>
            <a:normAutofit/>
          </a:bodyPr>
          <a:lstStyle/>
          <a:p>
            <a:pPr algn="ctr"/>
            <a:r>
              <a:rPr lang="en-GB" b="1" dirty="0" err="1"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iPatrol</a:t>
            </a: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 Personalisation</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7" name="Picture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3576" y="1123739"/>
            <a:ext cx="2143125" cy="3810000"/>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97362" y="1240954"/>
            <a:ext cx="2139204" cy="3803029"/>
          </a:xfrm>
          <a:prstGeom prst="rect">
            <a:avLst/>
          </a:prstGeom>
          <a:ln>
            <a:noFill/>
          </a:ln>
          <a:effectLst>
            <a:outerShdw blurRad="292100" dist="139700" dir="2700000" algn="tl" rotWithShape="0">
              <a:srgbClr val="333333">
                <a:alpha val="65000"/>
              </a:srgbClr>
            </a:outerShdw>
          </a:effectLst>
        </p:spPr>
      </p:pic>
      <p:sp>
        <p:nvSpPr>
          <p:cNvPr id="19" name="TextBox 18"/>
          <p:cNvSpPr txBox="1"/>
          <p:nvPr/>
        </p:nvSpPr>
        <p:spPr>
          <a:xfrm>
            <a:off x="4719715" y="2645883"/>
            <a:ext cx="2556155" cy="923330"/>
          </a:xfrm>
          <a:prstGeom prst="rect">
            <a:avLst/>
          </a:prstGeom>
          <a:noFill/>
        </p:spPr>
        <p:txBody>
          <a:bodyPr wrap="square" rtlCol="0">
            <a:spAutoFit/>
          </a:bodyPr>
          <a:lstStyle/>
          <a:p>
            <a:pPr algn="just"/>
            <a:r>
              <a:rPr lang="en-GB" dirty="0" smtClean="0"/>
              <a:t>Select the form tab and then the add icon to home page tab.</a:t>
            </a:r>
            <a:endParaRPr lang="en-GB" dirty="0"/>
          </a:p>
        </p:txBody>
      </p:sp>
      <p:cxnSp>
        <p:nvCxnSpPr>
          <p:cNvPr id="20" name="Straight Arrow Connector 19"/>
          <p:cNvCxnSpPr/>
          <p:nvPr/>
        </p:nvCxnSpPr>
        <p:spPr>
          <a:xfrm flipH="1" flipV="1">
            <a:off x="1888688" y="1785064"/>
            <a:ext cx="2743430" cy="1357405"/>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7038805" y="3362632"/>
            <a:ext cx="2468989" cy="13660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80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5" name="Title 1"/>
          <p:cNvSpPr>
            <a:spLocks noGrp="1"/>
          </p:cNvSpPr>
          <p:nvPr>
            <p:ph type="title"/>
          </p:nvPr>
        </p:nvSpPr>
        <p:spPr>
          <a:xfrm>
            <a:off x="3448050" y="184150"/>
            <a:ext cx="5295900" cy="1325563"/>
          </a:xfrm>
        </p:spPr>
        <p:txBody>
          <a:bodyPr>
            <a:normAutofit/>
          </a:bodyPr>
          <a:lstStyle/>
          <a:p>
            <a:pPr algn="ctr"/>
            <a:r>
              <a:rPr lang="en-GB" b="1" dirty="0" err="1"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iPatrol</a:t>
            </a: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 Personalisation</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9" name="TextBox 18"/>
          <p:cNvSpPr txBox="1"/>
          <p:nvPr/>
        </p:nvSpPr>
        <p:spPr>
          <a:xfrm>
            <a:off x="4565227" y="2624322"/>
            <a:ext cx="2913843"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Forms</a:t>
            </a:r>
          </a:p>
          <a:p>
            <a:pPr marL="285750" indent="-285750">
              <a:buFont typeface="Arial" panose="020B0604020202020204" pitchFamily="34" charset="0"/>
              <a:buChar char="•"/>
            </a:pPr>
            <a:r>
              <a:rPr lang="en-GB" dirty="0" smtClean="0"/>
              <a:t>Select the + next to the form you require </a:t>
            </a:r>
          </a:p>
          <a:p>
            <a:pPr marL="285750" indent="-285750">
              <a:buFont typeface="Arial" panose="020B0604020202020204" pitchFamily="34" charset="0"/>
              <a:buChar char="•"/>
            </a:pPr>
            <a:r>
              <a:rPr lang="en-GB" dirty="0" smtClean="0"/>
              <a:t>Return to the home page</a:t>
            </a:r>
          </a:p>
          <a:p>
            <a:pPr marL="285750" indent="-285750">
              <a:buFont typeface="Arial" panose="020B0604020202020204" pitchFamily="34" charset="0"/>
              <a:buChar char="•"/>
            </a:pPr>
            <a:r>
              <a:rPr lang="en-GB" dirty="0" smtClean="0"/>
              <a:t>Your selected form will appear</a:t>
            </a:r>
            <a:endParaRPr lang="en-GB"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9690" y="875481"/>
            <a:ext cx="2366885" cy="4207796"/>
          </a:xfrm>
          <a:prstGeom prst="rect">
            <a:avLst/>
          </a:prstGeom>
          <a:ln>
            <a:noFill/>
          </a:ln>
          <a:effectLst>
            <a:outerShdw blurRad="292100" dist="139700" dir="2700000" algn="tl" rotWithShape="0">
              <a:srgbClr val="333333">
                <a:alpha val="65000"/>
              </a:srgbClr>
            </a:outerShdw>
          </a:effectLst>
        </p:spPr>
      </p:pic>
      <p:cxnSp>
        <p:nvCxnSpPr>
          <p:cNvPr id="24" name="Straight Arrow Connector 23"/>
          <p:cNvCxnSpPr/>
          <p:nvPr/>
        </p:nvCxnSpPr>
        <p:spPr>
          <a:xfrm flipH="1" flipV="1">
            <a:off x="3224981" y="2225258"/>
            <a:ext cx="1424585" cy="79812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04176" y="875481"/>
            <a:ext cx="2359051" cy="4193868"/>
          </a:xfrm>
          <a:prstGeom prst="rect">
            <a:avLst/>
          </a:prstGeom>
          <a:ln>
            <a:noFill/>
          </a:ln>
          <a:effectLst>
            <a:outerShdw blurRad="292100" dist="139700" dir="2700000" algn="tl" rotWithShape="0">
              <a:srgbClr val="333333">
                <a:alpha val="65000"/>
              </a:srgbClr>
            </a:outerShdw>
          </a:effectLst>
        </p:spPr>
      </p:pic>
      <p:cxnSp>
        <p:nvCxnSpPr>
          <p:cNvPr id="18" name="Straight Arrow Connector 17"/>
          <p:cNvCxnSpPr/>
          <p:nvPr/>
        </p:nvCxnSpPr>
        <p:spPr>
          <a:xfrm flipV="1">
            <a:off x="7146330" y="3647044"/>
            <a:ext cx="2153265" cy="357676"/>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7" name="Oval 16"/>
          <p:cNvSpPr/>
          <p:nvPr/>
        </p:nvSpPr>
        <p:spPr>
          <a:xfrm>
            <a:off x="2914785" y="2010900"/>
            <a:ext cx="315446" cy="300130"/>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9429136" y="3318141"/>
            <a:ext cx="636884" cy="657806"/>
          </a:xfrm>
          <a:prstGeom prst="ellipse">
            <a:avLst/>
          </a:prstGeom>
          <a:no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276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3" name="Straight Connector 2"/>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stretch>
            <a:fillRect/>
          </a:stretch>
        </p:blipFill>
        <p:spPr>
          <a:xfrm>
            <a:off x="0" y="5959866"/>
            <a:ext cx="2840982" cy="859611"/>
          </a:xfrm>
          <a:prstGeom prst="rect">
            <a:avLst/>
          </a:prstGeom>
        </p:spPr>
      </p:pic>
      <p:sp>
        <p:nvSpPr>
          <p:cNvPr id="5" name="Title 1"/>
          <p:cNvSpPr txBox="1">
            <a:spLocks/>
          </p:cNvSpPr>
          <p:nvPr/>
        </p:nvSpPr>
        <p:spPr>
          <a:xfrm>
            <a:off x="3448478" y="184913"/>
            <a:ext cx="5295044"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PPN &amp; DWS applications</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5348" y="237066"/>
            <a:ext cx="2919039" cy="5189403"/>
          </a:xfrm>
          <a:prstGeom prst="rect">
            <a:avLst/>
          </a:prstGeom>
          <a:ln>
            <a:noFill/>
          </a:ln>
          <a:effectLst>
            <a:outerShdw blurRad="292100" dist="139700" dir="2700000" algn="tl" rotWithShape="0">
              <a:srgbClr val="333333">
                <a:alpha val="65000"/>
              </a:srgbClr>
            </a:outerShdw>
          </a:effectLst>
        </p:spPr>
      </p:pic>
      <p:sp>
        <p:nvSpPr>
          <p:cNvPr id="7" name="Oval 6"/>
          <p:cNvSpPr/>
          <p:nvPr/>
        </p:nvSpPr>
        <p:spPr>
          <a:xfrm>
            <a:off x="2302938" y="4382345"/>
            <a:ext cx="812796" cy="94826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031070" y="4372184"/>
            <a:ext cx="812796" cy="94826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a:stCxn id="8" idx="7"/>
          </p:cNvCxnSpPr>
          <p:nvPr/>
        </p:nvCxnSpPr>
        <p:spPr>
          <a:xfrm flipV="1">
            <a:off x="3724835" y="2953173"/>
            <a:ext cx="2066365" cy="1557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2840982" y="2858859"/>
            <a:ext cx="2950218" cy="1572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5797980" y="2248746"/>
            <a:ext cx="4016587" cy="1754326"/>
          </a:xfrm>
          <a:prstGeom prst="rect">
            <a:avLst/>
          </a:prstGeom>
          <a:noFill/>
        </p:spPr>
        <p:txBody>
          <a:bodyPr wrap="square" rtlCol="0">
            <a:spAutoFit/>
          </a:bodyPr>
          <a:lstStyle/>
          <a:p>
            <a:r>
              <a:rPr lang="en-GB" dirty="0" smtClean="0"/>
              <a:t>Officers are required to use the PPN and DWS applications within </a:t>
            </a:r>
            <a:r>
              <a:rPr lang="en-GB" dirty="0" err="1" smtClean="0"/>
              <a:t>ipatrol</a:t>
            </a:r>
            <a:r>
              <a:rPr lang="en-GB" dirty="0" smtClean="0"/>
              <a:t> when required. For know how to guides please visit </a:t>
            </a:r>
            <a:r>
              <a:rPr lang="en-GB" i="1" dirty="0" smtClean="0">
                <a:solidFill>
                  <a:schemeClr val="accent1">
                    <a:lumMod val="75000"/>
                  </a:schemeClr>
                </a:solidFill>
              </a:rPr>
              <a:t>BOB/departments/Digital services division/DSD Training Page/How to guides-</a:t>
            </a:r>
            <a:r>
              <a:rPr lang="en-GB" i="1" dirty="0" err="1" smtClean="0">
                <a:solidFill>
                  <a:schemeClr val="accent1">
                    <a:lumMod val="75000"/>
                  </a:schemeClr>
                </a:solidFill>
              </a:rPr>
              <a:t>ipatrol</a:t>
            </a:r>
            <a:r>
              <a:rPr lang="en-GB" i="1" dirty="0" smtClean="0">
                <a:solidFill>
                  <a:schemeClr val="accent1">
                    <a:lumMod val="75000"/>
                  </a:schemeClr>
                </a:solidFill>
              </a:rPr>
              <a:t>/How to…</a:t>
            </a:r>
            <a:endParaRPr lang="en-GB" i="1" dirty="0">
              <a:solidFill>
                <a:schemeClr val="accent1">
                  <a:lumMod val="75000"/>
                </a:schemeClr>
              </a:solidFill>
            </a:endParaRPr>
          </a:p>
        </p:txBody>
      </p:sp>
    </p:spTree>
    <p:extLst>
      <p:ext uri="{BB962C8B-B14F-4D97-AF65-F5344CB8AC3E}">
        <p14:creationId xmlns:p14="http://schemas.microsoft.com/office/powerpoint/2010/main" val="355734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3448478" y="184913"/>
            <a:ext cx="5295044"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Axon</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pic>
        <p:nvPicPr>
          <p:cNvPr id="9" name="Content Placeholder 8"/>
          <p:cNvPicPr>
            <a:picLocks noGrp="1" noChangeAspect="1"/>
          </p:cNvPicPr>
          <p:nvPr>
            <p:ph sz="half" idx="1"/>
          </p:nvPr>
        </p:nvPicPr>
        <p:blipFill rotWithShape="1">
          <a:blip r:embed="rId4"/>
          <a:srcRect l="1444" t="32174" r="65778" b="44664"/>
          <a:stretch/>
        </p:blipFill>
        <p:spPr>
          <a:xfrm>
            <a:off x="330089" y="1450951"/>
            <a:ext cx="1205230" cy="1754890"/>
          </a:xfrm>
          <a:prstGeom prst="rect">
            <a:avLst/>
          </a:prstGeom>
          <a:ln>
            <a:noFill/>
          </a:ln>
          <a:effectLst>
            <a:outerShdw blurRad="292100" dist="139700" dir="2700000" algn="tl" rotWithShape="0">
              <a:srgbClr val="333333">
                <a:alpha val="65000"/>
              </a:srgbClr>
            </a:outerShdw>
          </a:effectLst>
        </p:spPr>
      </p:pic>
      <p:sp>
        <p:nvSpPr>
          <p:cNvPr id="17" name="TextBox 16"/>
          <p:cNvSpPr txBox="1"/>
          <p:nvPr/>
        </p:nvSpPr>
        <p:spPr>
          <a:xfrm>
            <a:off x="1825182" y="1457487"/>
            <a:ext cx="4162538" cy="3970318"/>
          </a:xfrm>
          <a:prstGeom prst="rect">
            <a:avLst/>
          </a:prstGeom>
          <a:noFill/>
        </p:spPr>
        <p:txBody>
          <a:bodyPr wrap="square" rtlCol="0">
            <a:spAutoFit/>
          </a:bodyPr>
          <a:lstStyle/>
          <a:p>
            <a:r>
              <a:rPr lang="en-GB" b="1" u="sng" dirty="0" smtClean="0"/>
              <a:t>Axon Capture </a:t>
            </a:r>
          </a:p>
          <a:p>
            <a:endParaRPr lang="en-GB" b="1" u="sng" dirty="0"/>
          </a:p>
          <a:p>
            <a:r>
              <a:rPr lang="en-GB" dirty="0" smtClean="0"/>
              <a:t>All evidential photos </a:t>
            </a:r>
            <a:r>
              <a:rPr lang="en-GB" b="1" dirty="0" smtClean="0"/>
              <a:t>must</a:t>
            </a:r>
            <a:r>
              <a:rPr lang="en-GB" dirty="0" smtClean="0"/>
              <a:t> be taken through this app.</a:t>
            </a:r>
          </a:p>
          <a:p>
            <a:endParaRPr lang="en-GB" dirty="0" smtClean="0"/>
          </a:p>
          <a:p>
            <a:r>
              <a:rPr lang="en-GB" b="1" dirty="0" smtClean="0"/>
              <a:t>Press I have an account</a:t>
            </a:r>
            <a:endParaRPr lang="en-GB" b="1" dirty="0"/>
          </a:p>
          <a:p>
            <a:endParaRPr lang="en-GB" dirty="0"/>
          </a:p>
          <a:p>
            <a:r>
              <a:rPr lang="en-GB" b="1" dirty="0" smtClean="0"/>
              <a:t>Your Agency: demsc.uk</a:t>
            </a:r>
          </a:p>
          <a:p>
            <a:endParaRPr lang="en-GB" dirty="0"/>
          </a:p>
          <a:p>
            <a:r>
              <a:rPr lang="en-GB" dirty="0" smtClean="0"/>
              <a:t>Username and Password are the same as your evidence.com log-on </a:t>
            </a:r>
          </a:p>
          <a:p>
            <a:endParaRPr lang="en-GB" dirty="0"/>
          </a:p>
          <a:p>
            <a:endParaRPr lang="en-GB" dirty="0" smtClean="0"/>
          </a:p>
          <a:p>
            <a:endParaRPr lang="en-GB" dirty="0"/>
          </a:p>
        </p:txBody>
      </p:sp>
      <p:sp>
        <p:nvSpPr>
          <p:cNvPr id="20" name="TextBox 19"/>
          <p:cNvSpPr txBox="1"/>
          <p:nvPr/>
        </p:nvSpPr>
        <p:spPr>
          <a:xfrm>
            <a:off x="7778322" y="1457486"/>
            <a:ext cx="3935258" cy="3416320"/>
          </a:xfrm>
          <a:prstGeom prst="rect">
            <a:avLst/>
          </a:prstGeom>
          <a:noFill/>
        </p:spPr>
        <p:txBody>
          <a:bodyPr wrap="square" rtlCol="0">
            <a:spAutoFit/>
          </a:bodyPr>
          <a:lstStyle/>
          <a:p>
            <a:r>
              <a:rPr lang="en-GB" b="1" u="sng" dirty="0" smtClean="0"/>
              <a:t>Axon View</a:t>
            </a:r>
          </a:p>
          <a:p>
            <a:endParaRPr lang="en-GB" b="1" u="sng" dirty="0" smtClean="0"/>
          </a:p>
          <a:p>
            <a:r>
              <a:rPr lang="en-GB" dirty="0" smtClean="0"/>
              <a:t>Enables you to view your body worn footage on your phone via Bluetooth.</a:t>
            </a:r>
          </a:p>
          <a:p>
            <a:endParaRPr lang="en-GB" dirty="0"/>
          </a:p>
          <a:p>
            <a:r>
              <a:rPr lang="en-GB" b="1" dirty="0" smtClean="0"/>
              <a:t>Press I have an account</a:t>
            </a:r>
          </a:p>
          <a:p>
            <a:endParaRPr lang="en-GB" b="1" dirty="0"/>
          </a:p>
          <a:p>
            <a:r>
              <a:rPr lang="en-GB" b="1" dirty="0" smtClean="0"/>
              <a:t>Your Agency: </a:t>
            </a:r>
            <a:r>
              <a:rPr lang="en-GB" b="1" dirty="0"/>
              <a:t>demsc.uk</a:t>
            </a:r>
          </a:p>
          <a:p>
            <a:endParaRPr lang="en-GB" dirty="0"/>
          </a:p>
          <a:p>
            <a:r>
              <a:rPr lang="en-GB" dirty="0"/>
              <a:t>Username and Password are the same as your evidence.com log-on </a:t>
            </a:r>
          </a:p>
          <a:p>
            <a:endParaRPr lang="en-GB" dirty="0" smtClean="0"/>
          </a:p>
        </p:txBody>
      </p:sp>
      <p:pic>
        <p:nvPicPr>
          <p:cNvPr id="15" name="Content Placeholder 8"/>
          <p:cNvPicPr>
            <a:picLocks noGrp="1" noChangeAspect="1"/>
          </p:cNvPicPr>
          <p:nvPr>
            <p:ph sz="half" idx="1"/>
          </p:nvPr>
        </p:nvPicPr>
        <p:blipFill rotWithShape="1">
          <a:blip r:embed="rId4"/>
          <a:srcRect l="32063" t="32174" r="32983" b="44664"/>
          <a:stretch/>
        </p:blipFill>
        <p:spPr>
          <a:xfrm>
            <a:off x="6232215" y="1510476"/>
            <a:ext cx="1301612" cy="17772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0728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2045199" y="168275"/>
            <a:ext cx="8254001"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Setting up Biometrics</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31750" y="5998389"/>
            <a:ext cx="2840982" cy="859611"/>
          </a:xfrm>
          <a:prstGeom prst="rect">
            <a:avLst/>
          </a:prstGeom>
        </p:spPr>
      </p:pic>
      <p:pic>
        <p:nvPicPr>
          <p:cNvPr id="8" name="Picture 7"/>
          <p:cNvPicPr>
            <a:picLocks noChangeAspect="1"/>
          </p:cNvPicPr>
          <p:nvPr/>
        </p:nvPicPr>
        <p:blipFill rotWithShape="1">
          <a:blip r:embed="rId4"/>
          <a:srcRect l="9385" t="3691"/>
          <a:stretch/>
        </p:blipFill>
        <p:spPr>
          <a:xfrm>
            <a:off x="4937760" y="1486317"/>
            <a:ext cx="2098241" cy="1790588"/>
          </a:xfrm>
          <a:prstGeom prst="rect">
            <a:avLst/>
          </a:prstGeom>
          <a:ln>
            <a:noFill/>
          </a:ln>
          <a:effectLst>
            <a:outerShdw blurRad="292100" dist="139700" dir="2700000" algn="tl" rotWithShape="0">
              <a:srgbClr val="333333">
                <a:alpha val="65000"/>
              </a:srgbClr>
            </a:outerShdw>
          </a:effectLst>
        </p:spPr>
      </p:pic>
      <p:pic>
        <p:nvPicPr>
          <p:cNvPr id="12" name="Picture 2" descr="b295e694-010c-46b4-9b7d-ee4498725b2e@south-wales"/>
          <p:cNvPicPr>
            <a:picLocks noChangeAspect="1" noChangeArrowheads="1"/>
          </p:cNvPicPr>
          <p:nvPr/>
        </p:nvPicPr>
        <p:blipFill rotWithShape="1">
          <a:blip r:embed="rId5">
            <a:extLst>
              <a:ext uri="{28A0092B-C50C-407E-A947-70E740481C1C}">
                <a14:useLocalDpi xmlns:a14="http://schemas.microsoft.com/office/drawing/2010/main" val="0"/>
              </a:ext>
            </a:extLst>
          </a:blip>
          <a:srcRect l="50542" t="37728" r="37686" b="50381"/>
          <a:stretch/>
        </p:blipFill>
        <p:spPr bwMode="auto">
          <a:xfrm rot="5400000">
            <a:off x="2009021" y="466279"/>
            <a:ext cx="795735" cy="6028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625600" y="1486317"/>
            <a:ext cx="2578485" cy="1754326"/>
          </a:xfrm>
          <a:prstGeom prst="rect">
            <a:avLst/>
          </a:prstGeom>
          <a:noFill/>
        </p:spPr>
        <p:txBody>
          <a:bodyPr wrap="square" rtlCol="0">
            <a:spAutoFit/>
          </a:bodyPr>
          <a:lstStyle/>
          <a:p>
            <a:pPr algn="ctr"/>
            <a:r>
              <a:rPr lang="en-GB" b="1" dirty="0" smtClean="0"/>
              <a:t>NOTE 8</a:t>
            </a:r>
          </a:p>
          <a:p>
            <a:pPr marL="285750" indent="-285750">
              <a:buFont typeface="Arial" panose="020B0604020202020204" pitchFamily="34" charset="0"/>
              <a:buChar char="•"/>
            </a:pPr>
            <a:r>
              <a:rPr lang="en-GB" dirty="0" smtClean="0"/>
              <a:t>Lock Screen and Security</a:t>
            </a:r>
          </a:p>
          <a:p>
            <a:pPr marL="285750" indent="-285750">
              <a:buFont typeface="Arial" panose="020B0604020202020204" pitchFamily="34" charset="0"/>
              <a:buChar char="•"/>
            </a:pPr>
            <a:r>
              <a:rPr lang="en-GB" dirty="0" smtClean="0"/>
              <a:t>Chose Iris Scanner or Fingerprint scanner</a:t>
            </a:r>
          </a:p>
          <a:p>
            <a:endParaRPr lang="en-GB" dirty="0" smtClean="0"/>
          </a:p>
        </p:txBody>
      </p:sp>
      <p:sp>
        <p:nvSpPr>
          <p:cNvPr id="16" name="TextBox 15"/>
          <p:cNvSpPr txBox="1"/>
          <p:nvPr/>
        </p:nvSpPr>
        <p:spPr>
          <a:xfrm>
            <a:off x="8195733" y="1493838"/>
            <a:ext cx="2375990" cy="1200329"/>
          </a:xfrm>
          <a:prstGeom prst="rect">
            <a:avLst/>
          </a:prstGeom>
          <a:noFill/>
        </p:spPr>
        <p:txBody>
          <a:bodyPr wrap="square" rtlCol="0">
            <a:spAutoFit/>
          </a:bodyPr>
          <a:lstStyle/>
          <a:p>
            <a:pPr algn="ctr"/>
            <a:r>
              <a:rPr lang="en-GB" b="1" dirty="0" smtClean="0"/>
              <a:t>A6</a:t>
            </a:r>
          </a:p>
          <a:p>
            <a:pPr marL="285750" indent="-285750">
              <a:buFont typeface="Arial" panose="020B0604020202020204" pitchFamily="34" charset="0"/>
              <a:buChar char="•"/>
            </a:pPr>
            <a:r>
              <a:rPr lang="en-GB" dirty="0" smtClean="0"/>
              <a:t>Biometrics and Security</a:t>
            </a:r>
          </a:p>
          <a:p>
            <a:pPr marL="285750" indent="-285750">
              <a:buFont typeface="Arial" panose="020B0604020202020204" pitchFamily="34" charset="0"/>
              <a:buChar char="•"/>
            </a:pPr>
            <a:r>
              <a:rPr lang="en-GB" dirty="0" smtClean="0"/>
              <a:t>Fingerprint Scanner</a:t>
            </a:r>
            <a:endParaRPr lang="en-GB" dirty="0"/>
          </a:p>
        </p:txBody>
      </p:sp>
      <p:sp>
        <p:nvSpPr>
          <p:cNvPr id="9" name="TextBox 8"/>
          <p:cNvSpPr txBox="1"/>
          <p:nvPr/>
        </p:nvSpPr>
        <p:spPr>
          <a:xfrm>
            <a:off x="4262432" y="3274330"/>
            <a:ext cx="3448896" cy="2308324"/>
          </a:xfrm>
          <a:prstGeom prst="rect">
            <a:avLst/>
          </a:prstGeom>
          <a:noFill/>
        </p:spPr>
        <p:txBody>
          <a:bodyPr wrap="square" rtlCol="0">
            <a:spAutoFit/>
          </a:bodyPr>
          <a:lstStyle/>
          <a:p>
            <a:r>
              <a:rPr lang="en-GB" dirty="0"/>
              <a:t>Then ..</a:t>
            </a:r>
          </a:p>
          <a:p>
            <a:pPr marL="514350" indent="-514350">
              <a:buFont typeface="+mj-lt"/>
              <a:buAutoNum type="arabicPeriod"/>
            </a:pPr>
            <a:r>
              <a:rPr lang="en-GB" dirty="0"/>
              <a:t>Enter PIN</a:t>
            </a:r>
          </a:p>
          <a:p>
            <a:pPr marL="514350" indent="-514350">
              <a:buFont typeface="+mj-lt"/>
              <a:buAutoNum type="arabicPeriod"/>
            </a:pPr>
            <a:r>
              <a:rPr lang="en-GB" dirty="0"/>
              <a:t>Follow on screen </a:t>
            </a:r>
            <a:r>
              <a:rPr lang="en-GB" dirty="0" smtClean="0"/>
              <a:t>instructions</a:t>
            </a:r>
          </a:p>
          <a:p>
            <a:pPr marL="514350" indent="-514350">
              <a:buFont typeface="+mj-lt"/>
              <a:buAutoNum type="arabicPeriod"/>
            </a:pPr>
            <a:r>
              <a:rPr lang="en-GB" dirty="0" smtClean="0"/>
              <a:t>Press Done</a:t>
            </a:r>
            <a:endParaRPr lang="en-GB" dirty="0"/>
          </a:p>
          <a:p>
            <a:pPr marL="514350" indent="-514350">
              <a:buFont typeface="+mj-lt"/>
              <a:buAutoNum type="arabicPeriod"/>
            </a:pPr>
            <a:r>
              <a:rPr lang="en-GB" dirty="0" smtClean="0"/>
              <a:t>Press turn </a:t>
            </a:r>
            <a:r>
              <a:rPr lang="en-GB" dirty="0"/>
              <a:t>on</a:t>
            </a:r>
          </a:p>
          <a:p>
            <a:pPr marL="514350" indent="-514350">
              <a:buFont typeface="+mj-lt"/>
              <a:buAutoNum type="arabicPeriod"/>
            </a:pPr>
            <a:endParaRPr lang="en-GB" dirty="0"/>
          </a:p>
          <a:p>
            <a:endParaRPr lang="en-GB" dirty="0"/>
          </a:p>
          <a:p>
            <a:pPr marL="514350" indent="-514350">
              <a:buFont typeface="+mj-lt"/>
              <a:buAutoNum type="arabicPeriod"/>
            </a:pPr>
            <a:endParaRPr lang="en-GB" dirty="0"/>
          </a:p>
        </p:txBody>
      </p:sp>
      <p:sp>
        <p:nvSpPr>
          <p:cNvPr id="10" name="TextBox 9"/>
          <p:cNvSpPr txBox="1"/>
          <p:nvPr/>
        </p:nvSpPr>
        <p:spPr>
          <a:xfrm>
            <a:off x="7450666" y="3997156"/>
            <a:ext cx="4639144" cy="1754326"/>
          </a:xfrm>
          <a:prstGeom prst="rect">
            <a:avLst/>
          </a:prstGeom>
          <a:noFill/>
        </p:spPr>
        <p:txBody>
          <a:bodyPr wrap="square" rtlCol="0">
            <a:spAutoFit/>
          </a:bodyPr>
          <a:lstStyle/>
          <a:p>
            <a:endParaRPr lang="en-GB" dirty="0"/>
          </a:p>
          <a:p>
            <a:r>
              <a:rPr lang="en-GB" b="1" i="1" dirty="0" smtClean="0">
                <a:solidFill>
                  <a:schemeClr val="accent1">
                    <a:lumMod val="50000"/>
                  </a:schemeClr>
                </a:solidFill>
              </a:rPr>
              <a:t>Note </a:t>
            </a:r>
            <a:r>
              <a:rPr lang="en-GB" b="1" i="1" dirty="0">
                <a:solidFill>
                  <a:schemeClr val="accent1">
                    <a:lumMod val="50000"/>
                  </a:schemeClr>
                </a:solidFill>
              </a:rPr>
              <a:t>If you wear glasses, you may prefer to use fingerprint scanner </a:t>
            </a:r>
            <a:r>
              <a:rPr lang="en-GB" b="1" i="1" dirty="0" smtClean="0">
                <a:solidFill>
                  <a:schemeClr val="accent1">
                    <a:lumMod val="50000"/>
                  </a:schemeClr>
                </a:solidFill>
              </a:rPr>
              <a:t>instead</a:t>
            </a:r>
          </a:p>
          <a:p>
            <a:endParaRPr lang="en-GB" b="1" i="1" dirty="0">
              <a:solidFill>
                <a:schemeClr val="accent1">
                  <a:lumMod val="50000"/>
                </a:schemeClr>
              </a:solidFill>
            </a:endParaRPr>
          </a:p>
          <a:p>
            <a:r>
              <a:rPr lang="en-GB" b="1" i="1" dirty="0">
                <a:solidFill>
                  <a:schemeClr val="accent1">
                    <a:lumMod val="50000"/>
                  </a:schemeClr>
                </a:solidFill>
              </a:rPr>
              <a:t>Lift and replace your finger each time, moving it slightly each time </a:t>
            </a:r>
          </a:p>
        </p:txBody>
      </p:sp>
    </p:spTree>
    <p:extLst>
      <p:ext uri="{BB962C8B-B14F-4D97-AF65-F5344CB8AC3E}">
        <p14:creationId xmlns:p14="http://schemas.microsoft.com/office/powerpoint/2010/main" val="2932961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711000" y="-78389"/>
            <a:ext cx="10515600" cy="1325563"/>
          </a:xfrm>
        </p:spPr>
        <p:txBody>
          <a:bodyPr>
            <a:normAutofit/>
          </a:bodyPr>
          <a:lstStyle/>
          <a:p>
            <a:pPr algn="ctr"/>
            <a:r>
              <a:rPr lang="en-GB"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On-going Support</a:t>
            </a:r>
            <a:endParaRPr lang="en-GB"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59866"/>
            <a:ext cx="2840982" cy="859611"/>
          </a:xfrm>
          <a:prstGeom prst="rect">
            <a:avLst/>
          </a:prstGeom>
        </p:spPr>
      </p:pic>
      <p:sp>
        <p:nvSpPr>
          <p:cNvPr id="12" name="TextBox 11"/>
          <p:cNvSpPr txBox="1"/>
          <p:nvPr/>
        </p:nvSpPr>
        <p:spPr>
          <a:xfrm>
            <a:off x="124114" y="3957809"/>
            <a:ext cx="4927409" cy="19082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DSD BOB Page</a:t>
            </a:r>
          </a:p>
          <a:p>
            <a:pPr marL="742950" lvl="1" indent="-285750">
              <a:buFont typeface="Arial" panose="020B0604020202020204" pitchFamily="34" charset="0"/>
              <a:buChar char="•"/>
            </a:pPr>
            <a:r>
              <a:rPr lang="en-GB" sz="1600" dirty="0" smtClean="0"/>
              <a:t>How to Guides and Videos</a:t>
            </a:r>
          </a:p>
          <a:p>
            <a:pPr marL="742950" lvl="1" indent="-285750">
              <a:buFont typeface="Arial" panose="020B0604020202020204" pitchFamily="34" charset="0"/>
              <a:buChar char="•"/>
            </a:pPr>
            <a:r>
              <a:rPr lang="en-GB" sz="1600" dirty="0" smtClean="0"/>
              <a:t>Microblogs</a:t>
            </a:r>
          </a:p>
          <a:p>
            <a:pPr marL="742950" lvl="1" indent="-285750">
              <a:buFont typeface="Arial" panose="020B0604020202020204" pitchFamily="34" charset="0"/>
              <a:buChar char="•"/>
            </a:pPr>
            <a:r>
              <a:rPr lang="en-GB" sz="1600" dirty="0" smtClean="0"/>
              <a:t>DSD Trainer Contact Details</a:t>
            </a:r>
          </a:p>
          <a:p>
            <a:r>
              <a:rPr lang="en-GB" b="1" smtClean="0">
                <a:solidFill>
                  <a:schemeClr val="accent1">
                    <a:lumMod val="50000"/>
                  </a:schemeClr>
                </a:solidFill>
              </a:rPr>
              <a:t>102HELPDESK@south-wales.pnn.police.uk</a:t>
            </a:r>
            <a:endParaRPr lang="en-GB" b="1" dirty="0" smtClean="0">
              <a:solidFill>
                <a:schemeClr val="accent1">
                  <a:lumMod val="50000"/>
                </a:schemeClr>
              </a:solidFill>
            </a:endParaRPr>
          </a:p>
          <a:p>
            <a:pPr marL="742950" lvl="1" indent="-285750">
              <a:buFont typeface="Arial" panose="020B0604020202020204" pitchFamily="34" charset="0"/>
              <a:buChar char="•"/>
            </a:pPr>
            <a:r>
              <a:rPr lang="en-GB" sz="1600" dirty="0" smtClean="0"/>
              <a:t>List of your local digital Champions</a:t>
            </a:r>
          </a:p>
          <a:p>
            <a:endParaRPr lang="en-GB" dirty="0" smtClean="0"/>
          </a:p>
        </p:txBody>
      </p:sp>
      <p:pic>
        <p:nvPicPr>
          <p:cNvPr id="8" name="Picture 7"/>
          <p:cNvPicPr>
            <a:picLocks noChangeAspect="1"/>
          </p:cNvPicPr>
          <p:nvPr/>
        </p:nvPicPr>
        <p:blipFill rotWithShape="1">
          <a:blip r:embed="rId4"/>
          <a:srcRect l="22261" r="60977"/>
          <a:stretch/>
        </p:blipFill>
        <p:spPr>
          <a:xfrm>
            <a:off x="542469" y="186675"/>
            <a:ext cx="2236593" cy="3752734"/>
          </a:xfrm>
          <a:prstGeom prst="rect">
            <a:avLst/>
          </a:prstGeom>
        </p:spPr>
      </p:pic>
      <p:pic>
        <p:nvPicPr>
          <p:cNvPr id="3" name="Picture 2"/>
          <p:cNvPicPr>
            <a:picLocks noChangeAspect="1"/>
          </p:cNvPicPr>
          <p:nvPr/>
        </p:nvPicPr>
        <p:blipFill>
          <a:blip r:embed="rId5"/>
          <a:stretch>
            <a:fillRect/>
          </a:stretch>
        </p:blipFill>
        <p:spPr>
          <a:xfrm>
            <a:off x="4492379" y="1105263"/>
            <a:ext cx="6633023" cy="2743438"/>
          </a:xfrm>
          <a:prstGeom prst="rect">
            <a:avLst/>
          </a:prstGeom>
        </p:spPr>
      </p:pic>
      <p:pic>
        <p:nvPicPr>
          <p:cNvPr id="9" name="Picture 8"/>
          <p:cNvPicPr>
            <a:picLocks noChangeAspect="1"/>
          </p:cNvPicPr>
          <p:nvPr/>
        </p:nvPicPr>
        <p:blipFill>
          <a:blip r:embed="rId6"/>
          <a:stretch>
            <a:fillRect/>
          </a:stretch>
        </p:blipFill>
        <p:spPr>
          <a:xfrm>
            <a:off x="4369716" y="3622178"/>
            <a:ext cx="2353260" cy="3090940"/>
          </a:xfrm>
          <a:prstGeom prst="rect">
            <a:avLst/>
          </a:prstGeom>
        </p:spPr>
      </p:pic>
      <p:pic>
        <p:nvPicPr>
          <p:cNvPr id="10" name="Picture 9"/>
          <p:cNvPicPr>
            <a:picLocks noChangeAspect="1"/>
          </p:cNvPicPr>
          <p:nvPr/>
        </p:nvPicPr>
        <p:blipFill>
          <a:blip r:embed="rId7"/>
          <a:stretch>
            <a:fillRect/>
          </a:stretch>
        </p:blipFill>
        <p:spPr>
          <a:xfrm>
            <a:off x="6079866" y="3631696"/>
            <a:ext cx="2572735" cy="3115326"/>
          </a:xfrm>
          <a:prstGeom prst="rect">
            <a:avLst/>
          </a:prstGeom>
        </p:spPr>
      </p:pic>
      <p:pic>
        <p:nvPicPr>
          <p:cNvPr id="11" name="Picture 10"/>
          <p:cNvPicPr>
            <a:picLocks noChangeAspect="1"/>
          </p:cNvPicPr>
          <p:nvPr/>
        </p:nvPicPr>
        <p:blipFill>
          <a:blip r:embed="rId8"/>
          <a:stretch>
            <a:fillRect/>
          </a:stretch>
        </p:blipFill>
        <p:spPr>
          <a:xfrm>
            <a:off x="8310463" y="3796302"/>
            <a:ext cx="1999661" cy="2786113"/>
          </a:xfrm>
          <a:prstGeom prst="rect">
            <a:avLst/>
          </a:prstGeom>
        </p:spPr>
      </p:pic>
      <p:pic>
        <p:nvPicPr>
          <p:cNvPr id="13" name="Picture 12"/>
          <p:cNvPicPr>
            <a:picLocks noChangeAspect="1"/>
          </p:cNvPicPr>
          <p:nvPr/>
        </p:nvPicPr>
        <p:blipFill>
          <a:blip r:embed="rId9"/>
          <a:stretch>
            <a:fillRect/>
          </a:stretch>
        </p:blipFill>
        <p:spPr>
          <a:xfrm>
            <a:off x="9841640" y="3664990"/>
            <a:ext cx="2517866" cy="3121423"/>
          </a:xfrm>
          <a:prstGeom prst="rect">
            <a:avLst/>
          </a:prstGeom>
        </p:spPr>
      </p:pic>
    </p:spTree>
    <p:extLst>
      <p:ext uri="{BB962C8B-B14F-4D97-AF65-F5344CB8AC3E}">
        <p14:creationId xmlns:p14="http://schemas.microsoft.com/office/powerpoint/2010/main" val="156387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10314</TotalTime>
  <Words>2354</Words>
  <Application>Microsoft Office PowerPoint</Application>
  <PresentationFormat>Widescreen</PresentationFormat>
  <Paragraphs>335</Paragraphs>
  <Slides>31</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Calibri Light</vt:lpstr>
      <vt:lpstr>Microsoft Sans Serif</vt:lpstr>
      <vt:lpstr>Tahoma</vt:lpstr>
      <vt:lpstr>Office Theme</vt:lpstr>
      <vt:lpstr>PowerPoint Presentation</vt:lpstr>
      <vt:lpstr>Aims and Objectives:</vt:lpstr>
      <vt:lpstr>Issuing of new phone </vt:lpstr>
      <vt:lpstr>Set up new phone </vt:lpstr>
      <vt:lpstr>Knox Configure Screens</vt:lpstr>
      <vt:lpstr>Knox Enrolment Screens</vt:lpstr>
      <vt:lpstr>Knox Mobile Enrolment Screens</vt:lpstr>
      <vt:lpstr>Samsung Note 4 vs Samsung Note 8</vt:lpstr>
      <vt:lpstr>Lost Devices</vt:lpstr>
      <vt:lpstr>Usage Policy</vt:lpstr>
      <vt:lpstr>Usage Policy</vt:lpstr>
      <vt:lpstr>Security and GDPR</vt:lpstr>
      <vt:lpstr>Cameras and Gallery</vt:lpstr>
      <vt:lpstr>Additional tips and features</vt:lpstr>
      <vt:lpstr>After Configuration</vt:lpstr>
      <vt:lpstr>After Configuration</vt:lpstr>
      <vt:lpstr>Accessing Mobility </vt:lpstr>
      <vt:lpstr>VMware Boxer Emails </vt:lpstr>
      <vt:lpstr>VM Boxer Outlook and Contacts</vt:lpstr>
      <vt:lpstr> Hub</vt:lpstr>
      <vt:lpstr>Play Store</vt:lpstr>
      <vt:lpstr>Gravity Zone (BitDefender)</vt:lpstr>
      <vt:lpstr>iPatrol – Officers Only</vt:lpstr>
      <vt:lpstr>iPatrol</vt:lpstr>
      <vt:lpstr>iPatrol Personalisation</vt:lpstr>
      <vt:lpstr>iPatrol Personalisation</vt:lpstr>
      <vt:lpstr>iPatrol Personalisation</vt:lpstr>
      <vt:lpstr>PowerPoint Presentation</vt:lpstr>
      <vt:lpstr>Axon</vt:lpstr>
      <vt:lpstr>Setting up Biometrics</vt:lpstr>
      <vt:lpstr>On-going Support</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Harris,Kim swp56737</dc:creator>
  <cp:lastModifiedBy>Dowson,Sarah swp57184</cp:lastModifiedBy>
  <cp:revision>517</cp:revision>
  <cp:lastPrinted>2018-06-28T07:26:43Z</cp:lastPrinted>
  <dcterms:created xsi:type="dcterms:W3CDTF">2018-05-17T09:37:48Z</dcterms:created>
  <dcterms:modified xsi:type="dcterms:W3CDTF">2018-11-28T10:38:39Z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f305372d-5754-49ae-9565-fbb06563b05b</vt:lpwstr>
  </property>
  <property fmtid="{D5CDD505-2E9C-101B-9397-08002B2CF9AE}" pid="3" name="Classification">
    <vt:lpwstr>OFFICIAL</vt:lpwstr>
  </property>
  <property fmtid="{D5CDD505-2E9C-101B-9397-08002B2CF9AE}" pid="4" name="Visibility">
    <vt:lpwstr>NOT VISIBLE</vt:lpwstr>
  </property>
</Properties>
</file>