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奎佑 刘" initials="奎刘" lastIdx="1" clrIdx="0">
    <p:extLst>
      <p:ext uri="{19B8F6BF-5375-455C-9EA6-DF929625EA0E}">
        <p15:presenceInfo xmlns:p15="http://schemas.microsoft.com/office/powerpoint/2012/main" userId="aa38f90291e9e703"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0" d="100"/>
          <a:sy n="80" d="100"/>
        </p:scale>
        <p:origin x="754"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CBD774D-84B8-4BBA-85EB-D537B6113B81}"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zh-CN" altLang="en-US"/>
        </a:p>
      </dgm:t>
    </dgm:pt>
    <dgm:pt modelId="{602B8878-EBE6-4B75-8761-BA2B06C7A557}">
      <dgm:prSet/>
      <dgm:spPr/>
      <dgm:t>
        <a:bodyPr/>
        <a:lstStyle/>
        <a:p>
          <a:r>
            <a:rPr lang="en-US" dirty="0"/>
            <a:t>As a result, some children thrive and improve their grades, but others fall behind and the gap widens. These learning losses will have an impact on social cohesion. Ensuring that children who are falling behind are not permanently disconnected from their education will therefore require a multifaceted collaboration between digital tools, teachers and parents (Artal, </a:t>
          </a:r>
          <a:r>
            <a:rPr lang="en-US" dirty="0" err="1"/>
            <a:t>Humburg</a:t>
          </a:r>
          <a:r>
            <a:rPr lang="en-US" dirty="0"/>
            <a:t> and </a:t>
          </a:r>
          <a:r>
            <a:rPr lang="en-US" dirty="0" err="1"/>
            <a:t>Blanchy</a:t>
          </a:r>
          <a:r>
            <a:rPr lang="en-US" dirty="0"/>
            <a:t>, 2021). </a:t>
          </a:r>
          <a:endParaRPr lang="zh-CN" dirty="0"/>
        </a:p>
      </dgm:t>
    </dgm:pt>
    <dgm:pt modelId="{0B37FCDA-3EF8-4971-8265-14D68D3E5DE5}" type="parTrans" cxnId="{64F9C94E-949A-4200-B0FB-620F12C90824}">
      <dgm:prSet/>
      <dgm:spPr/>
      <dgm:t>
        <a:bodyPr/>
        <a:lstStyle/>
        <a:p>
          <a:endParaRPr lang="zh-CN" altLang="en-US"/>
        </a:p>
      </dgm:t>
    </dgm:pt>
    <dgm:pt modelId="{47DB608E-2735-43DA-9796-7CECE769D730}" type="sibTrans" cxnId="{64F9C94E-949A-4200-B0FB-620F12C90824}">
      <dgm:prSet/>
      <dgm:spPr/>
      <dgm:t>
        <a:bodyPr/>
        <a:lstStyle/>
        <a:p>
          <a:endParaRPr lang="zh-CN" altLang="en-US"/>
        </a:p>
      </dgm:t>
    </dgm:pt>
    <dgm:pt modelId="{9690A6E8-8E65-41CC-937A-736E0A509555}" type="pres">
      <dgm:prSet presAssocID="{9CBD774D-84B8-4BBA-85EB-D537B6113B81}" presName="linear" presStyleCnt="0">
        <dgm:presLayoutVars>
          <dgm:animLvl val="lvl"/>
          <dgm:resizeHandles val="exact"/>
        </dgm:presLayoutVars>
      </dgm:prSet>
      <dgm:spPr/>
    </dgm:pt>
    <dgm:pt modelId="{56F947F6-87DA-418D-8948-A6994A768FDB}" type="pres">
      <dgm:prSet presAssocID="{602B8878-EBE6-4B75-8761-BA2B06C7A557}" presName="parentText" presStyleLbl="node1" presStyleIdx="0" presStyleCnt="1" custLinFactNeighborX="10984" custLinFactNeighborY="57518">
        <dgm:presLayoutVars>
          <dgm:chMax val="0"/>
          <dgm:bulletEnabled val="1"/>
        </dgm:presLayoutVars>
      </dgm:prSet>
      <dgm:spPr/>
    </dgm:pt>
  </dgm:ptLst>
  <dgm:cxnLst>
    <dgm:cxn modelId="{57A5AF3E-CF33-46DE-9F9F-F56A98B3C577}" type="presOf" srcId="{9CBD774D-84B8-4BBA-85EB-D537B6113B81}" destId="{9690A6E8-8E65-41CC-937A-736E0A509555}" srcOrd="0" destOrd="0" presId="urn:microsoft.com/office/officeart/2005/8/layout/vList2"/>
    <dgm:cxn modelId="{64F9C94E-949A-4200-B0FB-620F12C90824}" srcId="{9CBD774D-84B8-4BBA-85EB-D537B6113B81}" destId="{602B8878-EBE6-4B75-8761-BA2B06C7A557}" srcOrd="0" destOrd="0" parTransId="{0B37FCDA-3EF8-4971-8265-14D68D3E5DE5}" sibTransId="{47DB608E-2735-43DA-9796-7CECE769D730}"/>
    <dgm:cxn modelId="{6C48B589-C87E-433A-9236-27D41808B028}" type="presOf" srcId="{602B8878-EBE6-4B75-8761-BA2B06C7A557}" destId="{56F947F6-87DA-418D-8948-A6994A768FDB}" srcOrd="0" destOrd="0" presId="urn:microsoft.com/office/officeart/2005/8/layout/vList2"/>
    <dgm:cxn modelId="{7F84D8D0-EA94-4FD2-AD63-4F55FDD40131}" type="presParOf" srcId="{9690A6E8-8E65-41CC-937A-736E0A509555}" destId="{56F947F6-87DA-418D-8948-A6994A768FDB}"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F947F6-87DA-418D-8948-A6994A768FDB}">
      <dsp:nvSpPr>
        <dsp:cNvPr id="0" name=""/>
        <dsp:cNvSpPr/>
      </dsp:nvSpPr>
      <dsp:spPr>
        <a:xfrm>
          <a:off x="0" y="323649"/>
          <a:ext cx="5810250" cy="299754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As a result, some children thrive and improve their grades, but others fall behind and the gap widens. These learning losses will have an impact on social cohesion. Ensuring that children who are falling behind are not permanently disconnected from their education will therefore require a multifaceted collaboration between digital tools, teachers and parents (Artal, </a:t>
          </a:r>
          <a:r>
            <a:rPr lang="en-US" sz="2100" kern="1200" dirty="0" err="1"/>
            <a:t>Humburg</a:t>
          </a:r>
          <a:r>
            <a:rPr lang="en-US" sz="2100" kern="1200" dirty="0"/>
            <a:t> and </a:t>
          </a:r>
          <a:r>
            <a:rPr lang="en-US" sz="2100" kern="1200" dirty="0" err="1"/>
            <a:t>Blanchy</a:t>
          </a:r>
          <a:r>
            <a:rPr lang="en-US" sz="2100" kern="1200" dirty="0"/>
            <a:t>, 2021). </a:t>
          </a:r>
          <a:endParaRPr lang="zh-CN" sz="2100" kern="1200" dirty="0"/>
        </a:p>
      </dsp:txBody>
      <dsp:txXfrm>
        <a:off x="146328" y="469977"/>
        <a:ext cx="5517594" cy="270488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20222DF-3C9E-4B2F-9008-ABB684C7834B}" type="datetimeFigureOut">
              <a:rPr lang="zh-CN" altLang="en-US" smtClean="0"/>
              <a:t>2023/11/17</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B038443-8CC0-411C-BE5E-24CFBE504D94}" type="slidenum">
              <a:rPr lang="zh-CN" altLang="en-US" smtClean="0"/>
              <a:t>‹#›</a:t>
            </a:fld>
            <a:endParaRPr lang="zh-CN" altLang="en-US"/>
          </a:p>
        </p:txBody>
      </p:sp>
    </p:spTree>
    <p:extLst>
      <p:ext uri="{BB962C8B-B14F-4D97-AF65-F5344CB8AC3E}">
        <p14:creationId xmlns:p14="http://schemas.microsoft.com/office/powerpoint/2010/main" val="35593732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zh-CN" altLang="en-US"/>
              <a:t>单击此处编辑母版标题样式</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en-US" dirty="0"/>
          </a:p>
        </p:txBody>
      </p:sp>
      <p:sp>
        <p:nvSpPr>
          <p:cNvPr id="4" name="Date Placeholder 3"/>
          <p:cNvSpPr>
            <a:spLocks noGrp="1"/>
          </p:cNvSpPr>
          <p:nvPr>
            <p:ph type="dt" sz="half" idx="10"/>
          </p:nvPr>
        </p:nvSpPr>
        <p:spPr/>
        <p:txBody>
          <a:bodyPr/>
          <a:lstStyle/>
          <a:p>
            <a:fld id="{C215F14D-F493-4400-9BA5-86ED9448DDFB}" type="datetimeFigureOut">
              <a:rPr lang="zh-CN" altLang="en-US" smtClean="0"/>
              <a:t>2023/11/17</a:t>
            </a:fld>
            <a:endParaRPr lang="zh-CN" altLang="en-US"/>
          </a:p>
        </p:txBody>
      </p:sp>
      <p:sp>
        <p:nvSpPr>
          <p:cNvPr id="5" name="Footer Placeholder 4"/>
          <p:cNvSpPr>
            <a:spLocks noGrp="1"/>
          </p:cNvSpPr>
          <p:nvPr>
            <p:ph type="ftr" sz="quarter" idx="11"/>
          </p:nvPr>
        </p:nvSpPr>
        <p:spPr>
          <a:xfrm>
            <a:off x="2416500" y="329307"/>
            <a:ext cx="4973915" cy="309201"/>
          </a:xfrm>
        </p:spPr>
        <p:txBody>
          <a:bodyPr/>
          <a:lstStyle/>
          <a:p>
            <a:endParaRPr lang="zh-CN" altLang="en-US"/>
          </a:p>
        </p:txBody>
      </p:sp>
      <p:sp>
        <p:nvSpPr>
          <p:cNvPr id="6" name="Slide Number Placeholder 5"/>
          <p:cNvSpPr>
            <a:spLocks noGrp="1"/>
          </p:cNvSpPr>
          <p:nvPr>
            <p:ph type="sldNum" sz="quarter" idx="12"/>
          </p:nvPr>
        </p:nvSpPr>
        <p:spPr>
          <a:xfrm>
            <a:off x="1437664" y="798973"/>
            <a:ext cx="811019" cy="503578"/>
          </a:xfrm>
        </p:spPr>
        <p:txBody>
          <a:bodyPr/>
          <a:lstStyle/>
          <a:p>
            <a:fld id="{03BE8662-BA98-4BCC-9DA5-F2A2F7058D59}" type="slidenum">
              <a:rPr lang="zh-CN" altLang="en-US" smtClean="0"/>
              <a:t>‹#›</a:t>
            </a:fld>
            <a:endParaRPr lang="zh-CN" alt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621093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idx="1"/>
          </p:nvPr>
        </p:nvSpPr>
        <p:spPr/>
        <p:txBody>
          <a:bodyPr ancho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Date Placeholder 3"/>
          <p:cNvSpPr>
            <a:spLocks noGrp="1"/>
          </p:cNvSpPr>
          <p:nvPr>
            <p:ph type="dt" sz="half" idx="10"/>
          </p:nvPr>
        </p:nvSpPr>
        <p:spPr/>
        <p:txBody>
          <a:bodyPr/>
          <a:lstStyle/>
          <a:p>
            <a:fld id="{C215F14D-F493-4400-9BA5-86ED9448DDFB}" type="datetimeFigureOut">
              <a:rPr lang="zh-CN" altLang="en-US" smtClean="0"/>
              <a:t>2023/11/17</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03BE8662-BA98-4BCC-9DA5-F2A2F7058D59}" type="slidenum">
              <a:rPr lang="zh-CN" altLang="en-US" smtClean="0"/>
              <a:t>‹#›</a:t>
            </a:fld>
            <a:endParaRPr lang="zh-CN" alt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880332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zh-CN" altLang="en-US"/>
              <a:t>单击此处编辑母版标题样式</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Date Placeholder 3"/>
          <p:cNvSpPr>
            <a:spLocks noGrp="1"/>
          </p:cNvSpPr>
          <p:nvPr>
            <p:ph type="dt" sz="half" idx="10"/>
          </p:nvPr>
        </p:nvSpPr>
        <p:spPr/>
        <p:txBody>
          <a:bodyPr/>
          <a:lstStyle/>
          <a:p>
            <a:fld id="{C215F14D-F493-4400-9BA5-86ED9448DDFB}" type="datetimeFigureOut">
              <a:rPr lang="zh-CN" altLang="en-US" smtClean="0"/>
              <a:t>2023/11/17</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03BE8662-BA98-4BCC-9DA5-F2A2F7058D59}" type="slidenum">
              <a:rPr lang="zh-CN" altLang="en-US" smtClean="0"/>
              <a:t>‹#›</a:t>
            </a:fld>
            <a:endParaRPr lang="zh-CN" alt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300583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zh-CN" altLang="en-US"/>
              <a:t>单击此处编辑母版标题样式</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5" name="Date Placeholder 4"/>
          <p:cNvSpPr>
            <a:spLocks noGrp="1"/>
          </p:cNvSpPr>
          <p:nvPr>
            <p:ph type="dt" sz="half" idx="10"/>
          </p:nvPr>
        </p:nvSpPr>
        <p:spPr/>
        <p:txBody>
          <a:bodyPr/>
          <a:lstStyle/>
          <a:p>
            <a:fld id="{C215F14D-F493-4400-9BA5-86ED9448DDFB}" type="datetimeFigureOut">
              <a:rPr lang="zh-CN" altLang="en-US" smtClean="0"/>
              <a:t>2023/11/17</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03BE8662-BA98-4BCC-9DA5-F2A2F7058D59}" type="slidenum">
              <a:rPr lang="zh-CN" altLang="en-US" smtClean="0"/>
              <a:t>‹#›</a:t>
            </a:fld>
            <a:endParaRPr lang="zh-CN" alt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130064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zh-CN" altLang="en-US"/>
              <a:t>单击此处编辑母版标题样式</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Content Placeholder 3"/>
          <p:cNvSpPr>
            <a:spLocks noGrp="1"/>
          </p:cNvSpPr>
          <p:nvPr>
            <p:ph sz="half" idx="2"/>
          </p:nvPr>
        </p:nvSpPr>
        <p:spPr>
          <a:xfrm>
            <a:off x="1447191" y="2824269"/>
            <a:ext cx="4645152" cy="2644457"/>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Content Placeholder 5"/>
          <p:cNvSpPr>
            <a:spLocks noGrp="1"/>
          </p:cNvSpPr>
          <p:nvPr>
            <p:ph sz="quarter" idx="4"/>
          </p:nvPr>
        </p:nvSpPr>
        <p:spPr>
          <a:xfrm>
            <a:off x="6412362" y="2821491"/>
            <a:ext cx="4645152" cy="2637371"/>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7" name="Date Placeholder 6"/>
          <p:cNvSpPr>
            <a:spLocks noGrp="1"/>
          </p:cNvSpPr>
          <p:nvPr>
            <p:ph type="dt" sz="half" idx="10"/>
          </p:nvPr>
        </p:nvSpPr>
        <p:spPr/>
        <p:txBody>
          <a:bodyPr/>
          <a:lstStyle/>
          <a:p>
            <a:fld id="{C215F14D-F493-4400-9BA5-86ED9448DDFB}" type="datetimeFigureOut">
              <a:rPr lang="zh-CN" altLang="en-US" smtClean="0"/>
              <a:t>2023/11/17</a:t>
            </a:fld>
            <a:endParaRPr lang="zh-CN" altLang="en-US"/>
          </a:p>
        </p:txBody>
      </p:sp>
      <p:sp>
        <p:nvSpPr>
          <p:cNvPr id="8" name="Footer Placeholder 7"/>
          <p:cNvSpPr>
            <a:spLocks noGrp="1"/>
          </p:cNvSpPr>
          <p:nvPr>
            <p:ph type="ftr" sz="quarter" idx="11"/>
          </p:nvPr>
        </p:nvSpPr>
        <p:spPr/>
        <p:txBody>
          <a:bodyPr/>
          <a:lstStyle/>
          <a:p>
            <a:endParaRPr lang="zh-CN" altLang="en-US"/>
          </a:p>
        </p:txBody>
      </p:sp>
      <p:sp>
        <p:nvSpPr>
          <p:cNvPr id="9" name="Slide Number Placeholder 8"/>
          <p:cNvSpPr>
            <a:spLocks noGrp="1"/>
          </p:cNvSpPr>
          <p:nvPr>
            <p:ph type="sldNum" sz="quarter" idx="12"/>
          </p:nvPr>
        </p:nvSpPr>
        <p:spPr/>
        <p:txBody>
          <a:bodyPr/>
          <a:lstStyle/>
          <a:p>
            <a:fld id="{03BE8662-BA98-4BCC-9DA5-F2A2F7058D59}" type="slidenum">
              <a:rPr lang="zh-CN" altLang="en-US" smtClean="0"/>
              <a:t>‹#›</a:t>
            </a:fld>
            <a:endParaRPr lang="zh-CN" alt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959463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Date Placeholder 2"/>
          <p:cNvSpPr>
            <a:spLocks noGrp="1"/>
          </p:cNvSpPr>
          <p:nvPr>
            <p:ph type="dt" sz="half" idx="10"/>
          </p:nvPr>
        </p:nvSpPr>
        <p:spPr/>
        <p:txBody>
          <a:bodyPr/>
          <a:lstStyle/>
          <a:p>
            <a:fld id="{C215F14D-F493-4400-9BA5-86ED9448DDFB}" type="datetimeFigureOut">
              <a:rPr lang="zh-CN" altLang="en-US" smtClean="0"/>
              <a:t>2023/11/17</a:t>
            </a:fld>
            <a:endParaRPr lang="zh-CN" altLang="en-US"/>
          </a:p>
        </p:txBody>
      </p:sp>
      <p:sp>
        <p:nvSpPr>
          <p:cNvPr id="4" name="Footer Placeholder 3"/>
          <p:cNvSpPr>
            <a:spLocks noGrp="1"/>
          </p:cNvSpPr>
          <p:nvPr>
            <p:ph type="ftr" sz="quarter" idx="11"/>
          </p:nvPr>
        </p:nvSpPr>
        <p:spPr/>
        <p:txBody>
          <a:bodyPr/>
          <a:lstStyle/>
          <a:p>
            <a:endParaRPr lang="zh-CN" altLang="en-US"/>
          </a:p>
        </p:txBody>
      </p:sp>
      <p:sp>
        <p:nvSpPr>
          <p:cNvPr id="5" name="Slide Number Placeholder 4"/>
          <p:cNvSpPr>
            <a:spLocks noGrp="1"/>
          </p:cNvSpPr>
          <p:nvPr>
            <p:ph type="sldNum" sz="quarter" idx="12"/>
          </p:nvPr>
        </p:nvSpPr>
        <p:spPr/>
        <p:txBody>
          <a:bodyPr/>
          <a:lstStyle/>
          <a:p>
            <a:fld id="{03BE8662-BA98-4BCC-9DA5-F2A2F7058D59}" type="slidenum">
              <a:rPr lang="zh-CN" altLang="en-US" smtClean="0"/>
              <a:t>‹#›</a:t>
            </a:fld>
            <a:endParaRPr lang="zh-CN" alt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355909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15F14D-F493-4400-9BA5-86ED9448DDFB}" type="datetimeFigureOut">
              <a:rPr lang="zh-CN" altLang="en-US" smtClean="0"/>
              <a:t>2023/11/17</a:t>
            </a:fld>
            <a:endParaRPr lang="zh-CN" altLang="en-US"/>
          </a:p>
        </p:txBody>
      </p:sp>
      <p:sp>
        <p:nvSpPr>
          <p:cNvPr id="3" name="Footer Placeholder 2"/>
          <p:cNvSpPr>
            <a:spLocks noGrp="1"/>
          </p:cNvSpPr>
          <p:nvPr>
            <p:ph type="ftr" sz="quarter" idx="11"/>
          </p:nvPr>
        </p:nvSpPr>
        <p:spPr/>
        <p:txBody>
          <a:bodyPr/>
          <a:lstStyle/>
          <a:p>
            <a:endParaRPr lang="zh-CN" altLang="en-US"/>
          </a:p>
        </p:txBody>
      </p:sp>
      <p:sp>
        <p:nvSpPr>
          <p:cNvPr id="4" name="Slide Number Placeholder 3"/>
          <p:cNvSpPr>
            <a:spLocks noGrp="1"/>
          </p:cNvSpPr>
          <p:nvPr>
            <p:ph type="sldNum" sz="quarter" idx="12"/>
          </p:nvPr>
        </p:nvSpPr>
        <p:spPr/>
        <p:txBody>
          <a:bodyPr/>
          <a:lstStyle/>
          <a:p>
            <a:fld id="{03BE8662-BA98-4BCC-9DA5-F2A2F7058D59}" type="slidenum">
              <a:rPr lang="zh-CN" altLang="en-US" smtClean="0"/>
              <a:t>‹#›</a:t>
            </a:fld>
            <a:endParaRPr lang="zh-CN" altLang="en-US"/>
          </a:p>
        </p:txBody>
      </p:sp>
    </p:spTree>
    <p:extLst>
      <p:ext uri="{BB962C8B-B14F-4D97-AF65-F5344CB8AC3E}">
        <p14:creationId xmlns:p14="http://schemas.microsoft.com/office/powerpoint/2010/main" val="39101706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zh-CN" altLang="en-US"/>
              <a:t>单击此处编辑母版标题样式</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Date Placeholder 4"/>
          <p:cNvSpPr>
            <a:spLocks noGrp="1"/>
          </p:cNvSpPr>
          <p:nvPr>
            <p:ph type="dt" sz="half" idx="10"/>
          </p:nvPr>
        </p:nvSpPr>
        <p:spPr/>
        <p:txBody>
          <a:bodyPr/>
          <a:lstStyle/>
          <a:p>
            <a:fld id="{C215F14D-F493-4400-9BA5-86ED9448DDFB}" type="datetimeFigureOut">
              <a:rPr lang="zh-CN" altLang="en-US" smtClean="0"/>
              <a:t>2023/11/17</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03BE8662-BA98-4BCC-9DA5-F2A2F7058D59}" type="slidenum">
              <a:rPr lang="zh-CN" altLang="en-US" smtClean="0"/>
              <a:t>‹#›</a:t>
            </a:fld>
            <a:endParaRPr lang="zh-CN" alt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694140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zh-CN" altLang="en-US"/>
              <a:t>单击此处编辑母版标题样式</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zh-CN" altLang="en-US"/>
              <a:t>单击图标添加图片</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C215F14D-F493-4400-9BA5-86ED9448DDFB}" type="datetimeFigureOut">
              <a:rPr lang="zh-CN" altLang="en-US" smtClean="0"/>
              <a:t>2023/11/17</a:t>
            </a:fld>
            <a:endParaRPr lang="zh-CN" altLang="en-US"/>
          </a:p>
        </p:txBody>
      </p:sp>
      <p:sp>
        <p:nvSpPr>
          <p:cNvPr id="6" name="Footer Placeholder 5"/>
          <p:cNvSpPr>
            <a:spLocks noGrp="1"/>
          </p:cNvSpPr>
          <p:nvPr>
            <p:ph type="ftr" sz="quarter" idx="11"/>
          </p:nvPr>
        </p:nvSpPr>
        <p:spPr>
          <a:xfrm>
            <a:off x="1447382" y="318640"/>
            <a:ext cx="5541004" cy="320931"/>
          </a:xfrm>
        </p:spPr>
        <p:txBody>
          <a:bodyPr/>
          <a:lstStyle/>
          <a:p>
            <a:endParaRPr lang="zh-CN" altLang="en-US"/>
          </a:p>
        </p:txBody>
      </p:sp>
      <p:sp>
        <p:nvSpPr>
          <p:cNvPr id="7" name="Slide Number Placeholder 6"/>
          <p:cNvSpPr>
            <a:spLocks noGrp="1"/>
          </p:cNvSpPr>
          <p:nvPr>
            <p:ph type="sldNum" sz="quarter" idx="12"/>
          </p:nvPr>
        </p:nvSpPr>
        <p:spPr/>
        <p:txBody>
          <a:bodyPr/>
          <a:lstStyle/>
          <a:p>
            <a:fld id="{03BE8662-BA98-4BCC-9DA5-F2A2F7058D59}" type="slidenum">
              <a:rPr lang="zh-CN" altLang="en-US" smtClean="0"/>
              <a:t>‹#›</a:t>
            </a:fld>
            <a:endParaRPr lang="zh-CN" alt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98380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Vertical Text Placeholder 2"/>
          <p:cNvSpPr>
            <a:spLocks noGrp="1"/>
          </p:cNvSpPr>
          <p:nvPr>
            <p:ph type="body" orient="vert" idx="1"/>
          </p:nvPr>
        </p:nvSpPr>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Date Placeholder 3"/>
          <p:cNvSpPr>
            <a:spLocks noGrp="1"/>
          </p:cNvSpPr>
          <p:nvPr>
            <p:ph type="dt" sz="half" idx="10"/>
          </p:nvPr>
        </p:nvSpPr>
        <p:spPr/>
        <p:txBody>
          <a:bodyPr/>
          <a:lstStyle/>
          <a:p>
            <a:fld id="{C215F14D-F493-4400-9BA5-86ED9448DDFB}" type="datetimeFigureOut">
              <a:rPr lang="zh-CN" altLang="en-US" smtClean="0"/>
              <a:t>2023/11/17</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03BE8662-BA98-4BCC-9DA5-F2A2F7058D59}" type="slidenum">
              <a:rPr lang="zh-CN" altLang="en-US" smtClean="0"/>
              <a:t>‹#›</a:t>
            </a:fld>
            <a:endParaRPr lang="zh-CN" alt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141591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zh-CN" altLang="en-US"/>
              <a:t>单击此处编辑母版标题样式</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Date Placeholder 3"/>
          <p:cNvSpPr>
            <a:spLocks noGrp="1"/>
          </p:cNvSpPr>
          <p:nvPr>
            <p:ph type="dt" sz="half" idx="10"/>
          </p:nvPr>
        </p:nvSpPr>
        <p:spPr/>
        <p:txBody>
          <a:bodyPr/>
          <a:lstStyle/>
          <a:p>
            <a:fld id="{C215F14D-F493-4400-9BA5-86ED9448DDFB}" type="datetimeFigureOut">
              <a:rPr lang="zh-CN" altLang="en-US" smtClean="0"/>
              <a:t>2023/11/17</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03BE8662-BA98-4BCC-9DA5-F2A2F7058D59}" type="slidenum">
              <a:rPr lang="zh-CN" altLang="en-US" smtClean="0"/>
              <a:t>‹#›</a:t>
            </a:fld>
            <a:endParaRPr lang="zh-CN" alt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09475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zh-CN" altLang="en-US"/>
              <a:t>单击此处编辑母版标题样式</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C215F14D-F493-4400-9BA5-86ED9448DDFB}" type="datetimeFigureOut">
              <a:rPr lang="zh-CN" altLang="en-US" smtClean="0"/>
              <a:t>2023/11/17</a:t>
            </a:fld>
            <a:endParaRPr lang="zh-CN" alt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zh-CN" alt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03BE8662-BA98-4BCC-9DA5-F2A2F7058D59}" type="slidenum">
              <a:rPr lang="zh-CN" altLang="en-US" smtClean="0"/>
              <a:t>‹#›</a:t>
            </a:fld>
            <a:endParaRPr lang="zh-CN" alt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980310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副标题 2">
            <a:extLst>
              <a:ext uri="{FF2B5EF4-FFF2-40B4-BE49-F238E27FC236}">
                <a16:creationId xmlns:a16="http://schemas.microsoft.com/office/drawing/2014/main" id="{EA2F02E3-FB0F-56E1-029E-0BE2F723CFD0}"/>
              </a:ext>
            </a:extLst>
          </p:cNvPr>
          <p:cNvSpPr>
            <a:spLocks noGrp="1"/>
          </p:cNvSpPr>
          <p:nvPr>
            <p:ph type="subTitle" idx="1"/>
          </p:nvPr>
        </p:nvSpPr>
        <p:spPr>
          <a:xfrm>
            <a:off x="7991476" y="3893154"/>
            <a:ext cx="3095624" cy="977621"/>
          </a:xfrm>
        </p:spPr>
        <p:txBody>
          <a:bodyPr>
            <a:noAutofit/>
          </a:bodyPr>
          <a:lstStyle/>
          <a:p>
            <a:r>
              <a:rPr lang="en-US" altLang="zh-CN" sz="2800" dirty="0">
                <a:latin typeface="方正舒体" panose="02010601030101010101" pitchFamily="2" charset="-122"/>
                <a:ea typeface="方正舒体" panose="02010601030101010101" pitchFamily="2" charset="-122"/>
              </a:rPr>
              <a:t>By </a:t>
            </a:r>
            <a:r>
              <a:rPr lang="en-US" altLang="zh-CN" sz="2800" dirty="0" err="1">
                <a:latin typeface="方正舒体" panose="02010601030101010101" pitchFamily="2" charset="-122"/>
                <a:ea typeface="方正舒体" panose="02010601030101010101" pitchFamily="2" charset="-122"/>
              </a:rPr>
              <a:t>kuiyou</a:t>
            </a:r>
            <a:r>
              <a:rPr lang="en-US" altLang="zh-CN" sz="2800" dirty="0">
                <a:latin typeface="方正舒体" panose="02010601030101010101" pitchFamily="2" charset="-122"/>
                <a:ea typeface="方正舒体" panose="02010601030101010101" pitchFamily="2" charset="-122"/>
              </a:rPr>
              <a:t> </a:t>
            </a:r>
            <a:r>
              <a:rPr lang="en-US" altLang="zh-CN" sz="2800" dirty="0" err="1">
                <a:latin typeface="方正舒体" panose="02010601030101010101" pitchFamily="2" charset="-122"/>
                <a:ea typeface="方正舒体" panose="02010601030101010101" pitchFamily="2" charset="-122"/>
              </a:rPr>
              <a:t>liu</a:t>
            </a:r>
            <a:r>
              <a:rPr lang="en-US" altLang="zh-CN" sz="2800" dirty="0">
                <a:latin typeface="方正舒体" panose="02010601030101010101" pitchFamily="2" charset="-122"/>
                <a:ea typeface="方正舒体" panose="02010601030101010101" pitchFamily="2" charset="-122"/>
              </a:rPr>
              <a:t> </a:t>
            </a:r>
            <a:endParaRPr lang="zh-CN" altLang="en-US" sz="2800" dirty="0">
              <a:latin typeface="方正舒体" panose="02010601030101010101" pitchFamily="2" charset="-122"/>
              <a:ea typeface="方正舒体" panose="02010601030101010101" pitchFamily="2" charset="-122"/>
            </a:endParaRPr>
          </a:p>
        </p:txBody>
      </p:sp>
      <p:sp>
        <p:nvSpPr>
          <p:cNvPr id="2" name="文本框 1">
            <a:extLst>
              <a:ext uri="{FF2B5EF4-FFF2-40B4-BE49-F238E27FC236}">
                <a16:creationId xmlns:a16="http://schemas.microsoft.com/office/drawing/2014/main" id="{1A3F34D7-9103-14F9-4EBB-A04DE31C3C58}"/>
              </a:ext>
            </a:extLst>
          </p:cNvPr>
          <p:cNvSpPr txBox="1"/>
          <p:nvPr/>
        </p:nvSpPr>
        <p:spPr>
          <a:xfrm>
            <a:off x="2343150" y="1876425"/>
            <a:ext cx="10077450" cy="707886"/>
          </a:xfrm>
          <a:prstGeom prst="rect">
            <a:avLst/>
          </a:prstGeom>
          <a:noFill/>
        </p:spPr>
        <p:txBody>
          <a:bodyPr wrap="square" rtlCol="0">
            <a:spAutoFit/>
          </a:bodyPr>
          <a:lstStyle/>
          <a:p>
            <a:r>
              <a:rPr lang="en-US" altLang="zh-CN" sz="4000" b="1" dirty="0">
                <a:latin typeface="方正舒体" panose="02010601030101010101" pitchFamily="2" charset="-122"/>
                <a:ea typeface="方正舒体" panose="02010601030101010101" pitchFamily="2" charset="-122"/>
              </a:rPr>
              <a:t>The role of digital tools during the covid</a:t>
            </a:r>
            <a:endParaRPr lang="zh-CN" altLang="en-US" sz="4000" b="1" dirty="0">
              <a:latin typeface="方正舒体" panose="02010601030101010101" pitchFamily="2" charset="-122"/>
              <a:ea typeface="方正舒体" panose="02010601030101010101" pitchFamily="2" charset="-122"/>
            </a:endParaRPr>
          </a:p>
        </p:txBody>
      </p:sp>
    </p:spTree>
    <p:extLst>
      <p:ext uri="{BB962C8B-B14F-4D97-AF65-F5344CB8AC3E}">
        <p14:creationId xmlns:p14="http://schemas.microsoft.com/office/powerpoint/2010/main" val="20296385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a:extLst>
              <a:ext uri="{FF2B5EF4-FFF2-40B4-BE49-F238E27FC236}">
                <a16:creationId xmlns:a16="http://schemas.microsoft.com/office/drawing/2014/main" id="{CBCC4629-44F2-903A-F144-46980EA6256B}"/>
              </a:ext>
            </a:extLst>
          </p:cNvPr>
          <p:cNvSpPr txBox="1"/>
          <p:nvPr/>
        </p:nvSpPr>
        <p:spPr>
          <a:xfrm>
            <a:off x="4243387" y="514350"/>
            <a:ext cx="3705225" cy="707886"/>
          </a:xfrm>
          <a:prstGeom prst="rect">
            <a:avLst/>
          </a:prstGeom>
          <a:noFill/>
        </p:spPr>
        <p:txBody>
          <a:bodyPr wrap="square" rtlCol="0">
            <a:spAutoFit/>
          </a:bodyPr>
          <a:lstStyle/>
          <a:p>
            <a:r>
              <a:rPr lang="en-US" altLang="zh-CN" sz="4000" dirty="0">
                <a:latin typeface="方正舒体" panose="02010601030101010101" pitchFamily="2" charset="-122"/>
                <a:ea typeface="方正舒体" panose="02010601030101010101" pitchFamily="2" charset="-122"/>
              </a:rPr>
              <a:t>Contents page</a:t>
            </a:r>
            <a:endParaRPr lang="zh-CN" altLang="en-US" sz="4000" dirty="0">
              <a:latin typeface="方正舒体" panose="02010601030101010101" pitchFamily="2" charset="-122"/>
              <a:ea typeface="方正舒体" panose="02010601030101010101" pitchFamily="2" charset="-122"/>
            </a:endParaRPr>
          </a:p>
        </p:txBody>
      </p:sp>
      <p:sp>
        <p:nvSpPr>
          <p:cNvPr id="3" name="文本框 2">
            <a:extLst>
              <a:ext uri="{FF2B5EF4-FFF2-40B4-BE49-F238E27FC236}">
                <a16:creationId xmlns:a16="http://schemas.microsoft.com/office/drawing/2014/main" id="{CD76ADED-2EEF-8828-B298-A2CCE2FB654C}"/>
              </a:ext>
            </a:extLst>
          </p:cNvPr>
          <p:cNvSpPr txBox="1"/>
          <p:nvPr/>
        </p:nvSpPr>
        <p:spPr>
          <a:xfrm>
            <a:off x="1876425" y="1752600"/>
            <a:ext cx="8124825" cy="3170099"/>
          </a:xfrm>
          <a:prstGeom prst="rect">
            <a:avLst/>
          </a:prstGeom>
          <a:noFill/>
        </p:spPr>
        <p:txBody>
          <a:bodyPr wrap="square" rtlCol="0">
            <a:spAutoFit/>
          </a:bodyPr>
          <a:lstStyle/>
          <a:p>
            <a:r>
              <a:rPr lang="en-US" altLang="zh-CN" sz="2000" dirty="0">
                <a:latin typeface="方正舒体" panose="02010601030101010101" pitchFamily="2" charset="-122"/>
                <a:ea typeface="方正舒体" panose="02010601030101010101" pitchFamily="2" charset="-122"/>
              </a:rPr>
              <a:t>Define the community and health inequalities</a:t>
            </a:r>
          </a:p>
          <a:p>
            <a:endParaRPr lang="en-US" altLang="zh-CN" sz="2000" dirty="0">
              <a:latin typeface="方正舒体" panose="02010601030101010101" pitchFamily="2" charset="-122"/>
              <a:ea typeface="方正舒体" panose="02010601030101010101" pitchFamily="2" charset="-122"/>
            </a:endParaRPr>
          </a:p>
          <a:p>
            <a:r>
              <a:rPr lang="en-US" altLang="zh-CN" sz="2000" dirty="0">
                <a:latin typeface="方正舒体" panose="02010601030101010101" pitchFamily="2" charset="-122"/>
                <a:ea typeface="方正舒体" panose="02010601030101010101" pitchFamily="2" charset="-122"/>
              </a:rPr>
              <a:t>What is the digital tool</a:t>
            </a:r>
          </a:p>
          <a:p>
            <a:endParaRPr lang="en-US" altLang="zh-CN" sz="2000" dirty="0">
              <a:latin typeface="方正舒体" panose="02010601030101010101" pitchFamily="2" charset="-122"/>
              <a:ea typeface="方正舒体" panose="02010601030101010101" pitchFamily="2" charset="-122"/>
            </a:endParaRPr>
          </a:p>
          <a:p>
            <a:r>
              <a:rPr lang="en-US" altLang="zh-CN" sz="2000" dirty="0">
                <a:latin typeface="方正舒体" panose="02010601030101010101" pitchFamily="2" charset="-122"/>
                <a:ea typeface="方正舒体" panose="02010601030101010101" pitchFamily="2" charset="-122"/>
              </a:rPr>
              <a:t>Telemedicine (advantage and disadvantage)</a:t>
            </a:r>
          </a:p>
          <a:p>
            <a:endParaRPr lang="en-US" altLang="zh-CN" sz="2000" dirty="0">
              <a:latin typeface="方正舒体" panose="02010601030101010101" pitchFamily="2" charset="-122"/>
              <a:ea typeface="方正舒体" panose="02010601030101010101" pitchFamily="2" charset="-122"/>
            </a:endParaRPr>
          </a:p>
          <a:p>
            <a:r>
              <a:rPr lang="en-US" altLang="zh-CN" sz="2000" dirty="0">
                <a:latin typeface="方正舒体" panose="02010601030101010101" pitchFamily="2" charset="-122"/>
                <a:ea typeface="方正舒体" panose="02010601030101010101" pitchFamily="2" charset="-122"/>
              </a:rPr>
              <a:t>Microsoft teams ( advantage and disadvantage of online study)</a:t>
            </a:r>
          </a:p>
          <a:p>
            <a:endParaRPr lang="en-US" altLang="zh-CN" sz="2000" dirty="0">
              <a:latin typeface="方正舒体" panose="02010601030101010101" pitchFamily="2" charset="-122"/>
              <a:ea typeface="方正舒体" panose="02010601030101010101" pitchFamily="2" charset="-122"/>
            </a:endParaRPr>
          </a:p>
          <a:p>
            <a:r>
              <a:rPr lang="en-US" altLang="zh-CN" sz="2000" dirty="0">
                <a:latin typeface="方正舒体" panose="02010601030101010101" pitchFamily="2" charset="-122"/>
                <a:ea typeface="方正舒体" panose="02010601030101010101" pitchFamily="2" charset="-122"/>
              </a:rPr>
              <a:t>What can these digital tools provide to serve the community in the future</a:t>
            </a:r>
            <a:endParaRPr lang="zh-CN" altLang="en-US" sz="2000" dirty="0">
              <a:latin typeface="方正舒体" panose="02010601030101010101" pitchFamily="2" charset="-122"/>
              <a:ea typeface="方正舒体" panose="02010601030101010101" pitchFamily="2" charset="-122"/>
            </a:endParaRPr>
          </a:p>
        </p:txBody>
      </p:sp>
    </p:spTree>
    <p:extLst>
      <p:ext uri="{BB962C8B-B14F-4D97-AF65-F5344CB8AC3E}">
        <p14:creationId xmlns:p14="http://schemas.microsoft.com/office/powerpoint/2010/main" val="21090860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a:extLst>
              <a:ext uri="{FF2B5EF4-FFF2-40B4-BE49-F238E27FC236}">
                <a16:creationId xmlns:a16="http://schemas.microsoft.com/office/drawing/2014/main" id="{CE9F6682-3BA1-C6AE-D942-649E7DE057BB}"/>
              </a:ext>
            </a:extLst>
          </p:cNvPr>
          <p:cNvSpPr txBox="1"/>
          <p:nvPr/>
        </p:nvSpPr>
        <p:spPr>
          <a:xfrm>
            <a:off x="1695450" y="470376"/>
            <a:ext cx="8801100" cy="3349507"/>
          </a:xfrm>
          <a:prstGeom prst="rect">
            <a:avLst/>
          </a:prstGeom>
          <a:noFill/>
        </p:spPr>
        <p:txBody>
          <a:bodyPr wrap="square" rtlCol="0">
            <a:spAutoFit/>
          </a:bodyPr>
          <a:lstStyle/>
          <a:p>
            <a:pPr>
              <a:lnSpc>
                <a:spcPct val="150000"/>
              </a:lnSpc>
            </a:pPr>
            <a:r>
              <a:rPr lang="en-US" altLang="zh-CN" dirty="0">
                <a:latin typeface="方正舒体" panose="02010601030101010101" pitchFamily="2" charset="-122"/>
                <a:ea typeface="方正舒体" panose="02010601030101010101" pitchFamily="2" charset="-122"/>
              </a:rPr>
              <a:t>The period from 2020 to 2023 is very special because we experienced the COVID-19 pandemic. It is the disease caused by the coronavirus and usually spreads between people in close contract (World Health Organization, 2021). </a:t>
            </a:r>
          </a:p>
          <a:p>
            <a:pPr>
              <a:lnSpc>
                <a:spcPct val="150000"/>
              </a:lnSpc>
            </a:pPr>
            <a:endParaRPr lang="en-US" altLang="zh-CN" dirty="0">
              <a:latin typeface="方正舒体" panose="02010601030101010101" pitchFamily="2" charset="-122"/>
              <a:ea typeface="方正舒体" panose="02010601030101010101" pitchFamily="2" charset="-122"/>
            </a:endParaRPr>
          </a:p>
          <a:p>
            <a:pPr>
              <a:lnSpc>
                <a:spcPct val="150000"/>
              </a:lnSpc>
            </a:pPr>
            <a:r>
              <a:rPr lang="en-US" altLang="zh-CN" dirty="0">
                <a:latin typeface="方正舒体" panose="02010601030101010101" pitchFamily="2" charset="-122"/>
                <a:ea typeface="方正舒体" panose="02010601030101010101" pitchFamily="2" charset="-122"/>
              </a:rPr>
              <a:t>Life has been impacted by the COVID-19 epidemic all around the world. People and companies have had to adapt to the changing lifestyle and working. Lockdowns were implemented in almost every location as the pandemic progressed, including homes, companies, schools, airports, and train stations (De, Pandey and Pal, 2020).</a:t>
            </a:r>
            <a:endParaRPr lang="zh-CN" altLang="en-US" dirty="0">
              <a:latin typeface="方正舒体" panose="02010601030101010101" pitchFamily="2" charset="-122"/>
              <a:ea typeface="方正舒体" panose="02010601030101010101" pitchFamily="2" charset="-122"/>
            </a:endParaRPr>
          </a:p>
        </p:txBody>
      </p:sp>
      <p:pic>
        <p:nvPicPr>
          <p:cNvPr id="3" name="图片 2">
            <a:extLst>
              <a:ext uri="{FF2B5EF4-FFF2-40B4-BE49-F238E27FC236}">
                <a16:creationId xmlns:a16="http://schemas.microsoft.com/office/drawing/2014/main" id="{9D4240BF-E8C1-5896-A577-9DFC7C915E3D}"/>
              </a:ext>
            </a:extLst>
          </p:cNvPr>
          <p:cNvPicPr>
            <a:picLocks noChangeAspect="1"/>
          </p:cNvPicPr>
          <p:nvPr/>
        </p:nvPicPr>
        <p:blipFill>
          <a:blip r:embed="rId2"/>
          <a:stretch>
            <a:fillRect/>
          </a:stretch>
        </p:blipFill>
        <p:spPr>
          <a:xfrm>
            <a:off x="4371142" y="4035307"/>
            <a:ext cx="3449716" cy="1857017"/>
          </a:xfrm>
          <a:prstGeom prst="rect">
            <a:avLst/>
          </a:prstGeom>
        </p:spPr>
      </p:pic>
    </p:spTree>
    <p:extLst>
      <p:ext uri="{BB962C8B-B14F-4D97-AF65-F5344CB8AC3E}">
        <p14:creationId xmlns:p14="http://schemas.microsoft.com/office/powerpoint/2010/main" val="640925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a:extLst>
              <a:ext uri="{FF2B5EF4-FFF2-40B4-BE49-F238E27FC236}">
                <a16:creationId xmlns:a16="http://schemas.microsoft.com/office/drawing/2014/main" id="{BE89E0C6-3F17-FF17-F32A-E0DE71E4F4F7}"/>
              </a:ext>
            </a:extLst>
          </p:cNvPr>
          <p:cNvSpPr txBox="1"/>
          <p:nvPr/>
        </p:nvSpPr>
        <p:spPr>
          <a:xfrm>
            <a:off x="3962400" y="923925"/>
            <a:ext cx="3990975" cy="707886"/>
          </a:xfrm>
          <a:prstGeom prst="rect">
            <a:avLst/>
          </a:prstGeom>
          <a:noFill/>
        </p:spPr>
        <p:txBody>
          <a:bodyPr wrap="square" rtlCol="0">
            <a:spAutoFit/>
          </a:bodyPr>
          <a:lstStyle/>
          <a:p>
            <a:r>
              <a:rPr lang="en-US" altLang="zh-CN" sz="4000" dirty="0">
                <a:latin typeface="方正舒体" panose="02010601030101010101" pitchFamily="2" charset="-122"/>
                <a:ea typeface="方正舒体" panose="02010601030101010101" pitchFamily="2" charset="-122"/>
              </a:rPr>
              <a:t>The community</a:t>
            </a:r>
            <a:endParaRPr lang="zh-CN" altLang="en-US" sz="4000" dirty="0">
              <a:latin typeface="方正舒体" panose="02010601030101010101" pitchFamily="2" charset="-122"/>
              <a:ea typeface="方正舒体" panose="02010601030101010101" pitchFamily="2" charset="-122"/>
            </a:endParaRPr>
          </a:p>
        </p:txBody>
      </p:sp>
      <p:sp>
        <p:nvSpPr>
          <p:cNvPr id="3" name="文本框 2">
            <a:extLst>
              <a:ext uri="{FF2B5EF4-FFF2-40B4-BE49-F238E27FC236}">
                <a16:creationId xmlns:a16="http://schemas.microsoft.com/office/drawing/2014/main" id="{97E32881-1E78-0FE5-8BED-23EEBCCC7D14}"/>
              </a:ext>
            </a:extLst>
          </p:cNvPr>
          <p:cNvSpPr txBox="1"/>
          <p:nvPr/>
        </p:nvSpPr>
        <p:spPr>
          <a:xfrm>
            <a:off x="1228725" y="2215907"/>
            <a:ext cx="9963150" cy="2103012"/>
          </a:xfrm>
          <a:prstGeom prst="rect">
            <a:avLst/>
          </a:prstGeom>
          <a:noFill/>
        </p:spPr>
        <p:txBody>
          <a:bodyPr wrap="square" rtlCol="0">
            <a:spAutoFit/>
          </a:bodyPr>
          <a:lstStyle/>
          <a:p>
            <a:pPr>
              <a:lnSpc>
                <a:spcPct val="150000"/>
              </a:lnSpc>
            </a:pPr>
            <a:r>
              <a:rPr lang="en-US" altLang="zh-CN" dirty="0">
                <a:latin typeface="方正舒体" panose="02010601030101010101" pitchFamily="2" charset="-122"/>
                <a:ea typeface="方正舒体" panose="02010601030101010101" pitchFamily="2" charset="-122"/>
              </a:rPr>
              <a:t>The community is commonly described as a collection of individuals with various background who are connected by social bonds, have the common characteristics, similar opinions, interests and work together in a particular setting (MacQueen, McLellan and Metzger, 2001). There are different types of communities. For example: children, teenagers and homeless people. Everyone has a different definition and understanding of community.</a:t>
            </a:r>
            <a:endParaRPr lang="zh-CN" altLang="en-US" dirty="0">
              <a:latin typeface="方正舒体" panose="02010601030101010101" pitchFamily="2" charset="-122"/>
              <a:ea typeface="方正舒体" panose="02010601030101010101" pitchFamily="2" charset="-122"/>
            </a:endParaRPr>
          </a:p>
        </p:txBody>
      </p:sp>
    </p:spTree>
    <p:extLst>
      <p:ext uri="{BB962C8B-B14F-4D97-AF65-F5344CB8AC3E}">
        <p14:creationId xmlns:p14="http://schemas.microsoft.com/office/powerpoint/2010/main" val="22349025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本框 2">
            <a:extLst>
              <a:ext uri="{FF2B5EF4-FFF2-40B4-BE49-F238E27FC236}">
                <a16:creationId xmlns:a16="http://schemas.microsoft.com/office/drawing/2014/main" id="{525DC7D6-5194-C7BA-2E8F-DEE1814B4A51}"/>
              </a:ext>
            </a:extLst>
          </p:cNvPr>
          <p:cNvSpPr txBox="1"/>
          <p:nvPr/>
        </p:nvSpPr>
        <p:spPr>
          <a:xfrm>
            <a:off x="1219200" y="504825"/>
            <a:ext cx="7353300" cy="707886"/>
          </a:xfrm>
          <a:prstGeom prst="rect">
            <a:avLst/>
          </a:prstGeom>
          <a:noFill/>
        </p:spPr>
        <p:txBody>
          <a:bodyPr wrap="square" rtlCol="0">
            <a:spAutoFit/>
          </a:bodyPr>
          <a:lstStyle/>
          <a:p>
            <a:r>
              <a:rPr lang="en-US" altLang="zh-CN" sz="4000" dirty="0">
                <a:latin typeface="方正舒体" panose="02010601030101010101" pitchFamily="2" charset="-122"/>
                <a:ea typeface="方正舒体" panose="02010601030101010101" pitchFamily="2" charset="-122"/>
              </a:rPr>
              <a:t>Health inequalities</a:t>
            </a:r>
            <a:endParaRPr lang="zh-CN" altLang="en-US" sz="4000" dirty="0">
              <a:latin typeface="方正舒体" panose="02010601030101010101" pitchFamily="2" charset="-122"/>
              <a:ea typeface="方正舒体" panose="02010601030101010101" pitchFamily="2" charset="-122"/>
            </a:endParaRPr>
          </a:p>
        </p:txBody>
      </p:sp>
      <p:sp>
        <p:nvSpPr>
          <p:cNvPr id="4" name="文本框 3">
            <a:extLst>
              <a:ext uri="{FF2B5EF4-FFF2-40B4-BE49-F238E27FC236}">
                <a16:creationId xmlns:a16="http://schemas.microsoft.com/office/drawing/2014/main" id="{B5DA3AC9-651D-8ADA-B937-70144CE7550B}"/>
              </a:ext>
            </a:extLst>
          </p:cNvPr>
          <p:cNvSpPr txBox="1"/>
          <p:nvPr/>
        </p:nvSpPr>
        <p:spPr>
          <a:xfrm>
            <a:off x="1219200" y="1847850"/>
            <a:ext cx="9439275" cy="2934008"/>
          </a:xfrm>
          <a:prstGeom prst="rect">
            <a:avLst/>
          </a:prstGeom>
          <a:noFill/>
        </p:spPr>
        <p:txBody>
          <a:bodyPr wrap="square" rtlCol="0">
            <a:spAutoFit/>
          </a:bodyPr>
          <a:lstStyle/>
          <a:p>
            <a:pPr>
              <a:lnSpc>
                <a:spcPct val="150000"/>
              </a:lnSpc>
            </a:pPr>
            <a:r>
              <a:rPr lang="en-US" altLang="zh-CN" dirty="0">
                <a:latin typeface="方正舒体" panose="02010601030101010101" pitchFamily="2" charset="-122"/>
                <a:ea typeface="方正舒体" panose="02010601030101010101" pitchFamily="2" charset="-122"/>
              </a:rPr>
              <a:t>The relationship between the community and health inequalities is complex and the community also plays an important role in reducing health inequalities. Health inequalities are differences in health outcomes, access to health care, life expectancy and determinants of health across different populations (socioeconomic groups, racial or ethnic groups, and geographic regions) that are often unfair and avoidable (Williams, Buck, Babalola and Maguire, 2022). Health inequalities can be caused by factors including the availability of local heath care services (NHS, 2021). </a:t>
            </a:r>
            <a:endParaRPr lang="zh-CN" altLang="en-US" dirty="0">
              <a:latin typeface="方正舒体" panose="02010601030101010101" pitchFamily="2" charset="-122"/>
              <a:ea typeface="方正舒体" panose="02010601030101010101" pitchFamily="2" charset="-122"/>
            </a:endParaRPr>
          </a:p>
        </p:txBody>
      </p:sp>
    </p:spTree>
    <p:extLst>
      <p:ext uri="{BB962C8B-B14F-4D97-AF65-F5344CB8AC3E}">
        <p14:creationId xmlns:p14="http://schemas.microsoft.com/office/powerpoint/2010/main" val="11623801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a:extLst>
              <a:ext uri="{FF2B5EF4-FFF2-40B4-BE49-F238E27FC236}">
                <a16:creationId xmlns:a16="http://schemas.microsoft.com/office/drawing/2014/main" id="{1B0B7AEB-8ADA-B5DE-D52E-438E55B7CD07}"/>
              </a:ext>
            </a:extLst>
          </p:cNvPr>
          <p:cNvSpPr txBox="1"/>
          <p:nvPr/>
        </p:nvSpPr>
        <p:spPr>
          <a:xfrm>
            <a:off x="4400551" y="590550"/>
            <a:ext cx="2933700" cy="707886"/>
          </a:xfrm>
          <a:prstGeom prst="rect">
            <a:avLst/>
          </a:prstGeom>
          <a:noFill/>
        </p:spPr>
        <p:txBody>
          <a:bodyPr wrap="square" rtlCol="0">
            <a:spAutoFit/>
          </a:bodyPr>
          <a:lstStyle/>
          <a:p>
            <a:r>
              <a:rPr lang="en-US" altLang="zh-CN" sz="4000" dirty="0">
                <a:latin typeface="方正舒体" panose="02010601030101010101" pitchFamily="2" charset="-122"/>
                <a:ea typeface="方正舒体" panose="02010601030101010101" pitchFamily="2" charset="-122"/>
              </a:rPr>
              <a:t>Digital tools</a:t>
            </a:r>
            <a:endParaRPr lang="zh-CN" altLang="en-US" sz="4000" dirty="0">
              <a:latin typeface="方正舒体" panose="02010601030101010101" pitchFamily="2" charset="-122"/>
              <a:ea typeface="方正舒体" panose="02010601030101010101" pitchFamily="2" charset="-122"/>
            </a:endParaRPr>
          </a:p>
        </p:txBody>
      </p:sp>
      <p:sp>
        <p:nvSpPr>
          <p:cNvPr id="3" name="文本框 2">
            <a:extLst>
              <a:ext uri="{FF2B5EF4-FFF2-40B4-BE49-F238E27FC236}">
                <a16:creationId xmlns:a16="http://schemas.microsoft.com/office/drawing/2014/main" id="{845EA502-F50B-9044-CC34-26FACCEF6426}"/>
              </a:ext>
            </a:extLst>
          </p:cNvPr>
          <p:cNvSpPr txBox="1"/>
          <p:nvPr/>
        </p:nvSpPr>
        <p:spPr>
          <a:xfrm>
            <a:off x="1676400" y="1771649"/>
            <a:ext cx="8896350" cy="3249800"/>
          </a:xfrm>
          <a:prstGeom prst="rect">
            <a:avLst/>
          </a:prstGeom>
          <a:noFill/>
        </p:spPr>
        <p:txBody>
          <a:bodyPr wrap="square" rtlCol="0">
            <a:spAutoFit/>
          </a:bodyPr>
          <a:lstStyle/>
          <a:p>
            <a:pPr>
              <a:lnSpc>
                <a:spcPct val="150000"/>
              </a:lnSpc>
            </a:pPr>
            <a:r>
              <a:rPr lang="en-US" altLang="zh-CN" sz="2000" dirty="0">
                <a:latin typeface="方正舒体" panose="02010601030101010101" pitchFamily="2" charset="-122"/>
                <a:ea typeface="方正舒体" panose="02010601030101010101" pitchFamily="2" charset="-122"/>
              </a:rPr>
              <a:t>The term digital tool refers to the technology used in the care sector to facilitate safe and effective service delivery. This comprises tools used in the primary care such as electronic registries, and telemedicine platforms. (</a:t>
            </a:r>
            <a:r>
              <a:rPr lang="en-US" altLang="zh-CN" sz="2000" dirty="0" err="1">
                <a:latin typeface="方正舒体" panose="02010601030101010101" pitchFamily="2" charset="-122"/>
                <a:ea typeface="方正舒体" panose="02010601030101010101" pitchFamily="2" charset="-122"/>
              </a:rPr>
              <a:t>Stoumpos</a:t>
            </a:r>
            <a:r>
              <a:rPr lang="en-US" altLang="zh-CN" sz="2000" dirty="0">
                <a:latin typeface="方正舒体" panose="02010601030101010101" pitchFamily="2" charset="-122"/>
                <a:ea typeface="方正舒体" panose="02010601030101010101" pitchFamily="2" charset="-122"/>
              </a:rPr>
              <a:t>, </a:t>
            </a:r>
            <a:r>
              <a:rPr lang="en-US" altLang="zh-CN" sz="2000" dirty="0" err="1">
                <a:latin typeface="方正舒体" panose="02010601030101010101" pitchFamily="2" charset="-122"/>
                <a:ea typeface="方正舒体" panose="02010601030101010101" pitchFamily="2" charset="-122"/>
              </a:rPr>
              <a:t>Kitsios</a:t>
            </a:r>
            <a:r>
              <a:rPr lang="en-US" altLang="zh-CN" sz="2000" dirty="0">
                <a:latin typeface="方正舒体" panose="02010601030101010101" pitchFamily="2" charset="-122"/>
                <a:ea typeface="方正舒体" panose="02010601030101010101" pitchFamily="2" charset="-122"/>
              </a:rPr>
              <a:t> and </a:t>
            </a:r>
            <a:r>
              <a:rPr lang="en-US" altLang="zh-CN" sz="2000" dirty="0" err="1">
                <a:latin typeface="方正舒体" panose="02010601030101010101" pitchFamily="2" charset="-122"/>
                <a:ea typeface="方正舒体" panose="02010601030101010101" pitchFamily="2" charset="-122"/>
              </a:rPr>
              <a:t>Talias</a:t>
            </a:r>
            <a:r>
              <a:rPr lang="en-US" altLang="zh-CN" sz="2000" dirty="0">
                <a:latin typeface="方正舒体" panose="02010601030101010101" pitchFamily="2" charset="-122"/>
                <a:ea typeface="方正舒体" panose="02010601030101010101" pitchFamily="2" charset="-122"/>
              </a:rPr>
              <a:t>, 2023). The pandemic has made a significant contribution in the application and development of digital technology in health services, even though telehealth was first introduced many years before (Shaver, 2022). </a:t>
            </a:r>
            <a:endParaRPr lang="zh-CN" altLang="en-US" sz="2000" dirty="0">
              <a:latin typeface="方正舒体" panose="02010601030101010101" pitchFamily="2" charset="-122"/>
              <a:ea typeface="方正舒体" panose="02010601030101010101" pitchFamily="2" charset="-122"/>
            </a:endParaRPr>
          </a:p>
        </p:txBody>
      </p:sp>
    </p:spTree>
    <p:extLst>
      <p:ext uri="{BB962C8B-B14F-4D97-AF65-F5344CB8AC3E}">
        <p14:creationId xmlns:p14="http://schemas.microsoft.com/office/powerpoint/2010/main" val="4959830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a:extLst>
              <a:ext uri="{FF2B5EF4-FFF2-40B4-BE49-F238E27FC236}">
                <a16:creationId xmlns:a16="http://schemas.microsoft.com/office/drawing/2014/main" id="{84035ADD-496C-01F7-07B9-14F0CC6689A7}"/>
              </a:ext>
            </a:extLst>
          </p:cNvPr>
          <p:cNvSpPr txBox="1"/>
          <p:nvPr/>
        </p:nvSpPr>
        <p:spPr>
          <a:xfrm>
            <a:off x="4457701" y="276225"/>
            <a:ext cx="7086600" cy="707886"/>
          </a:xfrm>
          <a:prstGeom prst="rect">
            <a:avLst/>
          </a:prstGeom>
          <a:noFill/>
        </p:spPr>
        <p:txBody>
          <a:bodyPr wrap="square" rtlCol="0">
            <a:spAutoFit/>
          </a:bodyPr>
          <a:lstStyle/>
          <a:p>
            <a:r>
              <a:rPr lang="en-US" altLang="zh-CN" sz="4000" dirty="0">
                <a:latin typeface="方正舒体" panose="02010601030101010101" pitchFamily="2" charset="-122"/>
                <a:ea typeface="方正舒体" panose="02010601030101010101" pitchFamily="2" charset="-122"/>
              </a:rPr>
              <a:t>Telemedicine</a:t>
            </a:r>
            <a:endParaRPr lang="zh-CN" altLang="en-US" sz="4000" dirty="0">
              <a:latin typeface="方正舒体" panose="02010601030101010101" pitchFamily="2" charset="-122"/>
              <a:ea typeface="方正舒体" panose="02010601030101010101" pitchFamily="2" charset="-122"/>
            </a:endParaRPr>
          </a:p>
        </p:txBody>
      </p:sp>
      <p:sp>
        <p:nvSpPr>
          <p:cNvPr id="3" name="文本框 2">
            <a:extLst>
              <a:ext uri="{FF2B5EF4-FFF2-40B4-BE49-F238E27FC236}">
                <a16:creationId xmlns:a16="http://schemas.microsoft.com/office/drawing/2014/main" id="{7AA5D32F-CF51-A5F6-37F5-D8A86E07CC49}"/>
              </a:ext>
            </a:extLst>
          </p:cNvPr>
          <p:cNvSpPr txBox="1"/>
          <p:nvPr/>
        </p:nvSpPr>
        <p:spPr>
          <a:xfrm>
            <a:off x="532038" y="1483077"/>
            <a:ext cx="6800850" cy="3349507"/>
          </a:xfrm>
          <a:prstGeom prst="rect">
            <a:avLst/>
          </a:prstGeom>
          <a:noFill/>
        </p:spPr>
        <p:txBody>
          <a:bodyPr wrap="square" rtlCol="0">
            <a:spAutoFit/>
          </a:bodyPr>
          <a:lstStyle/>
          <a:p>
            <a:pPr>
              <a:lnSpc>
                <a:spcPct val="150000"/>
              </a:lnSpc>
            </a:pPr>
            <a:r>
              <a:rPr lang="en-US" altLang="zh-CN" dirty="0">
                <a:latin typeface="方正舒体" panose="02010601030101010101" pitchFamily="2" charset="-122"/>
                <a:ea typeface="方正舒体" panose="02010601030101010101" pitchFamily="2" charset="-122"/>
              </a:rPr>
              <a:t>Before the epidemic, approximately 80% of GP’s appointments were face-to-face. This has decreased to 50% by June 2020, nearly the same percentage of appointments that were scheduled over the phone (Hutchings, 2020). Additionally, in March 2020, 10% of outpatient appointments were categorized as telemedicine, while there is only 3.5% in 2019. The definition of the telemedicine is the diagnosis and treatment of patients at a distance using communications technology (Field, 1996).</a:t>
            </a:r>
            <a:endParaRPr lang="zh-CN" altLang="en-US" dirty="0">
              <a:latin typeface="方正舒体" panose="02010601030101010101" pitchFamily="2" charset="-122"/>
              <a:ea typeface="方正舒体" panose="02010601030101010101" pitchFamily="2" charset="-122"/>
            </a:endParaRPr>
          </a:p>
        </p:txBody>
      </p:sp>
      <p:pic>
        <p:nvPicPr>
          <p:cNvPr id="4" name="图片 3">
            <a:extLst>
              <a:ext uri="{FF2B5EF4-FFF2-40B4-BE49-F238E27FC236}">
                <a16:creationId xmlns:a16="http://schemas.microsoft.com/office/drawing/2014/main" id="{78C44253-0CD6-3D5C-A02E-ED13524B9DA9}"/>
              </a:ext>
            </a:extLst>
          </p:cNvPr>
          <p:cNvPicPr>
            <a:picLocks noChangeAspect="1"/>
          </p:cNvPicPr>
          <p:nvPr/>
        </p:nvPicPr>
        <p:blipFill>
          <a:blip r:embed="rId2"/>
          <a:stretch>
            <a:fillRect/>
          </a:stretch>
        </p:blipFill>
        <p:spPr>
          <a:xfrm>
            <a:off x="7543800" y="2095499"/>
            <a:ext cx="4116162" cy="2305051"/>
          </a:xfrm>
          <a:prstGeom prst="rect">
            <a:avLst/>
          </a:prstGeom>
        </p:spPr>
      </p:pic>
    </p:spTree>
    <p:extLst>
      <p:ext uri="{BB962C8B-B14F-4D97-AF65-F5344CB8AC3E}">
        <p14:creationId xmlns:p14="http://schemas.microsoft.com/office/powerpoint/2010/main" val="10768615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a:extLst>
              <a:ext uri="{FF2B5EF4-FFF2-40B4-BE49-F238E27FC236}">
                <a16:creationId xmlns:a16="http://schemas.microsoft.com/office/drawing/2014/main" id="{3CEA93EA-86BD-B04B-53CA-32B63D4A4D06}"/>
              </a:ext>
            </a:extLst>
          </p:cNvPr>
          <p:cNvSpPr txBox="1"/>
          <p:nvPr/>
        </p:nvSpPr>
        <p:spPr>
          <a:xfrm>
            <a:off x="700087" y="442797"/>
            <a:ext cx="10791825" cy="523220"/>
          </a:xfrm>
          <a:prstGeom prst="rect">
            <a:avLst/>
          </a:prstGeom>
          <a:noFill/>
        </p:spPr>
        <p:txBody>
          <a:bodyPr wrap="square" rtlCol="0">
            <a:spAutoFit/>
          </a:bodyPr>
          <a:lstStyle/>
          <a:p>
            <a:r>
              <a:rPr lang="en-US" altLang="zh-CN" sz="2800" dirty="0"/>
              <a:t>The advantage of the telemedicine and how it developed the community</a:t>
            </a:r>
            <a:endParaRPr lang="zh-CN" altLang="en-US" sz="2800" dirty="0"/>
          </a:p>
        </p:txBody>
      </p:sp>
      <p:sp>
        <p:nvSpPr>
          <p:cNvPr id="3" name="文本框 2">
            <a:extLst>
              <a:ext uri="{FF2B5EF4-FFF2-40B4-BE49-F238E27FC236}">
                <a16:creationId xmlns:a16="http://schemas.microsoft.com/office/drawing/2014/main" id="{22D36B9A-913F-5DE9-80C8-D5FA70FC350A}"/>
              </a:ext>
            </a:extLst>
          </p:cNvPr>
          <p:cNvSpPr txBox="1"/>
          <p:nvPr/>
        </p:nvSpPr>
        <p:spPr>
          <a:xfrm>
            <a:off x="790575" y="1632376"/>
            <a:ext cx="4762500" cy="3693319"/>
          </a:xfrm>
          <a:prstGeom prst="rect">
            <a:avLst/>
          </a:prstGeom>
          <a:noFill/>
        </p:spPr>
        <p:txBody>
          <a:bodyPr wrap="square" rtlCol="0">
            <a:spAutoFit/>
          </a:bodyPr>
          <a:lstStyle/>
          <a:p>
            <a:pPr marL="285750" indent="-285750">
              <a:buFont typeface="Wingdings" panose="05000000000000000000" pitchFamily="2" charset="2"/>
              <a:buChar char="l"/>
            </a:pPr>
            <a:r>
              <a:rPr lang="en-US" altLang="zh-CN" dirty="0">
                <a:latin typeface="方正舒体" panose="02010601030101010101" pitchFamily="2" charset="-122"/>
                <a:ea typeface="方正舒体" panose="02010601030101010101" pitchFamily="2" charset="-122"/>
              </a:rPr>
              <a:t>Keep the social distance</a:t>
            </a:r>
          </a:p>
          <a:p>
            <a:endParaRPr lang="en-US" altLang="zh-CN" dirty="0">
              <a:latin typeface="方正舒体" panose="02010601030101010101" pitchFamily="2" charset="-122"/>
              <a:ea typeface="方正舒体" panose="02010601030101010101" pitchFamily="2" charset="-122"/>
            </a:endParaRPr>
          </a:p>
          <a:p>
            <a:pPr marL="285750" indent="-285750">
              <a:buFont typeface="Wingdings" panose="05000000000000000000" pitchFamily="2" charset="2"/>
              <a:buChar char="l"/>
            </a:pPr>
            <a:r>
              <a:rPr lang="en-US" altLang="zh-CN" dirty="0">
                <a:latin typeface="方正舒体" panose="02010601030101010101" pitchFamily="2" charset="-122"/>
                <a:ea typeface="方正舒体" panose="02010601030101010101" pitchFamily="2" charset="-122"/>
              </a:rPr>
              <a:t>Limit the transmission of the virus </a:t>
            </a:r>
          </a:p>
          <a:p>
            <a:endParaRPr lang="en-US" altLang="zh-CN" dirty="0">
              <a:latin typeface="方正舒体" panose="02010601030101010101" pitchFamily="2" charset="-122"/>
              <a:ea typeface="方正舒体" panose="02010601030101010101" pitchFamily="2" charset="-122"/>
            </a:endParaRPr>
          </a:p>
          <a:p>
            <a:pPr marL="285750" indent="-285750">
              <a:buFont typeface="Wingdings" panose="05000000000000000000" pitchFamily="2" charset="2"/>
              <a:buChar char="l"/>
            </a:pPr>
            <a:r>
              <a:rPr lang="en-US" altLang="zh-CN" dirty="0">
                <a:latin typeface="方正舒体" panose="02010601030101010101" pitchFamily="2" charset="-122"/>
                <a:ea typeface="方正舒体" panose="02010601030101010101" pitchFamily="2" charset="-122"/>
              </a:rPr>
              <a:t>Conserve medical resources </a:t>
            </a:r>
          </a:p>
          <a:p>
            <a:endParaRPr lang="en-US" altLang="zh-CN" dirty="0">
              <a:latin typeface="方正舒体" panose="02010601030101010101" pitchFamily="2" charset="-122"/>
              <a:ea typeface="方正舒体" panose="02010601030101010101" pitchFamily="2" charset="-122"/>
            </a:endParaRPr>
          </a:p>
          <a:p>
            <a:r>
              <a:rPr lang="en-US" altLang="zh-CN" dirty="0">
                <a:latin typeface="方正舒体" panose="02010601030101010101" pitchFamily="2" charset="-122"/>
                <a:ea typeface="方正舒体" panose="02010601030101010101" pitchFamily="2" charset="-122"/>
              </a:rPr>
              <a:t>Providing health care to patients in remote or underserved areas (Shaver, 2022). </a:t>
            </a:r>
          </a:p>
          <a:p>
            <a:endParaRPr lang="en-US" altLang="zh-CN" dirty="0">
              <a:latin typeface="方正舒体" panose="02010601030101010101" pitchFamily="2" charset="-122"/>
              <a:ea typeface="方正舒体" panose="02010601030101010101" pitchFamily="2" charset="-122"/>
            </a:endParaRPr>
          </a:p>
          <a:p>
            <a:r>
              <a:rPr lang="en-US" altLang="zh-CN" dirty="0">
                <a:latin typeface="方正舒体" panose="02010601030101010101" pitchFamily="2" charset="-122"/>
                <a:ea typeface="方正舒体" panose="02010601030101010101" pitchFamily="2" charset="-122"/>
              </a:rPr>
              <a:t>Digital devices (phones and computers etc.) can provide a link between patients and healthcare providers (</a:t>
            </a:r>
            <a:r>
              <a:rPr lang="en-US" altLang="zh-CN" dirty="0" err="1">
                <a:latin typeface="方正舒体" panose="02010601030101010101" pitchFamily="2" charset="-122"/>
                <a:ea typeface="方正舒体" panose="02010601030101010101" pitchFamily="2" charset="-122"/>
              </a:rPr>
              <a:t>Monaghesh</a:t>
            </a:r>
            <a:r>
              <a:rPr lang="en-US" altLang="zh-CN" dirty="0">
                <a:latin typeface="方正舒体" panose="02010601030101010101" pitchFamily="2" charset="-122"/>
                <a:ea typeface="方正舒体" panose="02010601030101010101" pitchFamily="2" charset="-122"/>
              </a:rPr>
              <a:t> and </a:t>
            </a:r>
            <a:r>
              <a:rPr lang="en-US" altLang="zh-CN" dirty="0" err="1">
                <a:latin typeface="方正舒体" panose="02010601030101010101" pitchFamily="2" charset="-122"/>
                <a:ea typeface="方正舒体" panose="02010601030101010101" pitchFamily="2" charset="-122"/>
              </a:rPr>
              <a:t>Hajizadeh</a:t>
            </a:r>
            <a:r>
              <a:rPr lang="en-US" altLang="zh-CN" dirty="0">
                <a:latin typeface="方正舒体" panose="02010601030101010101" pitchFamily="2" charset="-122"/>
                <a:ea typeface="方正舒体" panose="02010601030101010101" pitchFamily="2" charset="-122"/>
              </a:rPr>
              <a:t>, 2020). </a:t>
            </a:r>
            <a:endParaRPr lang="zh-CN" altLang="en-US" dirty="0">
              <a:latin typeface="方正舒体" panose="02010601030101010101" pitchFamily="2" charset="-122"/>
              <a:ea typeface="方正舒体" panose="02010601030101010101" pitchFamily="2" charset="-122"/>
            </a:endParaRPr>
          </a:p>
        </p:txBody>
      </p:sp>
      <p:sp>
        <p:nvSpPr>
          <p:cNvPr id="4" name="文本框 3">
            <a:extLst>
              <a:ext uri="{FF2B5EF4-FFF2-40B4-BE49-F238E27FC236}">
                <a16:creationId xmlns:a16="http://schemas.microsoft.com/office/drawing/2014/main" id="{E24FD69F-CDF0-8181-D74E-BC1098CD5435}"/>
              </a:ext>
            </a:extLst>
          </p:cNvPr>
          <p:cNvSpPr txBox="1"/>
          <p:nvPr/>
        </p:nvSpPr>
        <p:spPr>
          <a:xfrm>
            <a:off x="6276975" y="1384704"/>
            <a:ext cx="5124450" cy="1272015"/>
          </a:xfrm>
          <a:prstGeom prst="rect">
            <a:avLst/>
          </a:prstGeom>
          <a:noFill/>
        </p:spPr>
        <p:txBody>
          <a:bodyPr wrap="square" rtlCol="0">
            <a:spAutoFit/>
          </a:bodyPr>
          <a:lstStyle/>
          <a:p>
            <a:pPr>
              <a:lnSpc>
                <a:spcPct val="150000"/>
              </a:lnSpc>
            </a:pPr>
            <a:r>
              <a:rPr lang="en-US" altLang="zh-CN" dirty="0">
                <a:latin typeface="方正舒体" panose="02010601030101010101" pitchFamily="2" charset="-122"/>
                <a:ea typeface="方正舒体" panose="02010601030101010101" pitchFamily="2" charset="-122"/>
              </a:rPr>
              <a:t>For example: </a:t>
            </a:r>
          </a:p>
          <a:p>
            <a:pPr marL="285750" indent="-285750">
              <a:lnSpc>
                <a:spcPct val="150000"/>
              </a:lnSpc>
              <a:buFont typeface="Wingdings" panose="05000000000000000000" pitchFamily="2" charset="2"/>
              <a:buChar char="l"/>
            </a:pPr>
            <a:r>
              <a:rPr lang="en-US" altLang="zh-CN" dirty="0">
                <a:latin typeface="方正舒体" panose="02010601030101010101" pitchFamily="2" charset="-122"/>
                <a:ea typeface="方正舒体" panose="02010601030101010101" pitchFamily="2" charset="-122"/>
              </a:rPr>
              <a:t>‘Attend Anywhere’ which allows for outpatient video consultations.</a:t>
            </a:r>
          </a:p>
        </p:txBody>
      </p:sp>
      <p:sp>
        <p:nvSpPr>
          <p:cNvPr id="5" name="文本框 4">
            <a:extLst>
              <a:ext uri="{FF2B5EF4-FFF2-40B4-BE49-F238E27FC236}">
                <a16:creationId xmlns:a16="http://schemas.microsoft.com/office/drawing/2014/main" id="{3852526B-A6E9-EC57-2E5E-EE8EEA5BD97B}"/>
              </a:ext>
            </a:extLst>
          </p:cNvPr>
          <p:cNvSpPr txBox="1"/>
          <p:nvPr/>
        </p:nvSpPr>
        <p:spPr>
          <a:xfrm>
            <a:off x="6276975" y="2855421"/>
            <a:ext cx="4629150" cy="646331"/>
          </a:xfrm>
          <a:prstGeom prst="rect">
            <a:avLst/>
          </a:prstGeom>
          <a:noFill/>
        </p:spPr>
        <p:txBody>
          <a:bodyPr wrap="square" rtlCol="0">
            <a:spAutoFit/>
          </a:bodyPr>
          <a:lstStyle/>
          <a:p>
            <a:pPr marL="285750" indent="-285750">
              <a:buFont typeface="Wingdings" panose="05000000000000000000" pitchFamily="2" charset="2"/>
              <a:buChar char="l"/>
            </a:pPr>
            <a:r>
              <a:rPr lang="en-US" altLang="zh-CN" dirty="0">
                <a:latin typeface="方正舒体" panose="02010601030101010101" pitchFamily="2" charset="-122"/>
                <a:ea typeface="方正舒体" panose="02010601030101010101" pitchFamily="2" charset="-122"/>
              </a:rPr>
              <a:t>Handled about 80,000 remote consultations (Hutchings, R. 2020)</a:t>
            </a:r>
            <a:endParaRPr lang="zh-CN" altLang="en-US" dirty="0">
              <a:latin typeface="方正舒体" panose="02010601030101010101" pitchFamily="2" charset="-122"/>
              <a:ea typeface="方正舒体" panose="02010601030101010101" pitchFamily="2" charset="-122"/>
            </a:endParaRPr>
          </a:p>
        </p:txBody>
      </p:sp>
      <p:sp>
        <p:nvSpPr>
          <p:cNvPr id="6" name="文本框 5">
            <a:extLst>
              <a:ext uri="{FF2B5EF4-FFF2-40B4-BE49-F238E27FC236}">
                <a16:creationId xmlns:a16="http://schemas.microsoft.com/office/drawing/2014/main" id="{E8CEC39D-405A-2679-C0E0-0A6E102DB3C3}"/>
              </a:ext>
            </a:extLst>
          </p:cNvPr>
          <p:cNvSpPr txBox="1"/>
          <p:nvPr/>
        </p:nvSpPr>
        <p:spPr>
          <a:xfrm>
            <a:off x="6276975" y="3700454"/>
            <a:ext cx="4448175" cy="923330"/>
          </a:xfrm>
          <a:prstGeom prst="rect">
            <a:avLst/>
          </a:prstGeom>
          <a:noFill/>
        </p:spPr>
        <p:txBody>
          <a:bodyPr wrap="square" rtlCol="0">
            <a:spAutoFit/>
          </a:bodyPr>
          <a:lstStyle/>
          <a:p>
            <a:pPr marL="285750" indent="-285750">
              <a:buFont typeface="Wingdings" panose="05000000000000000000" pitchFamily="2" charset="2"/>
              <a:buChar char="l"/>
            </a:pPr>
            <a:r>
              <a:rPr lang="en-US" altLang="zh-CN" dirty="0">
                <a:latin typeface="方正舒体" panose="02010601030101010101" pitchFamily="2" charset="-122"/>
                <a:ea typeface="方正舒体" panose="02010601030101010101" pitchFamily="2" charset="-122"/>
              </a:rPr>
              <a:t>the NHS 111 online service was used to offer a better service to persons which get covid</a:t>
            </a:r>
            <a:endParaRPr lang="zh-CN" altLang="en-US" dirty="0">
              <a:latin typeface="方正舒体" panose="02010601030101010101" pitchFamily="2" charset="-122"/>
              <a:ea typeface="方正舒体" panose="02010601030101010101" pitchFamily="2" charset="-122"/>
            </a:endParaRPr>
          </a:p>
        </p:txBody>
      </p:sp>
      <p:sp>
        <p:nvSpPr>
          <p:cNvPr id="7" name="文本框 6">
            <a:extLst>
              <a:ext uri="{FF2B5EF4-FFF2-40B4-BE49-F238E27FC236}">
                <a16:creationId xmlns:a16="http://schemas.microsoft.com/office/drawing/2014/main" id="{F263CC5C-C417-00DF-6CF6-3A567556A21E}"/>
              </a:ext>
            </a:extLst>
          </p:cNvPr>
          <p:cNvSpPr txBox="1"/>
          <p:nvPr/>
        </p:nvSpPr>
        <p:spPr>
          <a:xfrm>
            <a:off x="6276975" y="4714875"/>
            <a:ext cx="4371975" cy="923330"/>
          </a:xfrm>
          <a:prstGeom prst="rect">
            <a:avLst/>
          </a:prstGeom>
          <a:noFill/>
        </p:spPr>
        <p:txBody>
          <a:bodyPr wrap="square" rtlCol="0">
            <a:spAutoFit/>
          </a:bodyPr>
          <a:lstStyle/>
          <a:p>
            <a:pPr marL="285750" indent="-285750">
              <a:buFont typeface="Wingdings" panose="05000000000000000000" pitchFamily="2" charset="2"/>
              <a:buChar char="l"/>
            </a:pPr>
            <a:r>
              <a:rPr lang="en-US" altLang="zh-CN" dirty="0">
                <a:latin typeface="方正舒体" panose="02010601030101010101" pitchFamily="2" charset="-122"/>
                <a:ea typeface="方正舒体" panose="02010601030101010101" pitchFamily="2" charset="-122"/>
              </a:rPr>
              <a:t>collaborating with social media platforms (e.g. Google) (Hutchings, R. 2020)</a:t>
            </a:r>
            <a:endParaRPr lang="zh-CN" altLang="en-US" dirty="0">
              <a:latin typeface="方正舒体" panose="02010601030101010101" pitchFamily="2" charset="-122"/>
              <a:ea typeface="方正舒体" panose="02010601030101010101" pitchFamily="2" charset="-122"/>
            </a:endParaRPr>
          </a:p>
        </p:txBody>
      </p:sp>
    </p:spTree>
    <p:extLst>
      <p:ext uri="{BB962C8B-B14F-4D97-AF65-F5344CB8AC3E}">
        <p14:creationId xmlns:p14="http://schemas.microsoft.com/office/powerpoint/2010/main" val="4128019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1000"/>
                                        <p:tgtEl>
                                          <p:spTgt spid="3">
                                            <p:txEl>
                                              <p:pRg st="4" end="4"/>
                                            </p:txEl>
                                          </p:spTgt>
                                        </p:tgtEl>
                                      </p:cBhvr>
                                    </p:animEffect>
                                    <p:anim calcmode="lin" valueType="num">
                                      <p:cBhvr>
                                        <p:cTn id="1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1000"/>
                                        <p:tgtEl>
                                          <p:spTgt spid="3">
                                            <p:txEl>
                                              <p:pRg st="6" end="6"/>
                                            </p:txEl>
                                          </p:spTgt>
                                        </p:tgtEl>
                                      </p:cBhvr>
                                    </p:animEffect>
                                    <p:anim calcmode="lin" valueType="num">
                                      <p:cBhvr>
                                        <p:cTn id="2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6" end="6"/>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Effect transition="in" filter="fade">
                                      <p:cBhvr>
                                        <p:cTn id="27" dur="1000"/>
                                        <p:tgtEl>
                                          <p:spTgt spid="3">
                                            <p:txEl>
                                              <p:pRg st="8" end="8"/>
                                            </p:txEl>
                                          </p:spTgt>
                                        </p:tgtEl>
                                      </p:cBhvr>
                                    </p:animEffect>
                                    <p:anim calcmode="lin" valueType="num">
                                      <p:cBhvr>
                                        <p:cTn id="28"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22" presetClass="entr" presetSubtype="4" fill="hold" nodeType="clickEffect">
                                  <p:stCondLst>
                                    <p:cond delay="0"/>
                                  </p:stCondLst>
                                  <p:childTnLst>
                                    <p:set>
                                      <p:cBhvr>
                                        <p:cTn id="33" dur="1" fill="hold">
                                          <p:stCondLst>
                                            <p:cond delay="0"/>
                                          </p:stCondLst>
                                        </p:cTn>
                                        <p:tgtEl>
                                          <p:spTgt spid="4">
                                            <p:txEl>
                                              <p:pRg st="0" end="0"/>
                                            </p:txEl>
                                          </p:spTgt>
                                        </p:tgtEl>
                                        <p:attrNameLst>
                                          <p:attrName>style.visibility</p:attrName>
                                        </p:attrNameLst>
                                      </p:cBhvr>
                                      <p:to>
                                        <p:strVal val="visible"/>
                                      </p:to>
                                    </p:set>
                                    <p:animEffect transition="in" filter="wipe(down)">
                                      <p:cBhvr>
                                        <p:cTn id="34" dur="500"/>
                                        <p:tgtEl>
                                          <p:spTgt spid="4">
                                            <p:txEl>
                                              <p:pRg st="0" end="0"/>
                                            </p:txEl>
                                          </p:spTgt>
                                        </p:tgtEl>
                                      </p:cBhvr>
                                    </p:animEffect>
                                  </p:childTnLst>
                                </p:cTn>
                              </p:par>
                              <p:par>
                                <p:cTn id="35" presetID="22" presetClass="entr" presetSubtype="4" fill="hold" nodeType="withEffect">
                                  <p:stCondLst>
                                    <p:cond delay="0"/>
                                  </p:stCondLst>
                                  <p:childTnLst>
                                    <p:set>
                                      <p:cBhvr>
                                        <p:cTn id="36" dur="1" fill="hold">
                                          <p:stCondLst>
                                            <p:cond delay="0"/>
                                          </p:stCondLst>
                                        </p:cTn>
                                        <p:tgtEl>
                                          <p:spTgt spid="4">
                                            <p:txEl>
                                              <p:pRg st="1" end="1"/>
                                            </p:txEl>
                                          </p:spTgt>
                                        </p:tgtEl>
                                        <p:attrNameLst>
                                          <p:attrName>style.visibility</p:attrName>
                                        </p:attrNameLst>
                                      </p:cBhvr>
                                      <p:to>
                                        <p:strVal val="visible"/>
                                      </p:to>
                                    </p:set>
                                    <p:animEffect transition="in" filter="wipe(down)">
                                      <p:cBhvr>
                                        <p:cTn id="37" dur="500"/>
                                        <p:tgtEl>
                                          <p:spTgt spid="4">
                                            <p:txEl>
                                              <p:pRg st="1" end="1"/>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5"/>
                                        </p:tgtEl>
                                        <p:attrNameLst>
                                          <p:attrName>style.visibility</p:attrName>
                                        </p:attrNameLst>
                                      </p:cBhvr>
                                      <p:to>
                                        <p:strVal val="visible"/>
                                      </p:to>
                                    </p:set>
                                    <p:animEffect transition="in" filter="fade">
                                      <p:cBhvr>
                                        <p:cTn id="42" dur="1000"/>
                                        <p:tgtEl>
                                          <p:spTgt spid="5"/>
                                        </p:tgtEl>
                                      </p:cBhvr>
                                    </p:animEffect>
                                    <p:anim calcmode="lin" valueType="num">
                                      <p:cBhvr>
                                        <p:cTn id="43" dur="1000" fill="hold"/>
                                        <p:tgtEl>
                                          <p:spTgt spid="5"/>
                                        </p:tgtEl>
                                        <p:attrNameLst>
                                          <p:attrName>ppt_x</p:attrName>
                                        </p:attrNameLst>
                                      </p:cBhvr>
                                      <p:tavLst>
                                        <p:tav tm="0">
                                          <p:val>
                                            <p:strVal val="#ppt_x"/>
                                          </p:val>
                                        </p:tav>
                                        <p:tav tm="100000">
                                          <p:val>
                                            <p:strVal val="#ppt_x"/>
                                          </p:val>
                                        </p:tav>
                                      </p:tavLst>
                                    </p:anim>
                                    <p:anim calcmode="lin" valueType="num">
                                      <p:cBhvr>
                                        <p:cTn id="4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6"/>
                                        </p:tgtEl>
                                        <p:attrNameLst>
                                          <p:attrName>style.visibility</p:attrName>
                                        </p:attrNameLst>
                                      </p:cBhvr>
                                      <p:to>
                                        <p:strVal val="visible"/>
                                      </p:to>
                                    </p:set>
                                    <p:animEffect transition="in" filter="fade">
                                      <p:cBhvr>
                                        <p:cTn id="49" dur="1000"/>
                                        <p:tgtEl>
                                          <p:spTgt spid="6"/>
                                        </p:tgtEl>
                                      </p:cBhvr>
                                    </p:animEffect>
                                    <p:anim calcmode="lin" valueType="num">
                                      <p:cBhvr>
                                        <p:cTn id="50" dur="1000" fill="hold"/>
                                        <p:tgtEl>
                                          <p:spTgt spid="6"/>
                                        </p:tgtEl>
                                        <p:attrNameLst>
                                          <p:attrName>ppt_x</p:attrName>
                                        </p:attrNameLst>
                                      </p:cBhvr>
                                      <p:tavLst>
                                        <p:tav tm="0">
                                          <p:val>
                                            <p:strVal val="#ppt_x"/>
                                          </p:val>
                                        </p:tav>
                                        <p:tav tm="100000">
                                          <p:val>
                                            <p:strVal val="#ppt_x"/>
                                          </p:val>
                                        </p:tav>
                                      </p:tavLst>
                                    </p:anim>
                                    <p:anim calcmode="lin" valueType="num">
                                      <p:cBhvr>
                                        <p:cTn id="51"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7"/>
                                        </p:tgtEl>
                                        <p:attrNameLst>
                                          <p:attrName>style.visibility</p:attrName>
                                        </p:attrNameLst>
                                      </p:cBhvr>
                                      <p:to>
                                        <p:strVal val="visible"/>
                                      </p:to>
                                    </p:set>
                                    <p:animEffect transition="in" filter="fade">
                                      <p:cBhvr>
                                        <p:cTn id="56" dur="1000"/>
                                        <p:tgtEl>
                                          <p:spTgt spid="7"/>
                                        </p:tgtEl>
                                      </p:cBhvr>
                                    </p:animEffect>
                                    <p:anim calcmode="lin" valueType="num">
                                      <p:cBhvr>
                                        <p:cTn id="57" dur="1000" fill="hold"/>
                                        <p:tgtEl>
                                          <p:spTgt spid="7"/>
                                        </p:tgtEl>
                                        <p:attrNameLst>
                                          <p:attrName>ppt_x</p:attrName>
                                        </p:attrNameLst>
                                      </p:cBhvr>
                                      <p:tavLst>
                                        <p:tav tm="0">
                                          <p:val>
                                            <p:strVal val="#ppt_x"/>
                                          </p:val>
                                        </p:tav>
                                        <p:tav tm="100000">
                                          <p:val>
                                            <p:strVal val="#ppt_x"/>
                                          </p:val>
                                        </p:tav>
                                      </p:tavLst>
                                    </p:anim>
                                    <p:anim calcmode="lin" valueType="num">
                                      <p:cBhvr>
                                        <p:cTn id="58"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a:extLst>
              <a:ext uri="{FF2B5EF4-FFF2-40B4-BE49-F238E27FC236}">
                <a16:creationId xmlns:a16="http://schemas.microsoft.com/office/drawing/2014/main" id="{34A7658B-4374-8C02-6552-598F35B4ED0B}"/>
              </a:ext>
            </a:extLst>
          </p:cNvPr>
          <p:cNvSpPr txBox="1"/>
          <p:nvPr/>
        </p:nvSpPr>
        <p:spPr>
          <a:xfrm>
            <a:off x="1809751" y="483632"/>
            <a:ext cx="9906000" cy="707886"/>
          </a:xfrm>
          <a:prstGeom prst="rect">
            <a:avLst/>
          </a:prstGeom>
          <a:noFill/>
        </p:spPr>
        <p:txBody>
          <a:bodyPr wrap="square" rtlCol="0">
            <a:spAutoFit/>
          </a:bodyPr>
          <a:lstStyle/>
          <a:p>
            <a:r>
              <a:rPr lang="en-US" altLang="zh-CN" sz="4000" dirty="0">
                <a:latin typeface="方正舒体" panose="02010601030101010101" pitchFamily="2" charset="-122"/>
                <a:ea typeface="方正舒体" panose="02010601030101010101" pitchFamily="2" charset="-122"/>
              </a:rPr>
              <a:t>The disadvantage of telemedicine</a:t>
            </a:r>
            <a:endParaRPr lang="zh-CN" altLang="en-US" sz="4000" dirty="0">
              <a:latin typeface="方正舒体" panose="02010601030101010101" pitchFamily="2" charset="-122"/>
              <a:ea typeface="方正舒体" panose="02010601030101010101" pitchFamily="2" charset="-122"/>
            </a:endParaRPr>
          </a:p>
        </p:txBody>
      </p:sp>
      <p:sp>
        <p:nvSpPr>
          <p:cNvPr id="3" name="文本框 2">
            <a:extLst>
              <a:ext uri="{FF2B5EF4-FFF2-40B4-BE49-F238E27FC236}">
                <a16:creationId xmlns:a16="http://schemas.microsoft.com/office/drawing/2014/main" id="{4FAEF312-E781-51B2-D96B-C90AAB8260F5}"/>
              </a:ext>
            </a:extLst>
          </p:cNvPr>
          <p:cNvSpPr txBox="1"/>
          <p:nvPr/>
        </p:nvSpPr>
        <p:spPr>
          <a:xfrm>
            <a:off x="1409701" y="1543050"/>
            <a:ext cx="8820149" cy="856517"/>
          </a:xfrm>
          <a:prstGeom prst="rect">
            <a:avLst/>
          </a:prstGeom>
          <a:noFill/>
        </p:spPr>
        <p:txBody>
          <a:bodyPr wrap="square" rtlCol="0">
            <a:spAutoFit/>
          </a:bodyPr>
          <a:lstStyle/>
          <a:p>
            <a:pPr marL="285750" indent="-285750">
              <a:lnSpc>
                <a:spcPct val="150000"/>
              </a:lnSpc>
              <a:buFont typeface="Wingdings" panose="05000000000000000000" pitchFamily="2" charset="2"/>
              <a:buChar char="l"/>
            </a:pPr>
            <a:r>
              <a:rPr lang="en-US" altLang="zh-CN" dirty="0">
                <a:latin typeface="方正舒体" panose="02010601030101010101" pitchFamily="2" charset="-122"/>
                <a:ea typeface="方正舒体" panose="02010601030101010101" pitchFamily="2" charset="-122"/>
              </a:rPr>
              <a:t>Older people with limited technical skills and may not know that telemedicine is an option or even how to use it (</a:t>
            </a:r>
            <a:r>
              <a:rPr lang="en-US" altLang="zh-CN" dirty="0" err="1">
                <a:latin typeface="方正舒体" panose="02010601030101010101" pitchFamily="2" charset="-122"/>
                <a:ea typeface="方正舒体" panose="02010601030101010101" pitchFamily="2" charset="-122"/>
              </a:rPr>
              <a:t>Mubaraki</a:t>
            </a:r>
            <a:r>
              <a:rPr lang="en-US" altLang="zh-CN" dirty="0">
                <a:latin typeface="方正舒体" panose="02010601030101010101" pitchFamily="2" charset="-122"/>
                <a:ea typeface="方正舒体" panose="02010601030101010101" pitchFamily="2" charset="-122"/>
              </a:rPr>
              <a:t>, A., </a:t>
            </a:r>
            <a:r>
              <a:rPr lang="en-US" altLang="zh-CN" dirty="0" err="1">
                <a:latin typeface="方正舒体" panose="02010601030101010101" pitchFamily="2" charset="-122"/>
                <a:ea typeface="方正舒体" panose="02010601030101010101" pitchFamily="2" charset="-122"/>
              </a:rPr>
              <a:t>Bajaber</a:t>
            </a:r>
            <a:r>
              <a:rPr lang="en-US" altLang="zh-CN" dirty="0">
                <a:latin typeface="方正舒体" panose="02010601030101010101" pitchFamily="2" charset="-122"/>
                <a:ea typeface="方正舒体" panose="02010601030101010101" pitchFamily="2" charset="-122"/>
              </a:rPr>
              <a:t>, A.S. and </a:t>
            </a:r>
            <a:r>
              <a:rPr lang="en-US" altLang="zh-CN" dirty="0" err="1">
                <a:latin typeface="方正舒体" panose="02010601030101010101" pitchFamily="2" charset="-122"/>
                <a:ea typeface="方正舒体" panose="02010601030101010101" pitchFamily="2" charset="-122"/>
              </a:rPr>
              <a:t>Mubaraki</a:t>
            </a:r>
            <a:r>
              <a:rPr lang="en-US" altLang="zh-CN" dirty="0">
                <a:latin typeface="方正舒体" panose="02010601030101010101" pitchFamily="2" charset="-122"/>
                <a:ea typeface="方正舒体" panose="02010601030101010101" pitchFamily="2" charset="-122"/>
              </a:rPr>
              <a:t>, M,</a:t>
            </a:r>
            <a:r>
              <a:rPr lang="zh-CN" altLang="en-US" dirty="0">
                <a:latin typeface="方正舒体" panose="02010601030101010101" pitchFamily="2" charset="-122"/>
                <a:ea typeface="方正舒体" panose="02010601030101010101" pitchFamily="2" charset="-122"/>
              </a:rPr>
              <a:t> </a:t>
            </a:r>
            <a:r>
              <a:rPr lang="en-US" altLang="zh-CN" dirty="0">
                <a:latin typeface="方正舒体" panose="02010601030101010101" pitchFamily="2" charset="-122"/>
                <a:ea typeface="方正舒体" panose="02010601030101010101" pitchFamily="2" charset="-122"/>
              </a:rPr>
              <a:t>2021)</a:t>
            </a:r>
            <a:endParaRPr lang="zh-CN" altLang="en-US" dirty="0">
              <a:latin typeface="方正舒体" panose="02010601030101010101" pitchFamily="2" charset="-122"/>
              <a:ea typeface="方正舒体" panose="02010601030101010101" pitchFamily="2" charset="-122"/>
            </a:endParaRPr>
          </a:p>
        </p:txBody>
      </p:sp>
      <p:sp>
        <p:nvSpPr>
          <p:cNvPr id="4" name="文本框 3">
            <a:extLst>
              <a:ext uri="{FF2B5EF4-FFF2-40B4-BE49-F238E27FC236}">
                <a16:creationId xmlns:a16="http://schemas.microsoft.com/office/drawing/2014/main" id="{52C7D58C-89A2-6939-6CFC-405A6AB234EA}"/>
              </a:ext>
            </a:extLst>
          </p:cNvPr>
          <p:cNvSpPr txBox="1"/>
          <p:nvPr/>
        </p:nvSpPr>
        <p:spPr>
          <a:xfrm>
            <a:off x="1409701" y="2847044"/>
            <a:ext cx="9086850" cy="856517"/>
          </a:xfrm>
          <a:prstGeom prst="rect">
            <a:avLst/>
          </a:prstGeom>
          <a:noFill/>
        </p:spPr>
        <p:txBody>
          <a:bodyPr wrap="square" rtlCol="0">
            <a:spAutoFit/>
          </a:bodyPr>
          <a:lstStyle/>
          <a:p>
            <a:pPr marL="285750" indent="-285750">
              <a:lnSpc>
                <a:spcPct val="150000"/>
              </a:lnSpc>
              <a:buFont typeface="Wingdings" panose="05000000000000000000" pitchFamily="2" charset="2"/>
              <a:buChar char="l"/>
            </a:pPr>
            <a:r>
              <a:rPr lang="en-US" altLang="zh-CN" dirty="0">
                <a:latin typeface="方正舒体" panose="02010601030101010101" pitchFamily="2" charset="-122"/>
                <a:ea typeface="方正舒体" panose="02010601030101010101" pitchFamily="2" charset="-122"/>
              </a:rPr>
              <a:t> the safety and security of the website (network and technology-related data exposures) (Houser, S., Flite, C. and Foster, C, 2023)</a:t>
            </a:r>
            <a:endParaRPr lang="zh-CN" altLang="en-US" dirty="0">
              <a:latin typeface="方正舒体" panose="02010601030101010101" pitchFamily="2" charset="-122"/>
              <a:ea typeface="方正舒体" panose="02010601030101010101" pitchFamily="2" charset="-122"/>
            </a:endParaRPr>
          </a:p>
        </p:txBody>
      </p:sp>
      <p:sp>
        <p:nvSpPr>
          <p:cNvPr id="5" name="文本框 4">
            <a:extLst>
              <a:ext uri="{FF2B5EF4-FFF2-40B4-BE49-F238E27FC236}">
                <a16:creationId xmlns:a16="http://schemas.microsoft.com/office/drawing/2014/main" id="{31786A95-7C49-73BE-36C1-6E6ECE61243F}"/>
              </a:ext>
            </a:extLst>
          </p:cNvPr>
          <p:cNvSpPr txBox="1"/>
          <p:nvPr/>
        </p:nvSpPr>
        <p:spPr>
          <a:xfrm>
            <a:off x="1409701" y="4284388"/>
            <a:ext cx="8029575" cy="646331"/>
          </a:xfrm>
          <a:prstGeom prst="rect">
            <a:avLst/>
          </a:prstGeom>
          <a:noFill/>
        </p:spPr>
        <p:txBody>
          <a:bodyPr wrap="square" rtlCol="0">
            <a:spAutoFit/>
          </a:bodyPr>
          <a:lstStyle/>
          <a:p>
            <a:pPr marL="285750" indent="-285750">
              <a:buFont typeface="Wingdings" panose="05000000000000000000" pitchFamily="2" charset="2"/>
              <a:buChar char="l"/>
            </a:pPr>
            <a:r>
              <a:rPr lang="en-US" altLang="zh-CN" dirty="0">
                <a:latin typeface="方正舒体" panose="02010601030101010101" pitchFamily="2" charset="-122"/>
                <a:ea typeface="方正舒体" panose="02010601030101010101" pitchFamily="2" charset="-122"/>
              </a:rPr>
              <a:t>not all symptoms can be resolved by teletherapy (Britton and Britton-</a:t>
            </a:r>
            <a:r>
              <a:rPr lang="en-US" altLang="zh-CN" dirty="0" err="1">
                <a:latin typeface="方正舒体" panose="02010601030101010101" pitchFamily="2" charset="-122"/>
                <a:ea typeface="方正舒体" panose="02010601030101010101" pitchFamily="2" charset="-122"/>
              </a:rPr>
              <a:t>Colonnese</a:t>
            </a:r>
            <a:r>
              <a:rPr lang="en-US" altLang="zh-CN" dirty="0">
                <a:latin typeface="方正舒体" panose="02010601030101010101" pitchFamily="2" charset="-122"/>
                <a:ea typeface="方正舒体" panose="02010601030101010101" pitchFamily="2" charset="-122"/>
              </a:rPr>
              <a:t>, 2017) </a:t>
            </a:r>
            <a:endParaRPr lang="zh-CN" altLang="en-US" dirty="0">
              <a:latin typeface="方正舒体" panose="02010601030101010101" pitchFamily="2" charset="-122"/>
              <a:ea typeface="方正舒体" panose="02010601030101010101" pitchFamily="2" charset="-122"/>
            </a:endParaRPr>
          </a:p>
        </p:txBody>
      </p:sp>
    </p:spTree>
    <p:extLst>
      <p:ext uri="{BB962C8B-B14F-4D97-AF65-F5344CB8AC3E}">
        <p14:creationId xmlns:p14="http://schemas.microsoft.com/office/powerpoint/2010/main" val="33334772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a:extLst>
              <a:ext uri="{FF2B5EF4-FFF2-40B4-BE49-F238E27FC236}">
                <a16:creationId xmlns:a16="http://schemas.microsoft.com/office/drawing/2014/main" id="{B3A4DFDE-C4B5-1FE2-FD95-2A3B44C0446E}"/>
              </a:ext>
            </a:extLst>
          </p:cNvPr>
          <p:cNvSpPr txBox="1"/>
          <p:nvPr/>
        </p:nvSpPr>
        <p:spPr>
          <a:xfrm>
            <a:off x="2005012" y="1543050"/>
            <a:ext cx="8181975" cy="2536528"/>
          </a:xfrm>
          <a:prstGeom prst="rect">
            <a:avLst/>
          </a:prstGeom>
          <a:noFill/>
        </p:spPr>
        <p:txBody>
          <a:bodyPr wrap="square" rtlCol="0">
            <a:spAutoFit/>
          </a:bodyPr>
          <a:lstStyle/>
          <a:p>
            <a:pPr>
              <a:lnSpc>
                <a:spcPct val="150000"/>
              </a:lnSpc>
            </a:pPr>
            <a:r>
              <a:rPr lang="en-US" altLang="zh-CN" dirty="0">
                <a:latin typeface="方正舒体" panose="02010601030101010101" pitchFamily="2" charset="-122"/>
                <a:ea typeface="方正舒体" panose="02010601030101010101" pitchFamily="2" charset="-122"/>
              </a:rPr>
              <a:t>In conclusion, the telemedicine does to help the community development during the covid even though there are some shortcomings. There are many other applications and websites that helped patients a great deal throughout the covid. Delivering remote counselling, medication administration, remote monitoring to patients and let them to receive medical treatment from their own homes (Haleem, Javaid, Singh and Suman, 2021). </a:t>
            </a:r>
            <a:endParaRPr lang="zh-CN" altLang="en-US" dirty="0">
              <a:latin typeface="方正舒体" panose="02010601030101010101" pitchFamily="2" charset="-122"/>
              <a:ea typeface="方正舒体" panose="02010601030101010101" pitchFamily="2" charset="-122"/>
            </a:endParaRPr>
          </a:p>
        </p:txBody>
      </p:sp>
    </p:spTree>
    <p:extLst>
      <p:ext uri="{BB962C8B-B14F-4D97-AF65-F5344CB8AC3E}">
        <p14:creationId xmlns:p14="http://schemas.microsoft.com/office/powerpoint/2010/main" val="25722615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a:extLst>
              <a:ext uri="{FF2B5EF4-FFF2-40B4-BE49-F238E27FC236}">
                <a16:creationId xmlns:a16="http://schemas.microsoft.com/office/drawing/2014/main" id="{A5119026-E160-1C52-BF8E-B8D57AAD1F7F}"/>
              </a:ext>
            </a:extLst>
          </p:cNvPr>
          <p:cNvSpPr txBox="1"/>
          <p:nvPr/>
        </p:nvSpPr>
        <p:spPr>
          <a:xfrm>
            <a:off x="3943349" y="485775"/>
            <a:ext cx="4305300" cy="707886"/>
          </a:xfrm>
          <a:prstGeom prst="rect">
            <a:avLst/>
          </a:prstGeom>
          <a:noFill/>
        </p:spPr>
        <p:txBody>
          <a:bodyPr wrap="square" rtlCol="0">
            <a:spAutoFit/>
          </a:bodyPr>
          <a:lstStyle/>
          <a:p>
            <a:r>
              <a:rPr lang="en-US" altLang="zh-CN" sz="4000" dirty="0">
                <a:latin typeface="方正舒体" panose="02010601030101010101" pitchFamily="2" charset="-122"/>
                <a:ea typeface="方正舒体" panose="02010601030101010101" pitchFamily="2" charset="-122"/>
              </a:rPr>
              <a:t>Microsoft teams</a:t>
            </a:r>
            <a:endParaRPr lang="zh-CN" altLang="en-US" sz="4000" dirty="0">
              <a:latin typeface="方正舒体" panose="02010601030101010101" pitchFamily="2" charset="-122"/>
              <a:ea typeface="方正舒体" panose="02010601030101010101" pitchFamily="2" charset="-122"/>
            </a:endParaRPr>
          </a:p>
        </p:txBody>
      </p:sp>
      <p:sp>
        <p:nvSpPr>
          <p:cNvPr id="3" name="文本框 2">
            <a:extLst>
              <a:ext uri="{FF2B5EF4-FFF2-40B4-BE49-F238E27FC236}">
                <a16:creationId xmlns:a16="http://schemas.microsoft.com/office/drawing/2014/main" id="{87503213-9569-D995-5097-B5BADDC89BF5}"/>
              </a:ext>
            </a:extLst>
          </p:cNvPr>
          <p:cNvSpPr txBox="1"/>
          <p:nvPr/>
        </p:nvSpPr>
        <p:spPr>
          <a:xfrm>
            <a:off x="1909761" y="1613172"/>
            <a:ext cx="8505825" cy="3349507"/>
          </a:xfrm>
          <a:prstGeom prst="rect">
            <a:avLst/>
          </a:prstGeom>
          <a:noFill/>
        </p:spPr>
        <p:txBody>
          <a:bodyPr wrap="square" rtlCol="0">
            <a:spAutoFit/>
          </a:bodyPr>
          <a:lstStyle/>
          <a:p>
            <a:pPr>
              <a:lnSpc>
                <a:spcPct val="150000"/>
              </a:lnSpc>
            </a:pPr>
            <a:r>
              <a:rPr lang="en-US" altLang="zh-CN" dirty="0">
                <a:latin typeface="方正舒体" panose="02010601030101010101" pitchFamily="2" charset="-122"/>
                <a:ea typeface="方正舒体" panose="02010601030101010101" pitchFamily="2" charset="-122"/>
              </a:rPr>
              <a:t>Digital tools in the education are any website, program or application that can be accessed through the Internet</a:t>
            </a:r>
            <a:r>
              <a:rPr lang="zh-CN" altLang="en-US" dirty="0">
                <a:latin typeface="方正舒体" panose="02010601030101010101" pitchFamily="2" charset="-122"/>
                <a:ea typeface="方正舒体" panose="02010601030101010101" pitchFamily="2" charset="-122"/>
              </a:rPr>
              <a:t>，</a:t>
            </a:r>
            <a:r>
              <a:rPr lang="en-US" altLang="zh-CN" dirty="0">
                <a:latin typeface="方正舒体" panose="02010601030101010101" pitchFamily="2" charset="-122"/>
                <a:ea typeface="方正舒体" panose="02010601030101010101" pitchFamily="2" charset="-122"/>
              </a:rPr>
              <a:t>they can enhance teaching effect and help teachers and students to teach, learn and communicate</a:t>
            </a:r>
            <a:r>
              <a:rPr lang="zh-CN" altLang="en-US" dirty="0">
                <a:latin typeface="方正舒体" panose="02010601030101010101" pitchFamily="2" charset="-122"/>
                <a:ea typeface="方正舒体" panose="02010601030101010101" pitchFamily="2" charset="-122"/>
              </a:rPr>
              <a:t>（</a:t>
            </a:r>
            <a:r>
              <a:rPr lang="en-US" altLang="zh-CN" dirty="0">
                <a:latin typeface="方正舒体" panose="02010601030101010101" pitchFamily="2" charset="-122"/>
                <a:ea typeface="方正舒体" panose="02010601030101010101" pitchFamily="2" charset="-122"/>
              </a:rPr>
              <a:t>Haleem, Javaid, Qadri and </a:t>
            </a:r>
            <a:r>
              <a:rPr lang="en-US" altLang="zh-CN" dirty="0" err="1">
                <a:latin typeface="方正舒体" panose="02010601030101010101" pitchFamily="2" charset="-122"/>
                <a:ea typeface="方正舒体" panose="02010601030101010101" pitchFamily="2" charset="-122"/>
              </a:rPr>
              <a:t>Sumam</a:t>
            </a:r>
            <a:r>
              <a:rPr lang="en-US" altLang="zh-CN" dirty="0">
                <a:latin typeface="方正舒体" panose="02010601030101010101" pitchFamily="2" charset="-122"/>
                <a:ea typeface="方正舒体" panose="02010601030101010101" pitchFamily="2" charset="-122"/>
              </a:rPr>
              <a:t>, 2022</a:t>
            </a:r>
            <a:r>
              <a:rPr lang="zh-CN" altLang="en-US" dirty="0">
                <a:latin typeface="方正舒体" panose="02010601030101010101" pitchFamily="2" charset="-122"/>
                <a:ea typeface="方正舒体" panose="02010601030101010101" pitchFamily="2" charset="-122"/>
              </a:rPr>
              <a:t>）</a:t>
            </a:r>
            <a:r>
              <a:rPr lang="en-US" altLang="zh-CN" dirty="0">
                <a:latin typeface="方正舒体" panose="02010601030101010101" pitchFamily="2" charset="-122"/>
                <a:ea typeface="方正舒体" panose="02010601030101010101" pitchFamily="2" charset="-122"/>
              </a:rPr>
              <a:t>. </a:t>
            </a:r>
          </a:p>
          <a:p>
            <a:pPr>
              <a:lnSpc>
                <a:spcPct val="150000"/>
              </a:lnSpc>
            </a:pPr>
            <a:endParaRPr lang="en-US" altLang="zh-CN" dirty="0">
              <a:latin typeface="方正舒体" panose="02010601030101010101" pitchFamily="2" charset="-122"/>
              <a:ea typeface="方正舒体" panose="02010601030101010101" pitchFamily="2" charset="-122"/>
            </a:endParaRPr>
          </a:p>
          <a:p>
            <a:pPr>
              <a:lnSpc>
                <a:spcPct val="150000"/>
              </a:lnSpc>
            </a:pPr>
            <a:r>
              <a:rPr lang="en-US" altLang="zh-CN" dirty="0">
                <a:latin typeface="方正舒体" panose="02010601030101010101" pitchFamily="2" charset="-122"/>
                <a:ea typeface="方正舒体" panose="02010601030101010101" pitchFamily="2" charset="-122"/>
              </a:rPr>
              <a:t>The number of Microsoft Teams users increased dramatically during the covid. From 20 million in November 2019 to 44 million in March 2020 to 70 million in April. The pandemic has boosted the use of Microsoft teams in education. </a:t>
            </a:r>
            <a:endParaRPr lang="zh-CN" altLang="en-US" dirty="0">
              <a:latin typeface="方正舒体" panose="02010601030101010101" pitchFamily="2" charset="-122"/>
              <a:ea typeface="方正舒体" panose="02010601030101010101" pitchFamily="2" charset="-122"/>
            </a:endParaRPr>
          </a:p>
        </p:txBody>
      </p:sp>
    </p:spTree>
    <p:extLst>
      <p:ext uri="{BB962C8B-B14F-4D97-AF65-F5344CB8AC3E}">
        <p14:creationId xmlns:p14="http://schemas.microsoft.com/office/powerpoint/2010/main" val="24242315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a:extLst>
              <a:ext uri="{FF2B5EF4-FFF2-40B4-BE49-F238E27FC236}">
                <a16:creationId xmlns:a16="http://schemas.microsoft.com/office/drawing/2014/main" id="{763CC038-376F-807C-C6A9-DA26CFA78B52}"/>
              </a:ext>
            </a:extLst>
          </p:cNvPr>
          <p:cNvSpPr txBox="1"/>
          <p:nvPr/>
        </p:nvSpPr>
        <p:spPr>
          <a:xfrm>
            <a:off x="1800225" y="1948774"/>
            <a:ext cx="8353425" cy="2518510"/>
          </a:xfrm>
          <a:prstGeom prst="rect">
            <a:avLst/>
          </a:prstGeom>
          <a:noFill/>
        </p:spPr>
        <p:txBody>
          <a:bodyPr wrap="square" rtlCol="0">
            <a:spAutoFit/>
          </a:bodyPr>
          <a:lstStyle/>
          <a:p>
            <a:pPr marL="285750" indent="-285750">
              <a:lnSpc>
                <a:spcPct val="150000"/>
              </a:lnSpc>
              <a:buFont typeface="Wingdings" panose="05000000000000000000" pitchFamily="2" charset="2"/>
              <a:buChar char="l"/>
            </a:pPr>
            <a:r>
              <a:rPr lang="en-US" altLang="zh-CN" dirty="0">
                <a:latin typeface="方正舒体" panose="02010601030101010101" pitchFamily="2" charset="-122"/>
                <a:ea typeface="方正舒体" panose="02010601030101010101" pitchFamily="2" charset="-122"/>
              </a:rPr>
              <a:t>Online learning platforms may be utilized for resource sharing, course delivery, and daily assessments</a:t>
            </a:r>
            <a:r>
              <a:rPr lang="zh-CN" altLang="en-US" dirty="0">
                <a:latin typeface="方正舒体" panose="02010601030101010101" pitchFamily="2" charset="-122"/>
                <a:ea typeface="方正舒体" panose="02010601030101010101" pitchFamily="2" charset="-122"/>
              </a:rPr>
              <a:t>（</a:t>
            </a:r>
            <a:r>
              <a:rPr lang="en-US" altLang="zh-CN" dirty="0">
                <a:latin typeface="方正舒体" panose="02010601030101010101" pitchFamily="2" charset="-122"/>
                <a:ea typeface="方正舒体" panose="02010601030101010101" pitchFamily="2" charset="-122"/>
              </a:rPr>
              <a:t>Haleem, Javaid, Qadri and </a:t>
            </a:r>
            <a:r>
              <a:rPr lang="en-US" altLang="zh-CN" dirty="0" err="1">
                <a:latin typeface="方正舒体" panose="02010601030101010101" pitchFamily="2" charset="-122"/>
                <a:ea typeface="方正舒体" panose="02010601030101010101" pitchFamily="2" charset="-122"/>
              </a:rPr>
              <a:t>Sumam</a:t>
            </a:r>
            <a:r>
              <a:rPr lang="en-US" altLang="zh-CN" dirty="0">
                <a:latin typeface="方正舒体" panose="02010601030101010101" pitchFamily="2" charset="-122"/>
                <a:ea typeface="方正舒体" panose="02010601030101010101" pitchFamily="2" charset="-122"/>
              </a:rPr>
              <a:t>, 2022</a:t>
            </a:r>
            <a:r>
              <a:rPr lang="zh-CN" altLang="en-US" dirty="0">
                <a:latin typeface="方正舒体" panose="02010601030101010101" pitchFamily="2" charset="-122"/>
                <a:ea typeface="方正舒体" panose="02010601030101010101" pitchFamily="2" charset="-122"/>
              </a:rPr>
              <a:t>）</a:t>
            </a:r>
            <a:r>
              <a:rPr lang="en-US" altLang="zh-CN" dirty="0">
                <a:latin typeface="方正舒体" panose="02010601030101010101" pitchFamily="2" charset="-122"/>
                <a:ea typeface="方正舒体" panose="02010601030101010101" pitchFamily="2" charset="-122"/>
              </a:rPr>
              <a:t>. </a:t>
            </a:r>
          </a:p>
          <a:p>
            <a:pPr>
              <a:lnSpc>
                <a:spcPct val="150000"/>
              </a:lnSpc>
            </a:pPr>
            <a:endParaRPr lang="en-US" altLang="zh-CN" dirty="0">
              <a:latin typeface="方正舒体" panose="02010601030101010101" pitchFamily="2" charset="-122"/>
              <a:ea typeface="方正舒体" panose="02010601030101010101" pitchFamily="2" charset="-122"/>
            </a:endParaRPr>
          </a:p>
          <a:p>
            <a:pPr marL="285750" indent="-285750">
              <a:lnSpc>
                <a:spcPct val="150000"/>
              </a:lnSpc>
              <a:buFont typeface="Wingdings" panose="05000000000000000000" pitchFamily="2" charset="2"/>
              <a:buChar char="l"/>
            </a:pPr>
            <a:r>
              <a:rPr lang="en-US" altLang="zh-CN" dirty="0">
                <a:latin typeface="方正舒体" panose="02010601030101010101" pitchFamily="2" charset="-122"/>
                <a:ea typeface="方正舒体" panose="02010601030101010101" pitchFamily="2" charset="-122"/>
              </a:rPr>
              <a:t>Microsoft Teams kept the educational system working during the pandemic, preventing students from falling behind in their studies and allowing them to do it at home in comfort (Selvaraj, Selvaraj, Benson and Mathew, 2021). </a:t>
            </a:r>
            <a:endParaRPr lang="zh-CN" altLang="en-US" dirty="0">
              <a:latin typeface="方正舒体" panose="02010601030101010101" pitchFamily="2" charset="-122"/>
              <a:ea typeface="方正舒体" panose="02010601030101010101" pitchFamily="2" charset="-122"/>
            </a:endParaRPr>
          </a:p>
        </p:txBody>
      </p:sp>
      <p:sp>
        <p:nvSpPr>
          <p:cNvPr id="3" name="文本框 2">
            <a:extLst>
              <a:ext uri="{FF2B5EF4-FFF2-40B4-BE49-F238E27FC236}">
                <a16:creationId xmlns:a16="http://schemas.microsoft.com/office/drawing/2014/main" id="{AB32FDA8-72C4-9C6F-F5E8-BC9EE44DD891}"/>
              </a:ext>
            </a:extLst>
          </p:cNvPr>
          <p:cNvSpPr txBox="1"/>
          <p:nvPr/>
        </p:nvSpPr>
        <p:spPr>
          <a:xfrm>
            <a:off x="2295525" y="531336"/>
            <a:ext cx="8239125" cy="707886"/>
          </a:xfrm>
          <a:prstGeom prst="rect">
            <a:avLst/>
          </a:prstGeom>
          <a:noFill/>
        </p:spPr>
        <p:txBody>
          <a:bodyPr wrap="square" rtlCol="0">
            <a:spAutoFit/>
          </a:bodyPr>
          <a:lstStyle/>
          <a:p>
            <a:r>
              <a:rPr lang="en-US" altLang="zh-CN" sz="4000" dirty="0">
                <a:latin typeface="方正舒体" panose="02010601030101010101" pitchFamily="2" charset="-122"/>
                <a:ea typeface="方正舒体" panose="02010601030101010101" pitchFamily="2" charset="-122"/>
              </a:rPr>
              <a:t>The benefit of Microsoft teams</a:t>
            </a:r>
            <a:endParaRPr lang="zh-CN" altLang="en-US" sz="4000" dirty="0">
              <a:latin typeface="方正舒体" panose="02010601030101010101" pitchFamily="2" charset="-122"/>
              <a:ea typeface="方正舒体" panose="02010601030101010101" pitchFamily="2" charset="-122"/>
            </a:endParaRPr>
          </a:p>
        </p:txBody>
      </p:sp>
    </p:spTree>
    <p:extLst>
      <p:ext uri="{BB962C8B-B14F-4D97-AF65-F5344CB8AC3E}">
        <p14:creationId xmlns:p14="http://schemas.microsoft.com/office/powerpoint/2010/main" val="19129414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a:extLst>
              <a:ext uri="{FF2B5EF4-FFF2-40B4-BE49-F238E27FC236}">
                <a16:creationId xmlns:a16="http://schemas.microsoft.com/office/drawing/2014/main" id="{D8607B22-F62F-FE9D-5045-1078EBA58BAB}"/>
              </a:ext>
            </a:extLst>
          </p:cNvPr>
          <p:cNvSpPr txBox="1"/>
          <p:nvPr/>
        </p:nvSpPr>
        <p:spPr>
          <a:xfrm>
            <a:off x="326230" y="428625"/>
            <a:ext cx="11703845" cy="584775"/>
          </a:xfrm>
          <a:prstGeom prst="rect">
            <a:avLst/>
          </a:prstGeom>
          <a:noFill/>
        </p:spPr>
        <p:txBody>
          <a:bodyPr wrap="square" rtlCol="0">
            <a:spAutoFit/>
          </a:bodyPr>
          <a:lstStyle/>
          <a:p>
            <a:r>
              <a:rPr lang="en-US" altLang="zh-CN" sz="3200" dirty="0">
                <a:latin typeface="方正舒体" panose="02010601030101010101" pitchFamily="2" charset="-122"/>
                <a:ea typeface="方正舒体" panose="02010601030101010101" pitchFamily="2" charset="-122"/>
              </a:rPr>
              <a:t>The shortcomings of online study platforms ( Microsoft teams)</a:t>
            </a:r>
            <a:endParaRPr lang="zh-CN" altLang="en-US" sz="3200" dirty="0">
              <a:latin typeface="方正舒体" panose="02010601030101010101" pitchFamily="2" charset="-122"/>
              <a:ea typeface="方正舒体" panose="02010601030101010101" pitchFamily="2" charset="-122"/>
            </a:endParaRPr>
          </a:p>
        </p:txBody>
      </p:sp>
      <p:sp>
        <p:nvSpPr>
          <p:cNvPr id="3" name="文本框 2">
            <a:extLst>
              <a:ext uri="{FF2B5EF4-FFF2-40B4-BE49-F238E27FC236}">
                <a16:creationId xmlns:a16="http://schemas.microsoft.com/office/drawing/2014/main" id="{72AEB912-68B7-54D1-EA31-754623FFE222}"/>
              </a:ext>
            </a:extLst>
          </p:cNvPr>
          <p:cNvSpPr txBox="1"/>
          <p:nvPr/>
        </p:nvSpPr>
        <p:spPr>
          <a:xfrm>
            <a:off x="1162050" y="1457325"/>
            <a:ext cx="9210675" cy="707886"/>
          </a:xfrm>
          <a:prstGeom prst="rect">
            <a:avLst/>
          </a:prstGeom>
          <a:noFill/>
        </p:spPr>
        <p:txBody>
          <a:bodyPr wrap="square" rtlCol="0">
            <a:spAutoFit/>
          </a:bodyPr>
          <a:lstStyle/>
          <a:p>
            <a:r>
              <a:rPr lang="en-US" altLang="zh-CN" sz="2000" dirty="0">
                <a:latin typeface="方正舒体" panose="02010601030101010101" pitchFamily="2" charset="-122"/>
                <a:ea typeface="方正舒体" panose="02010601030101010101" pitchFamily="2" charset="-122"/>
              </a:rPr>
              <a:t>Even though digital tools (online education) can solve the problem of students deserting their studies during the epidemic, it still poses lots of problems.</a:t>
            </a:r>
            <a:endParaRPr lang="zh-CN" altLang="en-US" sz="2000" dirty="0">
              <a:latin typeface="方正舒体" panose="02010601030101010101" pitchFamily="2" charset="-122"/>
              <a:ea typeface="方正舒体" panose="02010601030101010101" pitchFamily="2" charset="-122"/>
            </a:endParaRPr>
          </a:p>
        </p:txBody>
      </p:sp>
      <p:sp>
        <p:nvSpPr>
          <p:cNvPr id="4" name="文本框 3">
            <a:extLst>
              <a:ext uri="{FF2B5EF4-FFF2-40B4-BE49-F238E27FC236}">
                <a16:creationId xmlns:a16="http://schemas.microsoft.com/office/drawing/2014/main" id="{C8297D26-F353-5298-C499-2471C2241285}"/>
              </a:ext>
            </a:extLst>
          </p:cNvPr>
          <p:cNvSpPr txBox="1"/>
          <p:nvPr/>
        </p:nvSpPr>
        <p:spPr>
          <a:xfrm>
            <a:off x="1047748" y="2936913"/>
            <a:ext cx="4181475" cy="1323439"/>
          </a:xfrm>
          <a:prstGeom prst="rect">
            <a:avLst/>
          </a:prstGeom>
          <a:noFill/>
        </p:spPr>
        <p:txBody>
          <a:bodyPr wrap="square" rtlCol="0">
            <a:spAutoFit/>
          </a:bodyPr>
          <a:lstStyle/>
          <a:p>
            <a:pPr marL="285750" indent="-285750">
              <a:buFont typeface="Wingdings" panose="05000000000000000000" pitchFamily="2" charset="2"/>
              <a:buChar char="l"/>
            </a:pPr>
            <a:r>
              <a:rPr lang="en-US" altLang="zh-CN" dirty="0">
                <a:latin typeface="方正舒体" panose="02010601030101010101" pitchFamily="2" charset="-122"/>
                <a:ea typeface="方正舒体" panose="02010601030101010101" pitchFamily="2" charset="-122"/>
              </a:rPr>
              <a:t> </a:t>
            </a:r>
            <a:r>
              <a:rPr lang="en-US" altLang="zh-CN" sz="2000" dirty="0">
                <a:latin typeface="方正舒体" panose="02010601030101010101" pitchFamily="2" charset="-122"/>
                <a:ea typeface="方正舒体" panose="02010601030101010101" pitchFamily="2" charset="-122"/>
              </a:rPr>
              <a:t>Technical problem: hardware or software (including problems with network connectivity) (</a:t>
            </a:r>
            <a:r>
              <a:rPr lang="en-US" altLang="zh-CN" sz="2000" dirty="0" err="1">
                <a:latin typeface="方正舒体" panose="02010601030101010101" pitchFamily="2" charset="-122"/>
                <a:ea typeface="方正舒体" panose="02010601030101010101" pitchFamily="2" charset="-122"/>
              </a:rPr>
              <a:t>Bogdandy</a:t>
            </a:r>
            <a:r>
              <a:rPr lang="en-US" altLang="zh-CN" sz="2000" dirty="0">
                <a:latin typeface="方正舒体" panose="02010601030101010101" pitchFamily="2" charset="-122"/>
                <a:ea typeface="方正舒体" panose="02010601030101010101" pitchFamily="2" charset="-122"/>
              </a:rPr>
              <a:t> and Tamas, 2020)</a:t>
            </a:r>
            <a:endParaRPr lang="zh-CN" altLang="en-US" sz="2000" dirty="0">
              <a:latin typeface="方正舒体" panose="02010601030101010101" pitchFamily="2" charset="-122"/>
              <a:ea typeface="方正舒体" panose="02010601030101010101" pitchFamily="2" charset="-122"/>
            </a:endParaRPr>
          </a:p>
        </p:txBody>
      </p:sp>
      <p:sp>
        <p:nvSpPr>
          <p:cNvPr id="5" name="文本框 4">
            <a:extLst>
              <a:ext uri="{FF2B5EF4-FFF2-40B4-BE49-F238E27FC236}">
                <a16:creationId xmlns:a16="http://schemas.microsoft.com/office/drawing/2014/main" id="{CF5B8062-EF77-5178-E005-6B9F97A8314C}"/>
              </a:ext>
            </a:extLst>
          </p:cNvPr>
          <p:cNvSpPr txBox="1"/>
          <p:nvPr/>
        </p:nvSpPr>
        <p:spPr>
          <a:xfrm>
            <a:off x="6178152" y="2634734"/>
            <a:ext cx="4572000" cy="400110"/>
          </a:xfrm>
          <a:prstGeom prst="rect">
            <a:avLst/>
          </a:prstGeom>
          <a:noFill/>
        </p:spPr>
        <p:txBody>
          <a:bodyPr wrap="square" rtlCol="0">
            <a:spAutoFit/>
          </a:bodyPr>
          <a:lstStyle/>
          <a:p>
            <a:pPr marL="342900" indent="-342900">
              <a:buFont typeface="Wingdings" panose="05000000000000000000" pitchFamily="2" charset="2"/>
              <a:buChar char="l"/>
            </a:pPr>
            <a:r>
              <a:rPr lang="en-US" altLang="zh-CN" sz="2000" dirty="0">
                <a:latin typeface="方正舒体" panose="02010601030101010101" pitchFamily="2" charset="-122"/>
                <a:ea typeface="方正舒体" panose="02010601030101010101" pitchFamily="2" charset="-122"/>
              </a:rPr>
              <a:t>learning inequalities</a:t>
            </a:r>
            <a:endParaRPr lang="zh-CN" altLang="en-US" sz="2000" dirty="0">
              <a:latin typeface="方正舒体" panose="02010601030101010101" pitchFamily="2" charset="-122"/>
              <a:ea typeface="方正舒体" panose="02010601030101010101" pitchFamily="2" charset="-122"/>
            </a:endParaRPr>
          </a:p>
        </p:txBody>
      </p:sp>
      <p:sp>
        <p:nvSpPr>
          <p:cNvPr id="6" name="文本框 5">
            <a:extLst>
              <a:ext uri="{FF2B5EF4-FFF2-40B4-BE49-F238E27FC236}">
                <a16:creationId xmlns:a16="http://schemas.microsoft.com/office/drawing/2014/main" id="{8873AD02-D25C-8771-870B-A4075FB3AFFF}"/>
              </a:ext>
            </a:extLst>
          </p:cNvPr>
          <p:cNvSpPr txBox="1"/>
          <p:nvPr/>
        </p:nvSpPr>
        <p:spPr>
          <a:xfrm>
            <a:off x="6178152" y="3551992"/>
            <a:ext cx="3352800" cy="1015663"/>
          </a:xfrm>
          <a:prstGeom prst="rect">
            <a:avLst/>
          </a:prstGeom>
          <a:noFill/>
        </p:spPr>
        <p:txBody>
          <a:bodyPr wrap="square" rtlCol="0">
            <a:spAutoFit/>
          </a:bodyPr>
          <a:lstStyle/>
          <a:p>
            <a:pPr marL="342900" indent="-342900">
              <a:buFont typeface="Wingdings" panose="05000000000000000000" pitchFamily="2" charset="2"/>
              <a:buChar char="l"/>
            </a:pPr>
            <a:r>
              <a:rPr lang="en-US" altLang="zh-CN" sz="2000" dirty="0">
                <a:latin typeface="方正舒体" panose="02010601030101010101" pitchFamily="2" charset="-122"/>
                <a:ea typeface="方正舒体" panose="02010601030101010101" pitchFamily="2" charset="-122"/>
              </a:rPr>
              <a:t>Children cannot pay attention during the online course</a:t>
            </a:r>
            <a:endParaRPr lang="zh-CN" altLang="en-US" sz="2000" dirty="0">
              <a:latin typeface="方正舒体" panose="02010601030101010101" pitchFamily="2" charset="-122"/>
              <a:ea typeface="方正舒体" panose="02010601030101010101" pitchFamily="2" charset="-122"/>
            </a:endParaRPr>
          </a:p>
        </p:txBody>
      </p:sp>
      <p:graphicFrame>
        <p:nvGraphicFramePr>
          <p:cNvPr id="9" name="图示 8">
            <a:extLst>
              <a:ext uri="{FF2B5EF4-FFF2-40B4-BE49-F238E27FC236}">
                <a16:creationId xmlns:a16="http://schemas.microsoft.com/office/drawing/2014/main" id="{FE911331-696E-38CA-BF8D-FE59F5F8EFB3}"/>
              </a:ext>
            </a:extLst>
          </p:cNvPr>
          <p:cNvGraphicFramePr/>
          <p:nvPr>
            <p:extLst>
              <p:ext uri="{D42A27DB-BD31-4B8C-83A1-F6EECF244321}">
                <p14:modId xmlns:p14="http://schemas.microsoft.com/office/powerpoint/2010/main" val="1643734036"/>
              </p:ext>
            </p:extLst>
          </p:nvPr>
        </p:nvGraphicFramePr>
        <p:xfrm>
          <a:off x="2862262" y="1276318"/>
          <a:ext cx="5810250" cy="332118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089393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wipe(down)">
                                      <p:cBhvr>
                                        <p:cTn id="12" dur="5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5">
                                            <p:txEl>
                                              <p:pRg st="0" end="0"/>
                                            </p:txEl>
                                          </p:spTgt>
                                        </p:tgtEl>
                                        <p:attrNameLst>
                                          <p:attrName>style.visibility</p:attrName>
                                        </p:attrNameLst>
                                      </p:cBhvr>
                                      <p:to>
                                        <p:strVal val="visible"/>
                                      </p:to>
                                    </p:set>
                                    <p:animEffect transition="in" filter="barn(inVertical)">
                                      <p:cBhvr>
                                        <p:cTn id="17" dur="500"/>
                                        <p:tgtEl>
                                          <p:spTgt spid="5">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wipe(down)">
                                      <p:cBhvr>
                                        <p:cTn id="22" dur="5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21" presetClass="entr" presetSubtype="1"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wheel(1)">
                                      <p:cBhvr>
                                        <p:cTn id="27"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Graphic spid="9" grpId="0">
        <p:bldAsOne/>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a:extLst>
              <a:ext uri="{FF2B5EF4-FFF2-40B4-BE49-F238E27FC236}">
                <a16:creationId xmlns:a16="http://schemas.microsoft.com/office/drawing/2014/main" id="{4CB0908C-50EE-8FC3-B806-CCE435D7CDE0}"/>
              </a:ext>
            </a:extLst>
          </p:cNvPr>
          <p:cNvSpPr txBox="1"/>
          <p:nvPr/>
        </p:nvSpPr>
        <p:spPr>
          <a:xfrm>
            <a:off x="1376362" y="1172921"/>
            <a:ext cx="3548063" cy="1364348"/>
          </a:xfrm>
          <a:prstGeom prst="rect">
            <a:avLst/>
          </a:prstGeom>
          <a:noFill/>
        </p:spPr>
        <p:txBody>
          <a:bodyPr wrap="square" rtlCol="0">
            <a:spAutoFit/>
          </a:bodyPr>
          <a:lstStyle/>
          <a:p>
            <a:pPr>
              <a:lnSpc>
                <a:spcPct val="150000"/>
              </a:lnSpc>
            </a:pPr>
            <a:r>
              <a:rPr lang="en-US" altLang="zh-CN" sz="2000" b="1" dirty="0">
                <a:latin typeface="方正舒体" panose="02010601030101010101" pitchFamily="2" charset="-122"/>
                <a:ea typeface="方正舒体" panose="02010601030101010101" pitchFamily="2" charset="-122"/>
              </a:rPr>
              <a:t>Society may be at risks:</a:t>
            </a:r>
          </a:p>
          <a:p>
            <a:pPr>
              <a:lnSpc>
                <a:spcPct val="150000"/>
              </a:lnSpc>
            </a:pPr>
            <a:endParaRPr lang="en-US" altLang="zh-CN" sz="2000" dirty="0">
              <a:latin typeface="方正舒体" panose="02010601030101010101" pitchFamily="2" charset="-122"/>
              <a:ea typeface="方正舒体" panose="02010601030101010101" pitchFamily="2" charset="-122"/>
            </a:endParaRPr>
          </a:p>
          <a:p>
            <a:pPr>
              <a:lnSpc>
                <a:spcPct val="150000"/>
              </a:lnSpc>
            </a:pPr>
            <a:r>
              <a:rPr lang="en-US" altLang="zh-CN" dirty="0">
                <a:latin typeface="方正舒体" panose="02010601030101010101" pitchFamily="2" charset="-122"/>
                <a:ea typeface="方正舒体" panose="02010601030101010101" pitchFamily="2" charset="-122"/>
              </a:rPr>
              <a:t> </a:t>
            </a:r>
            <a:endParaRPr lang="zh-CN" altLang="en-US" dirty="0">
              <a:latin typeface="方正舒体" panose="02010601030101010101" pitchFamily="2" charset="-122"/>
              <a:ea typeface="方正舒体" panose="02010601030101010101" pitchFamily="2" charset="-122"/>
            </a:endParaRPr>
          </a:p>
        </p:txBody>
      </p:sp>
      <p:sp>
        <p:nvSpPr>
          <p:cNvPr id="3" name="文本框 2">
            <a:extLst>
              <a:ext uri="{FF2B5EF4-FFF2-40B4-BE49-F238E27FC236}">
                <a16:creationId xmlns:a16="http://schemas.microsoft.com/office/drawing/2014/main" id="{6217D28C-FEB8-C239-D776-0085A857B3DD}"/>
              </a:ext>
            </a:extLst>
          </p:cNvPr>
          <p:cNvSpPr txBox="1"/>
          <p:nvPr/>
        </p:nvSpPr>
        <p:spPr>
          <a:xfrm>
            <a:off x="1281112" y="254333"/>
            <a:ext cx="6038850" cy="707886"/>
          </a:xfrm>
          <a:prstGeom prst="rect">
            <a:avLst/>
          </a:prstGeom>
          <a:noFill/>
        </p:spPr>
        <p:txBody>
          <a:bodyPr wrap="square" rtlCol="0">
            <a:spAutoFit/>
          </a:bodyPr>
          <a:lstStyle/>
          <a:p>
            <a:r>
              <a:rPr lang="en-US" altLang="zh-CN" sz="4000" dirty="0">
                <a:latin typeface="方正舒体" panose="02010601030101010101" pitchFamily="2" charset="-122"/>
                <a:ea typeface="方正舒体" panose="02010601030101010101" pitchFamily="2" charset="-122"/>
              </a:rPr>
              <a:t>Summarize</a:t>
            </a:r>
            <a:endParaRPr lang="zh-CN" altLang="en-US" sz="4000" dirty="0">
              <a:latin typeface="方正舒体" panose="02010601030101010101" pitchFamily="2" charset="-122"/>
              <a:ea typeface="方正舒体" panose="02010601030101010101" pitchFamily="2" charset="-122"/>
            </a:endParaRPr>
          </a:p>
        </p:txBody>
      </p:sp>
      <p:sp>
        <p:nvSpPr>
          <p:cNvPr id="4" name="文本框 3">
            <a:extLst>
              <a:ext uri="{FF2B5EF4-FFF2-40B4-BE49-F238E27FC236}">
                <a16:creationId xmlns:a16="http://schemas.microsoft.com/office/drawing/2014/main" id="{88FAC1DD-2234-F961-0AB5-0DDE080A2D3D}"/>
              </a:ext>
            </a:extLst>
          </p:cNvPr>
          <p:cNvSpPr txBox="1"/>
          <p:nvPr/>
        </p:nvSpPr>
        <p:spPr>
          <a:xfrm>
            <a:off x="1281112" y="2093935"/>
            <a:ext cx="8772525" cy="984885"/>
          </a:xfrm>
          <a:prstGeom prst="rect">
            <a:avLst/>
          </a:prstGeom>
          <a:noFill/>
        </p:spPr>
        <p:txBody>
          <a:bodyPr wrap="square" rtlCol="0">
            <a:spAutoFit/>
          </a:bodyPr>
          <a:lstStyle/>
          <a:p>
            <a:pPr marL="342900" indent="-342900">
              <a:buFont typeface="Wingdings" panose="05000000000000000000" pitchFamily="2" charset="2"/>
              <a:buChar char="l"/>
            </a:pPr>
            <a:r>
              <a:rPr lang="en-US" altLang="zh-CN" sz="2000" dirty="0">
                <a:latin typeface="方正舒体" panose="02010601030101010101" pitchFamily="2" charset="-122"/>
                <a:ea typeface="方正舒体" panose="02010601030101010101" pitchFamily="2" charset="-122"/>
              </a:rPr>
              <a:t>some students will never be able to make up for the time lost, the schoolwork they fell behind, and some of their skills during the epidemic. </a:t>
            </a:r>
          </a:p>
          <a:p>
            <a:endParaRPr lang="en-US" altLang="zh-CN" dirty="0"/>
          </a:p>
        </p:txBody>
      </p:sp>
      <p:sp>
        <p:nvSpPr>
          <p:cNvPr id="5" name="文本框 4">
            <a:extLst>
              <a:ext uri="{FF2B5EF4-FFF2-40B4-BE49-F238E27FC236}">
                <a16:creationId xmlns:a16="http://schemas.microsoft.com/office/drawing/2014/main" id="{3034D460-783A-6922-1821-CBB5DF9A6923}"/>
              </a:ext>
            </a:extLst>
          </p:cNvPr>
          <p:cNvSpPr txBox="1"/>
          <p:nvPr/>
        </p:nvSpPr>
        <p:spPr>
          <a:xfrm>
            <a:off x="1281112" y="3194873"/>
            <a:ext cx="9424988" cy="1015663"/>
          </a:xfrm>
          <a:prstGeom prst="rect">
            <a:avLst/>
          </a:prstGeom>
          <a:noFill/>
        </p:spPr>
        <p:txBody>
          <a:bodyPr wrap="square" rtlCol="0">
            <a:spAutoFit/>
          </a:bodyPr>
          <a:lstStyle/>
          <a:p>
            <a:pPr marL="342900" indent="-342900">
              <a:buFont typeface="Wingdings" panose="05000000000000000000" pitchFamily="2" charset="2"/>
              <a:buChar char="l"/>
            </a:pPr>
            <a:r>
              <a:rPr lang="en-US" altLang="zh-CN" sz="2000" dirty="0">
                <a:latin typeface="方正舒体" panose="02010601030101010101" pitchFamily="2" charset="-122"/>
                <a:ea typeface="方正舒体" panose="02010601030101010101" pitchFamily="2" charset="-122"/>
              </a:rPr>
              <a:t>students who were already in a bad foundation and struggling to learn (excluding those with poor self-control) may fall even further behind, which may eventually lead to dropping out of school. </a:t>
            </a:r>
          </a:p>
        </p:txBody>
      </p:sp>
      <p:sp>
        <p:nvSpPr>
          <p:cNvPr id="6" name="文本框 5">
            <a:extLst>
              <a:ext uri="{FF2B5EF4-FFF2-40B4-BE49-F238E27FC236}">
                <a16:creationId xmlns:a16="http://schemas.microsoft.com/office/drawing/2014/main" id="{5CA51D1E-47E8-A8D8-CF1D-E33953254B61}"/>
              </a:ext>
            </a:extLst>
          </p:cNvPr>
          <p:cNvSpPr txBox="1"/>
          <p:nvPr/>
        </p:nvSpPr>
        <p:spPr>
          <a:xfrm>
            <a:off x="1281112" y="4298500"/>
            <a:ext cx="8963025" cy="677108"/>
          </a:xfrm>
          <a:prstGeom prst="rect">
            <a:avLst/>
          </a:prstGeom>
          <a:noFill/>
        </p:spPr>
        <p:txBody>
          <a:bodyPr wrap="square" rtlCol="0">
            <a:spAutoFit/>
          </a:bodyPr>
          <a:lstStyle/>
          <a:p>
            <a:endParaRPr lang="en-US" altLang="zh-CN" dirty="0"/>
          </a:p>
          <a:p>
            <a:pPr marL="342900" indent="-342900">
              <a:buFont typeface="Wingdings" panose="05000000000000000000" pitchFamily="2" charset="2"/>
              <a:buChar char="l"/>
            </a:pPr>
            <a:r>
              <a:rPr lang="en-US" altLang="zh-CN" sz="2000" dirty="0">
                <a:latin typeface="方正舒体" panose="02010601030101010101" pitchFamily="2" charset="-122"/>
                <a:ea typeface="方正舒体" panose="02010601030101010101" pitchFamily="2" charset="-122"/>
              </a:rPr>
              <a:t>But it is successful in some way and can be better in the future.</a:t>
            </a:r>
          </a:p>
        </p:txBody>
      </p:sp>
    </p:spTree>
    <p:extLst>
      <p:ext uri="{BB962C8B-B14F-4D97-AF65-F5344CB8AC3E}">
        <p14:creationId xmlns:p14="http://schemas.microsoft.com/office/powerpoint/2010/main" val="37441815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a:extLst>
              <a:ext uri="{FF2B5EF4-FFF2-40B4-BE49-F238E27FC236}">
                <a16:creationId xmlns:a16="http://schemas.microsoft.com/office/drawing/2014/main" id="{1C78EC2C-F062-848E-9E66-C4AEE529AA33}"/>
              </a:ext>
            </a:extLst>
          </p:cNvPr>
          <p:cNvSpPr txBox="1"/>
          <p:nvPr/>
        </p:nvSpPr>
        <p:spPr>
          <a:xfrm>
            <a:off x="1990725" y="1447800"/>
            <a:ext cx="8382000" cy="2934008"/>
          </a:xfrm>
          <a:prstGeom prst="rect">
            <a:avLst/>
          </a:prstGeom>
          <a:noFill/>
        </p:spPr>
        <p:txBody>
          <a:bodyPr wrap="square" rtlCol="0">
            <a:spAutoFit/>
          </a:bodyPr>
          <a:lstStyle/>
          <a:p>
            <a:pPr>
              <a:lnSpc>
                <a:spcPct val="150000"/>
              </a:lnSpc>
            </a:pPr>
            <a:r>
              <a:rPr lang="en-US" altLang="zh-CN" dirty="0">
                <a:latin typeface="方正舒体" panose="02010601030101010101" pitchFamily="2" charset="-122"/>
                <a:ea typeface="方正舒体" panose="02010601030101010101" pitchFamily="2" charset="-122"/>
              </a:rPr>
              <a:t>In the future, digital tools will continue to serve the community. In terms of education, there will be more and more students using online learning platforms and online learning. For people who work, there will also be more and more people who choose to work remotely, which means they have more power of choice and freedom to allocate their time. Digital tools give people convenience and freedom. Microsoft teams was also successful in retaining these users after the covid and has increased significantly since then.</a:t>
            </a:r>
            <a:endParaRPr lang="zh-CN" altLang="en-US" dirty="0">
              <a:latin typeface="方正舒体" panose="02010601030101010101" pitchFamily="2" charset="-122"/>
              <a:ea typeface="方正舒体" panose="02010601030101010101" pitchFamily="2" charset="-122"/>
            </a:endParaRPr>
          </a:p>
        </p:txBody>
      </p:sp>
    </p:spTree>
    <p:extLst>
      <p:ext uri="{BB962C8B-B14F-4D97-AF65-F5344CB8AC3E}">
        <p14:creationId xmlns:p14="http://schemas.microsoft.com/office/powerpoint/2010/main" val="11927493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a:extLst>
              <a:ext uri="{FF2B5EF4-FFF2-40B4-BE49-F238E27FC236}">
                <a16:creationId xmlns:a16="http://schemas.microsoft.com/office/drawing/2014/main" id="{892BCDEA-40D5-ACB4-034B-FB260BBEF757}"/>
              </a:ext>
            </a:extLst>
          </p:cNvPr>
          <p:cNvSpPr txBox="1"/>
          <p:nvPr/>
        </p:nvSpPr>
        <p:spPr>
          <a:xfrm>
            <a:off x="1828800" y="809625"/>
            <a:ext cx="8534400" cy="2117696"/>
          </a:xfrm>
          <a:prstGeom prst="rect">
            <a:avLst/>
          </a:prstGeom>
          <a:noFill/>
        </p:spPr>
        <p:txBody>
          <a:bodyPr wrap="square" rtlCol="0">
            <a:spAutoFit/>
          </a:bodyPr>
          <a:lstStyle/>
          <a:p>
            <a:pPr>
              <a:lnSpc>
                <a:spcPct val="150000"/>
              </a:lnSpc>
            </a:pPr>
            <a:r>
              <a:rPr lang="en-US" altLang="zh-CN" dirty="0">
                <a:latin typeface="方正舒体" panose="02010601030101010101" pitchFamily="2" charset="-122"/>
                <a:ea typeface="方正舒体" panose="02010601030101010101" pitchFamily="2" charset="-122"/>
              </a:rPr>
              <a:t>From a medical perspective, telemedicine allows patients to connect remotely with doctors </a:t>
            </a:r>
            <a:r>
              <a:rPr lang="zh-CN" altLang="en-US" dirty="0">
                <a:latin typeface="方正舒体" panose="02010601030101010101" pitchFamily="2" charset="-122"/>
                <a:ea typeface="方正舒体" panose="02010601030101010101" pitchFamily="2" charset="-122"/>
              </a:rPr>
              <a:t>（</a:t>
            </a:r>
            <a:r>
              <a:rPr lang="en-US" altLang="zh-CN" dirty="0">
                <a:latin typeface="方正舒体" panose="02010601030101010101" pitchFamily="2" charset="-122"/>
                <a:ea typeface="方正舒体" panose="02010601030101010101" pitchFamily="2" charset="-122"/>
              </a:rPr>
              <a:t>web pages and apps such as ‘ask my </a:t>
            </a:r>
            <a:r>
              <a:rPr lang="en-US" altLang="zh-CN" dirty="0" err="1">
                <a:latin typeface="方正舒体" panose="02010601030101010101" pitchFamily="2" charset="-122"/>
                <a:ea typeface="方正舒体" panose="02010601030101010101" pitchFamily="2" charset="-122"/>
              </a:rPr>
              <a:t>gp</a:t>
            </a:r>
            <a:r>
              <a:rPr lang="en-US" altLang="zh-CN" dirty="0">
                <a:latin typeface="方正舒体" panose="02010601030101010101" pitchFamily="2" charset="-122"/>
                <a:ea typeface="方正舒体" panose="02010601030101010101" pitchFamily="2" charset="-122"/>
              </a:rPr>
              <a:t>’) to provide diagnosis and treatment on part of their illness. Patients also don't have to spend time queuing for appointments, while also reducing health inequalities and healthcare costs. Additionally, family members should also teach old people how to use it. </a:t>
            </a:r>
            <a:endParaRPr lang="en-US" altLang="zh-CN" dirty="0"/>
          </a:p>
        </p:txBody>
      </p:sp>
      <p:pic>
        <p:nvPicPr>
          <p:cNvPr id="3" name="图片 2">
            <a:extLst>
              <a:ext uri="{FF2B5EF4-FFF2-40B4-BE49-F238E27FC236}">
                <a16:creationId xmlns:a16="http://schemas.microsoft.com/office/drawing/2014/main" id="{4666102D-1976-9222-20A3-3C88ADE628BF}"/>
              </a:ext>
            </a:extLst>
          </p:cNvPr>
          <p:cNvPicPr>
            <a:picLocks noChangeAspect="1"/>
          </p:cNvPicPr>
          <p:nvPr/>
        </p:nvPicPr>
        <p:blipFill>
          <a:blip r:embed="rId2"/>
          <a:stretch>
            <a:fillRect/>
          </a:stretch>
        </p:blipFill>
        <p:spPr>
          <a:xfrm>
            <a:off x="2189421" y="3664742"/>
            <a:ext cx="3105150" cy="1552575"/>
          </a:xfrm>
          <a:prstGeom prst="rect">
            <a:avLst/>
          </a:prstGeom>
        </p:spPr>
      </p:pic>
      <p:pic>
        <p:nvPicPr>
          <p:cNvPr id="4" name="图片 3">
            <a:extLst>
              <a:ext uri="{FF2B5EF4-FFF2-40B4-BE49-F238E27FC236}">
                <a16:creationId xmlns:a16="http://schemas.microsoft.com/office/drawing/2014/main" id="{AFDF47C2-EDDD-44B3-48D1-7AC758140477}"/>
              </a:ext>
            </a:extLst>
          </p:cNvPr>
          <p:cNvPicPr>
            <a:picLocks noChangeAspect="1"/>
          </p:cNvPicPr>
          <p:nvPr/>
        </p:nvPicPr>
        <p:blipFill>
          <a:blip r:embed="rId3"/>
          <a:stretch>
            <a:fillRect/>
          </a:stretch>
        </p:blipFill>
        <p:spPr>
          <a:xfrm>
            <a:off x="6625455" y="3786185"/>
            <a:ext cx="3377124" cy="1309688"/>
          </a:xfrm>
          <a:prstGeom prst="rect">
            <a:avLst/>
          </a:prstGeom>
        </p:spPr>
      </p:pic>
    </p:spTree>
    <p:extLst>
      <p:ext uri="{BB962C8B-B14F-4D97-AF65-F5344CB8AC3E}">
        <p14:creationId xmlns:p14="http://schemas.microsoft.com/office/powerpoint/2010/main" val="21017650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a:extLst>
              <a:ext uri="{FF2B5EF4-FFF2-40B4-BE49-F238E27FC236}">
                <a16:creationId xmlns:a16="http://schemas.microsoft.com/office/drawing/2014/main" id="{8AB8D291-89E1-5D59-1344-7BFD2B43E8A7}"/>
              </a:ext>
            </a:extLst>
          </p:cNvPr>
          <p:cNvSpPr txBox="1"/>
          <p:nvPr/>
        </p:nvSpPr>
        <p:spPr>
          <a:xfrm>
            <a:off x="785812" y="171450"/>
            <a:ext cx="6381750" cy="707886"/>
          </a:xfrm>
          <a:prstGeom prst="rect">
            <a:avLst/>
          </a:prstGeom>
          <a:noFill/>
        </p:spPr>
        <p:txBody>
          <a:bodyPr wrap="square" rtlCol="0">
            <a:spAutoFit/>
          </a:bodyPr>
          <a:lstStyle/>
          <a:p>
            <a:r>
              <a:rPr lang="en-US" altLang="zh-CN" sz="4000" dirty="0">
                <a:latin typeface="方正舒体" panose="02010601030101010101" pitchFamily="2" charset="-122"/>
                <a:ea typeface="方正舒体" panose="02010601030101010101" pitchFamily="2" charset="-122"/>
              </a:rPr>
              <a:t>Reference</a:t>
            </a:r>
            <a:endParaRPr lang="zh-CN" altLang="en-US" sz="4000" dirty="0">
              <a:latin typeface="方正舒体" panose="02010601030101010101" pitchFamily="2" charset="-122"/>
              <a:ea typeface="方正舒体" panose="02010601030101010101" pitchFamily="2" charset="-122"/>
            </a:endParaRPr>
          </a:p>
        </p:txBody>
      </p:sp>
      <p:sp>
        <p:nvSpPr>
          <p:cNvPr id="3" name="文本框 2">
            <a:extLst>
              <a:ext uri="{FF2B5EF4-FFF2-40B4-BE49-F238E27FC236}">
                <a16:creationId xmlns:a16="http://schemas.microsoft.com/office/drawing/2014/main" id="{182F8027-362B-5C83-41CE-28144396632F}"/>
              </a:ext>
            </a:extLst>
          </p:cNvPr>
          <p:cNvSpPr txBox="1"/>
          <p:nvPr/>
        </p:nvSpPr>
        <p:spPr>
          <a:xfrm>
            <a:off x="785812" y="1200150"/>
            <a:ext cx="10620375" cy="5355312"/>
          </a:xfrm>
          <a:prstGeom prst="rect">
            <a:avLst/>
          </a:prstGeom>
          <a:noFill/>
        </p:spPr>
        <p:txBody>
          <a:bodyPr wrap="square" rtlCol="0">
            <a:spAutoFit/>
          </a:bodyPr>
          <a:lstStyle/>
          <a:p>
            <a:r>
              <a:rPr lang="en-US" altLang="zh-CN" dirty="0">
                <a:cs typeface="Arial" panose="020B0604020202020204" pitchFamily="34" charset="0"/>
              </a:rPr>
              <a:t>Artal, S.G., </a:t>
            </a:r>
            <a:r>
              <a:rPr lang="en-US" altLang="zh-CN" dirty="0" err="1">
                <a:cs typeface="Arial" panose="020B0604020202020204" pitchFamily="34" charset="0"/>
              </a:rPr>
              <a:t>Humburg</a:t>
            </a:r>
            <a:r>
              <a:rPr lang="en-US" altLang="zh-CN" dirty="0">
                <a:cs typeface="Arial" panose="020B0604020202020204" pitchFamily="34" charset="0"/>
              </a:rPr>
              <a:t>, M and </a:t>
            </a:r>
            <a:r>
              <a:rPr lang="en-US" altLang="zh-CN" dirty="0" err="1">
                <a:cs typeface="Arial" panose="020B0604020202020204" pitchFamily="34" charset="0"/>
              </a:rPr>
              <a:t>Blanchy</a:t>
            </a:r>
            <a:r>
              <a:rPr lang="en-US" altLang="zh-CN" dirty="0">
                <a:cs typeface="Arial" panose="020B0604020202020204" pitchFamily="34" charset="0"/>
              </a:rPr>
              <a:t>, N.K, (2021). </a:t>
            </a:r>
            <a:r>
              <a:rPr lang="en-US" altLang="zh-CN" i="1" dirty="0">
                <a:cs typeface="Arial" panose="020B0604020202020204" pitchFamily="34" charset="0"/>
              </a:rPr>
              <a:t>‘Education after the pandemic’, European investment bank</a:t>
            </a:r>
          </a:p>
          <a:p>
            <a:r>
              <a:rPr lang="en-US" altLang="zh-CN" dirty="0">
                <a:cs typeface="Arial" panose="020B0604020202020204" pitchFamily="34" charset="0"/>
              </a:rPr>
              <a:t>Available at: https://www.eib.org/en/essays/covid-19-digital-education (Accessed 29 October 2023). </a:t>
            </a:r>
          </a:p>
          <a:p>
            <a:endParaRPr lang="en-US" altLang="zh-CN" dirty="0">
              <a:cs typeface="Arial" panose="020B0604020202020204" pitchFamily="34" charset="0"/>
            </a:endParaRPr>
          </a:p>
          <a:p>
            <a:r>
              <a:rPr lang="en-US" altLang="zh-CN" dirty="0" err="1">
                <a:cs typeface="Arial" panose="020B0604020202020204" pitchFamily="34" charset="0"/>
              </a:rPr>
              <a:t>Bogdandy</a:t>
            </a:r>
            <a:r>
              <a:rPr lang="en-US" altLang="zh-CN" dirty="0">
                <a:cs typeface="Arial" panose="020B0604020202020204" pitchFamily="34" charset="0"/>
              </a:rPr>
              <a:t>, B., Hungary, E. and Tama, J, (2020), ‘Digital Transformation in Education during COVID-19: a Case Study’, </a:t>
            </a:r>
            <a:r>
              <a:rPr lang="en-US" altLang="zh-CN" i="1" dirty="0">
                <a:cs typeface="Arial" panose="020B0604020202020204" pitchFamily="34" charset="0"/>
              </a:rPr>
              <a:t>2020 11th IEEE International Conference on Cognitive Info communications</a:t>
            </a:r>
            <a:r>
              <a:rPr lang="en-US" altLang="zh-CN" dirty="0">
                <a:cs typeface="Arial" panose="020B0604020202020204" pitchFamily="34" charset="0"/>
              </a:rPr>
              <a:t>, pp. 000173-000178. </a:t>
            </a:r>
          </a:p>
          <a:p>
            <a:endParaRPr lang="en-US" altLang="zh-CN" dirty="0">
              <a:cs typeface="Arial" panose="020B0604020202020204" pitchFamily="34" charset="0"/>
            </a:endParaRPr>
          </a:p>
          <a:p>
            <a:r>
              <a:rPr lang="en-US" altLang="zh-CN" dirty="0">
                <a:cs typeface="Arial" panose="020B0604020202020204" pitchFamily="34" charset="0"/>
              </a:rPr>
              <a:t>BBC (2020) </a:t>
            </a:r>
            <a:r>
              <a:rPr lang="en-US" altLang="zh-CN" i="1" dirty="0">
                <a:cs typeface="Arial" panose="020B0604020202020204" pitchFamily="34" charset="0"/>
              </a:rPr>
              <a:t>Coronavirus: Twitter allows staff to work from home 'forever'. </a:t>
            </a:r>
            <a:r>
              <a:rPr lang="en-US" altLang="zh-CN" dirty="0">
                <a:cs typeface="Arial" panose="020B0604020202020204" pitchFamily="34" charset="0"/>
              </a:rPr>
              <a:t>Available at: https://www.bbc.co.uk/news/technology-52628119 (Accessed 25 October 2023). </a:t>
            </a:r>
          </a:p>
          <a:p>
            <a:endParaRPr lang="en-US" altLang="zh-CN" dirty="0">
              <a:cs typeface="Arial" panose="020B0604020202020204" pitchFamily="34" charset="0"/>
            </a:endParaRPr>
          </a:p>
          <a:p>
            <a:r>
              <a:rPr lang="en-US" altLang="zh-CN" dirty="0" err="1">
                <a:cs typeface="Arial" panose="020B0604020202020204" pitchFamily="34" charset="0"/>
              </a:rPr>
              <a:t>Branscombe</a:t>
            </a:r>
            <a:r>
              <a:rPr lang="en-US" altLang="zh-CN" dirty="0">
                <a:cs typeface="Arial" panose="020B0604020202020204" pitchFamily="34" charset="0"/>
              </a:rPr>
              <a:t>, M. (2020). </a:t>
            </a:r>
            <a:r>
              <a:rPr lang="en-US" altLang="zh-CN" i="1" dirty="0">
                <a:cs typeface="Arial" panose="020B0604020202020204" pitchFamily="34" charset="0"/>
              </a:rPr>
              <a:t>The Network Impact of the Global COVID-19 Pandemic</a:t>
            </a:r>
            <a:r>
              <a:rPr lang="en-US" altLang="zh-CN" dirty="0">
                <a:cs typeface="Arial" panose="020B0604020202020204" pitchFamily="34" charset="0"/>
              </a:rPr>
              <a:t>. </a:t>
            </a:r>
          </a:p>
          <a:p>
            <a:r>
              <a:rPr lang="en-US" altLang="zh-CN" dirty="0">
                <a:cs typeface="Arial" panose="020B0604020202020204" pitchFamily="34" charset="0"/>
              </a:rPr>
              <a:t>Available at: https://thenewstack.io/the-network-impact-of-the-global-covid-19-pandemic/ (Accessed 26 October 2023). </a:t>
            </a:r>
          </a:p>
          <a:p>
            <a:endParaRPr lang="en-US" altLang="zh-CN" dirty="0">
              <a:cs typeface="Arial" panose="020B0604020202020204" pitchFamily="34" charset="0"/>
            </a:endParaRPr>
          </a:p>
          <a:p>
            <a:r>
              <a:rPr lang="en-US" altLang="zh-CN" dirty="0">
                <a:cs typeface="Arial" panose="020B0604020202020204" pitchFamily="34" charset="0"/>
              </a:rPr>
              <a:t>Britton K. E and Britton-</a:t>
            </a:r>
            <a:r>
              <a:rPr lang="en-US" altLang="zh-CN" dirty="0" err="1">
                <a:cs typeface="Arial" panose="020B0604020202020204" pitchFamily="34" charset="0"/>
              </a:rPr>
              <a:t>Colonnese</a:t>
            </a:r>
            <a:r>
              <a:rPr lang="en-US" altLang="zh-CN" dirty="0">
                <a:cs typeface="Arial" panose="020B0604020202020204" pitchFamily="34" charset="0"/>
              </a:rPr>
              <a:t> J. D. (2017). ‘Privacy and security issues surrounding the protection of data generated by continuous glucose monitors’, </a:t>
            </a:r>
            <a:r>
              <a:rPr lang="en-US" altLang="zh-CN" i="1" dirty="0">
                <a:cs typeface="Arial" panose="020B0604020202020204" pitchFamily="34" charset="0"/>
              </a:rPr>
              <a:t>Journal of Diabetes Science and Technology</a:t>
            </a:r>
            <a:r>
              <a:rPr lang="en-US" altLang="zh-CN" dirty="0">
                <a:cs typeface="Arial" panose="020B0604020202020204" pitchFamily="34" charset="0"/>
              </a:rPr>
              <a:t>. 11(2), pp. 216-219.</a:t>
            </a:r>
          </a:p>
          <a:p>
            <a:endParaRPr lang="en-US" altLang="zh-CN" dirty="0">
              <a:cs typeface="Arial" panose="020B0604020202020204" pitchFamily="34" charset="0"/>
            </a:endParaRPr>
          </a:p>
          <a:p>
            <a:endParaRPr lang="en-US" altLang="zh-CN" dirty="0">
              <a:cs typeface="Arial" panose="020B0604020202020204" pitchFamily="34" charset="0"/>
            </a:endParaRPr>
          </a:p>
          <a:p>
            <a:endParaRPr lang="en-US" altLang="zh-CN" dirty="0">
              <a:cs typeface="Arial" panose="020B0604020202020204" pitchFamily="34" charset="0"/>
            </a:endParaRPr>
          </a:p>
          <a:p>
            <a:endParaRPr lang="en-US" altLang="zh-CN" dirty="0"/>
          </a:p>
        </p:txBody>
      </p:sp>
    </p:spTree>
    <p:extLst>
      <p:ext uri="{BB962C8B-B14F-4D97-AF65-F5344CB8AC3E}">
        <p14:creationId xmlns:p14="http://schemas.microsoft.com/office/powerpoint/2010/main" val="10899501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a:extLst>
              <a:ext uri="{FF2B5EF4-FFF2-40B4-BE49-F238E27FC236}">
                <a16:creationId xmlns:a16="http://schemas.microsoft.com/office/drawing/2014/main" id="{C79629EB-76C5-4685-A3AA-F3DF17452CF4}"/>
              </a:ext>
            </a:extLst>
          </p:cNvPr>
          <p:cNvSpPr txBox="1"/>
          <p:nvPr/>
        </p:nvSpPr>
        <p:spPr>
          <a:xfrm>
            <a:off x="904875" y="428625"/>
            <a:ext cx="9629775" cy="5909310"/>
          </a:xfrm>
          <a:prstGeom prst="rect">
            <a:avLst/>
          </a:prstGeom>
          <a:noFill/>
        </p:spPr>
        <p:txBody>
          <a:bodyPr wrap="square" rtlCol="0">
            <a:spAutoFit/>
          </a:bodyPr>
          <a:lstStyle/>
          <a:p>
            <a:r>
              <a:rPr lang="en-US" altLang="zh-CN" dirty="0"/>
              <a:t>Curry, D. (2023) </a:t>
            </a:r>
            <a:r>
              <a:rPr lang="en-US" altLang="zh-CN" i="1" dirty="0"/>
              <a:t>Microsoft Teams Revenue and Usage Statistics (2023). </a:t>
            </a:r>
            <a:r>
              <a:rPr lang="en-US" altLang="zh-CN" dirty="0"/>
              <a:t>Available at: https://www.businessofapps.com/data/microsoft-teams-statistics/ </a:t>
            </a:r>
          </a:p>
          <a:p>
            <a:r>
              <a:rPr lang="en-US" altLang="zh-CN" dirty="0"/>
              <a:t>(Accessed 28 October 2023). </a:t>
            </a:r>
          </a:p>
          <a:p>
            <a:endParaRPr lang="en-US" altLang="zh-CN" dirty="0"/>
          </a:p>
          <a:p>
            <a:r>
              <a:rPr lang="en-US" altLang="zh-CN" dirty="0"/>
              <a:t>De, R., Pandey, N and Pal, A, (2020). ‘Impact of digital surge during Covid-19 pandemic: A viewpoint on research and practice’, </a:t>
            </a:r>
            <a:r>
              <a:rPr lang="en-US" altLang="zh-CN" i="1" dirty="0"/>
              <a:t>International Journal of Information Management</a:t>
            </a:r>
            <a:r>
              <a:rPr lang="en-US" altLang="zh-CN" dirty="0"/>
              <a:t>, 55, 102171. </a:t>
            </a:r>
          </a:p>
          <a:p>
            <a:endParaRPr lang="en-US" altLang="zh-CN" dirty="0"/>
          </a:p>
          <a:p>
            <a:r>
              <a:rPr lang="en-US" altLang="zh-CN" dirty="0"/>
              <a:t>Field, M, J. (1996</a:t>
            </a:r>
            <a:r>
              <a:rPr lang="en-US" altLang="zh-CN" i="1" dirty="0"/>
              <a:t>). A Guide to Assessing Telecommunications in Health Care. A Guide to Assessing Telecommunications in Health Care</a:t>
            </a:r>
            <a:r>
              <a:rPr lang="en-US" altLang="zh-CN" dirty="0"/>
              <a:t>. Washington (DC): National Academies Press (US)</a:t>
            </a:r>
          </a:p>
          <a:p>
            <a:endParaRPr lang="en-US" altLang="zh-CN" dirty="0"/>
          </a:p>
          <a:p>
            <a:r>
              <a:rPr lang="en-US" altLang="zh-CN" dirty="0"/>
              <a:t>Haleem, A., Javaid, M., Singh, R. and Suman, R. (2021). ‘Telemedicine for healthcare: Capabilities, features, barriers, and applications’, </a:t>
            </a:r>
            <a:r>
              <a:rPr lang="en-US" altLang="zh-CN" i="1" dirty="0"/>
              <a:t>Sensors international</a:t>
            </a:r>
            <a:r>
              <a:rPr lang="en-US" altLang="zh-CN" dirty="0"/>
              <a:t>, 2: 100117.</a:t>
            </a:r>
          </a:p>
          <a:p>
            <a:endParaRPr lang="en-US" altLang="zh-CN" dirty="0"/>
          </a:p>
          <a:p>
            <a:r>
              <a:rPr lang="en-US" altLang="zh-CN" dirty="0"/>
              <a:t>Haleem, A., Javaid, M., Qadri, M. and Suman, R. (2022). ‘Understanding the role of digital technologies in education: A review’, </a:t>
            </a:r>
            <a:r>
              <a:rPr lang="en-US" altLang="zh-CN" i="1" dirty="0"/>
              <a:t>Sustainable Operations and Computers</a:t>
            </a:r>
            <a:r>
              <a:rPr lang="en-US" altLang="zh-CN" dirty="0"/>
              <a:t>, 3, pp. 275-285. </a:t>
            </a:r>
          </a:p>
          <a:p>
            <a:endParaRPr lang="en-US" altLang="zh-CN" dirty="0"/>
          </a:p>
          <a:p>
            <a:r>
              <a:rPr lang="en-US" altLang="zh-CN" dirty="0"/>
              <a:t>Hutchings, R. (2020). </a:t>
            </a:r>
            <a:r>
              <a:rPr lang="en-US" altLang="zh-CN" i="1" dirty="0"/>
              <a:t>‘The impact of Covid-19 on the use of digital technology in the NHS’</a:t>
            </a:r>
            <a:r>
              <a:rPr lang="en-US" altLang="zh-CN" dirty="0"/>
              <a:t>, Nuffield trust, </a:t>
            </a:r>
          </a:p>
          <a:p>
            <a:r>
              <a:rPr lang="en-US" altLang="zh-CN" dirty="0"/>
              <a:t>https://www.nuffieldtrust.org.uk/sites/default/files/2020-08/the-impact-of-covid-19-on-the-use-of-digital-technology-in-the-nhs-web-2.pdf.</a:t>
            </a:r>
          </a:p>
          <a:p>
            <a:endParaRPr lang="en-US" altLang="zh-CN" dirty="0"/>
          </a:p>
          <a:p>
            <a:endParaRPr lang="en-US" altLang="zh-CN" dirty="0"/>
          </a:p>
        </p:txBody>
      </p:sp>
    </p:spTree>
    <p:extLst>
      <p:ext uri="{BB962C8B-B14F-4D97-AF65-F5344CB8AC3E}">
        <p14:creationId xmlns:p14="http://schemas.microsoft.com/office/powerpoint/2010/main" val="9514944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本框 2">
            <a:extLst>
              <a:ext uri="{FF2B5EF4-FFF2-40B4-BE49-F238E27FC236}">
                <a16:creationId xmlns:a16="http://schemas.microsoft.com/office/drawing/2014/main" id="{7EC0D21B-E42D-D224-AA51-4941E07EC406}"/>
              </a:ext>
            </a:extLst>
          </p:cNvPr>
          <p:cNvSpPr txBox="1"/>
          <p:nvPr/>
        </p:nvSpPr>
        <p:spPr>
          <a:xfrm>
            <a:off x="1562100" y="638175"/>
            <a:ext cx="8382000" cy="5047536"/>
          </a:xfrm>
          <a:prstGeom prst="rect">
            <a:avLst/>
          </a:prstGeom>
          <a:noFill/>
        </p:spPr>
        <p:txBody>
          <a:bodyPr wrap="square" rtlCol="0">
            <a:spAutoFit/>
          </a:bodyPr>
          <a:lstStyle/>
          <a:p>
            <a:r>
              <a:rPr lang="en-US" altLang="zh-CN" sz="1600" dirty="0" err="1"/>
              <a:t>Miyah</a:t>
            </a:r>
            <a:r>
              <a:rPr lang="en-US" altLang="zh-CN" sz="1600" dirty="0"/>
              <a:t>, Y., </a:t>
            </a:r>
            <a:r>
              <a:rPr lang="en-US" altLang="zh-CN" sz="1600" dirty="0" err="1"/>
              <a:t>Benjelloun</a:t>
            </a:r>
            <a:r>
              <a:rPr lang="en-US" altLang="zh-CN" sz="1600" dirty="0"/>
              <a:t>, M., </a:t>
            </a:r>
            <a:r>
              <a:rPr lang="en-US" altLang="zh-CN" sz="1600" dirty="0" err="1"/>
              <a:t>Lairini</a:t>
            </a:r>
            <a:r>
              <a:rPr lang="en-US" altLang="zh-CN" sz="1600" dirty="0"/>
              <a:t>, S and </a:t>
            </a:r>
            <a:r>
              <a:rPr lang="en-US" altLang="zh-CN" sz="1600" dirty="0" err="1"/>
              <a:t>Lahrichi</a:t>
            </a:r>
            <a:r>
              <a:rPr lang="en-US" altLang="zh-CN" sz="1600" dirty="0"/>
              <a:t>, A. (2022) ‘COVID-19 Impact on Public Health, Environment, Human Psychology, Global </a:t>
            </a:r>
            <a:r>
              <a:rPr lang="en-US" altLang="zh-CN" sz="1600" dirty="0" err="1"/>
              <a:t>Socioeconomy</a:t>
            </a:r>
            <a:r>
              <a:rPr lang="en-US" altLang="zh-CN" sz="1600" dirty="0"/>
              <a:t>, and Education’, </a:t>
            </a:r>
            <a:r>
              <a:rPr lang="en-US" altLang="zh-CN" sz="1600" i="1" dirty="0"/>
              <a:t>Scientific World Journal</a:t>
            </a:r>
            <a:r>
              <a:rPr lang="en-US" altLang="zh-CN" sz="1600" dirty="0"/>
              <a:t>, v.2022; 2022, PMC8767375</a:t>
            </a:r>
          </a:p>
          <a:p>
            <a:endParaRPr lang="en-US" altLang="zh-CN" sz="1600" dirty="0"/>
          </a:p>
          <a:p>
            <a:r>
              <a:rPr lang="en-US" altLang="zh-CN" sz="1600" dirty="0"/>
              <a:t>MacQueen, K, M., McLellan, E., Metzger, D. </a:t>
            </a:r>
            <a:r>
              <a:rPr lang="en-US" altLang="zh-CN" sz="1600" dirty="0" err="1"/>
              <a:t>S.,Strauss</a:t>
            </a:r>
            <a:r>
              <a:rPr lang="en-US" altLang="zh-CN" sz="1600" dirty="0"/>
              <a:t>, R. P, Scotti, R., Blanchard, L and Trotter, R.T, (2001). ‘What Is Community? An Evidence-Based Definition for Participatory Public Health’, </a:t>
            </a:r>
            <a:r>
              <a:rPr lang="en-US" altLang="zh-CN" sz="1600" i="1" dirty="0"/>
              <a:t>American journal of public health</a:t>
            </a:r>
            <a:r>
              <a:rPr lang="en-US" altLang="zh-CN" sz="1600" dirty="0"/>
              <a:t>, 91(12), pp. 1929–1938.</a:t>
            </a:r>
          </a:p>
          <a:p>
            <a:endParaRPr lang="en-US" altLang="zh-CN" sz="1600" dirty="0"/>
          </a:p>
          <a:p>
            <a:r>
              <a:rPr lang="en-US" altLang="zh-CN" sz="1600" dirty="0" err="1"/>
              <a:t>Monaghesh</a:t>
            </a:r>
            <a:r>
              <a:rPr lang="en-US" altLang="zh-CN" sz="1600" dirty="0"/>
              <a:t>, E and </a:t>
            </a:r>
            <a:r>
              <a:rPr lang="en-US" altLang="zh-CN" sz="1600" dirty="0" err="1"/>
              <a:t>Hajizadeh</a:t>
            </a:r>
            <a:r>
              <a:rPr lang="en-US" altLang="zh-CN" sz="1600" dirty="0"/>
              <a:t>, A. (2020) ‘The role of telehealth during COVID-19 outbreak: a systematic review based on current evidence’, </a:t>
            </a:r>
            <a:r>
              <a:rPr lang="en-US" altLang="zh-CN" sz="1600" i="1" dirty="0"/>
              <a:t>BMC Public Health</a:t>
            </a:r>
            <a:r>
              <a:rPr lang="en-US" altLang="zh-CN" sz="1600" dirty="0"/>
              <a:t>, 20(1), 1193. </a:t>
            </a:r>
          </a:p>
          <a:p>
            <a:endParaRPr lang="en-US" altLang="zh-CN" sz="1600" dirty="0"/>
          </a:p>
          <a:p>
            <a:r>
              <a:rPr lang="en-US" altLang="zh-CN" sz="1600" dirty="0"/>
              <a:t>NHS, (2021). </a:t>
            </a:r>
            <a:r>
              <a:rPr lang="en-US" altLang="zh-CN" sz="1600" i="1" dirty="0"/>
              <a:t>2021/22 priorities and operational planning guidance: Implementation guidance. </a:t>
            </a:r>
            <a:r>
              <a:rPr lang="en-US" altLang="zh-CN" sz="1600" dirty="0"/>
              <a:t>Available at:         </a:t>
            </a:r>
          </a:p>
          <a:p>
            <a:r>
              <a:rPr lang="en-US" altLang="zh-CN" sz="1600" dirty="0"/>
              <a:t>https://www.england.nhs.uk/wp-content/uploads/2021/03/B0468-implementation-guidance-21-22-priorities-and-operational-planning-guidance.pdf (Accessed 26 October 2023). </a:t>
            </a:r>
          </a:p>
          <a:p>
            <a:endParaRPr lang="en-US" altLang="zh-CN" sz="1600" dirty="0"/>
          </a:p>
          <a:p>
            <a:r>
              <a:rPr lang="en-US" altLang="zh-CN" sz="1600" dirty="0" err="1"/>
              <a:t>Stoumpos</a:t>
            </a:r>
            <a:r>
              <a:rPr lang="en-US" altLang="zh-CN" sz="1600" dirty="0"/>
              <a:t>, A.I., </a:t>
            </a:r>
            <a:r>
              <a:rPr lang="en-US" altLang="zh-CN" sz="1600" dirty="0" err="1"/>
              <a:t>Kitsios</a:t>
            </a:r>
            <a:r>
              <a:rPr lang="en-US" altLang="zh-CN" sz="1600" dirty="0"/>
              <a:t>, F and </a:t>
            </a:r>
            <a:r>
              <a:rPr lang="en-US" altLang="zh-CN" sz="1600" dirty="0" err="1"/>
              <a:t>Talias</a:t>
            </a:r>
            <a:r>
              <a:rPr lang="en-US" altLang="zh-CN" sz="1600" dirty="0"/>
              <a:t>, M.A, (2023) ‘Digital Transformation in Healthcare: Technology Acceptance and Its Application’, </a:t>
            </a:r>
            <a:r>
              <a:rPr lang="en-US" altLang="zh-CN" sz="1600" i="1" dirty="0"/>
              <a:t>International journal of environmental research and public health</a:t>
            </a:r>
            <a:r>
              <a:rPr lang="en-US" altLang="zh-CN" sz="1600" dirty="0"/>
              <a:t>, 20(4), 3407. </a:t>
            </a:r>
          </a:p>
          <a:p>
            <a:endParaRPr lang="en-US" altLang="zh-CN" dirty="0"/>
          </a:p>
        </p:txBody>
      </p:sp>
    </p:spTree>
    <p:extLst>
      <p:ext uri="{BB962C8B-B14F-4D97-AF65-F5344CB8AC3E}">
        <p14:creationId xmlns:p14="http://schemas.microsoft.com/office/powerpoint/2010/main" val="2444820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a:extLst>
              <a:ext uri="{FF2B5EF4-FFF2-40B4-BE49-F238E27FC236}">
                <a16:creationId xmlns:a16="http://schemas.microsoft.com/office/drawing/2014/main" id="{63AC83D0-B68B-EFB0-90AC-D1E4B8702142}"/>
              </a:ext>
            </a:extLst>
          </p:cNvPr>
          <p:cNvSpPr txBox="1"/>
          <p:nvPr/>
        </p:nvSpPr>
        <p:spPr>
          <a:xfrm>
            <a:off x="1114425" y="914400"/>
            <a:ext cx="9515475" cy="4247317"/>
          </a:xfrm>
          <a:prstGeom prst="rect">
            <a:avLst/>
          </a:prstGeom>
          <a:noFill/>
        </p:spPr>
        <p:txBody>
          <a:bodyPr wrap="square" rtlCol="0">
            <a:spAutoFit/>
          </a:bodyPr>
          <a:lstStyle/>
          <a:p>
            <a:r>
              <a:rPr lang="en-US" altLang="zh-CN" dirty="0"/>
              <a:t>Shaver, J. (2022) ‘The State of Telehealth Before and After the COVID-19 Pandemic’, </a:t>
            </a:r>
            <a:r>
              <a:rPr lang="en-US" altLang="zh-CN" i="1" dirty="0"/>
              <a:t>Primary care</a:t>
            </a:r>
            <a:r>
              <a:rPr lang="en-US" altLang="zh-CN" dirty="0"/>
              <a:t>, 49(4), pp. 517–530. </a:t>
            </a:r>
          </a:p>
          <a:p>
            <a:endParaRPr lang="en-US" altLang="zh-CN" dirty="0"/>
          </a:p>
          <a:p>
            <a:r>
              <a:rPr lang="en-US" altLang="zh-CN" dirty="0"/>
              <a:t>Selvaraj, A. </a:t>
            </a:r>
            <a:r>
              <a:rPr lang="en-US" altLang="zh-CN" dirty="0" err="1"/>
              <a:t>Vishn</a:t>
            </a:r>
            <a:r>
              <a:rPr lang="en-US" altLang="zh-CN" dirty="0"/>
              <a:t>, R. Benson, N. and Mathew, A. (2021) ‘Effect of pandemic based online education on teaching and learning system</a:t>
            </a:r>
            <a:r>
              <a:rPr lang="en-US" altLang="zh-CN" i="1" dirty="0"/>
              <a:t>’, International Journal of Educational Development</a:t>
            </a:r>
            <a:r>
              <a:rPr lang="en-US" altLang="zh-CN" dirty="0"/>
              <a:t>, 85, pp. 102444. </a:t>
            </a:r>
          </a:p>
          <a:p>
            <a:endParaRPr lang="en-US" altLang="zh-CN" dirty="0"/>
          </a:p>
          <a:p>
            <a:r>
              <a:rPr lang="en-US" altLang="zh-CN" dirty="0"/>
              <a:t>Williams, E., Buck, D., Babalola, G. and Maguire, D, (2022). </a:t>
            </a:r>
            <a:r>
              <a:rPr lang="en-US" altLang="zh-CN" i="1" dirty="0"/>
              <a:t>What are health inequalities? </a:t>
            </a:r>
            <a:r>
              <a:rPr lang="en-US" altLang="zh-CN" dirty="0"/>
              <a:t>The </a:t>
            </a:r>
            <a:r>
              <a:rPr lang="en-US" altLang="zh-CN" dirty="0" err="1"/>
              <a:t>King’sfund</a:t>
            </a:r>
            <a:r>
              <a:rPr lang="en-US" altLang="zh-CN" dirty="0"/>
              <a:t>. https://www.kingsfund.org.uk/publications/what-are-health-inequalities </a:t>
            </a:r>
          </a:p>
          <a:p>
            <a:endParaRPr lang="en-US" altLang="zh-CN" dirty="0"/>
          </a:p>
          <a:p>
            <a:r>
              <a:rPr lang="en-US" altLang="zh-CN" dirty="0"/>
              <a:t>World Health Organization (2021) </a:t>
            </a:r>
            <a:r>
              <a:rPr lang="en-US" altLang="zh-CN" i="1" dirty="0"/>
              <a:t>Coronavirus disease (COVID-19): How is it transmitted?</a:t>
            </a:r>
            <a:r>
              <a:rPr lang="en-US" altLang="zh-CN" dirty="0"/>
              <a:t> Available at: </a:t>
            </a:r>
          </a:p>
          <a:p>
            <a:r>
              <a:rPr lang="en-US" altLang="zh-CN" dirty="0"/>
              <a:t>https://www.who.int/news-room/questions-and-answers/item/coronavirus-disease-covid-19-how-is-it-transmitted (Accessed 26 October 2023). </a:t>
            </a:r>
          </a:p>
          <a:p>
            <a:endParaRPr lang="en-US" altLang="zh-CN" dirty="0"/>
          </a:p>
          <a:p>
            <a:r>
              <a:rPr lang="en-US" altLang="zh-CN" dirty="0"/>
              <a:t>Hale, T.M, Kvedar, J. C, (2021) ‘Privacy and Security Concerns in Telehealth’,  </a:t>
            </a:r>
            <a:r>
              <a:rPr lang="en-US" altLang="zh-CN" i="1" dirty="0"/>
              <a:t>AMA Journal of Ethics,</a:t>
            </a:r>
            <a:r>
              <a:rPr lang="en-US" altLang="zh-CN" dirty="0"/>
              <a:t>16(12), pp. 981-985. </a:t>
            </a:r>
          </a:p>
        </p:txBody>
      </p:sp>
    </p:spTree>
    <p:extLst>
      <p:ext uri="{BB962C8B-B14F-4D97-AF65-F5344CB8AC3E}">
        <p14:creationId xmlns:p14="http://schemas.microsoft.com/office/powerpoint/2010/main" val="1986881649"/>
      </p:ext>
    </p:extLst>
  </p:cSld>
  <p:clrMapOvr>
    <a:masterClrMapping/>
  </p:clrMapOvr>
</p:sld>
</file>

<file path=ppt/theme/theme1.xml><?xml version="1.0" encoding="utf-8"?>
<a:theme xmlns:a="http://schemas.openxmlformats.org/drawingml/2006/main" name="画廊">
  <a:themeElements>
    <a:clrScheme name="画廊">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画廊">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画廊">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TM10001114[[fn=画廊]]</Template>
  <TotalTime>1100</TotalTime>
  <Words>2207</Words>
  <Application>Microsoft Office PowerPoint</Application>
  <PresentationFormat>宽屏</PresentationFormat>
  <Paragraphs>114</Paragraphs>
  <Slides>20</Slides>
  <Notes>0</Notes>
  <HiddenSlides>0</HiddenSlides>
  <MMClips>0</MMClips>
  <ScaleCrop>false</ScaleCrop>
  <HeadingPairs>
    <vt:vector size="6" baseType="variant">
      <vt:variant>
        <vt:lpstr>已用的字体</vt:lpstr>
      </vt:variant>
      <vt:variant>
        <vt:i4>5</vt:i4>
      </vt:variant>
      <vt:variant>
        <vt:lpstr>主题</vt:lpstr>
      </vt:variant>
      <vt:variant>
        <vt:i4>1</vt:i4>
      </vt:variant>
      <vt:variant>
        <vt:lpstr>幻灯片标题</vt:lpstr>
      </vt:variant>
      <vt:variant>
        <vt:i4>20</vt:i4>
      </vt:variant>
    </vt:vector>
  </HeadingPairs>
  <TitlesOfParts>
    <vt:vector size="26" baseType="lpstr">
      <vt:lpstr>等线</vt:lpstr>
      <vt:lpstr>方正舒体</vt:lpstr>
      <vt:lpstr>Arial</vt:lpstr>
      <vt:lpstr>Gill Sans MT</vt:lpstr>
      <vt:lpstr>Wingdings</vt:lpstr>
      <vt:lpstr>画廊</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奎佑 刘</dc:creator>
  <cp:lastModifiedBy>奎佑 刘</cp:lastModifiedBy>
  <cp:revision>42</cp:revision>
  <dcterms:created xsi:type="dcterms:W3CDTF">2023-10-30T02:10:39Z</dcterms:created>
  <dcterms:modified xsi:type="dcterms:W3CDTF">2023-11-17T20:27:59Z</dcterms:modified>
</cp:coreProperties>
</file>