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25"/>
  </p:notesMasterIdLst>
  <p:sldIdLst>
    <p:sldId id="256" r:id="rId2"/>
    <p:sldId id="294" r:id="rId3"/>
    <p:sldId id="291" r:id="rId4"/>
    <p:sldId id="304" r:id="rId5"/>
    <p:sldId id="305" r:id="rId6"/>
    <p:sldId id="307" r:id="rId7"/>
    <p:sldId id="320" r:id="rId8"/>
    <p:sldId id="333" r:id="rId9"/>
    <p:sldId id="334" r:id="rId10"/>
    <p:sldId id="335" r:id="rId11"/>
    <p:sldId id="336" r:id="rId12"/>
    <p:sldId id="337" r:id="rId13"/>
    <p:sldId id="338" r:id="rId14"/>
    <p:sldId id="339" r:id="rId15"/>
    <p:sldId id="340" r:id="rId16"/>
    <p:sldId id="341" r:id="rId17"/>
    <p:sldId id="342" r:id="rId18"/>
    <p:sldId id="343" r:id="rId19"/>
    <p:sldId id="344" r:id="rId20"/>
    <p:sldId id="345" r:id="rId21"/>
    <p:sldId id="346" r:id="rId22"/>
    <p:sldId id="347" r:id="rId23"/>
    <p:sldId id="348" r:id="rId24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196"/>
    <p:restoredTop sz="93240"/>
  </p:normalViewPr>
  <p:slideViewPr>
    <p:cSldViewPr>
      <p:cViewPr varScale="1">
        <p:scale>
          <a:sx n="98" d="100"/>
          <a:sy n="98" d="100"/>
        </p:scale>
        <p:origin x="315" y="45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478E62-39F3-8C4C-BA68-398230AFA956}" type="datetimeFigureOut">
              <a:rPr lang="en-GB" smtClean="0"/>
              <a:t>23/11/2021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4EF7E9-CF21-A643-BD19-255580BE35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03546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3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370510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4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7149884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5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5153027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6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373129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7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565631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8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0958500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9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1070716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10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9480729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11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7017106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12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0994954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13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408606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14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265748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15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777527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16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730455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17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1527968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18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792470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19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4772659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20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2308470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21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692145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22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2232402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67773C-2F43-024A-B150-E2807C879BC5}" type="slidenum">
              <a:rPr lang="en-US" altLang="en-US"/>
              <a:pPr/>
              <a:t>23</a:t>
            </a:fld>
            <a:endParaRPr lang="en-US" altLang="en-US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646252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418195" y="0"/>
            <a:ext cx="731520" cy="685800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46404" y="758952"/>
            <a:ext cx="706374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6200" baseline="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46404" y="4800600"/>
            <a:ext cx="7063740" cy="1691640"/>
          </a:xfrm>
        </p:spPr>
        <p:txBody>
          <a:bodyPr>
            <a:normAutofit/>
          </a:bodyPr>
          <a:lstStyle>
            <a:lvl1pPr marL="0" indent="0" algn="l">
              <a:buNone/>
              <a:defRPr sz="2000" spc="3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60000"/>
                    <a:lumOff val="40000"/>
                  </a:schemeClr>
                </a:solidFill>
              </a:defRPr>
            </a:lvl1pPr>
          </a:lstStyle>
          <a:p>
            <a:pPr>
              <a:defRPr/>
            </a:pPr>
            <a:fld id="{DA8DEF35-6AE3-7A48-A391-7EA3E11513AB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740386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59BDB15-24C6-C54C-9483-9DD530D03FB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753125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758952"/>
            <a:ext cx="706374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6200" b="1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4800600"/>
            <a:ext cx="706374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61D8884-FD74-DD44-8411-1EABD6297D10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0987872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46404" y="1828801"/>
            <a:ext cx="3360420" cy="435133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94860" y="1828801"/>
            <a:ext cx="3360420" cy="435133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0D7DA1B-3DD8-094F-9DA2-2805780FF346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989802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1717185"/>
            <a:ext cx="336042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46404" y="2507550"/>
            <a:ext cx="336042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Text Placeholder 10"/>
          <p:cNvSpPr>
            <a:spLocks noGrp="1"/>
          </p:cNvSpPr>
          <p:nvPr>
            <p:ph type="body" sz="quarter" idx="13"/>
          </p:nvPr>
        </p:nvSpPr>
        <p:spPr>
          <a:xfrm>
            <a:off x="4599432" y="1717185"/>
            <a:ext cx="3364992" cy="731520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94860" y="2507550"/>
            <a:ext cx="336042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D94F2B4-BDDB-8E41-B8C9-65B955086BB0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4781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4C59E97-E4E8-794C-BAAD-97ACE59D56B5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307866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4FD295-E9F9-8142-8164-2BFE9963219B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728684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457201"/>
            <a:ext cx="2400300" cy="1600197"/>
          </a:xfrm>
        </p:spPr>
        <p:txBody>
          <a:bodyPr anchor="b">
            <a:normAutofit/>
          </a:bodyPr>
          <a:lstStyle>
            <a:lvl1pPr>
              <a:defRPr sz="2800" b="1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78200" y="685800"/>
            <a:ext cx="4559300" cy="5486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936" y="2099735"/>
            <a:ext cx="24003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399CC7E-0846-734F-AFFF-8830566540D9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562754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-1" y="5105400"/>
            <a:ext cx="8417859" cy="17526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257800"/>
            <a:ext cx="7486650" cy="914400"/>
          </a:xfrm>
        </p:spPr>
        <p:txBody>
          <a:bodyPr anchor="b">
            <a:normAutofit/>
          </a:bodyPr>
          <a:lstStyle>
            <a:lvl1pPr>
              <a:defRPr sz="2800" b="1">
                <a:solidFill>
                  <a:srgbClr val="FFFF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1"/>
            <a:ext cx="8469630" cy="512892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6108590"/>
            <a:ext cx="748665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40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65AEF78-2586-2C4B-848C-86700E23F7BC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053557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644D724-410D-2948-AA0F-7FF886E2436C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262571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486525" y="381000"/>
            <a:ext cx="1857375" cy="5897562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71500" y="381000"/>
            <a:ext cx="5800725" cy="5897562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14DE01E-6039-844E-80A7-AC5103E6E787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860955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418195" y="0"/>
            <a:ext cx="73152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1828801"/>
            <a:ext cx="644652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831456" y="1044178"/>
            <a:ext cx="1904999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6993255" y="4092178"/>
            <a:ext cx="3581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41055" y="6172201"/>
            <a:ext cx="685800" cy="593725"/>
          </a:xfrm>
          <a:prstGeom prst="rect">
            <a:avLst/>
          </a:prstGeom>
        </p:spPr>
        <p:txBody>
          <a:bodyPr vert="horz" lIns="27432" tIns="45720" rIns="27432" bIns="45720" rtlCol="0" anchor="ctr">
            <a:normAutofit/>
          </a:bodyPr>
          <a:lstStyle>
            <a:lvl1pPr algn="ctr">
              <a:defRPr sz="3200">
                <a:solidFill>
                  <a:schemeClr val="tx2">
                    <a:lumMod val="60000"/>
                    <a:lumOff val="40000"/>
                  </a:schemeClr>
                </a:solidFill>
                <a:latin typeface="+mj-lt"/>
              </a:defRPr>
            </a:lvl1pPr>
          </a:lstStyle>
          <a:p>
            <a:pPr>
              <a:defRPr/>
            </a:pPr>
            <a:fld id="{2C3EC882-7FAB-9C4E-86FB-B36C6C52ADDA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301882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1" kern="1200" spc="-7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2000" kern="1200" spc="1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tif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tif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tiff"/><Relationship Id="rId5" Type="http://schemas.openxmlformats.org/officeDocument/2006/relationships/image" Target="../media/image5.tiff"/><Relationship Id="rId4" Type="http://schemas.openxmlformats.org/officeDocument/2006/relationships/image" Target="../media/image4.tif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tiff"/><Relationship Id="rId3" Type="http://schemas.openxmlformats.org/officeDocument/2006/relationships/image" Target="../media/image1.png"/><Relationship Id="rId7" Type="http://schemas.openxmlformats.org/officeDocument/2006/relationships/image" Target="../media/image10.tif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tiff"/><Relationship Id="rId5" Type="http://schemas.openxmlformats.org/officeDocument/2006/relationships/image" Target="../media/image8.tiff"/><Relationship Id="rId4" Type="http://schemas.openxmlformats.org/officeDocument/2006/relationships/image" Target="../media/image7.tif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tiff"/><Relationship Id="rId5" Type="http://schemas.openxmlformats.org/officeDocument/2006/relationships/image" Target="../media/image13.tiff"/><Relationship Id="rId4" Type="http://schemas.openxmlformats.org/officeDocument/2006/relationships/image" Target="../media/image12.tif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tiff"/><Relationship Id="rId4" Type="http://schemas.openxmlformats.org/officeDocument/2006/relationships/image" Target="../media/image14.tif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tiff"/><Relationship Id="rId4" Type="http://schemas.openxmlformats.org/officeDocument/2006/relationships/image" Target="../media/image15.tif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tiff"/><Relationship Id="rId5" Type="http://schemas.openxmlformats.org/officeDocument/2006/relationships/image" Target="../media/image18.tiff"/><Relationship Id="rId4" Type="http://schemas.openxmlformats.org/officeDocument/2006/relationships/image" Target="../media/image17.tif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tif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tiff"/><Relationship Id="rId4" Type="http://schemas.openxmlformats.org/officeDocument/2006/relationships/image" Target="../media/image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tif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tif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tif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tif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tiff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tif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tiff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8.tiff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9.tiff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0.tif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3568" y="1844824"/>
            <a:ext cx="7772400" cy="936625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altLang="en-US" sz="4800" dirty="0">
                <a:ea typeface="ＭＳ Ｐゴシック" charset="-128"/>
              </a:rPr>
              <a:t>Introduction to </a:t>
            </a:r>
            <a:r>
              <a:rPr lang="en-GB" altLang="en-US" sz="4800">
                <a:ea typeface="ＭＳ Ｐゴシック" charset="-128"/>
              </a:rPr>
              <a:t>Clinical Assessment</a:t>
            </a:r>
            <a:br>
              <a:rPr lang="en-GB" altLang="en-US" sz="4800" dirty="0">
                <a:ea typeface="ＭＳ Ｐゴシック" charset="-128"/>
              </a:rPr>
            </a:br>
            <a:r>
              <a:rPr lang="en-GB" altLang="en-US" sz="4800" dirty="0">
                <a:ea typeface="ＭＳ Ｐゴシック" charset="-128"/>
              </a:rPr>
              <a:t>Practical – Ankle Osteology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0152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Recap – Knee MMTs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2060847"/>
            <a:ext cx="3193548" cy="3744701"/>
          </a:xfrm>
        </p:spPr>
        <p:txBody>
          <a:bodyPr>
            <a:normAutofit/>
          </a:bodyPr>
          <a:lstStyle/>
          <a:p>
            <a:pPr lvl="1" fontAlgn="auto"/>
            <a:r>
              <a:rPr lang="en-GB" sz="2200" dirty="0"/>
              <a:t>Quads</a:t>
            </a:r>
          </a:p>
          <a:p>
            <a:pPr lvl="1" fontAlgn="auto"/>
            <a:r>
              <a:rPr lang="en-GB" sz="2200" dirty="0"/>
              <a:t>VMO </a:t>
            </a:r>
          </a:p>
          <a:p>
            <a:pPr lvl="1" fontAlgn="auto"/>
            <a:r>
              <a:rPr lang="en-GB" sz="2200" dirty="0"/>
              <a:t>Rectus </a:t>
            </a:r>
            <a:r>
              <a:rPr lang="en-GB" sz="2200" dirty="0" err="1"/>
              <a:t>Femoris</a:t>
            </a:r>
            <a:endParaRPr lang="en-GB" sz="2200" dirty="0"/>
          </a:p>
          <a:p>
            <a:pPr lvl="1" fontAlgn="auto"/>
            <a:r>
              <a:rPr lang="en-GB" sz="2200" dirty="0"/>
              <a:t>Hamstrings</a:t>
            </a:r>
          </a:p>
          <a:p>
            <a:pPr lvl="1" fontAlgn="auto"/>
            <a:r>
              <a:rPr lang="en-GB" sz="2200" dirty="0" err="1"/>
              <a:t>Popliteus</a:t>
            </a:r>
            <a:endParaRPr lang="en-GB" sz="2200" dirty="0"/>
          </a:p>
          <a:p>
            <a:pPr lvl="1" fontAlgn="auto"/>
            <a:r>
              <a:rPr lang="en-GB" sz="2200" dirty="0"/>
              <a:t>Gastrocnemius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4420338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818739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 dirty="0"/>
              <a:t>Learning Objectives</a:t>
            </a:r>
          </a:p>
        </p:txBody>
      </p:sp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539552" y="1556792"/>
            <a:ext cx="7427168" cy="4525963"/>
          </a:xfrm>
        </p:spPr>
        <p:txBody>
          <a:bodyPr>
            <a:normAutofit/>
          </a:bodyPr>
          <a:lstStyle/>
          <a:p>
            <a:endParaRPr lang="en-GB" sz="2400" dirty="0"/>
          </a:p>
          <a:p>
            <a:r>
              <a:rPr lang="en-GB" sz="2400" dirty="0"/>
              <a:t>Understand and know the relevant ankle osteology</a:t>
            </a:r>
          </a:p>
          <a:p>
            <a:r>
              <a:rPr lang="en-GB" sz="2400" dirty="0"/>
              <a:t>Be aware of how the bony points around the ankle region are involved in structure and function of the area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5294021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 dirty="0"/>
              <a:t>Main Bones</a:t>
            </a:r>
          </a:p>
        </p:txBody>
      </p:sp>
      <p:sp>
        <p:nvSpPr>
          <p:cNvPr id="8" name="Rectangle 3"/>
          <p:cNvSpPr>
            <a:spLocks noGrp="1" noChangeArrowheads="1"/>
          </p:cNvSpPr>
          <p:nvPr>
            <p:ph idx="1"/>
          </p:nvPr>
        </p:nvSpPr>
        <p:spPr>
          <a:xfrm>
            <a:off x="539552" y="1340768"/>
            <a:ext cx="5337182" cy="4525963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dirty="0"/>
              <a:t>Tibia</a:t>
            </a:r>
          </a:p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dirty="0"/>
              <a:t>Fibula</a:t>
            </a:r>
          </a:p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dirty="0"/>
              <a:t>Calcaneus</a:t>
            </a:r>
          </a:p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dirty="0"/>
              <a:t>Talus</a:t>
            </a:r>
          </a:p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dirty="0"/>
              <a:t>Tarsals</a:t>
            </a:r>
          </a:p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dirty="0"/>
              <a:t>Metatarsals</a:t>
            </a:r>
          </a:p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dirty="0"/>
              <a:t>Phalanges</a:t>
            </a:r>
          </a:p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dirty="0" err="1"/>
              <a:t>Popliteus</a:t>
            </a:r>
            <a:endParaRPr lang="en-GB" altLang="en-US" sz="2400" dirty="0"/>
          </a:p>
          <a:p>
            <a:pPr>
              <a:lnSpc>
                <a:spcPct val="90000"/>
              </a:lnSpc>
              <a:spcAft>
                <a:spcPct val="50000"/>
              </a:spcAft>
            </a:pPr>
            <a:r>
              <a:rPr lang="en-GB" altLang="en-US" sz="2400" dirty="0"/>
              <a:t>Gastrocnemius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22019" y="1340768"/>
            <a:ext cx="4086696" cy="41049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13587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 dirty="0"/>
              <a:t>The Tarsals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47664" y="1556792"/>
            <a:ext cx="5101158" cy="42174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37244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539552" y="332656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 dirty="0"/>
              <a:t>Tibia and Fibula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99792" y="1247094"/>
            <a:ext cx="2197100" cy="533524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19950" y="1556792"/>
            <a:ext cx="1701800" cy="57150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32304" y="5801284"/>
            <a:ext cx="1701800" cy="57150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>
          <a:xfrm>
            <a:off x="854708" y="5686883"/>
            <a:ext cx="1342034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200"/>
              <a:t>Lateral Malleolus</a:t>
            </a:r>
          </a:p>
        </p:txBody>
      </p:sp>
      <p:sp>
        <p:nvSpPr>
          <p:cNvPr id="13" name="Rectangle 12"/>
          <p:cNvSpPr/>
          <p:nvPr/>
        </p:nvSpPr>
        <p:spPr>
          <a:xfrm>
            <a:off x="593447" y="1320799"/>
            <a:ext cx="1181734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200" dirty="0">
                <a:latin typeface=""/>
              </a:rPr>
              <a:t>Head of Fibula</a:t>
            </a:r>
            <a:endParaRPr lang="en-GB" sz="1200" dirty="0"/>
          </a:p>
        </p:txBody>
      </p:sp>
      <p:pic>
        <p:nvPicPr>
          <p:cNvPr id="15" name="Picture 1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78249" y="1929281"/>
            <a:ext cx="1587500" cy="1371600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94332" y="4808537"/>
            <a:ext cx="1587500" cy="1371600"/>
          </a:xfrm>
          <a:prstGeom prst="rect">
            <a:avLst/>
          </a:prstGeom>
        </p:spPr>
      </p:pic>
      <p:sp>
        <p:nvSpPr>
          <p:cNvPr id="18" name="Rectangle 17"/>
          <p:cNvSpPr/>
          <p:nvPr/>
        </p:nvSpPr>
        <p:spPr>
          <a:xfrm>
            <a:off x="5232057" y="1492308"/>
            <a:ext cx="175133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dirty="0">
                <a:latin typeface=""/>
              </a:rPr>
              <a:t>Anterior Border of</a:t>
            </a:r>
          </a:p>
          <a:p>
            <a:r>
              <a:rPr lang="en-GB" sz="1200" dirty="0">
                <a:latin typeface=""/>
              </a:rPr>
              <a:t>the Tibia</a:t>
            </a:r>
            <a:endParaRPr lang="en-GB" sz="1200" dirty="0"/>
          </a:p>
        </p:txBody>
      </p:sp>
      <p:sp>
        <p:nvSpPr>
          <p:cNvPr id="20" name="Rectangle 19"/>
          <p:cNvSpPr/>
          <p:nvPr/>
        </p:nvSpPr>
        <p:spPr>
          <a:xfrm>
            <a:off x="5579185" y="2615081"/>
            <a:ext cx="1611002" cy="4608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dirty="0">
                <a:latin typeface=""/>
              </a:rPr>
              <a:t>Medial Border of the</a:t>
            </a:r>
          </a:p>
          <a:p>
            <a:r>
              <a:rPr lang="en-GB" sz="1200" dirty="0">
                <a:latin typeface=""/>
              </a:rPr>
              <a:t>Tibia</a:t>
            </a:r>
            <a:endParaRPr lang="en-GB" sz="1200" dirty="0"/>
          </a:p>
        </p:txBody>
      </p:sp>
      <p:sp>
        <p:nvSpPr>
          <p:cNvPr id="21" name="Rectangle 20"/>
          <p:cNvSpPr/>
          <p:nvPr/>
        </p:nvSpPr>
        <p:spPr>
          <a:xfrm>
            <a:off x="5633096" y="4582880"/>
            <a:ext cx="1627812" cy="27727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>
                <a:latin typeface=""/>
              </a:rPr>
              <a:t>Medial Malleolus</a:t>
            </a:r>
            <a:endParaRPr lang="en-GB" sz="1200" dirty="0"/>
          </a:p>
        </p:txBody>
      </p:sp>
      <p:pic>
        <p:nvPicPr>
          <p:cNvPr id="23" name="Picture 2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45596" y="3087780"/>
            <a:ext cx="1587500" cy="1371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26966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7" name="Rectangle 2"/>
          <p:cNvSpPr txBox="1">
            <a:spLocks noChangeArrowheads="1"/>
          </p:cNvSpPr>
          <p:nvPr/>
        </p:nvSpPr>
        <p:spPr>
          <a:xfrm>
            <a:off x="539552" y="153321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77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altLang="en-US" dirty="0"/>
              <a:t>The </a:t>
            </a:r>
            <a:r>
              <a:rPr lang="en-GB" altLang="en-US" dirty="0" err="1"/>
              <a:t>Talocrural</a:t>
            </a:r>
            <a:r>
              <a:rPr lang="en-GB" altLang="en-US" dirty="0"/>
              <a:t> Joint Line (Ankle)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95736" y="4129025"/>
            <a:ext cx="2438400" cy="242570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890426" y="5390050"/>
            <a:ext cx="127788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dirty="0">
                <a:latin typeface=""/>
              </a:rPr>
              <a:t>2 fingers up</a:t>
            </a:r>
          </a:p>
          <a:p>
            <a:r>
              <a:rPr lang="en-GB" sz="1200" dirty="0">
                <a:latin typeface=""/>
              </a:rPr>
              <a:t>from the</a:t>
            </a:r>
          </a:p>
          <a:p>
            <a:r>
              <a:rPr lang="en-GB" sz="1200" dirty="0">
                <a:latin typeface=""/>
              </a:rPr>
              <a:t>Lateral </a:t>
            </a:r>
          </a:p>
          <a:p>
            <a:r>
              <a:rPr lang="en-GB" sz="1200" dirty="0">
                <a:latin typeface=""/>
              </a:rPr>
              <a:t>malleolus</a:t>
            </a:r>
            <a:endParaRPr lang="en-GB" sz="1200" dirty="0"/>
          </a:p>
        </p:txBody>
      </p:sp>
      <p:sp>
        <p:nvSpPr>
          <p:cNvPr id="10" name="Rectangle 9"/>
          <p:cNvSpPr/>
          <p:nvPr/>
        </p:nvSpPr>
        <p:spPr>
          <a:xfrm>
            <a:off x="4932040" y="4926376"/>
            <a:ext cx="127788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>
                <a:latin typeface=""/>
              </a:rPr>
              <a:t>2 fingers up</a:t>
            </a:r>
          </a:p>
          <a:p>
            <a:r>
              <a:rPr lang="en-GB" sz="1200" dirty="0">
                <a:latin typeface=""/>
              </a:rPr>
              <a:t>from the</a:t>
            </a:r>
          </a:p>
          <a:p>
            <a:r>
              <a:rPr lang="en-GB" sz="1200" dirty="0">
                <a:latin typeface=""/>
              </a:rPr>
              <a:t>medial</a:t>
            </a:r>
          </a:p>
          <a:p>
            <a:r>
              <a:rPr lang="en-GB" sz="1200" dirty="0">
                <a:latin typeface=""/>
              </a:rPr>
              <a:t>malleolus</a:t>
            </a:r>
            <a:endParaRPr lang="en-GB" sz="1200" dirty="0"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848216" y="1932952"/>
            <a:ext cx="2540000" cy="901700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4136" y="1341115"/>
            <a:ext cx="1695336" cy="3173586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328904" y="1488452"/>
            <a:ext cx="4152900" cy="444500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358259" y="1536589"/>
            <a:ext cx="2032000" cy="73660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>
          <a:xfrm>
            <a:off x="4211164" y="3321278"/>
            <a:ext cx="721672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800" dirty="0" err="1">
                <a:latin typeface=""/>
              </a:rPr>
              <a:t>Talar</a:t>
            </a:r>
            <a:r>
              <a:rPr lang="en-GB" sz="800" dirty="0">
                <a:latin typeface=""/>
              </a:rPr>
              <a:t> Dome</a:t>
            </a:r>
            <a:endParaRPr lang="en-GB" dirty="0"/>
          </a:p>
        </p:txBody>
      </p:sp>
      <p:sp>
        <p:nvSpPr>
          <p:cNvPr id="18" name="Rectangle 17"/>
          <p:cNvSpPr/>
          <p:nvPr/>
        </p:nvSpPr>
        <p:spPr>
          <a:xfrm>
            <a:off x="374342" y="1488452"/>
            <a:ext cx="1099468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400" dirty="0" err="1">
                <a:latin typeface=""/>
              </a:rPr>
              <a:t>Talar</a:t>
            </a:r>
            <a:r>
              <a:rPr lang="en-GB" sz="1400" dirty="0">
                <a:latin typeface=""/>
              </a:rPr>
              <a:t> Dome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3922245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7" name="Rectangle 2"/>
          <p:cNvSpPr txBox="1">
            <a:spLocks noChangeArrowheads="1"/>
          </p:cNvSpPr>
          <p:nvPr/>
        </p:nvSpPr>
        <p:spPr>
          <a:xfrm>
            <a:off x="539552" y="153321"/>
            <a:ext cx="7269163" cy="75961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b="0" dirty="0"/>
              <a:t>The Calcaneus</a:t>
            </a:r>
            <a:endParaRPr lang="en-GB" altLang="en-US" dirty="0"/>
          </a:p>
        </p:txBody>
      </p:sp>
      <p:sp>
        <p:nvSpPr>
          <p:cNvPr id="18" name="Rectangle 17"/>
          <p:cNvSpPr/>
          <p:nvPr/>
        </p:nvSpPr>
        <p:spPr>
          <a:xfrm>
            <a:off x="374342" y="1488452"/>
            <a:ext cx="1289135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400" dirty="0"/>
              <a:t>Medial aspect</a:t>
            </a:r>
          </a:p>
        </p:txBody>
      </p:sp>
      <p:sp>
        <p:nvSpPr>
          <p:cNvPr id="2" name="Rectangle 1"/>
          <p:cNvSpPr/>
          <p:nvPr/>
        </p:nvSpPr>
        <p:spPr>
          <a:xfrm>
            <a:off x="464200" y="2897579"/>
            <a:ext cx="1684564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400" dirty="0" err="1">
                <a:latin typeface=""/>
              </a:rPr>
              <a:t>Sustentaculum</a:t>
            </a:r>
            <a:r>
              <a:rPr lang="en-GB" sz="1400" dirty="0">
                <a:latin typeface=""/>
              </a:rPr>
              <a:t> </a:t>
            </a:r>
            <a:r>
              <a:rPr lang="en-GB" sz="1400" dirty="0" err="1">
                <a:latin typeface=""/>
              </a:rPr>
              <a:t>Tali</a:t>
            </a:r>
            <a:endParaRPr lang="en-GB" sz="14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88024" y="3267367"/>
            <a:ext cx="1460500" cy="146050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44595" y="2118017"/>
            <a:ext cx="3175000" cy="186690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29994" y="2835567"/>
            <a:ext cx="3162300" cy="431800"/>
          </a:xfrm>
          <a:prstGeom prst="rect">
            <a:avLst/>
          </a:prstGeom>
        </p:spPr>
      </p:pic>
      <p:sp>
        <p:nvSpPr>
          <p:cNvPr id="15" name="Rectangle 14"/>
          <p:cNvSpPr/>
          <p:nvPr/>
        </p:nvSpPr>
        <p:spPr>
          <a:xfrm>
            <a:off x="6237967" y="4416717"/>
            <a:ext cx="1852651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>
                <a:latin typeface=""/>
              </a:rPr>
              <a:t>Medial Calcaneal</a:t>
            </a:r>
          </a:p>
          <a:p>
            <a:r>
              <a:rPr lang="en-GB" sz="1400" dirty="0">
                <a:latin typeface=""/>
              </a:rPr>
              <a:t>Tubercle/ Medial process</a:t>
            </a:r>
          </a:p>
          <a:p>
            <a:r>
              <a:rPr lang="en-GB" sz="1400" dirty="0">
                <a:latin typeface=""/>
              </a:rPr>
              <a:t>of </a:t>
            </a:r>
            <a:r>
              <a:rPr lang="en-GB" sz="1400" dirty="0" err="1">
                <a:latin typeface=""/>
              </a:rPr>
              <a:t>calcaneous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6660614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7" name="Rectangle 2"/>
          <p:cNvSpPr txBox="1">
            <a:spLocks noChangeArrowheads="1"/>
          </p:cNvSpPr>
          <p:nvPr/>
        </p:nvSpPr>
        <p:spPr>
          <a:xfrm>
            <a:off x="464200" y="704822"/>
            <a:ext cx="7269163" cy="67024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b="0"/>
              <a:t>Navicular</a:t>
            </a:r>
            <a:endParaRPr lang="en-GB" altLang="en-US" dirty="0"/>
          </a:p>
        </p:txBody>
      </p:sp>
      <p:sp>
        <p:nvSpPr>
          <p:cNvPr id="2" name="Rectangle 1"/>
          <p:cNvSpPr/>
          <p:nvPr/>
        </p:nvSpPr>
        <p:spPr>
          <a:xfrm>
            <a:off x="464200" y="2897579"/>
            <a:ext cx="2008627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400" dirty="0"/>
              <a:t>Tuberosity of Navicular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63066" y="2773555"/>
            <a:ext cx="3162300" cy="43180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16016" y="674470"/>
            <a:ext cx="2770294" cy="50617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78040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7" name="Rectangle 2"/>
          <p:cNvSpPr txBox="1">
            <a:spLocks noChangeArrowheads="1"/>
          </p:cNvSpPr>
          <p:nvPr/>
        </p:nvSpPr>
        <p:spPr>
          <a:xfrm>
            <a:off x="217147" y="194125"/>
            <a:ext cx="7269163" cy="67024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b="0"/>
              <a:t>Base of 5th Metatarsal</a:t>
            </a:r>
            <a:endParaRPr lang="en-GB" altLang="en-US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560" y="1129989"/>
            <a:ext cx="2770294" cy="5061771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5187800" y="2339893"/>
            <a:ext cx="1975221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400">
                <a:latin typeface=""/>
              </a:rPr>
              <a:t>Base of 5th Metatarsal</a:t>
            </a:r>
            <a:endParaRPr lang="en-GB" sz="140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16628" y="2493782"/>
            <a:ext cx="2870200" cy="1066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853773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7" name="Rectangle 2"/>
          <p:cNvSpPr txBox="1">
            <a:spLocks noChangeArrowheads="1"/>
          </p:cNvSpPr>
          <p:nvPr/>
        </p:nvSpPr>
        <p:spPr>
          <a:xfrm>
            <a:off x="217147" y="194125"/>
            <a:ext cx="7269163" cy="67024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b="0" dirty="0"/>
              <a:t>Heads of Metatarsals</a:t>
            </a:r>
            <a:endParaRPr lang="en-GB" altLang="en-US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72628" y="1869771"/>
            <a:ext cx="2311400" cy="350520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1014698" y="1676400"/>
            <a:ext cx="127788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>
                <a:latin typeface=""/>
              </a:rPr>
              <a:t>Head of 1st</a:t>
            </a:r>
          </a:p>
          <a:p>
            <a:r>
              <a:rPr lang="en-GB" sz="1400" dirty="0">
                <a:latin typeface=""/>
              </a:rPr>
              <a:t>Metatarsal</a:t>
            </a:r>
            <a:endParaRPr lang="en-GB" sz="1400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13608" y="1863167"/>
            <a:ext cx="1447800" cy="48260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1353247">
            <a:off x="3544524" y="2588025"/>
            <a:ext cx="3294846" cy="1652693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>
          <a:xfrm>
            <a:off x="5772287" y="4655507"/>
            <a:ext cx="1895071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400">
                <a:latin typeface=""/>
              </a:rPr>
              <a:t>Metatarsal Heads 2-4</a:t>
            </a:r>
            <a:endParaRPr lang="en-GB" sz="1400" dirty="0"/>
          </a:p>
        </p:txBody>
      </p:sp>
      <p:sp>
        <p:nvSpPr>
          <p:cNvPr id="12" name="Rectangle 11"/>
          <p:cNvSpPr/>
          <p:nvPr/>
        </p:nvSpPr>
        <p:spPr>
          <a:xfrm>
            <a:off x="5902025" y="1128267"/>
            <a:ext cx="127788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>
                <a:latin typeface=""/>
              </a:rPr>
              <a:t>Head of 5th</a:t>
            </a:r>
          </a:p>
          <a:p>
            <a:r>
              <a:rPr lang="en-GB" sz="1400" dirty="0">
                <a:latin typeface=""/>
              </a:rPr>
              <a:t>Metatarsal</a:t>
            </a:r>
            <a:endParaRPr lang="en-GB" sz="1400" dirty="0"/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17618266">
            <a:off x="4586530" y="1672045"/>
            <a:ext cx="1574965" cy="7900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201907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3911" y="1275582"/>
            <a:ext cx="7430089" cy="532723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7" name="Rectangle 2"/>
          <p:cNvSpPr txBox="1">
            <a:spLocks noChangeArrowheads="1"/>
          </p:cNvSpPr>
          <p:nvPr/>
        </p:nvSpPr>
        <p:spPr>
          <a:xfrm>
            <a:off x="217147" y="194125"/>
            <a:ext cx="7269163" cy="67024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b="0" dirty="0" err="1"/>
              <a:t>Subtalar</a:t>
            </a:r>
            <a:r>
              <a:rPr lang="en-GB" b="0" dirty="0"/>
              <a:t> Joint Line</a:t>
            </a:r>
            <a:endParaRPr lang="en-GB" altLang="en-US" dirty="0"/>
          </a:p>
        </p:txBody>
      </p:sp>
      <p:sp>
        <p:nvSpPr>
          <p:cNvPr id="3" name="Rectangle 2"/>
          <p:cNvSpPr/>
          <p:nvPr/>
        </p:nvSpPr>
        <p:spPr>
          <a:xfrm>
            <a:off x="1020023" y="3850873"/>
            <a:ext cx="127788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 err="1">
                <a:latin typeface=""/>
              </a:rPr>
              <a:t>SubTalar</a:t>
            </a:r>
            <a:r>
              <a:rPr lang="en-GB" sz="1400" dirty="0">
                <a:latin typeface=""/>
              </a:rPr>
              <a:t> Joint Line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905772" y="4105614"/>
            <a:ext cx="1447800" cy="48260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>
          <a:xfrm>
            <a:off x="5902024" y="1128267"/>
            <a:ext cx="1584285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charset="0"/>
              <a:buChar char="•"/>
            </a:pPr>
            <a:r>
              <a:rPr lang="en-GB" sz="1400" dirty="0"/>
              <a:t>Articulation between Talus and </a:t>
            </a:r>
            <a:r>
              <a:rPr lang="en-GB" sz="1400" dirty="0" err="1"/>
              <a:t>Calcaneous</a:t>
            </a:r>
            <a:endParaRPr lang="en-GB" sz="1400" dirty="0"/>
          </a:p>
          <a:p>
            <a:pPr marL="285750" indent="-285750">
              <a:buFont typeface="Arial" charset="0"/>
              <a:buChar char="•"/>
            </a:pPr>
            <a:r>
              <a:rPr lang="en-GB" sz="1400" dirty="0"/>
              <a:t>Inversion and Eversion</a:t>
            </a:r>
          </a:p>
        </p:txBody>
      </p:sp>
    </p:spTree>
    <p:extLst>
      <p:ext uri="{BB962C8B-B14F-4D97-AF65-F5344CB8AC3E}">
        <p14:creationId xmlns:p14="http://schemas.microsoft.com/office/powerpoint/2010/main" val="5679376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7" name="Rectangle 2"/>
          <p:cNvSpPr txBox="1">
            <a:spLocks noChangeArrowheads="1"/>
          </p:cNvSpPr>
          <p:nvPr/>
        </p:nvSpPr>
        <p:spPr>
          <a:xfrm>
            <a:off x="217147" y="194125"/>
            <a:ext cx="7269163" cy="67024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b="0" dirty="0"/>
              <a:t>Mid Tarsal Joint Line</a:t>
            </a:r>
            <a:endParaRPr lang="en-GB" altLang="en-US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7584" y="1211585"/>
            <a:ext cx="2736304" cy="4968552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3851728" y="1519077"/>
            <a:ext cx="3312560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charset="0"/>
              <a:buChar char="•"/>
            </a:pPr>
            <a:r>
              <a:rPr lang="en-GB" sz="1600" dirty="0">
                <a:solidFill>
                  <a:srgbClr val="000000"/>
                </a:solidFill>
                <a:latin typeface=""/>
              </a:rPr>
              <a:t>The </a:t>
            </a:r>
            <a:r>
              <a:rPr lang="en-GB" sz="1600" dirty="0" err="1">
                <a:solidFill>
                  <a:srgbClr val="000000"/>
                </a:solidFill>
                <a:latin typeface=""/>
              </a:rPr>
              <a:t>midtarsal</a:t>
            </a:r>
            <a:r>
              <a:rPr lang="en-GB" sz="1600" dirty="0">
                <a:solidFill>
                  <a:srgbClr val="000000"/>
                </a:solidFill>
                <a:latin typeface=""/>
              </a:rPr>
              <a:t> joint formed by the articulation of:</a:t>
            </a:r>
          </a:p>
          <a:p>
            <a:pPr marL="285750" indent="-285750">
              <a:buFont typeface="Arial" charset="0"/>
              <a:buChar char="•"/>
            </a:pPr>
            <a:r>
              <a:rPr lang="en-GB" sz="1600" dirty="0">
                <a:solidFill>
                  <a:srgbClr val="000000"/>
                </a:solidFill>
                <a:latin typeface=""/>
              </a:rPr>
              <a:t>The </a:t>
            </a:r>
            <a:r>
              <a:rPr lang="en-GB" sz="1600" dirty="0">
                <a:solidFill>
                  <a:srgbClr val="FF0000"/>
                </a:solidFill>
                <a:latin typeface=""/>
              </a:rPr>
              <a:t>calcaneus </a:t>
            </a:r>
            <a:r>
              <a:rPr lang="en-GB" sz="1600" dirty="0">
                <a:solidFill>
                  <a:srgbClr val="000000"/>
                </a:solidFill>
                <a:latin typeface=""/>
              </a:rPr>
              <a:t>with the </a:t>
            </a:r>
            <a:r>
              <a:rPr lang="en-GB" sz="1600" dirty="0">
                <a:solidFill>
                  <a:srgbClr val="FF0000"/>
                </a:solidFill>
                <a:latin typeface=""/>
              </a:rPr>
              <a:t>cuboid </a:t>
            </a:r>
            <a:r>
              <a:rPr lang="en-GB" sz="1600" dirty="0">
                <a:solidFill>
                  <a:srgbClr val="000000"/>
                </a:solidFill>
                <a:latin typeface=""/>
              </a:rPr>
              <a:t>the </a:t>
            </a:r>
            <a:r>
              <a:rPr lang="en-GB" sz="1600" dirty="0" err="1">
                <a:solidFill>
                  <a:srgbClr val="000000"/>
                </a:solidFill>
                <a:latin typeface=""/>
              </a:rPr>
              <a:t>calcaneo</a:t>
            </a:r>
            <a:r>
              <a:rPr lang="en-GB" sz="1600" dirty="0">
                <a:solidFill>
                  <a:srgbClr val="000000"/>
                </a:solidFill>
                <a:latin typeface=""/>
              </a:rPr>
              <a:t>-cuboid joint)</a:t>
            </a:r>
          </a:p>
          <a:p>
            <a:pPr marL="285750" indent="-285750">
              <a:buFont typeface="Arial" charset="0"/>
              <a:buChar char="•"/>
            </a:pPr>
            <a:r>
              <a:rPr lang="en-GB" sz="1600" dirty="0">
                <a:solidFill>
                  <a:srgbClr val="000000"/>
                </a:solidFill>
                <a:latin typeface=""/>
              </a:rPr>
              <a:t>The </a:t>
            </a:r>
            <a:r>
              <a:rPr lang="en-GB" sz="1600" dirty="0">
                <a:solidFill>
                  <a:srgbClr val="FF0000"/>
                </a:solidFill>
                <a:latin typeface=""/>
              </a:rPr>
              <a:t>talus </a:t>
            </a:r>
            <a:r>
              <a:rPr lang="en-GB" sz="1600" dirty="0">
                <a:solidFill>
                  <a:srgbClr val="000000"/>
                </a:solidFill>
                <a:latin typeface=""/>
              </a:rPr>
              <a:t>with the </a:t>
            </a:r>
            <a:r>
              <a:rPr lang="en-GB" sz="1600" dirty="0">
                <a:solidFill>
                  <a:srgbClr val="FF0000"/>
                </a:solidFill>
                <a:latin typeface=""/>
              </a:rPr>
              <a:t>navicular </a:t>
            </a:r>
            <a:r>
              <a:rPr lang="en-GB" sz="1600" dirty="0">
                <a:solidFill>
                  <a:srgbClr val="000000"/>
                </a:solidFill>
                <a:latin typeface=""/>
              </a:rPr>
              <a:t>the </a:t>
            </a:r>
            <a:r>
              <a:rPr lang="en-GB" sz="1600" dirty="0" err="1">
                <a:solidFill>
                  <a:srgbClr val="000000"/>
                </a:solidFill>
                <a:latin typeface=""/>
              </a:rPr>
              <a:t>talocalcaneo</a:t>
            </a:r>
            <a:r>
              <a:rPr lang="en-GB" sz="1600" dirty="0">
                <a:solidFill>
                  <a:srgbClr val="000000"/>
                </a:solidFill>
                <a:latin typeface=""/>
              </a:rPr>
              <a:t>-navicular joint)</a:t>
            </a:r>
          </a:p>
          <a:p>
            <a:pPr marL="285750" indent="-285750">
              <a:buFont typeface="Arial" charset="0"/>
              <a:buChar char="•"/>
            </a:pPr>
            <a:r>
              <a:rPr lang="en-GB" sz="1600" dirty="0" err="1">
                <a:solidFill>
                  <a:srgbClr val="000000"/>
                </a:solidFill>
                <a:latin typeface=""/>
              </a:rPr>
              <a:t>Midtarsal</a:t>
            </a:r>
            <a:r>
              <a:rPr lang="en-GB" sz="1600" dirty="0">
                <a:solidFill>
                  <a:srgbClr val="000000"/>
                </a:solidFill>
                <a:latin typeface=""/>
              </a:rPr>
              <a:t> Inversion and Eversion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95596262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7" name="Rectangle 2"/>
          <p:cNvSpPr txBox="1">
            <a:spLocks noChangeArrowheads="1"/>
          </p:cNvSpPr>
          <p:nvPr/>
        </p:nvSpPr>
        <p:spPr>
          <a:xfrm>
            <a:off x="217147" y="194125"/>
            <a:ext cx="7269163" cy="67024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b="0" dirty="0"/>
              <a:t>Ottawa Guidelines</a:t>
            </a:r>
            <a:endParaRPr lang="en-GB" altLang="en-US" dirty="0"/>
          </a:p>
        </p:txBody>
      </p:sp>
      <p:sp>
        <p:nvSpPr>
          <p:cNvPr id="3" name="Rectangle 2"/>
          <p:cNvSpPr/>
          <p:nvPr/>
        </p:nvSpPr>
        <p:spPr>
          <a:xfrm>
            <a:off x="467544" y="1412776"/>
            <a:ext cx="6390456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dirty="0">
                <a:solidFill>
                  <a:srgbClr val="595959"/>
                </a:solidFill>
                <a:latin typeface="+mj-lt"/>
              </a:rPr>
              <a:t>Pain on palpation of:</a:t>
            </a:r>
          </a:p>
          <a:p>
            <a:endParaRPr lang="en-GB" sz="1600" dirty="0">
              <a:solidFill>
                <a:srgbClr val="595959"/>
              </a:solidFill>
              <a:latin typeface="+mj-lt"/>
            </a:endParaRPr>
          </a:p>
          <a:p>
            <a:pPr marL="285750" indent="-285750">
              <a:buFont typeface="Arial" charset="0"/>
              <a:buChar char="•"/>
            </a:pPr>
            <a:r>
              <a:rPr lang="en-GB" sz="1600" dirty="0">
                <a:solidFill>
                  <a:srgbClr val="595959"/>
                </a:solidFill>
                <a:latin typeface="+mj-lt"/>
              </a:rPr>
              <a:t>Medial malleolus</a:t>
            </a:r>
            <a:r>
              <a:rPr lang="en-GB" sz="1600" dirty="0">
                <a:solidFill>
                  <a:srgbClr val="4F82BE"/>
                </a:solidFill>
                <a:latin typeface="+mj-lt"/>
              </a:rPr>
              <a:t> </a:t>
            </a:r>
          </a:p>
          <a:p>
            <a:pPr marL="285750" indent="-285750">
              <a:buFont typeface="Arial" charset="0"/>
              <a:buChar char="•"/>
            </a:pPr>
            <a:r>
              <a:rPr lang="en-GB" sz="1600" dirty="0">
                <a:solidFill>
                  <a:srgbClr val="595959"/>
                </a:solidFill>
                <a:latin typeface="+mj-lt"/>
              </a:rPr>
              <a:t>Lateral malleolus</a:t>
            </a:r>
          </a:p>
          <a:p>
            <a:pPr marL="285750" indent="-285750">
              <a:buFont typeface="Arial" charset="0"/>
              <a:buChar char="•"/>
            </a:pPr>
            <a:r>
              <a:rPr lang="en-GB" sz="1600" dirty="0">
                <a:solidFill>
                  <a:srgbClr val="595959"/>
                </a:solidFill>
                <a:latin typeface="+mj-lt"/>
              </a:rPr>
              <a:t>Tuberosity of Navicular</a:t>
            </a:r>
          </a:p>
          <a:p>
            <a:pPr marL="285750" indent="-285750">
              <a:buFont typeface="Arial" charset="0"/>
              <a:buChar char="•"/>
            </a:pPr>
            <a:r>
              <a:rPr lang="en-GB" sz="1600" dirty="0">
                <a:solidFill>
                  <a:srgbClr val="595959"/>
                </a:solidFill>
                <a:latin typeface="+mj-lt"/>
              </a:rPr>
              <a:t>Base of 5th Metatarsal</a:t>
            </a:r>
          </a:p>
          <a:p>
            <a:pPr marL="285750" indent="-285750">
              <a:buFont typeface="Arial" charset="0"/>
              <a:buChar char="•"/>
            </a:pPr>
            <a:r>
              <a:rPr lang="en-GB" sz="1600" dirty="0">
                <a:solidFill>
                  <a:srgbClr val="595959"/>
                </a:solidFill>
                <a:latin typeface="+mj-lt"/>
              </a:rPr>
              <a:t>Head of Fibula</a:t>
            </a:r>
          </a:p>
          <a:p>
            <a:endParaRPr lang="en-GB" sz="1600" dirty="0">
              <a:solidFill>
                <a:srgbClr val="595959"/>
              </a:solidFill>
              <a:latin typeface="+mj-lt"/>
            </a:endParaRPr>
          </a:p>
          <a:p>
            <a:r>
              <a:rPr lang="en-GB" sz="1600" dirty="0">
                <a:solidFill>
                  <a:srgbClr val="595959"/>
                </a:solidFill>
                <a:latin typeface="+mj-lt"/>
              </a:rPr>
              <a:t>Should be X-</a:t>
            </a:r>
            <a:r>
              <a:rPr lang="en-GB" sz="1600" dirty="0" err="1">
                <a:solidFill>
                  <a:srgbClr val="595959"/>
                </a:solidFill>
                <a:latin typeface="+mj-lt"/>
              </a:rPr>
              <a:t>Ray’d</a:t>
            </a:r>
            <a:r>
              <a:rPr lang="en-GB" sz="1600" dirty="0">
                <a:solidFill>
                  <a:srgbClr val="595959"/>
                </a:solidFill>
                <a:latin typeface="+mj-lt"/>
              </a:rPr>
              <a:t> to check for fractures (#)</a:t>
            </a:r>
            <a:endParaRPr lang="en-GB" sz="16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69235994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7" name="Rectangle 2"/>
          <p:cNvSpPr txBox="1">
            <a:spLocks noChangeArrowheads="1"/>
          </p:cNvSpPr>
          <p:nvPr/>
        </p:nvSpPr>
        <p:spPr>
          <a:xfrm>
            <a:off x="217147" y="194125"/>
            <a:ext cx="7269163" cy="67024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b="0" dirty="0"/>
              <a:t>Medial Ligaments</a:t>
            </a:r>
            <a:endParaRPr lang="en-GB" altLang="en-US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544" y="1412776"/>
            <a:ext cx="4552367" cy="4552367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5019911" y="1844824"/>
            <a:ext cx="222613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dirty="0">
                <a:latin typeface="+mj-lt"/>
              </a:rPr>
              <a:t>Anterior </a:t>
            </a:r>
            <a:r>
              <a:rPr lang="en-GB" sz="1600" dirty="0" err="1">
                <a:latin typeface="+mj-lt"/>
              </a:rPr>
              <a:t>tibiotalar</a:t>
            </a:r>
            <a:endParaRPr lang="en-GB" sz="1600" dirty="0">
              <a:latin typeface="+mj-lt"/>
            </a:endParaRPr>
          </a:p>
          <a:p>
            <a:r>
              <a:rPr lang="en-GB" sz="1600" dirty="0">
                <a:latin typeface="+mj-lt"/>
              </a:rPr>
              <a:t>part of deltoid</a:t>
            </a:r>
          </a:p>
          <a:p>
            <a:r>
              <a:rPr lang="en-GB" sz="1600" dirty="0">
                <a:latin typeface="+mj-lt"/>
              </a:rPr>
              <a:t>ligament</a:t>
            </a:r>
          </a:p>
        </p:txBody>
      </p:sp>
    </p:spTree>
    <p:extLst>
      <p:ext uri="{BB962C8B-B14F-4D97-AF65-F5344CB8AC3E}">
        <p14:creationId xmlns:p14="http://schemas.microsoft.com/office/powerpoint/2010/main" val="94693634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7" name="Rectangle 2"/>
          <p:cNvSpPr txBox="1">
            <a:spLocks noChangeArrowheads="1"/>
          </p:cNvSpPr>
          <p:nvPr/>
        </p:nvSpPr>
        <p:spPr>
          <a:xfrm>
            <a:off x="217147" y="194125"/>
            <a:ext cx="7269163" cy="67024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b="0"/>
              <a:t>Medial Ligaments</a:t>
            </a:r>
            <a:endParaRPr lang="en-GB" altLang="en-US" dirty="0"/>
          </a:p>
        </p:txBody>
      </p:sp>
      <p:sp>
        <p:nvSpPr>
          <p:cNvPr id="4" name="Rectangle 3"/>
          <p:cNvSpPr/>
          <p:nvPr/>
        </p:nvSpPr>
        <p:spPr>
          <a:xfrm>
            <a:off x="5019911" y="1844824"/>
            <a:ext cx="222613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dirty="0">
                <a:latin typeface="+mj-lt"/>
              </a:rPr>
              <a:t>Posterior </a:t>
            </a:r>
            <a:r>
              <a:rPr lang="en-GB" sz="1600" dirty="0" err="1">
                <a:latin typeface="+mj-lt"/>
              </a:rPr>
              <a:t>tibiotalar</a:t>
            </a:r>
            <a:endParaRPr lang="en-GB" sz="1600" dirty="0">
              <a:latin typeface="+mj-lt"/>
            </a:endParaRPr>
          </a:p>
          <a:p>
            <a:r>
              <a:rPr lang="en-GB" sz="1600" dirty="0">
                <a:latin typeface="+mj-lt"/>
              </a:rPr>
              <a:t>part of deltoid</a:t>
            </a:r>
          </a:p>
          <a:p>
            <a:r>
              <a:rPr lang="en-GB" sz="1600" dirty="0">
                <a:latin typeface="+mj-lt"/>
              </a:rPr>
              <a:t>ligament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7753" y="1190978"/>
            <a:ext cx="5190350" cy="5190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996336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7" name="Rectangle 2"/>
          <p:cNvSpPr txBox="1">
            <a:spLocks noChangeArrowheads="1"/>
          </p:cNvSpPr>
          <p:nvPr/>
        </p:nvSpPr>
        <p:spPr>
          <a:xfrm>
            <a:off x="217147" y="194125"/>
            <a:ext cx="7269163" cy="67024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b="0"/>
              <a:t>Medial Ligaments</a:t>
            </a:r>
            <a:endParaRPr lang="en-GB" altLang="en-US" dirty="0"/>
          </a:p>
        </p:txBody>
      </p:sp>
      <p:sp>
        <p:nvSpPr>
          <p:cNvPr id="4" name="Rectangle 3"/>
          <p:cNvSpPr/>
          <p:nvPr/>
        </p:nvSpPr>
        <p:spPr>
          <a:xfrm>
            <a:off x="5019911" y="1844824"/>
            <a:ext cx="222613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dirty="0" err="1">
                <a:latin typeface="+mj-lt"/>
              </a:rPr>
              <a:t>Tibiocalcaneal</a:t>
            </a:r>
            <a:r>
              <a:rPr lang="en-GB" sz="1600" dirty="0">
                <a:latin typeface="+mj-lt"/>
              </a:rPr>
              <a:t> portion of deltoid</a:t>
            </a:r>
          </a:p>
          <a:p>
            <a:r>
              <a:rPr lang="en-GB" sz="1600" dirty="0">
                <a:latin typeface="+mj-lt"/>
              </a:rPr>
              <a:t>ligament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9552" y="1193104"/>
            <a:ext cx="5013176" cy="50131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352738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7" name="Rectangle 2"/>
          <p:cNvSpPr txBox="1">
            <a:spLocks noChangeArrowheads="1"/>
          </p:cNvSpPr>
          <p:nvPr/>
        </p:nvSpPr>
        <p:spPr>
          <a:xfrm>
            <a:off x="217147" y="194125"/>
            <a:ext cx="7269163" cy="67024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b="0"/>
              <a:t>Medial Ligaments</a:t>
            </a:r>
            <a:endParaRPr lang="en-GB" altLang="en-US" dirty="0"/>
          </a:p>
        </p:txBody>
      </p:sp>
      <p:sp>
        <p:nvSpPr>
          <p:cNvPr id="4" name="Rectangle 3"/>
          <p:cNvSpPr/>
          <p:nvPr/>
        </p:nvSpPr>
        <p:spPr>
          <a:xfrm>
            <a:off x="5019911" y="1844824"/>
            <a:ext cx="2226133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dirty="0" err="1">
                <a:latin typeface="+mj-lt"/>
              </a:rPr>
              <a:t>Tibionavicular</a:t>
            </a:r>
            <a:r>
              <a:rPr lang="en-GB" sz="1600" dirty="0">
                <a:latin typeface="+mj-lt"/>
              </a:rPr>
              <a:t> portion</a:t>
            </a:r>
          </a:p>
          <a:p>
            <a:r>
              <a:rPr lang="en-GB" sz="1600" dirty="0">
                <a:latin typeface="+mj-lt"/>
              </a:rPr>
              <a:t>of the Deltoid Ligament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9552" y="1186797"/>
            <a:ext cx="5013176" cy="50131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511175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7" name="Rectangle 2"/>
          <p:cNvSpPr txBox="1">
            <a:spLocks noChangeArrowheads="1"/>
          </p:cNvSpPr>
          <p:nvPr/>
        </p:nvSpPr>
        <p:spPr>
          <a:xfrm>
            <a:off x="217147" y="194125"/>
            <a:ext cx="7269163" cy="67024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b="0"/>
              <a:t>Medial Ligaments</a:t>
            </a:r>
            <a:endParaRPr lang="en-GB" altLang="en-US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7037" y="1595618"/>
            <a:ext cx="6608886" cy="42099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11984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7" name="Rectangle 2"/>
          <p:cNvSpPr txBox="1">
            <a:spLocks noChangeArrowheads="1"/>
          </p:cNvSpPr>
          <p:nvPr/>
        </p:nvSpPr>
        <p:spPr>
          <a:xfrm>
            <a:off x="217147" y="194125"/>
            <a:ext cx="7269163" cy="67024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b="0" dirty="0"/>
              <a:t>Lateral Ligaments</a:t>
            </a:r>
            <a:endParaRPr lang="en-GB" alt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560" y="1243006"/>
            <a:ext cx="4968552" cy="4968552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5004048" y="2060848"/>
            <a:ext cx="209344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>
                <a:latin typeface=""/>
              </a:rPr>
              <a:t>Anterior </a:t>
            </a:r>
            <a:r>
              <a:rPr lang="en-GB" sz="1400" dirty="0" err="1">
                <a:latin typeface=""/>
              </a:rPr>
              <a:t>Talofibular</a:t>
            </a:r>
            <a:endParaRPr lang="en-GB" sz="1400" dirty="0">
              <a:latin typeface=""/>
            </a:endParaRPr>
          </a:p>
          <a:p>
            <a:r>
              <a:rPr lang="en-GB" sz="1400" dirty="0">
                <a:latin typeface=""/>
              </a:rPr>
              <a:t>Ligament (ATFL)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82683386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7" name="Rectangle 2"/>
          <p:cNvSpPr txBox="1">
            <a:spLocks noChangeArrowheads="1"/>
          </p:cNvSpPr>
          <p:nvPr/>
        </p:nvSpPr>
        <p:spPr>
          <a:xfrm>
            <a:off x="217147" y="194125"/>
            <a:ext cx="7269163" cy="67024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b="0" dirty="0"/>
              <a:t>Lateral Ligaments</a:t>
            </a:r>
            <a:endParaRPr lang="en-GB" altLang="en-US" dirty="0"/>
          </a:p>
        </p:txBody>
      </p:sp>
      <p:sp>
        <p:nvSpPr>
          <p:cNvPr id="4" name="Rectangle 3"/>
          <p:cNvSpPr/>
          <p:nvPr/>
        </p:nvSpPr>
        <p:spPr>
          <a:xfrm>
            <a:off x="5004048" y="2060848"/>
            <a:ext cx="209344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 err="1">
                <a:latin typeface=""/>
              </a:rPr>
              <a:t>Calcaneofibular</a:t>
            </a:r>
            <a:endParaRPr lang="en-GB" sz="1400" dirty="0">
              <a:latin typeface=""/>
            </a:endParaRPr>
          </a:p>
          <a:p>
            <a:r>
              <a:rPr lang="en-GB" sz="1400" dirty="0">
                <a:latin typeface=""/>
              </a:rPr>
              <a:t>Ligament (CFL)</a:t>
            </a:r>
            <a:endParaRPr lang="en-GB" sz="14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560" y="1628800"/>
            <a:ext cx="4392488" cy="4392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518454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7" name="Rectangle 2"/>
          <p:cNvSpPr txBox="1">
            <a:spLocks noChangeArrowheads="1"/>
          </p:cNvSpPr>
          <p:nvPr/>
        </p:nvSpPr>
        <p:spPr>
          <a:xfrm>
            <a:off x="217147" y="194125"/>
            <a:ext cx="7269163" cy="67024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b="0" dirty="0"/>
              <a:t>Lateral Ligaments</a:t>
            </a:r>
            <a:endParaRPr lang="en-GB" altLang="en-US" dirty="0"/>
          </a:p>
        </p:txBody>
      </p:sp>
      <p:sp>
        <p:nvSpPr>
          <p:cNvPr id="4" name="Rectangle 3"/>
          <p:cNvSpPr/>
          <p:nvPr/>
        </p:nvSpPr>
        <p:spPr>
          <a:xfrm>
            <a:off x="5004048" y="2060848"/>
            <a:ext cx="209344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/>
              <a:t>Posterior </a:t>
            </a:r>
            <a:r>
              <a:rPr lang="en-GB" sz="1400" dirty="0" err="1"/>
              <a:t>Talofibular</a:t>
            </a:r>
            <a:endParaRPr lang="en-GB" sz="1400" dirty="0"/>
          </a:p>
          <a:p>
            <a:r>
              <a:rPr lang="en-GB" sz="1400" dirty="0"/>
              <a:t>Ligament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116" y="1531617"/>
            <a:ext cx="4273932" cy="42739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607681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6734" y="5805549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7" name="Rectangle 2"/>
          <p:cNvSpPr txBox="1">
            <a:spLocks noChangeArrowheads="1"/>
          </p:cNvSpPr>
          <p:nvPr/>
        </p:nvSpPr>
        <p:spPr>
          <a:xfrm>
            <a:off x="217147" y="194125"/>
            <a:ext cx="7269163" cy="67024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b="0" dirty="0" err="1"/>
              <a:t>Syndesmosis</a:t>
            </a:r>
            <a:r>
              <a:rPr lang="en-GB" b="0" dirty="0"/>
              <a:t> Ligaments</a:t>
            </a:r>
            <a:endParaRPr lang="en-GB" altLang="en-US" dirty="0"/>
          </a:p>
        </p:txBody>
      </p:sp>
      <p:sp>
        <p:nvSpPr>
          <p:cNvPr id="4" name="Rectangle 3"/>
          <p:cNvSpPr/>
          <p:nvPr/>
        </p:nvSpPr>
        <p:spPr>
          <a:xfrm>
            <a:off x="336896" y="1435215"/>
            <a:ext cx="353360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charset="0"/>
              <a:buChar char="•"/>
            </a:pPr>
            <a:r>
              <a:rPr lang="en-GB" sz="1600" dirty="0">
                <a:latin typeface="+mj-lt"/>
              </a:rPr>
              <a:t>Anterior Tibiofibular Ligament</a:t>
            </a:r>
          </a:p>
          <a:p>
            <a:pPr marL="285750" indent="-285750">
              <a:buFont typeface="Arial" charset="0"/>
              <a:buChar char="•"/>
            </a:pPr>
            <a:r>
              <a:rPr lang="en-GB" sz="1600" dirty="0">
                <a:latin typeface="+mj-lt"/>
              </a:rPr>
              <a:t>Posterior Tibiofibular Ligament</a:t>
            </a:r>
          </a:p>
          <a:p>
            <a:pPr marL="285750" indent="-285750">
              <a:buFont typeface="Arial" charset="0"/>
              <a:buChar char="•"/>
            </a:pPr>
            <a:r>
              <a:rPr lang="en-GB" sz="1600" dirty="0">
                <a:latin typeface="+mj-lt"/>
              </a:rPr>
              <a:t>Interosseous Membrane 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6734" y="2744725"/>
            <a:ext cx="5080000" cy="381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6828283"/>
      </p:ext>
    </p:extLst>
  </p:cSld>
  <p:clrMapOvr>
    <a:masterClrMapping/>
  </p:clrMapOvr>
</p:sld>
</file>

<file path=ppt/theme/theme1.xml><?xml version="1.0" encoding="utf-8"?>
<a:theme xmlns:a="http://schemas.openxmlformats.org/drawingml/2006/main" name="View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3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23C5FE65-18CC-4A65-9EBC-B05E331504E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View</Template>
  <TotalTime>0</TotalTime>
  <Words>309</Words>
  <Application>Microsoft Office PowerPoint</Application>
  <PresentationFormat>On-screen Show (4:3)</PresentationFormat>
  <Paragraphs>126</Paragraphs>
  <Slides>23</Slides>
  <Notes>21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8" baseType="lpstr">
      <vt:lpstr>Arial</vt:lpstr>
      <vt:lpstr>Calibri</vt:lpstr>
      <vt:lpstr>Century Schoolbook</vt:lpstr>
      <vt:lpstr>Wingdings 2</vt:lpstr>
      <vt:lpstr>View</vt:lpstr>
      <vt:lpstr>Introduction to Clinical Assessment Practical – Ankle Osteology</vt:lpstr>
      <vt:lpstr>Recap – Knee MMTs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 Anatomy &amp; Physiology – Overview</dc:title>
  <dc:creator>Daniel Martin</dc:creator>
  <cp:lastModifiedBy>Daniel Martin</cp:lastModifiedBy>
  <cp:revision>87</cp:revision>
  <cp:lastPrinted>2016-10-24T07:25:31Z</cp:lastPrinted>
  <dcterms:created xsi:type="dcterms:W3CDTF">2016-09-15T12:23:08Z</dcterms:created>
  <dcterms:modified xsi:type="dcterms:W3CDTF">2021-11-23T10:57:57Z</dcterms:modified>
</cp:coreProperties>
</file>