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375889"/>
              <a:satOff val="-9195"/>
              <a:lumOff val="-14901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7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39D60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3">
              <a:hueOff val="708446"/>
              <a:satOff val="-4821"/>
              <a:lumOff val="-1425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-113918"/>
              <a:satOff val="19024"/>
              <a:lumOff val="19749"/>
              <a:alpha val="35000"/>
            </a:scheme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38AA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6"/>
              <a:satOff val="13972"/>
              <a:lumOff val="-24493"/>
            </a:schemeClr>
          </a:solidFill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4"/>
              <a:satOff val="6343"/>
              <a:lumOff val="-13963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6635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3"/>
  </p:normalViewPr>
  <p:slideViewPr>
    <p:cSldViewPr snapToGrid="0" snapToObjects="1">
      <p:cViewPr varScale="1">
        <p:scale>
          <a:sx n="82" d="100"/>
          <a:sy n="82" d="100"/>
        </p:scale>
        <p:origin x="14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1" name="Shape 13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ine"/>
          <p:cNvSpPr/>
          <p:nvPr/>
        </p:nvSpPr>
        <p:spPr>
          <a:xfrm>
            <a:off x="508000" y="6591300"/>
            <a:ext cx="11999453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4" name="Line"/>
          <p:cNvSpPr/>
          <p:nvPr/>
        </p:nvSpPr>
        <p:spPr>
          <a:xfrm>
            <a:off x="508000" y="4089400"/>
            <a:ext cx="12000019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5" name="Line"/>
          <p:cNvSpPr/>
          <p:nvPr/>
        </p:nvSpPr>
        <p:spPr>
          <a:xfrm flipV="1">
            <a:off x="7994302" y="45262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6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3505200"/>
            <a:ext cx="7200900" cy="508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xfrm>
            <a:off x="508000" y="414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280400" y="414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"/>
          <p:cNvSpPr/>
          <p:nvPr/>
        </p:nvSpPr>
        <p:spPr>
          <a:xfrm flipV="1">
            <a:off x="7994302" y="70535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" name="Line"/>
          <p:cNvSpPr/>
          <p:nvPr/>
        </p:nvSpPr>
        <p:spPr>
          <a:xfrm>
            <a:off x="508000" y="9131300"/>
            <a:ext cx="11999453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8" name="Line"/>
          <p:cNvSpPr/>
          <p:nvPr/>
        </p:nvSpPr>
        <p:spPr>
          <a:xfrm>
            <a:off x="508000" y="6629400"/>
            <a:ext cx="12000019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9" name="Line"/>
          <p:cNvSpPr/>
          <p:nvPr/>
        </p:nvSpPr>
        <p:spPr>
          <a:xfrm flipV="1">
            <a:off x="7994302" y="70535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0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6096000"/>
            <a:ext cx="7200900" cy="508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31" name="Image"/>
          <p:cNvSpPr>
            <a:spLocks noGrp="1"/>
          </p:cNvSpPr>
          <p:nvPr>
            <p:ph type="pic" idx="14"/>
          </p:nvPr>
        </p:nvSpPr>
        <p:spPr>
          <a:xfrm>
            <a:off x="584200" y="558800"/>
            <a:ext cx="11823700" cy="70866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508000" y="668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280400" y="668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xfrm>
            <a:off x="508000" y="3670300"/>
            <a:ext cx="11988800" cy="2413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Line"/>
          <p:cNvSpPr/>
          <p:nvPr/>
        </p:nvSpPr>
        <p:spPr>
          <a:xfrm>
            <a:off x="508000" y="4876800"/>
            <a:ext cx="5676374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0" name="Line"/>
          <p:cNvSpPr/>
          <p:nvPr/>
        </p:nvSpPr>
        <p:spPr>
          <a:xfrm>
            <a:off x="508000" y="2768600"/>
            <a:ext cx="5676316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1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2171700"/>
            <a:ext cx="5676900" cy="508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52" name="Image"/>
          <p:cNvSpPr>
            <a:spLocks noGrp="1"/>
          </p:cNvSpPr>
          <p:nvPr>
            <p:ph type="pic" sz="half" idx="14"/>
          </p:nvPr>
        </p:nvSpPr>
        <p:spPr>
          <a:xfrm>
            <a:off x="6704698" y="590550"/>
            <a:ext cx="5806884" cy="8509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508000" y="2806700"/>
            <a:ext cx="5676900" cy="2032000"/>
          </a:xfrm>
          <a:prstGeom prst="rect">
            <a:avLst/>
          </a:prstGeom>
        </p:spPr>
        <p:txBody>
          <a:bodyPr/>
          <a:lstStyle>
            <a:lvl1pPr algn="l">
              <a:defRPr sz="56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508000" y="5029200"/>
            <a:ext cx="5676900" cy="4013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Image"/>
          <p:cNvSpPr>
            <a:spLocks noGrp="1"/>
          </p:cNvSpPr>
          <p:nvPr>
            <p:ph type="pic" sz="half" idx="13"/>
          </p:nvPr>
        </p:nvSpPr>
        <p:spPr>
          <a:xfrm>
            <a:off x="6819900" y="1739900"/>
            <a:ext cx="5575300" cy="816965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08000" y="2730500"/>
            <a:ext cx="5816600" cy="6350000"/>
          </a:xfrm>
          <a:prstGeom prst="rect">
            <a:avLst/>
          </a:prstGeom>
        </p:spPr>
        <p:txBody>
          <a:bodyPr/>
          <a:lstStyle>
            <a:lvl1pPr marL="393700" indent="-393700">
              <a:spcBef>
                <a:spcPts val="1800"/>
              </a:spcBef>
              <a:buSzPct val="65000"/>
              <a:defRPr sz="3000"/>
            </a:lvl1pPr>
            <a:lvl2pPr marL="787400" indent="-393700">
              <a:spcBef>
                <a:spcPts val="1800"/>
              </a:spcBef>
              <a:buSzPct val="65000"/>
              <a:defRPr sz="3000"/>
            </a:lvl2pPr>
            <a:lvl3pPr marL="1181100" indent="-393700">
              <a:spcBef>
                <a:spcPts val="1800"/>
              </a:spcBef>
              <a:buSzPct val="65000"/>
              <a:defRPr sz="3000"/>
            </a:lvl3pPr>
            <a:lvl4pPr marL="1574800" indent="-393700">
              <a:spcBef>
                <a:spcPts val="1800"/>
              </a:spcBef>
              <a:buSzPct val="65000"/>
              <a:defRPr sz="3000"/>
            </a:lvl4pPr>
            <a:lvl5pPr marL="1968500" indent="-393700">
              <a:spcBef>
                <a:spcPts val="1800"/>
              </a:spcBef>
              <a:buSzPct val="65000"/>
              <a:defRPr sz="3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Body Level One…"/>
          <p:cNvSpPr txBox="1">
            <a:spLocks noGrp="1"/>
          </p:cNvSpPr>
          <p:nvPr>
            <p:ph type="body" idx="1"/>
          </p:nvPr>
        </p:nvSpPr>
        <p:spPr>
          <a:xfrm>
            <a:off x="508000" y="1270000"/>
            <a:ext cx="11988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>
            <a:spLocks noGrp="1"/>
          </p:cNvSpPr>
          <p:nvPr>
            <p:ph type="pic" sz="half" idx="13"/>
          </p:nvPr>
        </p:nvSpPr>
        <p:spPr>
          <a:xfrm>
            <a:off x="6260986" y="4406900"/>
            <a:ext cx="6697779" cy="4711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8" name="Image"/>
          <p:cNvSpPr>
            <a:spLocks noGrp="1"/>
          </p:cNvSpPr>
          <p:nvPr>
            <p:ph type="pic" sz="quarter" idx="14"/>
          </p:nvPr>
        </p:nvSpPr>
        <p:spPr>
          <a:xfrm>
            <a:off x="6680200" y="635000"/>
            <a:ext cx="5829301" cy="3517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9" name="Image"/>
          <p:cNvSpPr>
            <a:spLocks noGrp="1"/>
          </p:cNvSpPr>
          <p:nvPr>
            <p:ph type="pic" sz="half" idx="15"/>
          </p:nvPr>
        </p:nvSpPr>
        <p:spPr>
          <a:xfrm>
            <a:off x="482600" y="609600"/>
            <a:ext cx="5728881" cy="8394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533400" y="5969000"/>
            <a:ext cx="11938000" cy="6096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1200"/>
              </a:spcBef>
              <a:buClrTx/>
              <a:buSzTx/>
              <a:buFontTx/>
              <a:buNone/>
              <a:defRPr sz="3000" i="1"/>
            </a:lvl1pPr>
          </a:lstStyle>
          <a:p>
            <a:r>
              <a:t>–Johnny Appleseed</a:t>
            </a:r>
          </a:p>
        </p:txBody>
      </p:sp>
      <p:sp>
        <p:nvSpPr>
          <p:cNvPr id="108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1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Image"/>
          <p:cNvSpPr>
            <a:spLocks noGrp="1"/>
          </p:cNvSpPr>
          <p:nvPr>
            <p:ph type="pic" idx="13"/>
          </p:nvPr>
        </p:nvSpPr>
        <p:spPr>
          <a:xfrm>
            <a:off x="-901700" y="-127000"/>
            <a:ext cx="14211300" cy="999725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>
            <a:off x="508000" y="2171700"/>
            <a:ext cx="1199729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" name="Line"/>
          <p:cNvSpPr/>
          <p:nvPr/>
        </p:nvSpPr>
        <p:spPr>
          <a:xfrm>
            <a:off x="508000" y="635000"/>
            <a:ext cx="1199729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508000" y="800100"/>
            <a:ext cx="11988800" cy="121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Body Level One…"/>
          <p:cNvSpPr txBox="1">
            <a:spLocks noGrp="1"/>
          </p:cNvSpPr>
          <p:nvPr>
            <p:ph type="body" idx="1"/>
          </p:nvPr>
        </p:nvSpPr>
        <p:spPr>
          <a:xfrm>
            <a:off x="508000" y="2628900"/>
            <a:ext cx="11988800" cy="609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24599" y="9258300"/>
            <a:ext cx="342901" cy="4064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>
                <a:solidFill>
                  <a:srgbClr val="4C4946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1pPr>
      <a:lvl2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2pPr>
      <a:lvl3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3pPr>
      <a:lvl4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4pPr>
      <a:lvl5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5pPr>
      <a:lvl6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6pPr>
      <a:lvl7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7pPr>
      <a:lvl8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8pPr>
      <a:lvl9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1pPr>
      <a:lvl2pPr marL="9398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2pPr>
      <a:lvl3pPr marL="14097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3pPr>
      <a:lvl4pPr marL="18796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4pPr>
      <a:lvl5pPr marL="23495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5pPr>
      <a:lvl6pPr marL="28194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6pPr>
      <a:lvl7pPr marL="32893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7pPr>
      <a:lvl8pPr marL="37592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8pPr>
      <a:lvl9pPr marL="42291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HPRS5012/6012 &amp; HPRS5036/6036"/>
          <p:cNvSpPr txBox="1">
            <a:spLocks noGrp="1"/>
          </p:cNvSpPr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HPRS5012/6012 &amp; HPRS5036/6036</a:t>
            </a:r>
          </a:p>
        </p:txBody>
      </p:sp>
      <p:pic>
        <p:nvPicPr>
          <p:cNvPr id="134" name="istock-157382617.jpg" descr="istock-157382617.jpg"/>
          <p:cNvPicPr>
            <a:picLocks noGrp="1"/>
          </p:cNvPicPr>
          <p:nvPr>
            <p:ph type="pic" idx="14"/>
          </p:nvPr>
        </p:nvPicPr>
        <p:blipFill>
          <a:blip r:embed="rId2"/>
          <a:stretch>
            <a:fillRect/>
          </a:stretch>
        </p:blipFill>
        <p:spPr>
          <a:xfrm>
            <a:off x="469900" y="544561"/>
            <a:ext cx="12065000" cy="5537201"/>
          </a:xfrm>
          <a:prstGeom prst="rect">
            <a:avLst/>
          </a:prstGeom>
        </p:spPr>
      </p:pic>
      <p:sp>
        <p:nvSpPr>
          <p:cNvPr id="135" name="Independent Project &amp; Dissert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Independent Project &amp; Dissertation</a:t>
            </a:r>
          </a:p>
        </p:txBody>
      </p:sp>
      <p:sp>
        <p:nvSpPr>
          <p:cNvPr id="136" name="Theology and Religious Studies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Theology and Religious Studies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Independent Projec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Independent Project</a:t>
            </a:r>
          </a:p>
        </p:txBody>
      </p:sp>
      <p:sp>
        <p:nvSpPr>
          <p:cNvPr id="139" name="Portfolio Project (100%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Portfolio Project (100%)</a:t>
            </a:r>
            <a:endParaRPr lang="en-US" dirty="0"/>
          </a:p>
          <a:p>
            <a:r>
              <a:rPr lang="en-GB" dirty="0"/>
              <a:t>Project Proposal – Due 11 October 2019 (0% </a:t>
            </a:r>
            <a:r>
              <a:rPr lang="en-GB"/>
              <a:t>but necessary)</a:t>
            </a:r>
            <a:endParaRPr dirty="0"/>
          </a:p>
          <a:p>
            <a:r>
              <a:rPr dirty="0"/>
              <a:t>5,000 word essay — Due 1 May 2020</a:t>
            </a:r>
            <a:r>
              <a:rPr lang="en-US" dirty="0"/>
              <a:t> (100%)</a:t>
            </a:r>
            <a:endParaRPr dirty="0"/>
          </a:p>
          <a:p>
            <a:r>
              <a:rPr dirty="0"/>
              <a:t>Independent research</a:t>
            </a:r>
          </a:p>
          <a:p>
            <a:r>
              <a:rPr dirty="0"/>
              <a:t>Supervised by a member of the faculty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Dissert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Dissertation</a:t>
            </a:r>
          </a:p>
        </p:txBody>
      </p:sp>
      <p:sp>
        <p:nvSpPr>
          <p:cNvPr id="142" name="Proposal (5%) — COMPLET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Proposal (5%) — </a:t>
            </a:r>
            <a:r>
              <a:rPr lang="en-US" dirty="0"/>
              <a:t>Due 4 October 2019</a:t>
            </a:r>
            <a:endParaRPr dirty="0"/>
          </a:p>
          <a:p>
            <a:r>
              <a:rPr lang="en-US" dirty="0"/>
              <a:t>10</a:t>
            </a:r>
            <a:r>
              <a:rPr dirty="0"/>
              <a:t> Min. Presentation (5%) — </a:t>
            </a:r>
            <a:r>
              <a:rPr lang="en-US" dirty="0"/>
              <a:t>Due 12 March 2020</a:t>
            </a:r>
            <a:endParaRPr dirty="0"/>
          </a:p>
          <a:p>
            <a:r>
              <a:rPr dirty="0"/>
              <a:t>10,000 word essay (90%) — Due 1 May 2020</a:t>
            </a:r>
          </a:p>
          <a:p>
            <a:r>
              <a:rPr dirty="0"/>
              <a:t>Independent research</a:t>
            </a:r>
          </a:p>
          <a:p>
            <a:r>
              <a:rPr dirty="0"/>
              <a:t>Supervised by a member of the faculty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search Semina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Research Seminars</a:t>
            </a:r>
          </a:p>
        </p:txBody>
      </p:sp>
      <p:sp>
        <p:nvSpPr>
          <p:cNvPr id="145" name="17 September — Introduc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17 September — Introduction </a:t>
            </a:r>
          </a:p>
          <a:p>
            <a:r>
              <a:rPr dirty="0"/>
              <a:t>23 September — Library Resources and Research Skills</a:t>
            </a:r>
          </a:p>
          <a:p>
            <a:r>
              <a:rPr dirty="0"/>
              <a:t>30 September — Tips for Writing</a:t>
            </a:r>
          </a:p>
          <a:p>
            <a:r>
              <a:rPr dirty="0"/>
              <a:t>7 October — Presenting your Research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le-of-books.jpg" descr="pile-of-books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48" name="Getting Starte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Getting Started</a:t>
            </a:r>
          </a:p>
        </p:txBody>
      </p:sp>
      <p:sp>
        <p:nvSpPr>
          <p:cNvPr id="149" name="1. Meet with your supervisor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</a:pPr>
            <a:r>
              <a:t>1. Meet with your supervisor.</a:t>
            </a:r>
          </a:p>
          <a:p>
            <a:pPr marL="0" indent="0">
              <a:buSzTx/>
              <a:buNone/>
            </a:pPr>
            <a:r>
              <a:t>2. Gather resources.</a:t>
            </a:r>
          </a:p>
          <a:p>
            <a:pPr marL="0" indent="0">
              <a:buSzTx/>
              <a:buNone/>
            </a:pPr>
            <a:r>
              <a:t>3. Read and Refine Thesis.</a:t>
            </a:r>
          </a:p>
          <a:p>
            <a:pPr marL="0" indent="0">
              <a:buSzTx/>
              <a:buNone/>
            </a:pPr>
            <a:r>
              <a:t>4. Build a writing plan.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458px-Sanzio_01_Plato_Aristotle.jpg" descr="458px-Sanzio_01_Plato_Aristotle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52" name="1. Meeting with your Superviso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1. Meeting with your Supervisor</a:t>
            </a:r>
          </a:p>
        </p:txBody>
      </p:sp>
      <p:sp>
        <p:nvSpPr>
          <p:cNvPr id="153" name="Schedule a meeting early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Schedule a meeting early.</a:t>
            </a:r>
          </a:p>
          <a:p>
            <a:r>
              <a:t>Pace your meetings.</a:t>
            </a:r>
          </a:p>
          <a:p>
            <a:r>
              <a:t>Prepare for your meetings.</a:t>
            </a:r>
          </a:p>
          <a:p>
            <a:r>
              <a:t>Do some preliminary reading. </a:t>
            </a:r>
          </a:p>
          <a:p>
            <a:r>
              <a:t>Bring questions about your project to the meeting. 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usedbooks.jpg" descr="usedbooks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56" name="2. Gathering Resour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2. Gathering Resources</a:t>
            </a:r>
          </a:p>
        </p:txBody>
      </p:sp>
      <p:sp>
        <p:nvSpPr>
          <p:cNvPr id="157" name="Start broad: Encyclopaedias and Dictionaries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89763" indent="-389763" defTabSz="578358">
              <a:spcBef>
                <a:spcPts val="1700"/>
              </a:spcBef>
              <a:defRPr sz="2970"/>
            </a:pPr>
            <a:r>
              <a:t>Start broad: Encyclopaedias and Dictionaries.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Use footnotes, bibliographies, and databases to identify relevant books and articles.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Develop an annotated bibliography listing the details of the book with notes on what it contains. 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Determine which pieces require you to read them closely.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studious_cat.jpg" descr="studious_cat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60" name="3. Read and Refine Thes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3. Read and Refine Thesis</a:t>
            </a:r>
          </a:p>
        </p:txBody>
      </p:sp>
      <p:sp>
        <p:nvSpPr>
          <p:cNvPr id="161" name="You should read the most important pieces for your research very closely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58267" indent="-358267" defTabSz="531622">
              <a:spcBef>
                <a:spcPts val="1600"/>
              </a:spcBef>
              <a:defRPr sz="2730"/>
            </a:pPr>
            <a:r>
              <a:t>You should read the most important pieces for your research </a:t>
            </a:r>
            <a:r>
              <a:rPr u="sng"/>
              <a:t>very</a:t>
            </a:r>
            <a:r>
              <a:t> </a:t>
            </a:r>
            <a:r>
              <a:rPr u="sng"/>
              <a:t>closely</a:t>
            </a:r>
            <a:r>
              <a:t>.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Keep careful notes so you don’t have to re-read material.  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Keep your own thoughts visually separate from your notes on the material (e.g. use italics or brackets). 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Ask critical questions of the material and of your working hypothesis.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studious_cat.jpg" descr="studious_cat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64" name="3. Read and Refine Thes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3. Read and Refine Thesis</a:t>
            </a:r>
          </a:p>
        </p:txBody>
      </p:sp>
      <p:sp>
        <p:nvSpPr>
          <p:cNvPr id="165" name="Have I understood it rightly? Could I describe it in a way that the author would recognise?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62204" indent="-362204" defTabSz="537463">
              <a:spcBef>
                <a:spcPts val="1600"/>
              </a:spcBef>
              <a:defRPr sz="2760"/>
            </a:pPr>
            <a:r>
              <a:t>Have I understood it rightly? Could I describe it in a way that the author would recognise?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The golden rule: “Do unto authors as you would have them do unto you.” 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Be critical of sources: What are the weak points of their argument?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Be self-critical: What are the weak points of my argument?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Reformulate your thesis.  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-00000000a1.jpg" descr="-00000000a1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899" y="2565400"/>
            <a:ext cx="5842001" cy="6680200"/>
          </a:xfrm>
          <a:prstGeom prst="rect">
            <a:avLst/>
          </a:prstGeom>
        </p:spPr>
      </p:pic>
      <p:sp>
        <p:nvSpPr>
          <p:cNvPr id="168" name="4. Building a Writing Pla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4. Building a Writing Plan </a:t>
            </a:r>
          </a:p>
        </p:txBody>
      </p:sp>
      <p:sp>
        <p:nvSpPr>
          <p:cNvPr id="169" name="Discern the major parts of your argument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Discern the major parts of your argument.</a:t>
            </a:r>
          </a:p>
          <a:p>
            <a:r>
              <a:t>Develop an outline.</a:t>
            </a:r>
          </a:p>
          <a:p>
            <a:r>
              <a:t>Create a time-line for writing the various parts of your dissertation.</a:t>
            </a:r>
          </a:p>
          <a:p>
            <a:r>
              <a:t>Do your “reporting” early.</a:t>
            </a:r>
          </a:p>
          <a:p>
            <a:r>
              <a:t>Allot more time for analysis.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4">
  <a:themeElements>
    <a:clrScheme name="New_Template4">
      <a:dk1>
        <a:srgbClr val="414141"/>
      </a:dk1>
      <a:lt1>
        <a:srgbClr val="004141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4">
  <a:themeElements>
    <a:clrScheme name="New_Template4">
      <a:dk1>
        <a:srgbClr val="000000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412</Words>
  <Application>Microsoft Macintosh PowerPoint</Application>
  <PresentationFormat>Custom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Bodoni SvtyTwo ITC TT-Book</vt:lpstr>
      <vt:lpstr>Helvetica</vt:lpstr>
      <vt:lpstr>Helvetica Neue</vt:lpstr>
      <vt:lpstr>Palatino</vt:lpstr>
      <vt:lpstr>Zapf Dingbats</vt:lpstr>
      <vt:lpstr>New_Template4</vt:lpstr>
      <vt:lpstr>Independent Project &amp; Dissertation</vt:lpstr>
      <vt:lpstr>Independent Project</vt:lpstr>
      <vt:lpstr>Dissertation</vt:lpstr>
      <vt:lpstr>Research Seminars</vt:lpstr>
      <vt:lpstr>Getting Started</vt:lpstr>
      <vt:lpstr>1. Meeting with your Supervisor</vt:lpstr>
      <vt:lpstr>2. Gathering Resources</vt:lpstr>
      <vt:lpstr>3. Read and Refine Thesis</vt:lpstr>
      <vt:lpstr>3. Read and Refine Thesis</vt:lpstr>
      <vt:lpstr>4. Building a Writing Plan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&amp; Dissertation</dc:title>
  <cp:lastModifiedBy>Timothy Baylor</cp:lastModifiedBy>
  <cp:revision>5</cp:revision>
  <dcterms:modified xsi:type="dcterms:W3CDTF">2019-09-24T12:03:50Z</dcterms:modified>
</cp:coreProperties>
</file>