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sldIdLst>
    <p:sldId id="256" r:id="rId4"/>
    <p:sldId id="258" r:id="rId5"/>
    <p:sldId id="259" r:id="rId6"/>
    <p:sldId id="260" r:id="rId7"/>
    <p:sldId id="262" r:id="rId8"/>
    <p:sldId id="263" r:id="rId9"/>
    <p:sldId id="264" r:id="rId10"/>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14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presProps" Target="presProps.xml"/><Relationship Id="rId5" Type="http://schemas.openxmlformats.org/officeDocument/2006/relationships/slide" Target="slides/slide2.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6016284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3312651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7222653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245769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5808529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2277529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0705064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42170335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4137135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1649602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291727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4680"/>
            <a:ext cx="8228880" cy="1142280"/>
          </a:xfrm>
          <a:prstGeom prst="rect">
            <a:avLst/>
          </a:prstGeom>
        </p:spPr>
        <p:txBody>
          <a:bodyPr lIns="0" tIns="0" rIns="0" bIns="0" anchor="ctr">
            <a:noAutofit/>
          </a:bodyPr>
          <a:lstStyle/>
          <a:p>
            <a:r>
              <a:rPr lang="en-GB" sz="18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96009489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CustomShape 1"/>
          <p:cNvSpPr/>
          <p:nvPr/>
        </p:nvSpPr>
        <p:spPr>
          <a:xfrm>
            <a:off x="395281" y="1340640"/>
            <a:ext cx="8277664" cy="2386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r>
              <a:rPr dirty="0"/>
              <a:t/>
            </a:r>
            <a:br>
              <a:rPr dirty="0"/>
            </a:br>
            <a:r>
              <a:rPr lang="en-GB" sz="2800" b="1" dirty="0" smtClean="0">
                <a:solidFill>
                  <a:srgbClr val="FFFF00"/>
                </a:solidFill>
                <a:latin typeface="Myriad Pro" panose="020B0503030403020204" pitchFamily="34" charset="0"/>
              </a:rPr>
              <a:t>Module Code: </a:t>
            </a:r>
            <a:r>
              <a:rPr lang="en-GB" sz="2800" b="1" strike="noStrike" spc="-1" dirty="0" smtClean="0">
                <a:solidFill>
                  <a:srgbClr val="FFFF00"/>
                </a:solidFill>
                <a:latin typeface="Myriad Pro" panose="020B0503030403020204" pitchFamily="34" charset="0"/>
              </a:rPr>
              <a:t>LCBB 6002</a:t>
            </a:r>
            <a:r>
              <a:rPr sz="2800" dirty="0">
                <a:solidFill>
                  <a:srgbClr val="FFFF00"/>
                </a:solidFill>
                <a:latin typeface="Myriad Pro" panose="020B0503030403020204" pitchFamily="34" charset="0"/>
              </a:rPr>
              <a:t/>
            </a:r>
            <a:br>
              <a:rPr sz="2800" dirty="0">
                <a:solidFill>
                  <a:srgbClr val="FFFF00"/>
                </a:solidFill>
                <a:latin typeface="Myriad Pro" panose="020B0503030403020204" pitchFamily="34" charset="0"/>
              </a:rPr>
            </a:br>
            <a:endParaRPr lang="en-GB" sz="2800" dirty="0" smtClean="0">
              <a:solidFill>
                <a:srgbClr val="FFFF00"/>
              </a:solidFill>
              <a:latin typeface="Myriad Pro" panose="020B0503030403020204" pitchFamily="34" charset="0"/>
            </a:endParaRPr>
          </a:p>
          <a:p>
            <a:pPr algn="ctr">
              <a:lnSpc>
                <a:spcPct val="100000"/>
              </a:lnSpc>
            </a:pPr>
            <a:r>
              <a:rPr lang="en-GB" sz="2800" b="1" strike="noStrike" spc="-1" dirty="0" smtClean="0">
                <a:solidFill>
                  <a:srgbClr val="FFFF00"/>
                </a:solidFill>
                <a:latin typeface="Myriad Pro"/>
              </a:rPr>
              <a:t>Module Name: International Financial Management</a:t>
            </a:r>
            <a:r>
              <a:rPr sz="2800" dirty="0">
                <a:solidFill>
                  <a:srgbClr val="FFFF00"/>
                </a:solidFill>
              </a:rPr>
              <a:t/>
            </a:r>
            <a:br>
              <a:rPr sz="2800" dirty="0">
                <a:solidFill>
                  <a:srgbClr val="FFFF00"/>
                </a:solidFill>
              </a:rPr>
            </a:br>
            <a:endParaRPr lang="en-GB" sz="2800" b="0" strike="noStrike" spc="-1" dirty="0">
              <a:solidFill>
                <a:srgbClr val="FFFF00"/>
              </a:solidFill>
              <a:latin typeface="Arial"/>
            </a:endParaRPr>
          </a:p>
        </p:txBody>
      </p:sp>
      <p:sp>
        <p:nvSpPr>
          <p:cNvPr id="77" name="CustomShape 2"/>
          <p:cNvSpPr/>
          <p:nvPr/>
        </p:nvSpPr>
        <p:spPr>
          <a:xfrm>
            <a:off x="1059873" y="3851542"/>
            <a:ext cx="7244640" cy="165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641"/>
              </a:spcBef>
              <a:tabLst>
                <a:tab pos="0" algn="l"/>
              </a:tabLst>
            </a:pPr>
            <a:endParaRPr lang="en-GB" sz="1800" b="0" strike="noStrike" spc="-1" dirty="0">
              <a:latin typeface="Arial"/>
            </a:endParaRPr>
          </a:p>
          <a:p>
            <a:pPr algn="ctr">
              <a:lnSpc>
                <a:spcPct val="100000"/>
              </a:lnSpc>
              <a:spcBef>
                <a:spcPts val="641"/>
              </a:spcBef>
              <a:tabLst>
                <a:tab pos="0" algn="l"/>
              </a:tabLst>
            </a:pPr>
            <a:r>
              <a:rPr lang="en-US" sz="2800" b="1" strike="noStrike" spc="-1" dirty="0">
                <a:solidFill>
                  <a:srgbClr val="FFFF00"/>
                </a:solidFill>
                <a:latin typeface="Myriad Pro"/>
              </a:rPr>
              <a:t>Guidelines </a:t>
            </a:r>
            <a:r>
              <a:rPr lang="en-US" sz="2800" b="1" strike="noStrike" spc="-1" dirty="0" smtClean="0">
                <a:solidFill>
                  <a:srgbClr val="FFFF00"/>
                </a:solidFill>
                <a:latin typeface="Myriad Pro"/>
              </a:rPr>
              <a:t>for Assignment</a:t>
            </a:r>
            <a:r>
              <a:rPr lang="en-GB" sz="2800" b="1" strike="noStrike" spc="-1" dirty="0" smtClean="0">
                <a:solidFill>
                  <a:srgbClr val="FFFF00"/>
                </a:solidFill>
                <a:latin typeface="Myriad Pro"/>
              </a:rPr>
              <a:t> </a:t>
            </a:r>
            <a:r>
              <a:rPr lang="en-GB" sz="2800" b="1" strike="noStrike" spc="-1" dirty="0">
                <a:solidFill>
                  <a:srgbClr val="FFFF00"/>
                </a:solidFill>
                <a:latin typeface="Myriad Pro"/>
              </a:rPr>
              <a:t>1</a:t>
            </a:r>
            <a:endParaRPr lang="en-GB" sz="2800" b="0" strike="noStrike" spc="-1" dirty="0">
              <a:latin typeface="Arial"/>
            </a:endParaRPr>
          </a:p>
          <a:p>
            <a:pPr algn="ctr">
              <a:lnSpc>
                <a:spcPct val="100000"/>
              </a:lnSpc>
              <a:spcBef>
                <a:spcPts val="641"/>
              </a:spcBef>
              <a:tabLst>
                <a:tab pos="0" algn="l"/>
              </a:tabLst>
            </a:pPr>
            <a:endParaRPr lang="en-GB" sz="2800" b="0" strike="noStrike" spc="-1" dirty="0">
              <a:latin typeface="Arial"/>
            </a:endParaRPr>
          </a:p>
          <a:p>
            <a:pPr algn="ctr">
              <a:lnSpc>
                <a:spcPct val="100000"/>
              </a:lnSpc>
              <a:spcBef>
                <a:spcPts val="641"/>
              </a:spcBef>
              <a:tabLst>
                <a:tab pos="0" algn="l"/>
              </a:tabLst>
            </a:pPr>
            <a:r>
              <a:rPr lang="en-GB" sz="3200" b="1" strike="noStrike" spc="-1" dirty="0">
                <a:solidFill>
                  <a:srgbClr val="FFFF00"/>
                </a:solidFill>
                <a:latin typeface="Myriad Pro"/>
              </a:rPr>
              <a:t> </a:t>
            </a:r>
            <a:endParaRPr lang="en-GB" sz="3200" b="0" strike="noStrike" spc="-1" dirty="0">
              <a:latin typeface="Arial"/>
            </a:endParaRPr>
          </a:p>
          <a:p>
            <a:pPr algn="ctr">
              <a:lnSpc>
                <a:spcPct val="100000"/>
              </a:lnSpc>
              <a:spcBef>
                <a:spcPts val="479"/>
              </a:spcBef>
              <a:tabLst>
                <a:tab pos="0" algn="l"/>
              </a:tabLst>
            </a:pPr>
            <a:endParaRPr lang="en-GB" sz="3200" b="0" strike="noStrike" spc="-1" dirty="0">
              <a:latin typeface="Arial"/>
            </a:endParaRPr>
          </a:p>
        </p:txBody>
      </p:sp>
      <p:sp>
        <p:nvSpPr>
          <p:cNvPr id="78" name="CustomShape 3"/>
          <p:cNvSpPr/>
          <p:nvPr/>
        </p:nvSpPr>
        <p:spPr>
          <a:xfrm>
            <a:off x="39528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359A53C-705C-4B0A-80E4-69B32EE8053C}" type="datetime1">
              <a:rPr lang="en-GB" sz="1050" b="0" strike="noStrike" spc="-1">
                <a:solidFill>
                  <a:srgbClr val="8B8B8B"/>
                </a:solidFill>
                <a:latin typeface="Myriad Pro"/>
              </a:rPr>
              <a:t>07/11/2021</a:t>
            </a:fld>
            <a:endParaRPr lang="en-GB" sz="105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457200" y="116329"/>
            <a:ext cx="8228880" cy="56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smtClean="0">
                <a:solidFill>
                  <a:srgbClr val="000000"/>
                </a:solidFill>
                <a:latin typeface="Myriad Pro"/>
              </a:rPr>
              <a:t>IFM Assessment </a:t>
            </a:r>
            <a:r>
              <a:rPr lang="en-US" sz="3200" b="1" strike="noStrike" spc="-1" dirty="0">
                <a:solidFill>
                  <a:srgbClr val="000000"/>
                </a:solidFill>
                <a:latin typeface="Myriad Pro"/>
              </a:rPr>
              <a:t>1</a:t>
            </a:r>
            <a:endParaRPr lang="en-GB" sz="3200" b="0" strike="noStrike" spc="-1" dirty="0">
              <a:latin typeface="Arial"/>
            </a:endParaRPr>
          </a:p>
        </p:txBody>
      </p:sp>
      <p:sp>
        <p:nvSpPr>
          <p:cNvPr id="82" name="CustomShape 2"/>
          <p:cNvSpPr/>
          <p:nvPr/>
        </p:nvSpPr>
        <p:spPr>
          <a:xfrm>
            <a:off x="457200" y="835920"/>
            <a:ext cx="8423564" cy="4810778"/>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6350" marR="67945" indent="-6350">
              <a:lnSpc>
                <a:spcPct val="107000"/>
              </a:lnSpc>
              <a:spcAft>
                <a:spcPts val="800"/>
              </a:spcAft>
            </a:pPr>
            <a:r>
              <a:rPr lang="en-GB" sz="1600" b="1" dirty="0" smtClean="0">
                <a:solidFill>
                  <a:srgbClr val="000000"/>
                </a:solidFill>
                <a:latin typeface="Myriad Pro" panose="020B0503030403020204" pitchFamily="34" charset="0"/>
                <a:ea typeface="Calibri" panose="020F0502020204030204" pitchFamily="34" charset="0"/>
              </a:rPr>
              <a:t>Task: </a:t>
            </a:r>
            <a:r>
              <a:rPr lang="en-GB" sz="1600" dirty="0" smtClean="0">
                <a:solidFill>
                  <a:srgbClr val="000000"/>
                </a:solidFill>
                <a:latin typeface="Myriad Pro" panose="020B0503030403020204" pitchFamily="34" charset="0"/>
                <a:ea typeface="Calibri" panose="020F0502020204030204" pitchFamily="34" charset="0"/>
              </a:rPr>
              <a:t>You are to investigate </a:t>
            </a:r>
            <a:r>
              <a:rPr lang="en-GB" sz="1600" dirty="0">
                <a:solidFill>
                  <a:srgbClr val="000000"/>
                </a:solidFill>
                <a:latin typeface="Myriad Pro" panose="020B0503030403020204" pitchFamily="34" charset="0"/>
                <a:ea typeface="Calibri" panose="020F0502020204030204" pitchFamily="34" charset="0"/>
              </a:rPr>
              <a:t>a multinational corporation of your choice. Critically analyse and evaluate the importance of international financial management (IFM) to the corporation. You must discuss the challenges which the corporation may be experiencing in different international financial markets. Your discussion must be supported with relevant international finance management theories that you have learned in this module. You must also give empirical evidence based on your choice of MNC to support your claims. </a:t>
            </a:r>
            <a:endParaRPr lang="en-GB" sz="1600" dirty="0" smtClean="0">
              <a:solidFill>
                <a:srgbClr val="000000"/>
              </a:solidFill>
              <a:latin typeface="Myriad Pro" panose="020B0503030403020204" pitchFamily="34" charset="0"/>
              <a:ea typeface="Calibri" panose="020F0502020204030204" pitchFamily="34" charset="0"/>
            </a:endParaRPr>
          </a:p>
          <a:p>
            <a:pPr marL="6350" marR="67945" indent="-6350">
              <a:lnSpc>
                <a:spcPct val="107000"/>
              </a:lnSpc>
              <a:spcAft>
                <a:spcPts val="800"/>
              </a:spcAft>
            </a:pPr>
            <a:r>
              <a:rPr lang="en-GB" sz="1600" dirty="0">
                <a:solidFill>
                  <a:srgbClr val="FF0000"/>
                </a:solidFill>
                <a:latin typeface="Myriad Pro" panose="020B0503030403020204" pitchFamily="34" charset="0"/>
                <a:ea typeface="Calibri" panose="020F0502020204030204" pitchFamily="34" charset="0"/>
              </a:rPr>
              <a:t>Based on your knowledge of International Financial Management (IFM) theories, in this essay, you must: </a:t>
            </a:r>
            <a:endParaRPr lang="en-GB" sz="1400" dirty="0">
              <a:solidFill>
                <a:srgbClr val="FF0000"/>
              </a:solidFill>
              <a:latin typeface="Myriad Pro" panose="020B0503030403020204" pitchFamily="34" charset="0"/>
              <a:ea typeface="Arial" panose="020B0604020202020204" pitchFamily="34" charset="0"/>
            </a:endParaRPr>
          </a:p>
          <a:p>
            <a:pPr marL="342900" marR="67945" lvl="0" indent="-342900">
              <a:lnSpc>
                <a:spcPct val="107000"/>
              </a:lnSpc>
              <a:spcAft>
                <a:spcPts val="800"/>
              </a:spcAft>
              <a:buFont typeface="Symbol" panose="05050102010706020507" pitchFamily="18" charset="2"/>
              <a:buChar char=""/>
            </a:pPr>
            <a:r>
              <a:rPr lang="en-GB" sz="1600" dirty="0">
                <a:solidFill>
                  <a:srgbClr val="000000"/>
                </a:solidFill>
                <a:latin typeface="Myriad Pro" panose="020B0503030403020204" pitchFamily="34" charset="0"/>
                <a:ea typeface="Calibri" panose="020F0502020204030204" pitchFamily="34" charset="0"/>
              </a:rPr>
              <a:t>Critically analyse and evaluate your chosen multinational corporation’s dividend distribution policy; </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7000"/>
              </a:lnSpc>
              <a:spcAft>
                <a:spcPts val="800"/>
              </a:spcAft>
              <a:buFont typeface="Symbol" panose="05050102010706020507" pitchFamily="18" charset="2"/>
              <a:buChar char=""/>
            </a:pPr>
            <a:r>
              <a:rPr lang="en-GB" sz="1600" dirty="0">
                <a:solidFill>
                  <a:srgbClr val="000000"/>
                </a:solidFill>
                <a:latin typeface="Myriad Pro" panose="020B0503030403020204" pitchFamily="34" charset="0"/>
                <a:ea typeface="Calibri" panose="020F0502020204030204" pitchFamily="34" charset="0"/>
              </a:rPr>
              <a:t>Critically analyse the efficient market hypothesis theory in the context of your chosen multinational corporation’s operations; </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7000"/>
              </a:lnSpc>
              <a:spcAft>
                <a:spcPts val="800"/>
              </a:spcAft>
              <a:buFont typeface="Symbol" panose="05050102010706020507" pitchFamily="18" charset="2"/>
              <a:buChar char=""/>
            </a:pPr>
            <a:r>
              <a:rPr lang="en-GB" sz="1600" dirty="0">
                <a:solidFill>
                  <a:srgbClr val="000000"/>
                </a:solidFill>
                <a:latin typeface="Myriad Pro" panose="020B0503030403020204" pitchFamily="34" charset="0"/>
                <a:ea typeface="Calibri" panose="020F0502020204030204" pitchFamily="34" charset="0"/>
              </a:rPr>
              <a:t>Critically analyse and evaluate your chosen multinational corporation’s methods of appraising projects</a:t>
            </a:r>
            <a:r>
              <a:rPr lang="en-GB" sz="1600" dirty="0" smtClean="0">
                <a:solidFill>
                  <a:srgbClr val="000000"/>
                </a:solidFill>
                <a:latin typeface="Myriad Pro" panose="020B0503030403020204" pitchFamily="34" charset="0"/>
                <a:ea typeface="Calibri" panose="020F0502020204030204" pitchFamily="34" charset="0"/>
              </a:rPr>
              <a:t>.</a:t>
            </a:r>
            <a:endParaRPr lang="en-GB" sz="1400" dirty="0">
              <a:solidFill>
                <a:srgbClr val="000000"/>
              </a:solidFill>
              <a:latin typeface="Myriad Pro" panose="020B0503030403020204" pitchFamily="34" charset="0"/>
              <a:ea typeface="Calibri" panose="020F0502020204030204" pitchFamily="34" charset="0"/>
            </a:endParaRPr>
          </a:p>
          <a:p>
            <a:pPr marR="67945" lvl="0">
              <a:lnSpc>
                <a:spcPct val="107000"/>
              </a:lnSpc>
              <a:spcAft>
                <a:spcPts val="800"/>
              </a:spcAft>
            </a:pPr>
            <a:r>
              <a:rPr lang="en-GB" sz="2000" b="0" strike="noStrike" spc="-1" dirty="0" smtClean="0">
                <a:solidFill>
                  <a:srgbClr val="FF0000"/>
                </a:solidFill>
                <a:latin typeface="Myriad Pro" panose="020B0503030403020204" pitchFamily="34" charset="0"/>
              </a:rPr>
              <a:t>*</a:t>
            </a:r>
            <a:r>
              <a:rPr lang="en-GB" sz="1400" b="1" strike="noStrike" spc="-1" dirty="0" smtClean="0">
                <a:solidFill>
                  <a:srgbClr val="FF0000"/>
                </a:solidFill>
                <a:latin typeface="Myriad Pro" panose="020B0503030403020204" pitchFamily="34" charset="0"/>
              </a:rPr>
              <a:t>You </a:t>
            </a:r>
            <a:r>
              <a:rPr lang="en-GB" sz="1400" b="1" strike="noStrike" spc="-1" dirty="0">
                <a:solidFill>
                  <a:srgbClr val="FF0000"/>
                </a:solidFill>
                <a:latin typeface="Myriad Pro" panose="020B0503030403020204" pitchFamily="34" charset="0"/>
              </a:rPr>
              <a:t>must reference any sources you use using the Harvard referencing system. </a:t>
            </a:r>
          </a:p>
          <a:p>
            <a:pPr>
              <a:lnSpc>
                <a:spcPct val="100000"/>
              </a:lnSpc>
              <a:spcBef>
                <a:spcPts val="641"/>
              </a:spcBef>
              <a:tabLst>
                <a:tab pos="0" algn="l"/>
              </a:tabLst>
            </a:pPr>
            <a:endParaRPr lang="en-GB" sz="2000" b="0" strike="noStrike" spc="-1" dirty="0">
              <a:latin typeface="Myriad Pro" panose="020B0503030403020204" pitchFamily="34" charset="0"/>
            </a:endParaRP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FAC6E47-3DB1-4E45-B1D9-2D54D5DA7EBB}" type="datetime1">
              <a:rPr lang="en-GB" sz="1050" b="0" strike="noStrike" spc="-1">
                <a:solidFill>
                  <a:srgbClr val="8B8B8B"/>
                </a:solidFill>
                <a:latin typeface="Myriad Pro"/>
              </a:rPr>
              <a:t>07/11/2021</a:t>
            </a:fld>
            <a:endParaRPr lang="en-GB" sz="1050" b="0" strike="noStrike" spc="-1" dirty="0">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dirty="0">
                <a:solidFill>
                  <a:srgbClr val="000000"/>
                </a:solidFill>
                <a:latin typeface="Myriad Pro"/>
              </a:rPr>
              <a:t>Guidelines</a:t>
            </a:r>
            <a:r>
              <a:rPr dirty="0"/>
              <a:t/>
            </a:r>
            <a:br>
              <a:rPr dirty="0"/>
            </a:br>
            <a:r>
              <a:rPr lang="en-US" sz="3600" b="1" strike="noStrike" spc="-1" dirty="0">
                <a:solidFill>
                  <a:srgbClr val="000000"/>
                </a:solidFill>
                <a:latin typeface="Myriad Pro"/>
              </a:rPr>
              <a:t> </a:t>
            </a:r>
            <a:endParaRPr lang="en-GB" sz="3600" b="0" strike="noStrike" spc="-1" dirty="0">
              <a:latin typeface="Arial"/>
            </a:endParaRPr>
          </a:p>
        </p:txBody>
      </p:sp>
      <p:sp>
        <p:nvSpPr>
          <p:cNvPr id="85" name="CustomShape 2"/>
          <p:cNvSpPr/>
          <p:nvPr/>
        </p:nvSpPr>
        <p:spPr>
          <a:xfrm>
            <a:off x="179640" y="980639"/>
            <a:ext cx="8784360" cy="4755143"/>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lvl="0" indent="-342900">
              <a:spcBef>
                <a:spcPts val="439"/>
              </a:spcBef>
              <a:buClr>
                <a:srgbClr val="000000"/>
              </a:buClr>
              <a:buFont typeface="Wingdings" panose="05000000000000000000" pitchFamily="2" charset="2"/>
              <a:buChar char="§"/>
              <a:tabLst>
                <a:tab pos="0" algn="l"/>
              </a:tabLst>
            </a:pPr>
            <a:r>
              <a:rPr lang="en-US" sz="2200" spc="-1" dirty="0">
                <a:solidFill>
                  <a:srgbClr val="000000"/>
                </a:solidFill>
                <a:latin typeface="Myriad Pro"/>
                <a:ea typeface="Calibri"/>
              </a:rPr>
              <a:t>Individual Essay (1500 words</a:t>
            </a:r>
            <a:r>
              <a:rPr lang="en-US" sz="2200" spc="-1" dirty="0" smtClean="0">
                <a:solidFill>
                  <a:srgbClr val="000000"/>
                </a:solidFill>
                <a:latin typeface="Myriad Pro"/>
                <a:ea typeface="Calibri"/>
              </a:rPr>
              <a:t>)</a:t>
            </a:r>
            <a:endParaRPr lang="en-GB" sz="2200" spc="-1" dirty="0">
              <a:solidFill>
                <a:prstClr val="black"/>
              </a:solidFill>
            </a:endParaRPr>
          </a:p>
          <a:p>
            <a:pPr marL="343620" indent="-342900">
              <a:lnSpc>
                <a:spcPct val="100000"/>
              </a:lnSpc>
              <a:spcBef>
                <a:spcPts val="439"/>
              </a:spcBef>
              <a:buClr>
                <a:srgbClr val="000000"/>
              </a:buClr>
              <a:buFont typeface="Wingdings" panose="05000000000000000000" pitchFamily="2" charset="2"/>
              <a:buChar char="§"/>
            </a:pPr>
            <a:endParaRPr lang="en-GB" sz="2400" strike="noStrike" spc="-1" dirty="0" smtClean="0">
              <a:solidFill>
                <a:srgbClr val="000000"/>
              </a:solidFill>
              <a:latin typeface="Myriad Pro"/>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smtClean="0">
                <a:solidFill>
                  <a:srgbClr val="000000"/>
                </a:solidFill>
                <a:latin typeface="Myriad Pro"/>
              </a:rPr>
              <a:t>This </a:t>
            </a:r>
            <a:r>
              <a:rPr lang="en-GB" sz="2200" b="0" strike="noStrike" spc="-1" dirty="0">
                <a:solidFill>
                  <a:srgbClr val="000000"/>
                </a:solidFill>
                <a:latin typeface="Myriad Pro"/>
              </a:rPr>
              <a:t>will be an individual written </a:t>
            </a:r>
            <a:r>
              <a:rPr lang="en-GB" sz="2200" b="0" strike="noStrike" spc="-1" dirty="0" smtClean="0">
                <a:solidFill>
                  <a:srgbClr val="000000"/>
                </a:solidFill>
                <a:latin typeface="Myriad Pro"/>
              </a:rPr>
              <a:t>essay </a:t>
            </a:r>
            <a:r>
              <a:rPr lang="en-GB" sz="2200" b="0" strike="noStrike" spc="-1" dirty="0">
                <a:solidFill>
                  <a:srgbClr val="000000"/>
                </a:solidFill>
                <a:latin typeface="Myriad Pro"/>
              </a:rPr>
              <a:t>of </a:t>
            </a:r>
            <a:r>
              <a:rPr lang="en-GB" sz="2200" b="0" strike="noStrike" spc="-1" dirty="0" smtClean="0">
                <a:solidFill>
                  <a:srgbClr val="000000"/>
                </a:solidFill>
                <a:latin typeface="Myriad Pro"/>
              </a:rPr>
              <a:t>1500 words</a:t>
            </a:r>
            <a:r>
              <a:rPr lang="en-GB" sz="2200" spc="-1" dirty="0">
                <a:solidFill>
                  <a:srgbClr val="000000"/>
                </a:solidFill>
                <a:latin typeface="Myriad Pro"/>
              </a:rPr>
              <a:t> </a:t>
            </a:r>
            <a:r>
              <a:rPr lang="en-GB" sz="2200" spc="-1" dirty="0" smtClean="0">
                <a:solidFill>
                  <a:srgbClr val="000000"/>
                </a:solidFill>
                <a:latin typeface="Myriad Pro"/>
              </a:rPr>
              <a:t>and</a:t>
            </a:r>
            <a:r>
              <a:rPr lang="en-GB" sz="2200" b="0" strike="noStrike" spc="-1" dirty="0" smtClean="0">
                <a:solidFill>
                  <a:srgbClr val="000000"/>
                </a:solidFill>
                <a:latin typeface="Myriad Pro"/>
              </a:rPr>
              <a:t> it is </a:t>
            </a:r>
            <a:r>
              <a:rPr lang="en-US" sz="2200" spc="-1" dirty="0" smtClean="0">
                <a:solidFill>
                  <a:srgbClr val="000000"/>
                </a:solidFill>
                <a:latin typeface="Myriad Pro"/>
                <a:ea typeface="Calibri"/>
              </a:rPr>
              <a:t>30</a:t>
            </a:r>
            <a:r>
              <a:rPr lang="en-US" sz="2200" spc="-1" dirty="0">
                <a:solidFill>
                  <a:srgbClr val="000000"/>
                </a:solidFill>
                <a:latin typeface="Myriad Pro"/>
                <a:ea typeface="Calibri"/>
              </a:rPr>
              <a:t>% of the final mark for the module</a:t>
            </a:r>
            <a:endParaRPr lang="en-GB" sz="2200" b="0" strike="noStrike" spc="-1" dirty="0" smtClean="0">
              <a:solidFill>
                <a:srgbClr val="000000"/>
              </a:solidFill>
              <a:latin typeface="Myriad Pro"/>
            </a:endParaRPr>
          </a:p>
          <a:p>
            <a:pPr marL="720">
              <a:lnSpc>
                <a:spcPct val="100000"/>
              </a:lnSpc>
              <a:spcBef>
                <a:spcPts val="439"/>
              </a:spcBef>
              <a:buClr>
                <a:srgbClr val="000000"/>
              </a:buClr>
            </a:pPr>
            <a:endParaRPr lang="en-GB" sz="2200" b="0" strike="noStrike" spc="-1" dirty="0">
              <a:latin typeface="Arial"/>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Submission date will be advised later, but it will be at or after the end of this term</a:t>
            </a:r>
            <a:r>
              <a:rPr lang="en-GB" sz="2200" b="0" strike="noStrike" spc="-1" dirty="0" smtClean="0">
                <a:solidFill>
                  <a:srgbClr val="000000"/>
                </a:solidFill>
                <a:latin typeface="Myriad Pro"/>
              </a:rPr>
              <a:t>.</a:t>
            </a:r>
          </a:p>
          <a:p>
            <a:pPr marL="720">
              <a:lnSpc>
                <a:spcPct val="100000"/>
              </a:lnSpc>
              <a:spcBef>
                <a:spcPts val="439"/>
              </a:spcBef>
              <a:buClr>
                <a:srgbClr val="000000"/>
              </a:buClr>
            </a:pPr>
            <a:r>
              <a:rPr lang="en-GB" sz="2200" b="0" strike="noStrike" spc="-1" dirty="0" smtClean="0">
                <a:solidFill>
                  <a:srgbClr val="000000"/>
                </a:solidFill>
                <a:latin typeface="Myriad Pro"/>
              </a:rPr>
              <a:t> </a:t>
            </a:r>
            <a:endParaRPr lang="en-GB" sz="2200" b="0" strike="noStrike" spc="-1" dirty="0">
              <a:latin typeface="Arial"/>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You should produce a WORD or PDF document and upload it to </a:t>
            </a:r>
            <a:r>
              <a:rPr lang="en-GB" sz="2200" b="0" strike="noStrike" spc="-1" dirty="0" err="1">
                <a:solidFill>
                  <a:srgbClr val="000000"/>
                </a:solidFill>
                <a:latin typeface="Myriad Pro"/>
              </a:rPr>
              <a:t>Turnitin</a:t>
            </a:r>
            <a:r>
              <a:rPr lang="en-GB" sz="2200" b="0" strike="noStrike" spc="-1" dirty="0">
                <a:solidFill>
                  <a:srgbClr val="000000"/>
                </a:solidFill>
                <a:latin typeface="Myriad Pro"/>
              </a:rPr>
              <a:t>/Moodle (you will be shown how to do this</a:t>
            </a:r>
            <a:r>
              <a:rPr lang="en-GB" sz="2200" b="0" strike="noStrike" spc="-1" dirty="0" smtClean="0">
                <a:solidFill>
                  <a:srgbClr val="000000"/>
                </a:solidFill>
                <a:latin typeface="Myriad Pro"/>
              </a:rPr>
              <a:t>) to check for evidence of copying so that you can modified your texts to avoid being penalised for academic misconduct. </a:t>
            </a:r>
          </a:p>
          <a:p>
            <a:pPr marL="6350" marR="67945" lvl="0" indent="-6350">
              <a:lnSpc>
                <a:spcPct val="107000"/>
              </a:lnSpc>
              <a:spcAft>
                <a:spcPts val="800"/>
              </a:spcAft>
            </a:pPr>
            <a:endParaRPr lang="en-GB" sz="1600" dirty="0" smtClean="0">
              <a:solidFill>
                <a:srgbClr val="FF0000"/>
              </a:solidFill>
              <a:latin typeface="Arial" panose="020B0604020202020204" pitchFamily="34" charset="0"/>
              <a:ea typeface="Calibri" panose="020F0502020204030204" pitchFamily="34" charset="0"/>
            </a:endParaRPr>
          </a:p>
        </p:txBody>
      </p:sp>
      <p:sp>
        <p:nvSpPr>
          <p:cNvPr id="8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E75B4EC-1111-4AA5-BD2E-24318D42C35A}" type="datetime1">
              <a:rPr lang="en-GB" sz="1050" b="0" strike="noStrike" spc="-1">
                <a:solidFill>
                  <a:srgbClr val="8B8B8B"/>
                </a:solidFill>
                <a:latin typeface="Myriad Pro"/>
              </a:rPr>
              <a:t>07/11/2021</a:t>
            </a:fld>
            <a:endParaRPr lang="en-GB" sz="105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85">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85">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8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rPr>
              <a:t>Further guidelines</a:t>
            </a:r>
            <a:endParaRPr lang="en-GB" sz="3600" b="0" strike="noStrike" spc="-1">
              <a:latin typeface="Arial"/>
            </a:endParaRPr>
          </a:p>
        </p:txBody>
      </p:sp>
      <p:sp>
        <p:nvSpPr>
          <p:cNvPr id="88" name="CustomShape 2"/>
          <p:cNvSpPr/>
          <p:nvPr/>
        </p:nvSpPr>
        <p:spPr>
          <a:xfrm>
            <a:off x="250920" y="1448460"/>
            <a:ext cx="8228880" cy="453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The length should be </a:t>
            </a:r>
            <a:r>
              <a:rPr lang="en-GB" sz="2400" b="0" strike="noStrike" spc="-1" dirty="0" smtClean="0">
                <a:solidFill>
                  <a:srgbClr val="000000"/>
                </a:solidFill>
                <a:latin typeface="Myriad Pro"/>
              </a:rPr>
              <a:t>1,500 </a:t>
            </a:r>
            <a:r>
              <a:rPr lang="en-GB" sz="2400" b="0" strike="noStrike" spc="-1" dirty="0">
                <a:solidFill>
                  <a:srgbClr val="000000"/>
                </a:solidFill>
                <a:latin typeface="Myriad Pro"/>
              </a:rPr>
              <a:t>words, </a:t>
            </a:r>
            <a:r>
              <a:rPr lang="en-GB" sz="2400" b="0" strike="noStrike" spc="-1" dirty="0">
                <a:solidFill>
                  <a:srgbClr val="FF0000"/>
                </a:solidFill>
                <a:latin typeface="Myriad Pro"/>
              </a:rPr>
              <a:t>plus or minus </a:t>
            </a:r>
            <a:r>
              <a:rPr lang="en-GB" sz="2400" b="0" strike="noStrike" spc="-1" dirty="0">
                <a:solidFill>
                  <a:srgbClr val="000000"/>
                </a:solidFill>
                <a:latin typeface="Myriad Pro"/>
              </a:rPr>
              <a:t>10% </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The summary should be relatively brief, leaving most of the space for </a:t>
            </a:r>
            <a:r>
              <a:rPr lang="en-GB" sz="2400" b="0" strike="noStrike" spc="-1" dirty="0" smtClean="0">
                <a:solidFill>
                  <a:srgbClr val="000000"/>
                </a:solidFill>
                <a:latin typeface="Myriad Pro"/>
              </a:rPr>
              <a:t>critical </a:t>
            </a:r>
            <a:r>
              <a:rPr lang="en-GB" sz="2400" b="0" strike="noStrike" spc="-1" dirty="0">
                <a:solidFill>
                  <a:srgbClr val="000000"/>
                </a:solidFill>
                <a:latin typeface="Myriad Pro"/>
              </a:rPr>
              <a:t>analysis and evaluation.</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Make sure you cite and reference your source(s) using the Harvard Referencing </a:t>
            </a:r>
            <a:r>
              <a:rPr lang="en-GB" sz="2400" b="0" strike="noStrike" spc="-1" dirty="0" smtClean="0">
                <a:solidFill>
                  <a:srgbClr val="000000"/>
                </a:solidFill>
                <a:latin typeface="Myriad Pro"/>
              </a:rPr>
              <a:t>System.  The </a:t>
            </a:r>
            <a:r>
              <a:rPr lang="en-GB" sz="2400" b="0" strike="noStrike" spc="-1" dirty="0">
                <a:solidFill>
                  <a:srgbClr val="000000"/>
                </a:solidFill>
                <a:latin typeface="Myriad Pro"/>
              </a:rPr>
              <a:t>mark for assessment 1 will be </a:t>
            </a:r>
            <a:r>
              <a:rPr lang="en-GB" sz="2400" spc="-1" dirty="0" smtClean="0">
                <a:solidFill>
                  <a:srgbClr val="000000"/>
                </a:solidFill>
                <a:latin typeface="Myriad Pro"/>
              </a:rPr>
              <a:t>30</a:t>
            </a:r>
            <a:r>
              <a:rPr lang="en-GB" sz="2400" b="0" strike="noStrike" spc="-1" dirty="0" smtClean="0">
                <a:solidFill>
                  <a:srgbClr val="000000"/>
                </a:solidFill>
                <a:latin typeface="Myriad Pro"/>
              </a:rPr>
              <a:t>% </a:t>
            </a:r>
            <a:r>
              <a:rPr lang="en-GB" sz="2400" b="0" strike="noStrike" spc="-1" dirty="0">
                <a:solidFill>
                  <a:srgbClr val="000000"/>
                </a:solidFill>
                <a:latin typeface="Myriad Pro"/>
              </a:rPr>
              <a:t>of the total mark for the module.</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This is an individual assessment so </a:t>
            </a:r>
            <a:r>
              <a:rPr lang="en-GB" sz="2400" b="0" u="sng" strike="noStrike" spc="-1" dirty="0">
                <a:solidFill>
                  <a:srgbClr val="FF0000"/>
                </a:solidFill>
                <a:latin typeface="Myriad Pro"/>
              </a:rPr>
              <a:t>you must </a:t>
            </a:r>
            <a:r>
              <a:rPr lang="en-GB" sz="2400" b="0" strike="noStrike" spc="-1" dirty="0">
                <a:solidFill>
                  <a:srgbClr val="000000"/>
                </a:solidFill>
                <a:latin typeface="Myriad Pro"/>
              </a:rPr>
              <a:t>write this yourself, on your own.</a:t>
            </a:r>
            <a:endParaRPr lang="en-GB" sz="2400" b="0" strike="noStrike" spc="-1" dirty="0">
              <a:latin typeface="Arial"/>
            </a:endParaRPr>
          </a:p>
          <a:p>
            <a:pPr>
              <a:lnSpc>
                <a:spcPct val="100000"/>
              </a:lnSpc>
              <a:spcBef>
                <a:spcPts val="439"/>
              </a:spcBef>
            </a:pPr>
            <a:endParaRPr lang="en-GB" sz="2400" b="0" strike="noStrike" spc="-1" dirty="0">
              <a:latin typeface="Arial"/>
            </a:endParaRPr>
          </a:p>
          <a:p>
            <a:pPr>
              <a:lnSpc>
                <a:spcPct val="100000"/>
              </a:lnSpc>
              <a:spcBef>
                <a:spcPts val="439"/>
              </a:spcBef>
            </a:pPr>
            <a:endParaRPr lang="en-GB" sz="2400" b="0" strike="noStrike" spc="-1" dirty="0">
              <a:latin typeface="Arial"/>
            </a:endParaRPr>
          </a:p>
          <a:p>
            <a:pPr>
              <a:lnSpc>
                <a:spcPct val="100000"/>
              </a:lnSpc>
              <a:spcBef>
                <a:spcPts val="360"/>
              </a:spcBef>
              <a:tabLst>
                <a:tab pos="0" algn="l"/>
              </a:tabLst>
            </a:pPr>
            <a:endParaRPr lang="en-GB" sz="2400" b="0" strike="noStrike" spc="-1" dirty="0">
              <a:latin typeface="Arial"/>
            </a:endParaRPr>
          </a:p>
          <a:p>
            <a:pPr>
              <a:lnSpc>
                <a:spcPct val="100000"/>
              </a:lnSpc>
              <a:spcBef>
                <a:spcPts val="641"/>
              </a:spcBef>
              <a:tabLst>
                <a:tab pos="0" algn="l"/>
              </a:tabLst>
            </a:pPr>
            <a:endParaRPr lang="en-GB" sz="2400" b="0" strike="noStrike" spc="-1" dirty="0">
              <a:latin typeface="Arial"/>
            </a:endParaRPr>
          </a:p>
        </p:txBody>
      </p:sp>
      <p:sp>
        <p:nvSpPr>
          <p:cNvPr id="89"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B8F28F4E-9B7F-4782-AFFB-144DCDDC6469}" type="datetime1">
              <a:rPr lang="en-GB" sz="1050" b="0" strike="noStrike" spc="-1">
                <a:solidFill>
                  <a:srgbClr val="8B8B8B"/>
                </a:solidFill>
                <a:latin typeface="Myriad Pro"/>
              </a:rPr>
              <a:t>07/11/2021</a:t>
            </a:fld>
            <a:endParaRPr lang="en-GB" sz="105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a:solidFill>
                  <a:srgbClr val="000000"/>
                </a:solidFill>
                <a:latin typeface="Myriad Pro"/>
              </a:rPr>
              <a:t>Format</a:t>
            </a:r>
            <a:endParaRPr lang="en-GB" sz="3600" b="0" strike="noStrike" spc="-1">
              <a:latin typeface="Arial"/>
            </a:endParaRPr>
          </a:p>
        </p:txBody>
      </p:sp>
      <p:sp>
        <p:nvSpPr>
          <p:cNvPr id="94" name="CustomShape 2"/>
          <p:cNvSpPr/>
          <p:nvPr/>
        </p:nvSpPr>
        <p:spPr>
          <a:xfrm>
            <a:off x="457200" y="1268640"/>
            <a:ext cx="8506440" cy="4176196"/>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This is a piece of formal </a:t>
            </a:r>
            <a:r>
              <a:rPr lang="en-US" sz="2000" b="0" strike="noStrike" spc="-1">
                <a:solidFill>
                  <a:srgbClr val="000000"/>
                </a:solidFill>
                <a:latin typeface="Myriad Pro"/>
              </a:rPr>
              <a:t>academic </a:t>
            </a:r>
            <a:r>
              <a:rPr lang="en-US" sz="2000" spc="-1" smtClean="0">
                <a:solidFill>
                  <a:srgbClr val="000000"/>
                </a:solidFill>
                <a:latin typeface="Myriad Pro"/>
              </a:rPr>
              <a:t>essay</a:t>
            </a:r>
            <a:r>
              <a:rPr lang="en-US" sz="2000" b="0" strike="noStrike" spc="-1" smtClean="0">
                <a:solidFill>
                  <a:srgbClr val="000000"/>
                </a:solidFill>
                <a:latin typeface="Myriad Pro"/>
              </a:rPr>
              <a:t>, </a:t>
            </a:r>
            <a:r>
              <a:rPr lang="en-US" sz="2000" b="0" strike="noStrike" spc="-1" dirty="0">
                <a:solidFill>
                  <a:srgbClr val="000000"/>
                </a:solidFill>
                <a:latin typeface="Myriad Pro"/>
              </a:rPr>
              <a:t>so do not use informal vocabulary, and try to structure your sentences and paragraphs </a:t>
            </a:r>
            <a:r>
              <a:rPr lang="en-GB" sz="2000" b="0" strike="noStrike" spc="-1" dirty="0" smtClean="0">
                <a:solidFill>
                  <a:srgbClr val="000000"/>
                </a:solidFill>
                <a:latin typeface="Myriad Pro"/>
              </a:rPr>
              <a:t>to be consistent with the expected standard of a level 6 course.</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Your submission should begin with a title page, followed by a table of contents, then the main body of your </a:t>
            </a:r>
            <a:r>
              <a:rPr lang="en-US" sz="2000" spc="-1" dirty="0" smtClean="0">
                <a:solidFill>
                  <a:srgbClr val="000000"/>
                </a:solidFill>
                <a:latin typeface="Myriad Pro"/>
              </a:rPr>
              <a:t>essay</a:t>
            </a:r>
            <a:r>
              <a:rPr lang="en-US" sz="2000" b="0" strike="noStrike" spc="-1" dirty="0" smtClean="0">
                <a:solidFill>
                  <a:srgbClr val="000000"/>
                </a:solidFill>
                <a:latin typeface="Myriad Pro"/>
              </a:rPr>
              <a:t> </a:t>
            </a:r>
            <a:r>
              <a:rPr lang="en-US" sz="2000" b="0" strike="noStrike" spc="-1" dirty="0">
                <a:solidFill>
                  <a:srgbClr val="000000"/>
                </a:solidFill>
                <a:latin typeface="Myriad Pro"/>
              </a:rPr>
              <a:t>– which will consist of an introduction, the main paragraphs</a:t>
            </a:r>
            <a:r>
              <a:rPr lang="en-US" sz="2000" b="0" strike="noStrike" spc="-1" dirty="0" smtClean="0">
                <a:solidFill>
                  <a:srgbClr val="000000"/>
                </a:solidFill>
                <a:latin typeface="Myriad Pro"/>
              </a:rPr>
              <a:t>, and a conclusion. </a:t>
            </a:r>
            <a:r>
              <a:rPr lang="en-US" sz="2000" b="0" strike="noStrike" spc="-1" dirty="0">
                <a:solidFill>
                  <a:srgbClr val="000000"/>
                </a:solidFill>
                <a:latin typeface="Myriad Pro"/>
              </a:rPr>
              <a:t>It should end with a list of references.</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The title page should include your name and student number, the name of the </a:t>
            </a:r>
            <a:r>
              <a:rPr lang="en-US" sz="2000" b="0" strike="noStrike" spc="-1" dirty="0" smtClean="0">
                <a:solidFill>
                  <a:srgbClr val="000000"/>
                </a:solidFill>
                <a:latin typeface="Myriad Pro"/>
              </a:rPr>
              <a:t>module, the </a:t>
            </a:r>
            <a:r>
              <a:rPr lang="en-US" sz="2000" b="0" strike="noStrike" spc="-1" dirty="0">
                <a:solidFill>
                  <a:srgbClr val="000000"/>
                </a:solidFill>
                <a:latin typeface="Myriad Pro"/>
              </a:rPr>
              <a:t>module lecturer, and the title you are giving your </a:t>
            </a:r>
            <a:r>
              <a:rPr lang="en-US" sz="2000" b="0" strike="noStrike" spc="-1" dirty="0" smtClean="0">
                <a:solidFill>
                  <a:srgbClr val="000000"/>
                </a:solidFill>
                <a:latin typeface="Myriad Pro"/>
              </a:rPr>
              <a:t>essay (which </a:t>
            </a:r>
            <a:r>
              <a:rPr lang="en-US" sz="2000" b="0" strike="noStrike" spc="-1" dirty="0">
                <a:solidFill>
                  <a:srgbClr val="000000"/>
                </a:solidFill>
                <a:latin typeface="Myriad Pro"/>
              </a:rPr>
              <a:t>could be `Assessment 1’ or any title that you think is appropriate). You can include a date if you wish.</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The contents page should list the contents and the page numbers they appear on.</a:t>
            </a:r>
            <a:endParaRPr lang="en-GB" sz="2000" b="0" strike="noStrike" spc="-1" dirty="0">
              <a:latin typeface="Arial"/>
            </a:endParaRPr>
          </a:p>
          <a:p>
            <a:pPr>
              <a:lnSpc>
                <a:spcPct val="100000"/>
              </a:lnSpc>
              <a:spcBef>
                <a:spcPts val="479"/>
              </a:spcBef>
            </a:pPr>
            <a:endParaRPr lang="en-GB" sz="2000" b="0" strike="noStrike" spc="-1" dirty="0">
              <a:latin typeface="Arial"/>
            </a:endParaRPr>
          </a:p>
          <a:p>
            <a:pPr>
              <a:lnSpc>
                <a:spcPct val="100000"/>
              </a:lnSpc>
              <a:spcBef>
                <a:spcPts val="479"/>
              </a:spcBef>
            </a:pPr>
            <a:endParaRPr lang="en-GB" sz="2000" b="0" strike="noStrike" spc="-1" dirty="0">
              <a:latin typeface="Arial"/>
            </a:endParaRPr>
          </a:p>
          <a:p>
            <a:pPr>
              <a:lnSpc>
                <a:spcPct val="100000"/>
              </a:lnSpc>
              <a:spcBef>
                <a:spcPts val="479"/>
              </a:spcBef>
            </a:pPr>
            <a:endParaRPr lang="en-GB" sz="2000" b="0" strike="noStrike" spc="-1" dirty="0">
              <a:latin typeface="Arial"/>
            </a:endParaRPr>
          </a:p>
        </p:txBody>
      </p:sp>
      <p:sp>
        <p:nvSpPr>
          <p:cNvPr id="95"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1431972B-1B4B-4EB0-9895-A436BB3E1FE4}" type="datetime1">
              <a:rPr lang="en-GB" sz="1050" b="0" strike="noStrike" spc="-1">
                <a:solidFill>
                  <a:srgbClr val="8B8B8B"/>
                </a:solidFill>
                <a:latin typeface="Myriad Pro"/>
              </a:rPr>
              <a:t>07/11/2021</a:t>
            </a:fld>
            <a:endParaRPr lang="en-GB" sz="105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a:solidFill>
                  <a:srgbClr val="000000"/>
                </a:solidFill>
                <a:latin typeface="Myriad Pro"/>
              </a:rPr>
              <a:t>How to go about it</a:t>
            </a:r>
            <a:endParaRPr lang="en-GB" sz="3600" b="0" strike="noStrike" spc="-1">
              <a:latin typeface="Arial"/>
            </a:endParaRPr>
          </a:p>
        </p:txBody>
      </p:sp>
      <p:sp>
        <p:nvSpPr>
          <p:cNvPr id="97" name="CustomShape 2"/>
          <p:cNvSpPr/>
          <p:nvPr/>
        </p:nvSpPr>
        <p:spPr>
          <a:xfrm>
            <a:off x="457200" y="1268640"/>
            <a:ext cx="8228880" cy="424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GB" sz="3200" b="0" strike="noStrike" spc="-1" dirty="0" smtClean="0">
                <a:solidFill>
                  <a:srgbClr val="000000"/>
                </a:solidFill>
                <a:latin typeface="Myriad Pro"/>
              </a:rPr>
              <a:t>You </a:t>
            </a:r>
            <a:r>
              <a:rPr lang="en-GB" sz="3200" b="0" strike="noStrike" spc="-1" dirty="0">
                <a:solidFill>
                  <a:srgbClr val="000000"/>
                </a:solidFill>
                <a:latin typeface="Myriad Pro"/>
              </a:rPr>
              <a:t>need to </a:t>
            </a:r>
            <a:r>
              <a:rPr lang="en-GB" sz="3200" b="0" strike="noStrike" spc="-1" dirty="0" smtClean="0">
                <a:solidFill>
                  <a:srgbClr val="000000"/>
                </a:solidFill>
                <a:latin typeface="Myriad Pro"/>
              </a:rPr>
              <a:t>critically analyse and evaluate </a:t>
            </a:r>
            <a:r>
              <a:rPr lang="en-GB" sz="3200" b="0" strike="noStrike" spc="-1" dirty="0">
                <a:solidFill>
                  <a:srgbClr val="000000"/>
                </a:solidFill>
                <a:latin typeface="Myriad Pro"/>
              </a:rPr>
              <a:t>what you have learnt. </a:t>
            </a:r>
            <a:endParaRPr lang="en-GB" sz="3200" b="0" strike="noStrike" spc="-1" dirty="0" smtClean="0">
              <a:solidFill>
                <a:srgbClr val="000000"/>
              </a:solidFill>
              <a:latin typeface="Myriad Pro"/>
            </a:endParaRPr>
          </a:p>
          <a:p>
            <a:pPr marL="343620" indent="-342900">
              <a:lnSpc>
                <a:spcPct val="100000"/>
              </a:lnSpc>
              <a:spcBef>
                <a:spcPts val="479"/>
              </a:spcBef>
              <a:buClr>
                <a:srgbClr val="000000"/>
              </a:buClr>
              <a:buFont typeface="Wingdings" panose="05000000000000000000" pitchFamily="2" charset="2"/>
              <a:buChar char="§"/>
            </a:pPr>
            <a:r>
              <a:rPr lang="en-GB" sz="3200" b="0" strike="noStrike" spc="-1" dirty="0" smtClean="0">
                <a:solidFill>
                  <a:srgbClr val="000000"/>
                </a:solidFill>
                <a:latin typeface="Myriad Pro"/>
              </a:rPr>
              <a:t>Plan </a:t>
            </a:r>
            <a:r>
              <a:rPr lang="en-GB" sz="3200" b="0" strike="noStrike" spc="-1" dirty="0">
                <a:solidFill>
                  <a:srgbClr val="000000"/>
                </a:solidFill>
                <a:latin typeface="Myriad Pro"/>
              </a:rPr>
              <a:t>what you are going to say before you start writing, then follow the plan</a:t>
            </a:r>
            <a:r>
              <a:rPr lang="en-GB" sz="3200" b="0" strike="noStrike" spc="-1">
                <a:solidFill>
                  <a:srgbClr val="000000"/>
                </a:solidFill>
                <a:latin typeface="Myriad Pro"/>
              </a:rPr>
              <a:t>. </a:t>
            </a:r>
            <a:endParaRPr lang="en-GB" sz="3200" b="0" strike="noStrike" spc="-1" smtClean="0">
              <a:solidFill>
                <a:srgbClr val="000000"/>
              </a:solidFill>
              <a:latin typeface="Myriad Pro"/>
            </a:endParaRPr>
          </a:p>
          <a:p>
            <a:pPr marL="343620" indent="-342900">
              <a:lnSpc>
                <a:spcPct val="100000"/>
              </a:lnSpc>
              <a:spcBef>
                <a:spcPts val="479"/>
              </a:spcBef>
              <a:buClr>
                <a:srgbClr val="000000"/>
              </a:buClr>
              <a:buFont typeface="Wingdings" panose="05000000000000000000" pitchFamily="2" charset="2"/>
              <a:buChar char="§"/>
            </a:pPr>
            <a:r>
              <a:rPr lang="en-GB" sz="3200" b="0" strike="noStrike" spc="-1" smtClean="0">
                <a:solidFill>
                  <a:srgbClr val="000000"/>
                </a:solidFill>
                <a:latin typeface="Myriad Pro"/>
              </a:rPr>
              <a:t>When </a:t>
            </a:r>
            <a:r>
              <a:rPr lang="en-GB" sz="3200" b="0" strike="noStrike" spc="-1" dirty="0">
                <a:solidFill>
                  <a:srgbClr val="000000"/>
                </a:solidFill>
                <a:latin typeface="Myriad Pro"/>
              </a:rPr>
              <a:t>you have finished, proof read for errors before submitting the report. </a:t>
            </a:r>
            <a:endParaRPr lang="en-GB" sz="3200" b="0" strike="noStrike" spc="-1" dirty="0">
              <a:latin typeface="Arial"/>
            </a:endParaRPr>
          </a:p>
          <a:p>
            <a:pPr marL="342900" indent="-342900">
              <a:lnSpc>
                <a:spcPct val="100000"/>
              </a:lnSpc>
              <a:spcBef>
                <a:spcPts val="479"/>
              </a:spcBef>
              <a:buFont typeface="Wingdings" panose="05000000000000000000" pitchFamily="2" charset="2"/>
              <a:buChar char="§"/>
            </a:pPr>
            <a:endParaRPr lang="en-GB" sz="3200" b="0" strike="noStrike" spc="-1" dirty="0">
              <a:latin typeface="Arial"/>
            </a:endParaRPr>
          </a:p>
          <a:p>
            <a:pPr>
              <a:lnSpc>
                <a:spcPct val="100000"/>
              </a:lnSpc>
              <a:spcBef>
                <a:spcPts val="479"/>
              </a:spcBef>
            </a:pPr>
            <a:endParaRPr lang="en-GB" sz="2400" b="0" strike="noStrike" spc="-1" dirty="0">
              <a:latin typeface="Arial"/>
            </a:endParaRPr>
          </a:p>
          <a:p>
            <a:pPr>
              <a:lnSpc>
                <a:spcPct val="100000"/>
              </a:lnSpc>
              <a:spcBef>
                <a:spcPts val="479"/>
              </a:spcBef>
            </a:pPr>
            <a:endParaRPr lang="en-GB" sz="2400" b="0" strike="noStrike" spc="-1" dirty="0">
              <a:latin typeface="Arial"/>
            </a:endParaRPr>
          </a:p>
          <a:p>
            <a:pPr>
              <a:lnSpc>
                <a:spcPct val="100000"/>
              </a:lnSpc>
              <a:spcBef>
                <a:spcPts val="479"/>
              </a:spcBef>
            </a:pPr>
            <a:endParaRPr lang="en-GB" sz="2400" b="0" strike="noStrike" spc="-1" dirty="0">
              <a:latin typeface="Arial"/>
            </a:endParaRPr>
          </a:p>
        </p:txBody>
      </p:sp>
      <p:sp>
        <p:nvSpPr>
          <p:cNvPr id="98"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E281CDA6-3885-4429-9CB4-86B67E1FC7D5}" type="datetime1">
              <a:rPr lang="en-GB" sz="1050" b="0" strike="noStrike" spc="-1">
                <a:solidFill>
                  <a:srgbClr val="8B8B8B"/>
                </a:solidFill>
                <a:latin typeface="Myriad Pro"/>
              </a:rPr>
              <a:t>07/11/2021</a:t>
            </a:fld>
            <a:endParaRPr lang="en-GB" sz="105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smtClean="0">
                <a:solidFill>
                  <a:srgbClr val="FFC000"/>
                </a:solidFill>
                <a:ea typeface="+mn-lt"/>
                <a:cs typeface="+mn-lt"/>
              </a:rPr>
              <a:t>Thank you and Good Luck!</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07/11/2021</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273703262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5105</TotalTime>
  <Words>562</Words>
  <Application>Microsoft Office PowerPoint</Application>
  <PresentationFormat>On-screen Show (4:3)</PresentationFormat>
  <Paragraphs>50</Paragraphs>
  <Slides>7</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7</vt:i4>
      </vt:variant>
    </vt:vector>
  </HeadingPairs>
  <TitlesOfParts>
    <vt:vector size="16" baseType="lpstr">
      <vt:lpstr>Arial</vt:lpstr>
      <vt:lpstr>Calibri</vt:lpstr>
      <vt:lpstr>DejaVu Sans</vt:lpstr>
      <vt:lpstr>Myriad Pro</vt:lpstr>
      <vt:lpstr>Symbol</vt:lpstr>
      <vt:lpstr>Wingdings</vt:lpstr>
      <vt:lpstr>Office Theme</vt:lpstr>
      <vt:lpstr>Office Theme</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subject/>
  <dc:creator>Bob Wilson</dc:creator>
  <dc:description/>
  <cp:lastModifiedBy>Administrator</cp:lastModifiedBy>
  <cp:revision>431</cp:revision>
  <dcterms:created xsi:type="dcterms:W3CDTF">2012-10-20T16:04:33Z</dcterms:created>
  <dcterms:modified xsi:type="dcterms:W3CDTF">2021-11-07T16:03:09Z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17</vt:i4>
  </property>
</Properties>
</file>