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7" r:id="rId2"/>
    <p:sldId id="288" r:id="rId3"/>
    <p:sldId id="291" r:id="rId4"/>
    <p:sldId id="292" r:id="rId5"/>
    <p:sldId id="293" r:id="rId6"/>
    <p:sldId id="294" r:id="rId7"/>
    <p:sldId id="295" r:id="rId8"/>
    <p:sldId id="296" r:id="rId9"/>
    <p:sldId id="265" r:id="rId10"/>
    <p:sldId id="297" r:id="rId11"/>
    <p:sldId id="305" r:id="rId12"/>
    <p:sldId id="30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3808C2-8246-4CC2-8AF5-E97DADDA3E4A}"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012746CE-4846-449D-8AEC-D0409E88805D}">
      <dgm:prSet/>
      <dgm:spPr/>
      <dgm:t>
        <a:bodyPr/>
        <a:lstStyle/>
        <a:p>
          <a:r>
            <a:rPr lang="en-GB"/>
            <a:t>In summary, today, we have explored the fundamentals of Cognitive Behavioural Therapy and psilocybin-assisted psychotherapy as treatments for anxiety disorders. We’ve covered what these therapies are, how they work, and the historical context behind their development.</a:t>
          </a:r>
          <a:endParaRPr lang="en-US"/>
        </a:p>
      </dgm:t>
    </dgm:pt>
    <dgm:pt modelId="{AD645DA5-B368-4A6A-A981-A3B8EA72C251}" type="parTrans" cxnId="{6F3F2517-05B9-43CF-93F5-A0C836560A50}">
      <dgm:prSet/>
      <dgm:spPr/>
      <dgm:t>
        <a:bodyPr/>
        <a:lstStyle/>
        <a:p>
          <a:endParaRPr lang="en-US"/>
        </a:p>
      </dgm:t>
    </dgm:pt>
    <dgm:pt modelId="{AB842745-3A14-4775-AE5D-AD52923E9F66}" type="sibTrans" cxnId="{6F3F2517-05B9-43CF-93F5-A0C836560A50}">
      <dgm:prSet/>
      <dgm:spPr/>
      <dgm:t>
        <a:bodyPr/>
        <a:lstStyle/>
        <a:p>
          <a:endParaRPr lang="en-US"/>
        </a:p>
      </dgm:t>
    </dgm:pt>
    <dgm:pt modelId="{D2235A60-06F9-4A91-A3A5-CB62954A6331}">
      <dgm:prSet/>
      <dgm:spPr/>
      <dgm:t>
        <a:bodyPr/>
        <a:lstStyle/>
        <a:p>
          <a:r>
            <a:rPr lang="en-GB"/>
            <a:t>We have gained an understanding of anxiety disorders and examined how both CBT and psilocybin-assisted psychotherapy are being used to treat them effectively, backed by relevant research.</a:t>
          </a:r>
          <a:endParaRPr lang="en-US"/>
        </a:p>
      </dgm:t>
    </dgm:pt>
    <dgm:pt modelId="{97D06453-E7D1-4EBD-8038-7ADFFA3FB502}" type="parTrans" cxnId="{B73E2A7D-807B-4F29-9FAA-399A648BBBE2}">
      <dgm:prSet/>
      <dgm:spPr/>
      <dgm:t>
        <a:bodyPr/>
        <a:lstStyle/>
        <a:p>
          <a:endParaRPr lang="en-US"/>
        </a:p>
      </dgm:t>
    </dgm:pt>
    <dgm:pt modelId="{11C1B323-8DA5-418D-A336-506BF676A9CB}" type="sibTrans" cxnId="{B73E2A7D-807B-4F29-9FAA-399A648BBBE2}">
      <dgm:prSet/>
      <dgm:spPr/>
      <dgm:t>
        <a:bodyPr/>
        <a:lstStyle/>
        <a:p>
          <a:endParaRPr lang="en-US"/>
        </a:p>
      </dgm:t>
    </dgm:pt>
    <dgm:pt modelId="{4E3B69DD-D495-4E2E-8B65-622A85F50B68}">
      <dgm:prSet/>
      <dgm:spPr/>
      <dgm:t>
        <a:bodyPr/>
        <a:lstStyle/>
        <a:p>
          <a:r>
            <a:rPr lang="en-GB"/>
            <a:t>Finally, we have looked at the potential integration of these treatments and discussed ongoing research, highlighting their evolving place in mental health care. Overall, these are impactful approaches to managing anxiety and improving mental well-being.</a:t>
          </a:r>
          <a:endParaRPr lang="en-US"/>
        </a:p>
      </dgm:t>
    </dgm:pt>
    <dgm:pt modelId="{6A0D3844-3BC4-4B37-B7BC-18B34F759852}" type="parTrans" cxnId="{8EEF6CCD-4DAE-4CEC-9AA5-115DB9328C41}">
      <dgm:prSet/>
      <dgm:spPr/>
      <dgm:t>
        <a:bodyPr/>
        <a:lstStyle/>
        <a:p>
          <a:endParaRPr lang="en-US"/>
        </a:p>
      </dgm:t>
    </dgm:pt>
    <dgm:pt modelId="{4D716A40-97C4-48B6-8FB6-4B0D4667D338}" type="sibTrans" cxnId="{8EEF6CCD-4DAE-4CEC-9AA5-115DB9328C41}">
      <dgm:prSet/>
      <dgm:spPr/>
      <dgm:t>
        <a:bodyPr/>
        <a:lstStyle/>
        <a:p>
          <a:endParaRPr lang="en-US"/>
        </a:p>
      </dgm:t>
    </dgm:pt>
    <dgm:pt modelId="{7C209E19-DFE0-4111-8560-CFBE59E367C5}" type="pres">
      <dgm:prSet presAssocID="{2D3808C2-8246-4CC2-8AF5-E97DADDA3E4A}" presName="Name0" presStyleCnt="0">
        <dgm:presLayoutVars>
          <dgm:dir/>
          <dgm:resizeHandles val="exact"/>
        </dgm:presLayoutVars>
      </dgm:prSet>
      <dgm:spPr/>
    </dgm:pt>
    <dgm:pt modelId="{5FFF985A-EB73-4A3D-9AC7-813A45859D43}" type="pres">
      <dgm:prSet presAssocID="{012746CE-4846-449D-8AEC-D0409E88805D}" presName="node" presStyleLbl="node1" presStyleIdx="0" presStyleCnt="3">
        <dgm:presLayoutVars>
          <dgm:bulletEnabled val="1"/>
        </dgm:presLayoutVars>
      </dgm:prSet>
      <dgm:spPr/>
    </dgm:pt>
    <dgm:pt modelId="{D1459285-0F9A-4908-B51E-A04CFC9BA467}" type="pres">
      <dgm:prSet presAssocID="{AB842745-3A14-4775-AE5D-AD52923E9F66}" presName="sibTrans" presStyleLbl="sibTrans2D1" presStyleIdx="0" presStyleCnt="2"/>
      <dgm:spPr/>
    </dgm:pt>
    <dgm:pt modelId="{BDE21AFD-B486-4BAB-B56F-4A253B6A72CB}" type="pres">
      <dgm:prSet presAssocID="{AB842745-3A14-4775-AE5D-AD52923E9F66}" presName="connectorText" presStyleLbl="sibTrans2D1" presStyleIdx="0" presStyleCnt="2"/>
      <dgm:spPr/>
    </dgm:pt>
    <dgm:pt modelId="{C9DBB2D5-AD84-442C-BF18-AF3CB99953C2}" type="pres">
      <dgm:prSet presAssocID="{D2235A60-06F9-4A91-A3A5-CB62954A6331}" presName="node" presStyleLbl="node1" presStyleIdx="1" presStyleCnt="3">
        <dgm:presLayoutVars>
          <dgm:bulletEnabled val="1"/>
        </dgm:presLayoutVars>
      </dgm:prSet>
      <dgm:spPr/>
    </dgm:pt>
    <dgm:pt modelId="{E8A74827-A9ED-4675-BD7F-DA46EBD538E6}" type="pres">
      <dgm:prSet presAssocID="{11C1B323-8DA5-418D-A336-506BF676A9CB}" presName="sibTrans" presStyleLbl="sibTrans2D1" presStyleIdx="1" presStyleCnt="2"/>
      <dgm:spPr/>
    </dgm:pt>
    <dgm:pt modelId="{5FCA3D16-0DC5-497C-9886-2396541B95D8}" type="pres">
      <dgm:prSet presAssocID="{11C1B323-8DA5-418D-A336-506BF676A9CB}" presName="connectorText" presStyleLbl="sibTrans2D1" presStyleIdx="1" presStyleCnt="2"/>
      <dgm:spPr/>
    </dgm:pt>
    <dgm:pt modelId="{ED1DBD55-BD8F-444E-B4B5-1B313EEB03AA}" type="pres">
      <dgm:prSet presAssocID="{4E3B69DD-D495-4E2E-8B65-622A85F50B68}" presName="node" presStyleLbl="node1" presStyleIdx="2" presStyleCnt="3">
        <dgm:presLayoutVars>
          <dgm:bulletEnabled val="1"/>
        </dgm:presLayoutVars>
      </dgm:prSet>
      <dgm:spPr/>
    </dgm:pt>
  </dgm:ptLst>
  <dgm:cxnLst>
    <dgm:cxn modelId="{6F3F2517-05B9-43CF-93F5-A0C836560A50}" srcId="{2D3808C2-8246-4CC2-8AF5-E97DADDA3E4A}" destId="{012746CE-4846-449D-8AEC-D0409E88805D}" srcOrd="0" destOrd="0" parTransId="{AD645DA5-B368-4A6A-A981-A3B8EA72C251}" sibTransId="{AB842745-3A14-4775-AE5D-AD52923E9F66}"/>
    <dgm:cxn modelId="{C5514E30-C4CF-48A5-8AD4-F850A0BDC388}" type="presOf" srcId="{D2235A60-06F9-4A91-A3A5-CB62954A6331}" destId="{C9DBB2D5-AD84-442C-BF18-AF3CB99953C2}" srcOrd="0" destOrd="0" presId="urn:microsoft.com/office/officeart/2005/8/layout/process1"/>
    <dgm:cxn modelId="{B73E2A7D-807B-4F29-9FAA-399A648BBBE2}" srcId="{2D3808C2-8246-4CC2-8AF5-E97DADDA3E4A}" destId="{D2235A60-06F9-4A91-A3A5-CB62954A6331}" srcOrd="1" destOrd="0" parTransId="{97D06453-E7D1-4EBD-8038-7ADFFA3FB502}" sibTransId="{11C1B323-8DA5-418D-A336-506BF676A9CB}"/>
    <dgm:cxn modelId="{DA324C82-88A1-4CB4-989D-D77FF085539A}" type="presOf" srcId="{AB842745-3A14-4775-AE5D-AD52923E9F66}" destId="{BDE21AFD-B486-4BAB-B56F-4A253B6A72CB}" srcOrd="1" destOrd="0" presId="urn:microsoft.com/office/officeart/2005/8/layout/process1"/>
    <dgm:cxn modelId="{0FA44584-3149-4215-A785-E7D2BFFB5A9C}" type="presOf" srcId="{4E3B69DD-D495-4E2E-8B65-622A85F50B68}" destId="{ED1DBD55-BD8F-444E-B4B5-1B313EEB03AA}" srcOrd="0" destOrd="0" presId="urn:microsoft.com/office/officeart/2005/8/layout/process1"/>
    <dgm:cxn modelId="{8104B685-2D74-4609-A593-6DCA96154B51}" type="presOf" srcId="{11C1B323-8DA5-418D-A336-506BF676A9CB}" destId="{E8A74827-A9ED-4675-BD7F-DA46EBD538E6}" srcOrd="0" destOrd="0" presId="urn:microsoft.com/office/officeart/2005/8/layout/process1"/>
    <dgm:cxn modelId="{1876B785-D7F3-42BA-8623-4ACDEC34AA30}" type="presOf" srcId="{012746CE-4846-449D-8AEC-D0409E88805D}" destId="{5FFF985A-EB73-4A3D-9AC7-813A45859D43}" srcOrd="0" destOrd="0" presId="urn:microsoft.com/office/officeart/2005/8/layout/process1"/>
    <dgm:cxn modelId="{8897EC99-92C2-407D-AC90-DE45D446E4F7}" type="presOf" srcId="{AB842745-3A14-4775-AE5D-AD52923E9F66}" destId="{D1459285-0F9A-4908-B51E-A04CFC9BA467}" srcOrd="0" destOrd="0" presId="urn:microsoft.com/office/officeart/2005/8/layout/process1"/>
    <dgm:cxn modelId="{14C3E7CA-1F6E-4A46-9584-D2FF7F7E8C0D}" type="presOf" srcId="{2D3808C2-8246-4CC2-8AF5-E97DADDA3E4A}" destId="{7C209E19-DFE0-4111-8560-CFBE59E367C5}" srcOrd="0" destOrd="0" presId="urn:microsoft.com/office/officeart/2005/8/layout/process1"/>
    <dgm:cxn modelId="{8EEF6CCD-4DAE-4CEC-9AA5-115DB9328C41}" srcId="{2D3808C2-8246-4CC2-8AF5-E97DADDA3E4A}" destId="{4E3B69DD-D495-4E2E-8B65-622A85F50B68}" srcOrd="2" destOrd="0" parTransId="{6A0D3844-3BC4-4B37-B7BC-18B34F759852}" sibTransId="{4D716A40-97C4-48B6-8FB6-4B0D4667D338}"/>
    <dgm:cxn modelId="{1750FAF0-EF64-4EDE-B57D-7A70EBD31E46}" type="presOf" srcId="{11C1B323-8DA5-418D-A336-506BF676A9CB}" destId="{5FCA3D16-0DC5-497C-9886-2396541B95D8}" srcOrd="1" destOrd="0" presId="urn:microsoft.com/office/officeart/2005/8/layout/process1"/>
    <dgm:cxn modelId="{C4B86D09-FCAA-4AAA-A9C7-B233209FDC3C}" type="presParOf" srcId="{7C209E19-DFE0-4111-8560-CFBE59E367C5}" destId="{5FFF985A-EB73-4A3D-9AC7-813A45859D43}" srcOrd="0" destOrd="0" presId="urn:microsoft.com/office/officeart/2005/8/layout/process1"/>
    <dgm:cxn modelId="{32608FCC-6546-47E7-BFE3-ABF886ECA956}" type="presParOf" srcId="{7C209E19-DFE0-4111-8560-CFBE59E367C5}" destId="{D1459285-0F9A-4908-B51E-A04CFC9BA467}" srcOrd="1" destOrd="0" presId="urn:microsoft.com/office/officeart/2005/8/layout/process1"/>
    <dgm:cxn modelId="{B88F3306-39D6-402B-9596-72A88D6F9148}" type="presParOf" srcId="{D1459285-0F9A-4908-B51E-A04CFC9BA467}" destId="{BDE21AFD-B486-4BAB-B56F-4A253B6A72CB}" srcOrd="0" destOrd="0" presId="urn:microsoft.com/office/officeart/2005/8/layout/process1"/>
    <dgm:cxn modelId="{1FA4786C-6E2A-4735-A9D1-7EAA48787AB4}" type="presParOf" srcId="{7C209E19-DFE0-4111-8560-CFBE59E367C5}" destId="{C9DBB2D5-AD84-442C-BF18-AF3CB99953C2}" srcOrd="2" destOrd="0" presId="urn:microsoft.com/office/officeart/2005/8/layout/process1"/>
    <dgm:cxn modelId="{D6CBF8A7-0577-46A8-947F-3A57ABC5DBAA}" type="presParOf" srcId="{7C209E19-DFE0-4111-8560-CFBE59E367C5}" destId="{E8A74827-A9ED-4675-BD7F-DA46EBD538E6}" srcOrd="3" destOrd="0" presId="urn:microsoft.com/office/officeart/2005/8/layout/process1"/>
    <dgm:cxn modelId="{4480FC75-9830-4A23-839C-8580A78275DA}" type="presParOf" srcId="{E8A74827-A9ED-4675-BD7F-DA46EBD538E6}" destId="{5FCA3D16-0DC5-497C-9886-2396541B95D8}" srcOrd="0" destOrd="0" presId="urn:microsoft.com/office/officeart/2005/8/layout/process1"/>
    <dgm:cxn modelId="{8D4D4C2F-6D6E-47DA-AF4B-A8E0A07E9187}" type="presParOf" srcId="{7C209E19-DFE0-4111-8560-CFBE59E367C5}" destId="{ED1DBD55-BD8F-444E-B4B5-1B313EEB03AA}"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F985A-EB73-4A3D-9AC7-813A45859D43}">
      <dsp:nvSpPr>
        <dsp:cNvPr id="0" name=""/>
        <dsp:cNvSpPr/>
      </dsp:nvSpPr>
      <dsp:spPr>
        <a:xfrm>
          <a:off x="9925" y="292246"/>
          <a:ext cx="2966742" cy="31985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summary, today, we have explored the fundamentals of Cognitive Behavioural Therapy and psilocybin-assisted psychotherapy as treatments for anxiety disorders. We’ve covered what these therapies are, how they work, and the historical context behind their development.</a:t>
          </a:r>
          <a:endParaRPr lang="en-US" sz="1700" kern="1200"/>
        </a:p>
      </dsp:txBody>
      <dsp:txXfrm>
        <a:off x="96818" y="379139"/>
        <a:ext cx="2792956" cy="3024733"/>
      </dsp:txXfrm>
    </dsp:sp>
    <dsp:sp modelId="{D1459285-0F9A-4908-B51E-A04CFC9BA467}">
      <dsp:nvSpPr>
        <dsp:cNvPr id="0" name=""/>
        <dsp:cNvSpPr/>
      </dsp:nvSpPr>
      <dsp:spPr>
        <a:xfrm>
          <a:off x="3273343" y="1523629"/>
          <a:ext cx="628949" cy="73575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273343" y="1670779"/>
        <a:ext cx="440264" cy="441452"/>
      </dsp:txXfrm>
    </dsp:sp>
    <dsp:sp modelId="{C9DBB2D5-AD84-442C-BF18-AF3CB99953C2}">
      <dsp:nvSpPr>
        <dsp:cNvPr id="0" name=""/>
        <dsp:cNvSpPr/>
      </dsp:nvSpPr>
      <dsp:spPr>
        <a:xfrm>
          <a:off x="4163366" y="292246"/>
          <a:ext cx="2966742" cy="31985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We have gained an understanding of anxiety disorders and examined how both CBT and psilocybin-assisted psychotherapy are being used to treat them effectively, backed by relevant research.</a:t>
          </a:r>
          <a:endParaRPr lang="en-US" sz="1700" kern="1200"/>
        </a:p>
      </dsp:txBody>
      <dsp:txXfrm>
        <a:off x="4250259" y="379139"/>
        <a:ext cx="2792956" cy="3024733"/>
      </dsp:txXfrm>
    </dsp:sp>
    <dsp:sp modelId="{E8A74827-A9ED-4675-BD7F-DA46EBD538E6}">
      <dsp:nvSpPr>
        <dsp:cNvPr id="0" name=""/>
        <dsp:cNvSpPr/>
      </dsp:nvSpPr>
      <dsp:spPr>
        <a:xfrm>
          <a:off x="7426783" y="1523629"/>
          <a:ext cx="628949" cy="73575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426783" y="1670779"/>
        <a:ext cx="440264" cy="441452"/>
      </dsp:txXfrm>
    </dsp:sp>
    <dsp:sp modelId="{ED1DBD55-BD8F-444E-B4B5-1B313EEB03AA}">
      <dsp:nvSpPr>
        <dsp:cNvPr id="0" name=""/>
        <dsp:cNvSpPr/>
      </dsp:nvSpPr>
      <dsp:spPr>
        <a:xfrm>
          <a:off x="8316806" y="292246"/>
          <a:ext cx="2966742" cy="31985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Finally, we have looked at the potential integration of these treatments and discussed ongoing research, highlighting their evolving place in mental health care. Overall, these are impactful approaches to managing anxiety and improving mental well-being.</a:t>
          </a:r>
          <a:endParaRPr lang="en-US" sz="1700" kern="1200"/>
        </a:p>
      </dsp:txBody>
      <dsp:txXfrm>
        <a:off x="8403699" y="379139"/>
        <a:ext cx="2792956" cy="302473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January 14, 2025</a:t>
            </a:fld>
            <a:endParaRPr lang="en-US"/>
          </a:p>
        </p:txBody>
      </p:sp>
    </p:spTree>
    <p:extLst>
      <p:ext uri="{BB962C8B-B14F-4D97-AF65-F5344CB8AC3E}">
        <p14:creationId xmlns:p14="http://schemas.microsoft.com/office/powerpoint/2010/main" val="3156211530"/>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January 14, 2025</a:t>
            </a:fld>
            <a:endParaRPr lang="en-US"/>
          </a:p>
        </p:txBody>
      </p:sp>
    </p:spTree>
    <p:extLst>
      <p:ext uri="{BB962C8B-B14F-4D97-AF65-F5344CB8AC3E}">
        <p14:creationId xmlns:p14="http://schemas.microsoft.com/office/powerpoint/2010/main" val="223716167"/>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January 14, 2025</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342794"/>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January 14, 2025</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90938796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January 14, 2025</a:t>
            </a:fld>
            <a:endParaRPr lang="en-US"/>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918804543"/>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January 14, 2025</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474349961"/>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January 14, 2025</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60845322"/>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January 14, 2025</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2882875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January 14, 2025</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92790960"/>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January 14, 2025</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098498648"/>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January 14, 2025</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246412471"/>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January 14, 2025</a:t>
            </a:fld>
            <a:endParaRPr lang="en-US"/>
          </a:p>
        </p:txBody>
      </p:sp>
    </p:spTree>
    <p:extLst>
      <p:ext uri="{BB962C8B-B14F-4D97-AF65-F5344CB8AC3E}">
        <p14:creationId xmlns:p14="http://schemas.microsoft.com/office/powerpoint/2010/main" val="316049268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wipe/>
  </p:transition>
  <p:hf sldNum="0" hdr="0" ftr="0" dt="0"/>
  <p:txStyles>
    <p:titleStyle>
      <a:lvl1pPr algn="l" defTabSz="914400" rtl="0" eaLnBrk="1" latinLnBrk="0" hangingPunct="1">
        <a:lnSpc>
          <a:spcPct val="90000"/>
        </a:lnSpc>
        <a:spcBef>
          <a:spcPct val="0"/>
        </a:spcBef>
        <a:buNone/>
        <a:defRPr sz="28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EE3E-C410-AC76-BB95-ED34A7676E53}"/>
              </a:ext>
            </a:extLst>
          </p:cNvPr>
          <p:cNvSpPr>
            <a:spLocks noGrp="1"/>
          </p:cNvSpPr>
          <p:nvPr>
            <p:ph type="title"/>
          </p:nvPr>
        </p:nvSpPr>
        <p:spPr>
          <a:xfrm>
            <a:off x="448056" y="388800"/>
            <a:ext cx="11301984" cy="637993"/>
          </a:xfrm>
        </p:spPr>
        <p:txBody>
          <a:bodyPr>
            <a:normAutofit/>
          </a:bodyPr>
          <a:lstStyle/>
          <a:p>
            <a:r>
              <a:rPr lang="en-GB">
                <a:latin typeface="Sagona Book"/>
              </a:rPr>
              <a:t>Biopsychology of Psilocybin</a:t>
            </a:r>
            <a:endParaRPr lang="en-US" i="0">
              <a:latin typeface="Sagona Book"/>
            </a:endParaRPr>
          </a:p>
        </p:txBody>
      </p:sp>
      <p:sp>
        <p:nvSpPr>
          <p:cNvPr id="3" name="Content Placeholder 2">
            <a:extLst>
              <a:ext uri="{FF2B5EF4-FFF2-40B4-BE49-F238E27FC236}">
                <a16:creationId xmlns:a16="http://schemas.microsoft.com/office/drawing/2014/main" id="{6862C7FD-3A1F-2DA8-D393-9D48D7F1FF20}"/>
              </a:ext>
            </a:extLst>
          </p:cNvPr>
          <p:cNvSpPr>
            <a:spLocks noGrp="1"/>
          </p:cNvSpPr>
          <p:nvPr>
            <p:ph idx="1"/>
          </p:nvPr>
        </p:nvSpPr>
        <p:spPr>
          <a:xfrm>
            <a:off x="448056" y="1433889"/>
            <a:ext cx="11420200" cy="2914488"/>
          </a:xfrm>
        </p:spPr>
        <p:txBody>
          <a:bodyPr vert="horz" wrap="square" lIns="0" tIns="0" rIns="91440" bIns="0" rtlCol="0" anchor="t">
            <a:normAutofit/>
          </a:bodyPr>
          <a:lstStyle/>
          <a:p>
            <a:pPr marL="449580" indent="-447675">
              <a:buFont typeface="Wingdings" panose="020F0302020204030204" pitchFamily="34" charset="0"/>
              <a:buChar char="Ø"/>
            </a:pPr>
            <a:r>
              <a:rPr lang="en-GB">
                <a:solidFill>
                  <a:schemeClr val="tx2">
                    <a:lumMod val="76000"/>
                  </a:schemeClr>
                </a:solidFill>
                <a:latin typeface="Univers"/>
                <a:ea typeface="Calibri"/>
                <a:cs typeface="Calibri"/>
              </a:rPr>
              <a:t>Psilocybin is known as a tryptamine compound.  Other tryptamine compounds used as psychedelics include LSD, DMT (Ayahuasca) and Mescaline (Peyote) </a:t>
            </a:r>
            <a:endParaRPr lang="en-US">
              <a:solidFill>
                <a:schemeClr val="tx2">
                  <a:lumMod val="76000"/>
                </a:schemeClr>
              </a:solidFill>
              <a:latin typeface="Univers"/>
              <a:ea typeface="Calibri"/>
              <a:cs typeface="Calibri"/>
            </a:endParaRPr>
          </a:p>
          <a:p>
            <a:pPr marL="449580" indent="-447675">
              <a:buFont typeface="Wingdings" panose="020F0302020204030204" pitchFamily="34" charset="0"/>
              <a:buChar char="Ø"/>
            </a:pPr>
            <a:r>
              <a:rPr lang="en-GB">
                <a:solidFill>
                  <a:schemeClr val="tx2">
                    <a:lumMod val="76000"/>
                  </a:schemeClr>
                </a:solidFill>
                <a:latin typeface="Univers"/>
                <a:ea typeface="Calibri"/>
                <a:cs typeface="Calibri"/>
              </a:rPr>
              <a:t>The active compound found in psilocybin mushrooms is called Psilocin. </a:t>
            </a:r>
          </a:p>
          <a:p>
            <a:pPr marL="449580" indent="-447675">
              <a:buFont typeface="Wingdings" panose="020F0302020204030204" pitchFamily="34" charset="0"/>
              <a:buChar char="Ø"/>
            </a:pPr>
            <a:r>
              <a:rPr lang="en-GB">
                <a:solidFill>
                  <a:schemeClr val="tx2">
                    <a:lumMod val="76000"/>
                  </a:schemeClr>
                </a:solidFill>
                <a:latin typeface="Univers"/>
                <a:ea typeface="Calibri"/>
                <a:cs typeface="Calibri"/>
              </a:rPr>
              <a:t>Psilocin is derived from psilocybin in the gut where it enters the bloodstream, enters the brain where it starts to alter consciousness. </a:t>
            </a:r>
          </a:p>
          <a:p>
            <a:pPr marL="449580" indent="-447675">
              <a:buFont typeface="Wingdings" panose="020F0302020204030204" pitchFamily="34" charset="0"/>
              <a:buChar char="Ø"/>
            </a:pPr>
            <a:endParaRPr lang="en-GB">
              <a:solidFill>
                <a:schemeClr val="tx2">
                  <a:lumMod val="76000"/>
                </a:schemeClr>
              </a:solidFill>
              <a:latin typeface="Univers"/>
              <a:ea typeface="Calibri"/>
              <a:cs typeface="Calibri"/>
            </a:endParaRPr>
          </a:p>
          <a:p>
            <a:pPr marL="449580" indent="-447675">
              <a:buFont typeface="Wingdings" panose="020F0302020204030204" pitchFamily="34" charset="0"/>
              <a:buChar char="Ø"/>
            </a:pPr>
            <a:endParaRPr lang="en-GB">
              <a:solidFill>
                <a:srgbClr val="BFB0B5"/>
              </a:solidFill>
              <a:ea typeface="Calibri"/>
              <a:cs typeface="Calibri"/>
            </a:endParaRPr>
          </a:p>
          <a:p>
            <a:pPr marL="449580" indent="-447675">
              <a:buFont typeface="Wingdings" panose="020F0302020204030204" pitchFamily="34" charset="0"/>
              <a:buChar char="Ø"/>
            </a:pPr>
            <a:endParaRPr lang="en-GB">
              <a:solidFill>
                <a:srgbClr val="F3F0F1">
                  <a:alpha val="55000"/>
                </a:srgbClr>
              </a:solidFill>
            </a:endParaRPr>
          </a:p>
        </p:txBody>
      </p:sp>
      <p:pic>
        <p:nvPicPr>
          <p:cNvPr id="4" name="Picture 3" descr="A container of Psilocybe mushrooms, left, alongside the final product in pill form at the Numinus Bioscience lab in Nanaimo, British Columbia, Canada.">
            <a:extLst>
              <a:ext uri="{FF2B5EF4-FFF2-40B4-BE49-F238E27FC236}">
                <a16:creationId xmlns:a16="http://schemas.microsoft.com/office/drawing/2014/main" id="{DCB6D66B-2262-F38D-9243-A9EC3198F502}"/>
              </a:ext>
            </a:extLst>
          </p:cNvPr>
          <p:cNvPicPr>
            <a:picLocks noChangeAspect="1"/>
          </p:cNvPicPr>
          <p:nvPr/>
        </p:nvPicPr>
        <p:blipFill>
          <a:blip r:embed="rId2"/>
          <a:stretch>
            <a:fillRect/>
          </a:stretch>
        </p:blipFill>
        <p:spPr>
          <a:xfrm>
            <a:off x="7499884" y="3425287"/>
            <a:ext cx="4243506" cy="2789432"/>
          </a:xfrm>
          <a:prstGeom prst="rect">
            <a:avLst/>
          </a:prstGeom>
          <a:ln>
            <a:noFill/>
          </a:ln>
          <a:effectLst>
            <a:softEdge rad="112500"/>
          </a:effectLst>
        </p:spPr>
      </p:pic>
      <p:sp>
        <p:nvSpPr>
          <p:cNvPr id="5" name="TextBox 4">
            <a:extLst>
              <a:ext uri="{FF2B5EF4-FFF2-40B4-BE49-F238E27FC236}">
                <a16:creationId xmlns:a16="http://schemas.microsoft.com/office/drawing/2014/main" id="{773CFD4D-6880-1501-ECB3-6AAA0193D6B5}"/>
              </a:ext>
            </a:extLst>
          </p:cNvPr>
          <p:cNvSpPr txBox="1"/>
          <p:nvPr/>
        </p:nvSpPr>
        <p:spPr>
          <a:xfrm>
            <a:off x="452640" y="3958863"/>
            <a:ext cx="6856339" cy="2118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7655" marR="0" lvl="0" indent="-285750" algn="l" defTabSz="914400" rtl="0" eaLnBrk="1" fontAlgn="auto" latinLnBrk="0" hangingPunct="1">
              <a:lnSpc>
                <a:spcPct val="140000"/>
              </a:lnSpc>
              <a:spcBef>
                <a:spcPts val="1000"/>
              </a:spcBef>
              <a:spcAft>
                <a:spcPts val="0"/>
              </a:spcAft>
              <a:buClrTx/>
              <a:buSzTx/>
              <a:buFont typeface="Wingdings"/>
              <a:buChar char="Ø"/>
              <a:tabLst/>
              <a:defRPr/>
            </a:pPr>
            <a:r>
              <a:rPr kumimoji="0" lang="en-GB" sz="1800" b="0" i="0" u="none" strike="noStrike" kern="1200" cap="none" spc="0" normalizeH="0" baseline="0" noProof="0">
                <a:ln>
                  <a:noFill/>
                </a:ln>
                <a:solidFill>
                  <a:srgbClr val="F3F0F1">
                    <a:lumMod val="76000"/>
                  </a:srgbClr>
                </a:solidFill>
                <a:effectLst/>
                <a:uLnTx/>
                <a:uFillTx/>
                <a:latin typeface="Univers"/>
                <a:ea typeface="+mn-ea"/>
                <a:cs typeface="+mn-cs"/>
              </a:rPr>
              <a:t>Tryptamine compounds very closely resemble serotonin molecules. </a:t>
            </a:r>
          </a:p>
          <a:p>
            <a:pPr marL="287655" marR="0" lvl="0" indent="-285750" algn="l" defTabSz="914400" rtl="0" eaLnBrk="1" fontAlgn="auto" latinLnBrk="0" hangingPunct="1">
              <a:lnSpc>
                <a:spcPct val="140000"/>
              </a:lnSpc>
              <a:spcBef>
                <a:spcPts val="1000"/>
              </a:spcBef>
              <a:spcAft>
                <a:spcPts val="0"/>
              </a:spcAft>
              <a:buClrTx/>
              <a:buSzTx/>
              <a:buFont typeface="Wingdings"/>
              <a:buChar char="Ø"/>
              <a:tabLst/>
              <a:defRPr/>
            </a:pPr>
            <a:r>
              <a:rPr kumimoji="0" lang="en-GB" sz="1800" b="0" i="0" u="none" strike="noStrike" kern="1200" cap="none" spc="0" normalizeH="0" baseline="0" noProof="0">
                <a:ln>
                  <a:noFill/>
                </a:ln>
                <a:solidFill>
                  <a:srgbClr val="F3F0F1">
                    <a:lumMod val="76000"/>
                  </a:srgbClr>
                </a:solidFill>
                <a:effectLst/>
                <a:uLnTx/>
                <a:uFillTx/>
                <a:latin typeface="Univers"/>
                <a:ea typeface="+mn-ea"/>
                <a:cs typeface="+mn-cs"/>
              </a:rPr>
              <a:t>By comparing the chemical structure of active Psilocin and serotonin, we can see that they are structurally very similar; </a:t>
            </a:r>
          </a:p>
        </p:txBody>
      </p:sp>
      <p:cxnSp>
        <p:nvCxnSpPr>
          <p:cNvPr id="6" name="Straight Arrow Connector 5">
            <a:extLst>
              <a:ext uri="{FF2B5EF4-FFF2-40B4-BE49-F238E27FC236}">
                <a16:creationId xmlns:a16="http://schemas.microsoft.com/office/drawing/2014/main" id="{34A7E1E1-D876-E2E6-9544-FBBA58F9CD5F}"/>
              </a:ext>
            </a:extLst>
          </p:cNvPr>
          <p:cNvCxnSpPr/>
          <p:nvPr/>
        </p:nvCxnSpPr>
        <p:spPr>
          <a:xfrm>
            <a:off x="441638" y="1114180"/>
            <a:ext cx="11151387" cy="4140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96781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EE3E-C410-AC76-BB95-ED34A7676E53}"/>
              </a:ext>
            </a:extLst>
          </p:cNvPr>
          <p:cNvSpPr>
            <a:spLocks noGrp="1"/>
          </p:cNvSpPr>
          <p:nvPr>
            <p:ph type="title"/>
          </p:nvPr>
        </p:nvSpPr>
        <p:spPr>
          <a:xfrm>
            <a:off x="448056" y="388800"/>
            <a:ext cx="11301984" cy="637993"/>
          </a:xfrm>
        </p:spPr>
        <p:txBody>
          <a:bodyPr>
            <a:normAutofit/>
          </a:bodyPr>
          <a:lstStyle/>
          <a:p>
            <a:r>
              <a:rPr lang="en-GB">
                <a:latin typeface="Sagona Book"/>
              </a:rPr>
              <a:t>Biopsychology of Psilocybin</a:t>
            </a:r>
            <a:endParaRPr lang="en-US" i="0">
              <a:latin typeface="Sagona Book"/>
            </a:endParaRPr>
          </a:p>
        </p:txBody>
      </p:sp>
      <p:sp>
        <p:nvSpPr>
          <p:cNvPr id="3" name="Content Placeholder 2">
            <a:extLst>
              <a:ext uri="{FF2B5EF4-FFF2-40B4-BE49-F238E27FC236}">
                <a16:creationId xmlns:a16="http://schemas.microsoft.com/office/drawing/2014/main" id="{6862C7FD-3A1F-2DA8-D393-9D48D7F1FF20}"/>
              </a:ext>
            </a:extLst>
          </p:cNvPr>
          <p:cNvSpPr>
            <a:spLocks noGrp="1"/>
          </p:cNvSpPr>
          <p:nvPr>
            <p:ph idx="1"/>
          </p:nvPr>
        </p:nvSpPr>
        <p:spPr>
          <a:xfrm>
            <a:off x="448056" y="1045087"/>
            <a:ext cx="11293200" cy="5235125"/>
          </a:xfrm>
        </p:spPr>
        <p:txBody>
          <a:bodyPr vert="horz" wrap="square" lIns="0" tIns="0" rIns="91440" bIns="0" rtlCol="0" anchor="t">
            <a:normAutofit/>
          </a:bodyPr>
          <a:lstStyle/>
          <a:p>
            <a:pPr marL="449580" indent="-447675"/>
            <a:endParaRPr lang="en-GB">
              <a:solidFill>
                <a:srgbClr val="F3F0F1">
                  <a:alpha val="55000"/>
                </a:srgbClr>
              </a:solidFill>
            </a:endParaRPr>
          </a:p>
          <a:p>
            <a:pPr marL="449580" indent="-447675"/>
            <a:endParaRPr lang="en-GB">
              <a:solidFill>
                <a:srgbClr val="F3F0F1">
                  <a:alpha val="55000"/>
                </a:srgbClr>
              </a:solidFill>
            </a:endParaRPr>
          </a:p>
        </p:txBody>
      </p:sp>
      <p:pic>
        <p:nvPicPr>
          <p:cNvPr id="4" name="Picture 3" descr="A close-up of a molecule&#10;&#10;Description automatically generated">
            <a:extLst>
              <a:ext uri="{FF2B5EF4-FFF2-40B4-BE49-F238E27FC236}">
                <a16:creationId xmlns:a16="http://schemas.microsoft.com/office/drawing/2014/main" id="{373425CF-BA66-DB1D-924D-0DEE5837AA8F}"/>
              </a:ext>
            </a:extLst>
          </p:cNvPr>
          <p:cNvPicPr>
            <a:picLocks noChangeAspect="1"/>
          </p:cNvPicPr>
          <p:nvPr/>
        </p:nvPicPr>
        <p:blipFill>
          <a:blip r:embed="rId2"/>
          <a:stretch>
            <a:fillRect/>
          </a:stretch>
        </p:blipFill>
        <p:spPr>
          <a:xfrm>
            <a:off x="6109379" y="1223220"/>
            <a:ext cx="5765278" cy="3263217"/>
          </a:xfrm>
          <a:prstGeom prst="rect">
            <a:avLst/>
          </a:prstGeom>
        </p:spPr>
      </p:pic>
      <p:sp>
        <p:nvSpPr>
          <p:cNvPr id="5" name="TextBox 4">
            <a:extLst>
              <a:ext uri="{FF2B5EF4-FFF2-40B4-BE49-F238E27FC236}">
                <a16:creationId xmlns:a16="http://schemas.microsoft.com/office/drawing/2014/main" id="{EFBA5457-0B37-5DCA-FD19-AA4A995D8B73}"/>
              </a:ext>
            </a:extLst>
          </p:cNvPr>
          <p:cNvSpPr txBox="1"/>
          <p:nvPr/>
        </p:nvSpPr>
        <p:spPr>
          <a:xfrm>
            <a:off x="9639360" y="4395393"/>
            <a:ext cx="255567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F3F0F1">
                    <a:lumMod val="76000"/>
                  </a:srgbClr>
                </a:solidFill>
                <a:effectLst/>
                <a:uLnTx/>
                <a:uFillTx/>
                <a:latin typeface="Univers"/>
                <a:ea typeface="+mn-ea"/>
                <a:cs typeface="+mn-cs"/>
              </a:rPr>
              <a:t>(Tittarelli et al., 2015). </a:t>
            </a:r>
          </a:p>
        </p:txBody>
      </p:sp>
      <p:sp>
        <p:nvSpPr>
          <p:cNvPr id="8" name="Content Placeholder 2">
            <a:extLst>
              <a:ext uri="{FF2B5EF4-FFF2-40B4-BE49-F238E27FC236}">
                <a16:creationId xmlns:a16="http://schemas.microsoft.com/office/drawing/2014/main" id="{79F57963-78E6-7220-89B1-D82F682FEACE}"/>
              </a:ext>
            </a:extLst>
          </p:cNvPr>
          <p:cNvSpPr txBox="1">
            <a:spLocks/>
          </p:cNvSpPr>
          <p:nvPr/>
        </p:nvSpPr>
        <p:spPr>
          <a:xfrm>
            <a:off x="450042" y="1411493"/>
            <a:ext cx="5547549" cy="2380177"/>
          </a:xfrm>
          <a:prstGeom prst="rect">
            <a:avLst/>
          </a:prstGeom>
        </p:spPr>
        <p:txBody>
          <a:bodyPr vert="horz" wrap="square" lIns="0" tIns="0" rIns="91440" bIns="0" rtlCol="0" anchor="t">
            <a:normAutofit/>
          </a:bodyPr>
          <a:lst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49580" marR="0" lvl="0" indent="-447675" algn="l" defTabSz="914400" rtl="0" eaLnBrk="1" fontAlgn="auto" latinLnBrk="0" hangingPunct="1">
              <a:lnSpc>
                <a:spcPct val="100000"/>
              </a:lnSpc>
              <a:spcBef>
                <a:spcPts val="0"/>
              </a:spcBef>
              <a:spcAft>
                <a:spcPts val="0"/>
              </a:spcAft>
              <a:buClrTx/>
              <a:buSzTx/>
              <a:buFont typeface="Wingdings" panose="020F0302020204030204" pitchFamily="34" charset="0"/>
              <a:buChar char="Ø"/>
              <a:tabLst/>
              <a:defRPr/>
            </a:pPr>
            <a:r>
              <a:rPr kumimoji="0" lang="en-US" sz="1600" b="0" i="0" u="none" strike="noStrike" kern="1200" cap="none" spc="0" normalizeH="0" baseline="0" noProof="0">
                <a:ln>
                  <a:noFill/>
                </a:ln>
                <a:solidFill>
                  <a:srgbClr val="F3F0F1">
                    <a:lumMod val="76000"/>
                  </a:srgbClr>
                </a:solidFill>
                <a:effectLst/>
                <a:uLnTx/>
                <a:uFillTx/>
                <a:latin typeface="Univers"/>
                <a:ea typeface="Calibri"/>
                <a:cs typeface="Calibri"/>
              </a:rPr>
              <a:t>Serotonin regulates many things including mood and pleasure sense. </a:t>
            </a:r>
            <a:endParaRPr kumimoji="0" lang="en-US" sz="1600" b="0" i="0" u="none" strike="noStrike" kern="1200" cap="none" spc="0" normalizeH="0" baseline="0" noProof="0">
              <a:ln>
                <a:noFill/>
              </a:ln>
              <a:solidFill>
                <a:srgbClr val="F3F0F1">
                  <a:lumMod val="76000"/>
                </a:srgbClr>
              </a:solidFill>
              <a:effectLst/>
              <a:uLnTx/>
              <a:uFillTx/>
              <a:latin typeface="Univers"/>
              <a:ea typeface="+mn-ea"/>
              <a:cs typeface="+mn-cs"/>
            </a:endParaRPr>
          </a:p>
          <a:p>
            <a:pPr marL="449580" marR="0" lvl="0" indent="-447675" algn="l" defTabSz="914400" rtl="0" eaLnBrk="1" fontAlgn="auto" latinLnBrk="0" hangingPunct="1">
              <a:lnSpc>
                <a:spcPct val="100000"/>
              </a:lnSpc>
              <a:spcBef>
                <a:spcPts val="0"/>
              </a:spcBef>
              <a:spcAft>
                <a:spcPts val="0"/>
              </a:spcAft>
              <a:buClrTx/>
              <a:buSzTx/>
              <a:buFont typeface="Wingdings" panose="020F0302020204030204" pitchFamily="34" charset="0"/>
              <a:buChar char="Ø"/>
              <a:tabLst/>
              <a:defRPr/>
            </a:pPr>
            <a:endParaRPr kumimoji="0" lang="en-US" sz="1600" b="0" i="0" u="none" strike="noStrike" kern="1200" cap="none" spc="0" normalizeH="0" baseline="0" noProof="0">
              <a:ln>
                <a:noFill/>
              </a:ln>
              <a:solidFill>
                <a:srgbClr val="F3F0F1">
                  <a:lumMod val="76000"/>
                </a:srgbClr>
              </a:solidFill>
              <a:effectLst/>
              <a:uLnTx/>
              <a:uFillTx/>
              <a:latin typeface="Univers"/>
              <a:ea typeface="Calibri"/>
              <a:cs typeface="Calibri"/>
            </a:endParaRPr>
          </a:p>
          <a:p>
            <a:pPr marL="449580" marR="0" lvl="0" indent="-447675" algn="l" defTabSz="914400" rtl="0" eaLnBrk="1" fontAlgn="auto" latinLnBrk="0" hangingPunct="1">
              <a:lnSpc>
                <a:spcPct val="100000"/>
              </a:lnSpc>
              <a:spcBef>
                <a:spcPts val="0"/>
              </a:spcBef>
              <a:spcAft>
                <a:spcPts val="0"/>
              </a:spcAft>
              <a:buClrTx/>
              <a:buSzTx/>
              <a:buFont typeface="Wingdings" panose="020F0302020204030204" pitchFamily="34" charset="0"/>
              <a:buChar char="Ø"/>
              <a:tabLst/>
              <a:defRPr/>
            </a:pPr>
            <a:r>
              <a:rPr kumimoji="0" lang="en-US" sz="1600" b="0" i="0" u="none" strike="noStrike" kern="1200" cap="none" spc="0" normalizeH="0" baseline="0" noProof="0">
                <a:ln>
                  <a:noFill/>
                </a:ln>
                <a:solidFill>
                  <a:srgbClr val="F3F0F1">
                    <a:lumMod val="76000"/>
                  </a:srgbClr>
                </a:solidFill>
                <a:effectLst/>
                <a:uLnTx/>
                <a:uFillTx/>
                <a:latin typeface="Univers"/>
                <a:ea typeface="Calibri"/>
                <a:cs typeface="Calibri"/>
              </a:rPr>
              <a:t>how does Psilocin lead to experiences of audiovisual hallucinations and drastic changes in thought patterns? How can we make this work optimally in a therapeutic setting for a desired goal or targeting a specific condition?</a:t>
            </a:r>
            <a:endParaRPr kumimoji="0" lang="en-US" sz="1600" b="0" i="0" u="none" strike="noStrike" kern="1200" cap="none" spc="0" normalizeH="0" baseline="0" noProof="0">
              <a:ln>
                <a:noFill/>
              </a:ln>
              <a:solidFill>
                <a:srgbClr val="F3F0F1">
                  <a:lumMod val="76000"/>
                </a:srgbClr>
              </a:solidFill>
              <a:effectLst/>
              <a:uLnTx/>
              <a:uFillTx/>
              <a:latin typeface="Univers"/>
              <a:ea typeface="+mn-ea"/>
              <a:cs typeface="+mn-cs"/>
            </a:endParaRPr>
          </a:p>
          <a:p>
            <a:pPr marL="449580" marR="0" lvl="0" indent="-447675" algn="l" defTabSz="914400" rtl="0" eaLnBrk="1" fontAlgn="auto" latinLnBrk="0" hangingPunct="1">
              <a:lnSpc>
                <a:spcPct val="100000"/>
              </a:lnSpc>
              <a:spcBef>
                <a:spcPts val="0"/>
              </a:spcBef>
              <a:spcAft>
                <a:spcPts val="0"/>
              </a:spcAft>
              <a:buClrTx/>
              <a:buSzTx/>
              <a:buFont typeface="Wingdings" panose="020F0302020204030204" pitchFamily="34" charset="0"/>
              <a:buChar char="Ø"/>
              <a:tabLst/>
              <a:defRPr/>
            </a:pPr>
            <a:endParaRPr kumimoji="0" lang="en-US" sz="1800" b="0" i="0" u="none" strike="noStrike" kern="1200" cap="none" spc="0" normalizeH="0" baseline="0" noProof="0">
              <a:ln>
                <a:noFill/>
              </a:ln>
              <a:solidFill>
                <a:srgbClr val="F3F0F1">
                  <a:lumMod val="76000"/>
                </a:srgbClr>
              </a:solidFill>
              <a:effectLst/>
              <a:uLnTx/>
              <a:uFillTx/>
              <a:latin typeface="Univers"/>
              <a:ea typeface="Calibri"/>
              <a:cs typeface="Calibri"/>
            </a:endParaRPr>
          </a:p>
          <a:p>
            <a:pPr marL="449580" marR="0" lvl="0" indent="-447675" algn="l" defTabSz="914400" rtl="0" eaLnBrk="1" fontAlgn="auto" latinLnBrk="0" hangingPunct="1">
              <a:lnSpc>
                <a:spcPct val="100000"/>
              </a:lnSpc>
              <a:spcBef>
                <a:spcPts val="0"/>
              </a:spcBef>
              <a:spcAft>
                <a:spcPts val="0"/>
              </a:spcAft>
              <a:buClrTx/>
              <a:buSzTx/>
              <a:buFont typeface="Wingdings" panose="020F0302020204030204" pitchFamily="34" charset="0"/>
              <a:buChar char="Ø"/>
              <a:tabLst/>
              <a:defRPr/>
            </a:pPr>
            <a:endParaRPr kumimoji="0" lang="en-US" sz="1800" b="0" i="0" u="none" strike="noStrike" kern="1200" cap="none" spc="0" normalizeH="0" baseline="0" noProof="0">
              <a:ln>
                <a:noFill/>
              </a:ln>
              <a:solidFill>
                <a:srgbClr val="F3F0F1">
                  <a:alpha val="55000"/>
                </a:srgbClr>
              </a:solidFill>
              <a:effectLst/>
              <a:uLnTx/>
              <a:uFillTx/>
              <a:latin typeface="Sagona Book"/>
              <a:ea typeface="+mn-ea"/>
              <a:cs typeface="+mn-cs"/>
            </a:endParaRPr>
          </a:p>
          <a:p>
            <a:pPr marL="449580" marR="0" lvl="0" indent="-447675" algn="l" defTabSz="914400" rtl="0" eaLnBrk="1" fontAlgn="auto" latinLnBrk="0" hangingPunct="1">
              <a:lnSpc>
                <a:spcPct val="140000"/>
              </a:lnSpc>
              <a:spcBef>
                <a:spcPts val="1000"/>
              </a:spcBef>
              <a:spcAft>
                <a:spcPts val="0"/>
              </a:spcAft>
              <a:buClrTx/>
              <a:buSzTx/>
              <a:buFont typeface="Wingdings" panose="020F0302020204030204" pitchFamily="34" charset="0"/>
              <a:buChar char="Ø"/>
              <a:tabLst/>
              <a:defRPr/>
            </a:pPr>
            <a:endParaRPr kumimoji="0" lang="en-GB" sz="1800" b="0" i="0" u="none" strike="noStrike" kern="1200" cap="none" spc="0" normalizeH="0" baseline="0" noProof="0">
              <a:ln>
                <a:noFill/>
              </a:ln>
              <a:solidFill>
                <a:srgbClr val="F3F0F1">
                  <a:alpha val="55000"/>
                </a:srgbClr>
              </a:solidFill>
              <a:effectLst/>
              <a:uLnTx/>
              <a:uFillTx/>
              <a:latin typeface="Sagona Book"/>
              <a:ea typeface="+mn-ea"/>
              <a:cs typeface="+mn-cs"/>
            </a:endParaRPr>
          </a:p>
        </p:txBody>
      </p:sp>
      <p:sp>
        <p:nvSpPr>
          <p:cNvPr id="11" name="TextBox 10">
            <a:extLst>
              <a:ext uri="{FF2B5EF4-FFF2-40B4-BE49-F238E27FC236}">
                <a16:creationId xmlns:a16="http://schemas.microsoft.com/office/drawing/2014/main" id="{72AAB48E-CAB5-68FF-ECCC-65F5D0C51834}"/>
              </a:ext>
            </a:extLst>
          </p:cNvPr>
          <p:cNvSpPr txBox="1"/>
          <p:nvPr/>
        </p:nvSpPr>
        <p:spPr>
          <a:xfrm>
            <a:off x="438930" y="4915268"/>
            <a:ext cx="111389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just" defTabSz="914400" rtl="0" eaLnBrk="1" fontAlgn="auto" latinLnBrk="0" hangingPunct="1">
              <a:lnSpc>
                <a:spcPct val="100000"/>
              </a:lnSpc>
              <a:spcBef>
                <a:spcPts val="0"/>
              </a:spcBef>
              <a:spcAft>
                <a:spcPts val="0"/>
              </a:spcAft>
              <a:buClrTx/>
              <a:buSzTx/>
              <a:buFont typeface="Wingdings"/>
              <a:buChar char="Ø"/>
              <a:tabLst/>
              <a:defRPr/>
            </a:pPr>
            <a:endParaRPr kumimoji="0" lang="en-US" sz="1600" b="0" i="0" u="none" strike="noStrike" kern="1200" cap="none" spc="0" normalizeH="0" baseline="0" noProof="0">
              <a:ln>
                <a:noFill/>
              </a:ln>
              <a:solidFill>
                <a:srgbClr val="F3F0F1">
                  <a:lumMod val="76000"/>
                </a:srgbClr>
              </a:solidFill>
              <a:effectLst/>
              <a:uLnTx/>
              <a:uFillTx/>
              <a:latin typeface="Univers"/>
              <a:ea typeface="+mn-ea"/>
              <a:cs typeface="Segoe UI"/>
            </a:endParaRPr>
          </a:p>
          <a:p>
            <a:pPr marL="285750" marR="0" lvl="0" indent="-285750" algn="just" defTabSz="914400" rtl="0" eaLnBrk="1" fontAlgn="auto" latinLnBrk="0" hangingPunct="1">
              <a:lnSpc>
                <a:spcPct val="100000"/>
              </a:lnSpc>
              <a:spcBef>
                <a:spcPts val="0"/>
              </a:spcBef>
              <a:spcAft>
                <a:spcPts val="0"/>
              </a:spcAft>
              <a:buClrTx/>
              <a:buSzTx/>
              <a:buFont typeface="Wingdings"/>
              <a:buChar char="Ø"/>
              <a:tabLst/>
              <a:defRPr/>
            </a:pPr>
            <a:r>
              <a:rPr kumimoji="0" lang="en-US" sz="1600" b="0" i="0" u="none" strike="noStrike" kern="1200" cap="none" spc="0" normalizeH="0" baseline="0" noProof="0">
                <a:ln>
                  <a:noFill/>
                </a:ln>
                <a:solidFill>
                  <a:srgbClr val="F3F0F1">
                    <a:lumMod val="76000"/>
                  </a:srgbClr>
                </a:solidFill>
                <a:effectLst/>
                <a:uLnTx/>
                <a:uFillTx/>
                <a:latin typeface="Univers"/>
                <a:ea typeface="Segoe UI"/>
                <a:cs typeface="Segoe UI"/>
              </a:rPr>
              <a:t>Increasing connectivity between parts of the brain that do not usually communicate, leading to new ways of perceiving sensory information and altered perceptions.</a:t>
            </a:r>
            <a:endParaRPr kumimoji="0" lang="en-US" sz="1600" b="0" i="0" u="none" strike="noStrike" kern="1200" cap="none" spc="0" normalizeH="0" baseline="0" noProof="0">
              <a:ln>
                <a:noFill/>
              </a:ln>
              <a:solidFill>
                <a:srgbClr val="F3F0F1">
                  <a:lumMod val="76000"/>
                </a:srgbClr>
              </a:solidFill>
              <a:effectLst/>
              <a:uLnTx/>
              <a:uFillTx/>
              <a:latin typeface="Univers"/>
              <a:ea typeface="Calibri"/>
              <a:cs typeface="Calibri"/>
            </a:endParaRPr>
          </a:p>
        </p:txBody>
      </p:sp>
      <p:sp>
        <p:nvSpPr>
          <p:cNvPr id="6" name="TextBox 5">
            <a:extLst>
              <a:ext uri="{FF2B5EF4-FFF2-40B4-BE49-F238E27FC236}">
                <a16:creationId xmlns:a16="http://schemas.microsoft.com/office/drawing/2014/main" id="{57023392-D156-E339-2D14-370783FB955A}"/>
              </a:ext>
            </a:extLst>
          </p:cNvPr>
          <p:cNvSpPr txBox="1"/>
          <p:nvPr/>
        </p:nvSpPr>
        <p:spPr>
          <a:xfrm>
            <a:off x="378072" y="3466832"/>
            <a:ext cx="568632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49580" marR="0" lvl="0" indent="-447675" algn="l" defTabSz="914400" rtl="0" eaLnBrk="1" fontAlgn="auto" latinLnBrk="0" hangingPunct="1">
              <a:lnSpc>
                <a:spcPct val="100000"/>
              </a:lnSpc>
              <a:spcBef>
                <a:spcPts val="0"/>
              </a:spcBef>
              <a:spcAft>
                <a:spcPts val="0"/>
              </a:spcAft>
              <a:buClrTx/>
              <a:buSzTx/>
              <a:buFont typeface="Wingdings"/>
              <a:buChar char="Ø"/>
              <a:tabLst/>
              <a:defRPr/>
            </a:pPr>
            <a:r>
              <a:rPr kumimoji="0" lang="en-US" sz="1600" b="0" i="0" u="none" strike="noStrike" kern="1200" cap="none" spc="0" normalizeH="0" baseline="0" noProof="0">
                <a:ln>
                  <a:noFill/>
                </a:ln>
                <a:solidFill>
                  <a:srgbClr val="F3F0F1">
                    <a:lumMod val="76000"/>
                  </a:srgbClr>
                </a:solidFill>
                <a:effectLst/>
                <a:uLnTx/>
                <a:uFillTx/>
                <a:latin typeface="Univers"/>
                <a:ea typeface="+mn-ea"/>
                <a:cs typeface="+mn-cs"/>
              </a:rPr>
              <a:t>Psilocin is a partial agonist for Serotonin A2 receptors.</a:t>
            </a:r>
            <a:endParaRPr kumimoji="0" lang="en-US" sz="1800" b="0" i="0" u="none" strike="noStrike" kern="1200" cap="none" spc="0" normalizeH="0" baseline="0" noProof="0">
              <a:ln>
                <a:noFill/>
              </a:ln>
              <a:solidFill>
                <a:srgbClr val="F3F0F1">
                  <a:lumMod val="76000"/>
                </a:srgbClr>
              </a:solidFill>
              <a:effectLst/>
              <a:uLnTx/>
              <a:uFillTx/>
              <a:latin typeface="Univers"/>
              <a:ea typeface="+mn-ea"/>
              <a:cs typeface="+mn-cs"/>
            </a:endParaRPr>
          </a:p>
          <a:p>
            <a:pPr marL="449580" marR="0" lvl="0" indent="-447675" algn="l" defTabSz="914400" rtl="0" eaLnBrk="1" fontAlgn="auto" latinLnBrk="0" hangingPunct="1">
              <a:lnSpc>
                <a:spcPct val="100000"/>
              </a:lnSpc>
              <a:spcBef>
                <a:spcPts val="0"/>
              </a:spcBef>
              <a:spcAft>
                <a:spcPts val="0"/>
              </a:spcAft>
              <a:buClrTx/>
              <a:buSzTx/>
              <a:buFont typeface="Wingdings"/>
              <a:buChar char="Ø"/>
              <a:tabLst/>
              <a:defRPr/>
            </a:pPr>
            <a:endParaRPr kumimoji="0" lang="en-US" sz="1600" b="0" i="0" u="none" strike="noStrike" kern="1200" cap="none" spc="0" normalizeH="0" baseline="0" noProof="0">
              <a:ln>
                <a:noFill/>
              </a:ln>
              <a:solidFill>
                <a:srgbClr val="F3F0F1">
                  <a:lumMod val="76000"/>
                </a:srgbClr>
              </a:solidFill>
              <a:effectLst/>
              <a:uLnTx/>
              <a:uFillTx/>
              <a:latin typeface="Univers"/>
              <a:ea typeface="+mn-ea"/>
              <a:cs typeface="+mn-cs"/>
            </a:endParaRPr>
          </a:p>
          <a:p>
            <a:pPr marL="449580" marR="0" lvl="0" indent="-447675" algn="l" defTabSz="914400" rtl="0" eaLnBrk="1" fontAlgn="auto" latinLnBrk="0" hangingPunct="1">
              <a:lnSpc>
                <a:spcPct val="100000"/>
              </a:lnSpc>
              <a:spcBef>
                <a:spcPts val="0"/>
              </a:spcBef>
              <a:spcAft>
                <a:spcPts val="0"/>
              </a:spcAft>
              <a:buClrTx/>
              <a:buSzTx/>
              <a:buFont typeface="Wingdings"/>
              <a:buChar char="Ø"/>
              <a:tabLst/>
              <a:defRPr/>
            </a:pPr>
            <a:r>
              <a:rPr kumimoji="0" lang="en-US" sz="1600" b="0" i="0" u="none" strike="noStrike" kern="1200" cap="none" spc="0" normalizeH="0" baseline="0" noProof="0">
                <a:ln>
                  <a:noFill/>
                </a:ln>
                <a:solidFill>
                  <a:srgbClr val="F3F0F1">
                    <a:lumMod val="76000"/>
                  </a:srgbClr>
                </a:solidFill>
                <a:effectLst/>
                <a:uLnTx/>
                <a:uFillTx/>
                <a:latin typeface="Univers"/>
                <a:ea typeface="+mn-ea"/>
                <a:cs typeface="+mn-cs"/>
              </a:rPr>
              <a:t>It partially activates serotonin receptors  in ways that relieve depression and anxiety and inducing typical effects of psychedelics. </a:t>
            </a:r>
            <a:endParaRPr kumimoji="0" lang="en-GB" sz="1600" b="0" i="0" u="none" strike="noStrike" kern="1200" cap="none" spc="0" normalizeH="0" baseline="0" noProof="0">
              <a:ln>
                <a:noFill/>
              </a:ln>
              <a:solidFill>
                <a:srgbClr val="F3F0F1">
                  <a:lumMod val="76000"/>
                </a:srgbClr>
              </a:solidFill>
              <a:effectLst/>
              <a:uLnTx/>
              <a:uFillTx/>
              <a:latin typeface="Univers"/>
              <a:ea typeface="+mn-ea"/>
              <a:cs typeface="+mn-cs"/>
            </a:endParaRPr>
          </a:p>
        </p:txBody>
      </p:sp>
      <p:cxnSp>
        <p:nvCxnSpPr>
          <p:cNvPr id="10" name="Straight Arrow Connector 9">
            <a:extLst>
              <a:ext uri="{FF2B5EF4-FFF2-40B4-BE49-F238E27FC236}">
                <a16:creationId xmlns:a16="http://schemas.microsoft.com/office/drawing/2014/main" id="{98DC8BDC-B0ED-3D13-11C9-6599786CD053}"/>
              </a:ext>
            </a:extLst>
          </p:cNvPr>
          <p:cNvCxnSpPr/>
          <p:nvPr/>
        </p:nvCxnSpPr>
        <p:spPr>
          <a:xfrm>
            <a:off x="441638" y="1114180"/>
            <a:ext cx="11151387" cy="4140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65130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E9D0E-CAEB-E098-75CC-7853405DF1FB}"/>
              </a:ext>
            </a:extLst>
          </p:cNvPr>
          <p:cNvSpPr>
            <a:spLocks noGrp="1"/>
          </p:cNvSpPr>
          <p:nvPr>
            <p:ph type="title"/>
          </p:nvPr>
        </p:nvSpPr>
        <p:spPr/>
        <p:txBody>
          <a:bodyPr/>
          <a:lstStyle/>
          <a:p>
            <a:r>
              <a:rPr lang="en-GB"/>
              <a:t>Classic Research - Treatment for anxiety in terminal patients</a:t>
            </a:r>
            <a:endParaRPr lang="en-US"/>
          </a:p>
        </p:txBody>
      </p:sp>
      <p:sp>
        <p:nvSpPr>
          <p:cNvPr id="3" name="Content Placeholder 2">
            <a:extLst>
              <a:ext uri="{FF2B5EF4-FFF2-40B4-BE49-F238E27FC236}">
                <a16:creationId xmlns:a16="http://schemas.microsoft.com/office/drawing/2014/main" id="{605A05FE-51AB-B123-741A-46FBE3BE8BB8}"/>
              </a:ext>
            </a:extLst>
          </p:cNvPr>
          <p:cNvSpPr>
            <a:spLocks noGrp="1"/>
          </p:cNvSpPr>
          <p:nvPr>
            <p:ph idx="1"/>
          </p:nvPr>
        </p:nvSpPr>
        <p:spPr>
          <a:xfrm>
            <a:off x="441960" y="969794"/>
            <a:ext cx="7205173" cy="5138435"/>
          </a:xfrm>
        </p:spPr>
        <p:txBody>
          <a:bodyPr vert="horz" wrap="square" lIns="0" tIns="0" rIns="91440" bIns="0" rtlCol="0" anchor="t">
            <a:normAutofit/>
          </a:bodyPr>
          <a:lstStyle/>
          <a:p>
            <a:pPr marL="1905" indent="0">
              <a:buFont typeface="Wingdings" panose="020F0302020204030204" pitchFamily="34" charset="0"/>
              <a:buChar char="Ø"/>
            </a:pPr>
            <a:endParaRPr lang="en-GB" sz="1600">
              <a:solidFill>
                <a:schemeClr val="tx2">
                  <a:lumMod val="76000"/>
                </a:schemeClr>
              </a:solidFill>
            </a:endParaRPr>
          </a:p>
          <a:p>
            <a:pPr marL="449580" indent="-447675">
              <a:buFont typeface="Wingdings" panose="020F0302020204030204" pitchFamily="34" charset="0"/>
              <a:buChar char="Ø"/>
            </a:pPr>
            <a:r>
              <a:rPr lang="en-GB" sz="1600">
                <a:solidFill>
                  <a:schemeClr val="tx2">
                    <a:lumMod val="76000"/>
                  </a:schemeClr>
                </a:solidFill>
              </a:rPr>
              <a:t>Experimental research in the 60’s used LSD in conjunction with psychotherapy to treat existential anxiety and despair.</a:t>
            </a:r>
          </a:p>
          <a:p>
            <a:pPr marL="449580" indent="-447675">
              <a:buFont typeface="Wingdings" panose="020F0302020204030204" pitchFamily="34" charset="0"/>
              <a:buChar char="Ø"/>
            </a:pPr>
            <a:r>
              <a:rPr lang="en-GB" sz="1600">
                <a:solidFill>
                  <a:schemeClr val="tx2">
                    <a:lumMod val="76000"/>
                  </a:schemeClr>
                </a:solidFill>
              </a:rPr>
              <a:t>Patients experienced psychospiritual epiphanies during the therapy stage resulting in clinically significant improvements in mood and anxiety </a:t>
            </a:r>
            <a:r>
              <a:rPr lang="en-GB" sz="1600">
                <a:solidFill>
                  <a:schemeClr val="tx2">
                    <a:lumMod val="76000"/>
                  </a:schemeClr>
                </a:solidFill>
                <a:latin typeface="Univers"/>
              </a:rPr>
              <a:t>(Richards et al., 1972; Fisher, 1970).</a:t>
            </a:r>
          </a:p>
          <a:p>
            <a:pPr marL="449580" indent="-447675">
              <a:buFont typeface="Wingdings" panose="020F0302020204030204" pitchFamily="34" charset="0"/>
              <a:buChar char="Ø"/>
            </a:pPr>
            <a:r>
              <a:rPr lang="en-GB" sz="1600">
                <a:solidFill>
                  <a:schemeClr val="tx2">
                    <a:lumMod val="76000"/>
                  </a:schemeClr>
                </a:solidFill>
              </a:rPr>
              <a:t>Results we’re correlated with positive therapeutic outcomes </a:t>
            </a:r>
            <a:r>
              <a:rPr lang="en-GB" sz="1600">
                <a:solidFill>
                  <a:schemeClr val="tx2">
                    <a:lumMod val="76000"/>
                  </a:schemeClr>
                </a:solidFill>
                <a:latin typeface="Univers"/>
              </a:rPr>
              <a:t>(Pahnke, 1969; Grof et al, 1973)</a:t>
            </a:r>
            <a:r>
              <a:rPr lang="en-GB" sz="1600">
                <a:solidFill>
                  <a:schemeClr val="tx2">
                    <a:lumMod val="76000"/>
                  </a:schemeClr>
                </a:solidFill>
              </a:rPr>
              <a:t>. Despite this, little follow-up research was conducted.</a:t>
            </a:r>
          </a:p>
          <a:p>
            <a:pPr marL="449580" indent="-447675">
              <a:buFont typeface="Wingdings" panose="020F0302020204030204" pitchFamily="34" charset="0"/>
              <a:buChar char="Ø"/>
            </a:pPr>
            <a:r>
              <a:rPr lang="en-GB" sz="1600">
                <a:solidFill>
                  <a:schemeClr val="tx2">
                    <a:lumMod val="76000"/>
                  </a:schemeClr>
                </a:solidFill>
              </a:rPr>
              <a:t>Research paused in the early 70’s after psychedelics and hallucinogens became a Schedule 1 drug (Class A) (Oram, 2016).</a:t>
            </a:r>
          </a:p>
          <a:p>
            <a:pPr marL="449580" indent="-447675">
              <a:buFont typeface="Wingdings" panose="020F0302020204030204" pitchFamily="34" charset="0"/>
              <a:buChar char="Ø"/>
            </a:pPr>
            <a:r>
              <a:rPr lang="en-GB" sz="1600">
                <a:solidFill>
                  <a:schemeClr val="tx2">
                    <a:lumMod val="76000"/>
                  </a:schemeClr>
                </a:solidFill>
              </a:rPr>
              <a:t>Lack of accepted safety and no accepted medical use meant that compounds became difficult to obtain, funding became unavailable.</a:t>
            </a:r>
            <a:endParaRPr lang="en-US" sz="1600">
              <a:solidFill>
                <a:schemeClr val="tx2">
                  <a:lumMod val="76000"/>
                </a:schemeClr>
              </a:solidFill>
            </a:endParaRPr>
          </a:p>
        </p:txBody>
      </p:sp>
      <p:cxnSp>
        <p:nvCxnSpPr>
          <p:cNvPr id="4" name="Straight Arrow Connector 3">
            <a:extLst>
              <a:ext uri="{FF2B5EF4-FFF2-40B4-BE49-F238E27FC236}">
                <a16:creationId xmlns:a16="http://schemas.microsoft.com/office/drawing/2014/main" id="{05299F82-AB6E-F34A-2E24-A0FA9F41CE59}"/>
              </a:ext>
            </a:extLst>
          </p:cNvPr>
          <p:cNvCxnSpPr/>
          <p:nvPr/>
        </p:nvCxnSpPr>
        <p:spPr>
          <a:xfrm>
            <a:off x="469670" y="1148361"/>
            <a:ext cx="10723549" cy="4140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os mejores discos de Los Beatles fueron hechos bajo la influencia del ...">
            <a:extLst>
              <a:ext uri="{FF2B5EF4-FFF2-40B4-BE49-F238E27FC236}">
                <a16:creationId xmlns:a16="http://schemas.microsoft.com/office/drawing/2014/main" id="{E406DADE-FEDD-53E6-2EE5-AC78194BB1F6}"/>
              </a:ext>
            </a:extLst>
          </p:cNvPr>
          <p:cNvPicPr>
            <a:picLocks noChangeAspect="1"/>
          </p:cNvPicPr>
          <p:nvPr/>
        </p:nvPicPr>
        <p:blipFill>
          <a:blip r:embed="rId2"/>
          <a:stretch>
            <a:fillRect/>
          </a:stretch>
        </p:blipFill>
        <p:spPr>
          <a:xfrm>
            <a:off x="8245561" y="1556437"/>
            <a:ext cx="2816312" cy="1984291"/>
          </a:xfrm>
          <a:prstGeom prst="rect">
            <a:avLst/>
          </a:prstGeom>
        </p:spPr>
      </p:pic>
      <p:pic>
        <p:nvPicPr>
          <p:cNvPr id="6" name="Picture 5" descr="LSD Will Turn That Frown Upside Down, According to New Research ...">
            <a:extLst>
              <a:ext uri="{FF2B5EF4-FFF2-40B4-BE49-F238E27FC236}">
                <a16:creationId xmlns:a16="http://schemas.microsoft.com/office/drawing/2014/main" id="{6E62849A-95BD-907B-F4E4-84987318C9C9}"/>
              </a:ext>
            </a:extLst>
          </p:cNvPr>
          <p:cNvPicPr>
            <a:picLocks noChangeAspect="1"/>
          </p:cNvPicPr>
          <p:nvPr/>
        </p:nvPicPr>
        <p:blipFill>
          <a:blip r:embed="rId3"/>
          <a:stretch>
            <a:fillRect/>
          </a:stretch>
        </p:blipFill>
        <p:spPr>
          <a:xfrm>
            <a:off x="8245819" y="3993808"/>
            <a:ext cx="2815796" cy="1774224"/>
          </a:xfrm>
          <a:prstGeom prst="rect">
            <a:avLst/>
          </a:prstGeom>
        </p:spPr>
      </p:pic>
      <p:cxnSp>
        <p:nvCxnSpPr>
          <p:cNvPr id="7" name="Straight Arrow Connector 6">
            <a:extLst>
              <a:ext uri="{FF2B5EF4-FFF2-40B4-BE49-F238E27FC236}">
                <a16:creationId xmlns:a16="http://schemas.microsoft.com/office/drawing/2014/main" id="{3A8E59EF-D1A1-9B1D-91BB-A9AB351A9FFB}"/>
              </a:ext>
            </a:extLst>
          </p:cNvPr>
          <p:cNvCxnSpPr/>
          <p:nvPr/>
        </p:nvCxnSpPr>
        <p:spPr>
          <a:xfrm>
            <a:off x="7971980" y="1442030"/>
            <a:ext cx="13804" cy="485664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38954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92E4E9A-E992-419C-B03A-5686FEC1D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27750A5B-0B38-6337-747D-041441334F89}"/>
              </a:ext>
            </a:extLst>
          </p:cNvPr>
          <p:cNvSpPr>
            <a:spLocks noGrp="1"/>
          </p:cNvSpPr>
          <p:nvPr>
            <p:ph type="title"/>
          </p:nvPr>
        </p:nvSpPr>
        <p:spPr>
          <a:xfrm>
            <a:off x="448056" y="388800"/>
            <a:ext cx="11300532" cy="986400"/>
          </a:xfrm>
        </p:spPr>
        <p:txBody>
          <a:bodyPr anchor="b">
            <a:normAutofit/>
          </a:bodyPr>
          <a:lstStyle/>
          <a:p>
            <a:r>
              <a:rPr lang="en-GB" sz="6400"/>
              <a:t>Research continued ...</a:t>
            </a:r>
            <a:endParaRPr lang="en-US" sz="6400"/>
          </a:p>
        </p:txBody>
      </p:sp>
      <p:cxnSp>
        <p:nvCxnSpPr>
          <p:cNvPr id="20" name="Straight Connector 19">
            <a:extLst>
              <a:ext uri="{FF2B5EF4-FFF2-40B4-BE49-F238E27FC236}">
                <a16:creationId xmlns:a16="http://schemas.microsoft.com/office/drawing/2014/main" id="{B32E796E-8D19-4926-B7B8-653B019390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1609200"/>
            <a:ext cx="11300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descr="Psychedelic-Assisted Therapy as a Contemplative Practice with Elizabeth ...">
            <a:extLst>
              <a:ext uri="{FF2B5EF4-FFF2-40B4-BE49-F238E27FC236}">
                <a16:creationId xmlns:a16="http://schemas.microsoft.com/office/drawing/2014/main" id="{731B7BCA-DDD8-755F-F030-4AF6BF0006FF}"/>
              </a:ext>
            </a:extLst>
          </p:cNvPr>
          <p:cNvPicPr>
            <a:picLocks noChangeAspect="1"/>
          </p:cNvPicPr>
          <p:nvPr/>
        </p:nvPicPr>
        <p:blipFill>
          <a:blip r:embed="rId2"/>
          <a:srcRect l="21137" r="16181" b="-186"/>
          <a:stretch/>
        </p:blipFill>
        <p:spPr>
          <a:xfrm>
            <a:off x="571478" y="1871461"/>
            <a:ext cx="4748524" cy="3898608"/>
          </a:xfrm>
          <a:prstGeom prst="rect">
            <a:avLst/>
          </a:prstGeom>
        </p:spPr>
      </p:pic>
      <p:sp>
        <p:nvSpPr>
          <p:cNvPr id="3" name="Content Placeholder 2">
            <a:extLst>
              <a:ext uri="{FF2B5EF4-FFF2-40B4-BE49-F238E27FC236}">
                <a16:creationId xmlns:a16="http://schemas.microsoft.com/office/drawing/2014/main" id="{1418AEE8-B145-DE9E-E1CA-C54673C513C9}"/>
              </a:ext>
            </a:extLst>
          </p:cNvPr>
          <p:cNvSpPr>
            <a:spLocks noGrp="1"/>
          </p:cNvSpPr>
          <p:nvPr>
            <p:ph idx="1"/>
          </p:nvPr>
        </p:nvSpPr>
        <p:spPr>
          <a:xfrm>
            <a:off x="5561979" y="1380783"/>
            <a:ext cx="5963951" cy="4006800"/>
          </a:xfrm>
        </p:spPr>
        <p:txBody>
          <a:bodyPr vert="horz" wrap="square" lIns="0" tIns="0" rIns="91440" bIns="0" rtlCol="0" anchor="t">
            <a:noAutofit/>
          </a:bodyPr>
          <a:lstStyle/>
          <a:p>
            <a:pPr marL="1905" indent="0">
              <a:lnSpc>
                <a:spcPct val="130000"/>
              </a:lnSpc>
              <a:buNone/>
            </a:pPr>
            <a:endParaRPr lang="en-GB" sz="1500"/>
          </a:p>
          <a:p>
            <a:pPr marL="449580" indent="-447675">
              <a:lnSpc>
                <a:spcPct val="130000"/>
              </a:lnSpc>
              <a:buFont typeface="Wingdings" panose="020F0302020204030204" pitchFamily="34" charset="0"/>
              <a:buChar char="Ø"/>
            </a:pPr>
            <a:r>
              <a:rPr lang="en-GB" sz="1500"/>
              <a:t>Griffiths and colleagues studied the effects of psilocybin assisted psychotherapy on 51 patients with life threatening cancer and symptoms of anxiety/depression.</a:t>
            </a:r>
            <a:endParaRPr lang="en-GB" sz="1500">
              <a:solidFill>
                <a:srgbClr val="F3F0F1">
                  <a:alpha val="55000"/>
                </a:srgbClr>
              </a:solidFill>
            </a:endParaRPr>
          </a:p>
          <a:p>
            <a:pPr marL="449580" indent="-447675">
              <a:lnSpc>
                <a:spcPct val="130000"/>
              </a:lnSpc>
              <a:buFont typeface="Wingdings" panose="020F0302020204030204" pitchFamily="34" charset="0"/>
              <a:buChar char="Ø"/>
            </a:pPr>
            <a:r>
              <a:rPr lang="en-GB" sz="1500"/>
              <a:t>The randomised, double blind, placebo-controlled study investigated negligible to low placebo doses compared to high doses of psilocybin with a 6 month follow up session.</a:t>
            </a:r>
            <a:endParaRPr lang="en-GB" sz="1500">
              <a:solidFill>
                <a:srgbClr val="F3F0F1">
                  <a:alpha val="55000"/>
                </a:srgbClr>
              </a:solidFill>
            </a:endParaRPr>
          </a:p>
          <a:p>
            <a:pPr marL="449580" indent="-447675">
              <a:lnSpc>
                <a:spcPct val="130000"/>
              </a:lnSpc>
              <a:buFont typeface="Wingdings" panose="020F0302020204030204" pitchFamily="34" charset="0"/>
              <a:buChar char="Ø"/>
            </a:pPr>
            <a:r>
              <a:rPr lang="en-GB" sz="1500"/>
              <a:t>Clinical and self-reported measures of the high dose group showed significant decreases in death anxiety and an increase in quality of life and optimism when supported by therapy.</a:t>
            </a:r>
            <a:endParaRPr lang="en-GB" sz="1500">
              <a:solidFill>
                <a:srgbClr val="F3F0F1">
                  <a:alpha val="55000"/>
                </a:srgbClr>
              </a:solidFill>
            </a:endParaRPr>
          </a:p>
          <a:p>
            <a:pPr marL="449580" indent="-447675">
              <a:lnSpc>
                <a:spcPct val="130000"/>
              </a:lnSpc>
              <a:buFont typeface="Wingdings" panose="020F0302020204030204" pitchFamily="34" charset="0"/>
              <a:buChar char="Ø"/>
            </a:pPr>
            <a:r>
              <a:rPr lang="en-GB" sz="1500"/>
              <a:t>After 6 months, 80% of high dose participants maintained clinically significant decreases in depression and anxiety.</a:t>
            </a:r>
            <a:endParaRPr lang="en-GB" sz="1500">
              <a:solidFill>
                <a:srgbClr val="F3F0F1">
                  <a:alpha val="55000"/>
                </a:srgbClr>
              </a:solidFill>
            </a:endParaRPr>
          </a:p>
          <a:p>
            <a:pPr marL="1905" indent="0">
              <a:lnSpc>
                <a:spcPct val="130000"/>
              </a:lnSpc>
              <a:buNone/>
            </a:pPr>
            <a:endParaRPr lang="en-GB" sz="1500"/>
          </a:p>
          <a:p>
            <a:pPr marL="1905" indent="0">
              <a:lnSpc>
                <a:spcPct val="130000"/>
              </a:lnSpc>
              <a:buNone/>
            </a:pPr>
            <a:endParaRPr lang="en-GB" sz="1500"/>
          </a:p>
        </p:txBody>
      </p:sp>
    </p:spTree>
    <p:extLst>
      <p:ext uri="{BB962C8B-B14F-4D97-AF65-F5344CB8AC3E}">
        <p14:creationId xmlns:p14="http://schemas.microsoft.com/office/powerpoint/2010/main" val="38824027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50A5B-0B38-6337-747D-041441334F89}"/>
              </a:ext>
            </a:extLst>
          </p:cNvPr>
          <p:cNvSpPr>
            <a:spLocks noGrp="1"/>
          </p:cNvSpPr>
          <p:nvPr>
            <p:ph type="title"/>
          </p:nvPr>
        </p:nvSpPr>
        <p:spPr/>
        <p:txBody>
          <a:bodyPr/>
          <a:lstStyle/>
          <a:p>
            <a:r>
              <a:rPr lang="en-GB"/>
              <a:t>Research continued ...</a:t>
            </a:r>
            <a:endParaRPr lang="en-US"/>
          </a:p>
        </p:txBody>
      </p:sp>
      <p:sp>
        <p:nvSpPr>
          <p:cNvPr id="3" name="Content Placeholder 2">
            <a:extLst>
              <a:ext uri="{FF2B5EF4-FFF2-40B4-BE49-F238E27FC236}">
                <a16:creationId xmlns:a16="http://schemas.microsoft.com/office/drawing/2014/main" id="{1418AEE8-B145-DE9E-E1CA-C54673C513C9}"/>
              </a:ext>
            </a:extLst>
          </p:cNvPr>
          <p:cNvSpPr>
            <a:spLocks noGrp="1"/>
          </p:cNvSpPr>
          <p:nvPr>
            <p:ph idx="1"/>
          </p:nvPr>
        </p:nvSpPr>
        <p:spPr>
          <a:xfrm>
            <a:off x="441960" y="1718416"/>
            <a:ext cx="5983079" cy="3878672"/>
          </a:xfrm>
        </p:spPr>
        <p:txBody>
          <a:bodyPr vert="horz" wrap="square" lIns="0" tIns="0" rIns="91440" bIns="0" rtlCol="0" anchor="t">
            <a:normAutofit/>
          </a:bodyPr>
          <a:lstStyle/>
          <a:p>
            <a:pPr marL="1905" indent="0">
              <a:buNone/>
            </a:pPr>
            <a:r>
              <a:rPr lang="en-GB" i="1">
                <a:solidFill>
                  <a:schemeClr val="tx2">
                    <a:lumMod val="76000"/>
                  </a:schemeClr>
                </a:solidFill>
              </a:rPr>
              <a:t>“It is simply unprecedented in psychology that a single dose of medicine produces these kinds of  dramatic and endearing results”</a:t>
            </a:r>
            <a:endParaRPr lang="en-US">
              <a:solidFill>
                <a:schemeClr val="tx2">
                  <a:lumMod val="76000"/>
                </a:schemeClr>
              </a:solidFill>
            </a:endParaRPr>
          </a:p>
          <a:p>
            <a:pPr marL="1905" indent="0">
              <a:buNone/>
            </a:pPr>
            <a:r>
              <a:rPr lang="en-GB">
                <a:solidFill>
                  <a:schemeClr val="tx2">
                    <a:lumMod val="76000"/>
                  </a:schemeClr>
                </a:solidFill>
              </a:rPr>
              <a:t>(Dr Roland Griffiths, 2016)</a:t>
            </a:r>
          </a:p>
          <a:p>
            <a:pPr marL="1905" indent="0">
              <a:buNone/>
            </a:pPr>
            <a:endParaRPr lang="en-GB" i="1">
              <a:solidFill>
                <a:schemeClr val="tx2">
                  <a:lumMod val="76000"/>
                </a:schemeClr>
              </a:solidFill>
            </a:endParaRPr>
          </a:p>
          <a:p>
            <a:pPr marL="449580" indent="-447675"/>
            <a:endParaRPr lang="en-GB">
              <a:solidFill>
                <a:srgbClr val="F3F0F1">
                  <a:alpha val="55000"/>
                </a:srgbClr>
              </a:solidFill>
            </a:endParaRPr>
          </a:p>
        </p:txBody>
      </p:sp>
      <p:sp>
        <p:nvSpPr>
          <p:cNvPr id="5" name="TextBox 4">
            <a:extLst>
              <a:ext uri="{FF2B5EF4-FFF2-40B4-BE49-F238E27FC236}">
                <a16:creationId xmlns:a16="http://schemas.microsoft.com/office/drawing/2014/main" id="{74291C86-C2FC-5B11-A4FE-620CE2C3AAB4}"/>
              </a:ext>
            </a:extLst>
          </p:cNvPr>
          <p:cNvSpPr txBox="1"/>
          <p:nvPr/>
        </p:nvSpPr>
        <p:spPr>
          <a:xfrm>
            <a:off x="119488" y="4348187"/>
            <a:ext cx="870953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a:buChar char="Ø"/>
              <a:tabLst/>
              <a:defRPr/>
            </a:pPr>
            <a:r>
              <a:rPr kumimoji="0" lang="en-GB" sz="1800" b="0" i="0" u="none" strike="noStrike" kern="1200" cap="none" spc="0" normalizeH="0" baseline="0" noProof="0">
                <a:ln>
                  <a:noFill/>
                </a:ln>
                <a:solidFill>
                  <a:srgbClr val="F3F0F1">
                    <a:lumMod val="76000"/>
                  </a:srgbClr>
                </a:solidFill>
                <a:effectLst/>
                <a:uLnTx/>
                <a:uFillTx/>
                <a:latin typeface="Univers"/>
                <a:ea typeface="+mn-ea"/>
                <a:cs typeface="+mn-cs"/>
              </a:rPr>
              <a:t>The cause-and-effect relationship between psilocybin ingestion and positive therapeutic outcomes determines that it is the “mystical experience” that is key for a breakthrough.</a:t>
            </a:r>
            <a:endParaRPr kumimoji="0" lang="en-US" sz="1800" b="0" i="0" u="none" strike="noStrike" kern="1200" cap="none" spc="0" normalizeH="0" baseline="0" noProof="0">
              <a:ln>
                <a:noFill/>
              </a:ln>
              <a:solidFill>
                <a:srgbClr val="F3F0F1">
                  <a:lumMod val="76000"/>
                </a:srgbClr>
              </a:solidFill>
              <a:effectLst/>
              <a:uLnTx/>
              <a:uFillTx/>
              <a:latin typeface="Univers"/>
              <a:ea typeface="+mn-ea"/>
              <a:cs typeface="+mn-cs"/>
            </a:endParaRPr>
          </a:p>
        </p:txBody>
      </p:sp>
      <p:pic>
        <p:nvPicPr>
          <p:cNvPr id="8" name="Picture 7" descr="portrait photo of Roland Griffiths wearing a light blue shirt, dark blazer, and patterned tie, smiling directly at camera">
            <a:extLst>
              <a:ext uri="{FF2B5EF4-FFF2-40B4-BE49-F238E27FC236}">
                <a16:creationId xmlns:a16="http://schemas.microsoft.com/office/drawing/2014/main" id="{FB4910BB-09D7-7BAD-07F2-3FD64BBF4528}"/>
              </a:ext>
            </a:extLst>
          </p:cNvPr>
          <p:cNvPicPr>
            <a:picLocks noChangeAspect="1"/>
          </p:cNvPicPr>
          <p:nvPr/>
        </p:nvPicPr>
        <p:blipFill>
          <a:blip r:embed="rId2"/>
          <a:stretch>
            <a:fillRect/>
          </a:stretch>
        </p:blipFill>
        <p:spPr>
          <a:xfrm>
            <a:off x="6685387" y="503219"/>
            <a:ext cx="2238139" cy="3049940"/>
          </a:xfrm>
          <a:prstGeom prst="rect">
            <a:avLst/>
          </a:prstGeom>
          <a:ln>
            <a:noFill/>
          </a:ln>
          <a:effectLst>
            <a:softEdge rad="112500"/>
          </a:effectLst>
        </p:spPr>
      </p:pic>
      <p:pic>
        <p:nvPicPr>
          <p:cNvPr id="4" name="Picture 3" descr="Microdosing Psilocybin &amp; Widespread Dosage Defined | Future of Mushrooms">
            <a:extLst>
              <a:ext uri="{FF2B5EF4-FFF2-40B4-BE49-F238E27FC236}">
                <a16:creationId xmlns:a16="http://schemas.microsoft.com/office/drawing/2014/main" id="{9A3A53FB-2060-BF69-313F-AE2394C3D85D}"/>
              </a:ext>
            </a:extLst>
          </p:cNvPr>
          <p:cNvPicPr>
            <a:picLocks noChangeAspect="1"/>
          </p:cNvPicPr>
          <p:nvPr/>
        </p:nvPicPr>
        <p:blipFill>
          <a:blip r:embed="rId3"/>
          <a:srcRect l="6100" t="13966" r="47974" b="4054"/>
          <a:stretch/>
        </p:blipFill>
        <p:spPr>
          <a:xfrm>
            <a:off x="9077377" y="505641"/>
            <a:ext cx="2576375" cy="2856242"/>
          </a:xfrm>
          <a:prstGeom prst="rect">
            <a:avLst/>
          </a:prstGeom>
        </p:spPr>
      </p:pic>
      <p:pic>
        <p:nvPicPr>
          <p:cNvPr id="12" name="Picture 11" descr="Microdosing Psilocybin &amp; Widespread Dosage Defined | Future of Mushrooms">
            <a:extLst>
              <a:ext uri="{FF2B5EF4-FFF2-40B4-BE49-F238E27FC236}">
                <a16:creationId xmlns:a16="http://schemas.microsoft.com/office/drawing/2014/main" id="{553C178B-B834-766D-CD92-424E3105BA05}"/>
              </a:ext>
            </a:extLst>
          </p:cNvPr>
          <p:cNvPicPr>
            <a:picLocks noChangeAspect="1"/>
          </p:cNvPicPr>
          <p:nvPr/>
        </p:nvPicPr>
        <p:blipFill>
          <a:blip r:embed="rId3"/>
          <a:srcRect l="52025" t="14824" r="2132" b="3378"/>
          <a:stretch/>
        </p:blipFill>
        <p:spPr>
          <a:xfrm>
            <a:off x="9070096" y="3349788"/>
            <a:ext cx="2583095" cy="2905484"/>
          </a:xfrm>
          <a:prstGeom prst="rect">
            <a:avLst/>
          </a:prstGeom>
        </p:spPr>
      </p:pic>
      <p:cxnSp>
        <p:nvCxnSpPr>
          <p:cNvPr id="16" name="Straight Arrow Connector 15">
            <a:extLst>
              <a:ext uri="{FF2B5EF4-FFF2-40B4-BE49-F238E27FC236}">
                <a16:creationId xmlns:a16="http://schemas.microsoft.com/office/drawing/2014/main" id="{E64B4666-B426-CB10-2820-B018364B38C1}"/>
              </a:ext>
            </a:extLst>
          </p:cNvPr>
          <p:cNvCxnSpPr/>
          <p:nvPr/>
        </p:nvCxnSpPr>
        <p:spPr>
          <a:xfrm flipV="1">
            <a:off x="331229" y="1003987"/>
            <a:ext cx="5984475" cy="2813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164307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B41B0-83C6-D5F4-E4A3-855562814C48}"/>
              </a:ext>
            </a:extLst>
          </p:cNvPr>
          <p:cNvSpPr>
            <a:spLocks noGrp="1"/>
          </p:cNvSpPr>
          <p:nvPr>
            <p:ph type="title"/>
          </p:nvPr>
        </p:nvSpPr>
        <p:spPr/>
        <p:txBody>
          <a:bodyPr/>
          <a:lstStyle/>
          <a:p>
            <a:r>
              <a:rPr lang="en-GB"/>
              <a:t>Research continued ...</a:t>
            </a:r>
            <a:endParaRPr lang="en-US"/>
          </a:p>
        </p:txBody>
      </p:sp>
      <p:sp>
        <p:nvSpPr>
          <p:cNvPr id="3" name="Content Placeholder 2">
            <a:extLst>
              <a:ext uri="{FF2B5EF4-FFF2-40B4-BE49-F238E27FC236}">
                <a16:creationId xmlns:a16="http://schemas.microsoft.com/office/drawing/2014/main" id="{DCF55690-7C22-6144-FC36-096FCB9B6872}"/>
              </a:ext>
            </a:extLst>
          </p:cNvPr>
          <p:cNvSpPr>
            <a:spLocks noGrp="1"/>
          </p:cNvSpPr>
          <p:nvPr>
            <p:ph idx="1"/>
          </p:nvPr>
        </p:nvSpPr>
        <p:spPr>
          <a:xfrm>
            <a:off x="448056" y="1342655"/>
            <a:ext cx="11304745" cy="4175558"/>
          </a:xfrm>
        </p:spPr>
        <p:txBody>
          <a:bodyPr vert="horz" wrap="square" lIns="0" tIns="0" rIns="91440" bIns="0" rtlCol="0" anchor="t">
            <a:normAutofit/>
          </a:bodyPr>
          <a:lstStyle/>
          <a:p>
            <a:pPr marL="449580" indent="-447675">
              <a:buFont typeface="Wingdings" panose="020F0302020204030204" pitchFamily="34" charset="0"/>
              <a:buChar char="Ø"/>
            </a:pPr>
            <a:r>
              <a:rPr lang="en-GB">
                <a:solidFill>
                  <a:schemeClr val="tx2">
                    <a:lumMod val="76000"/>
                  </a:schemeClr>
                </a:solidFill>
              </a:rPr>
              <a:t>A smaller study from years prior showed that there we’re no clinically significant adverse events when using psilocybin in a moderated way.</a:t>
            </a:r>
            <a:endParaRPr lang="en-US">
              <a:solidFill>
                <a:schemeClr val="tx2">
                  <a:lumMod val="76000"/>
                </a:schemeClr>
              </a:solidFill>
            </a:endParaRPr>
          </a:p>
          <a:p>
            <a:pPr marL="449580" indent="-447675">
              <a:buFont typeface="Wingdings" panose="020F0302020204030204" pitchFamily="34" charset="0"/>
              <a:buChar char="Ø"/>
            </a:pPr>
            <a:r>
              <a:rPr lang="en-GB">
                <a:solidFill>
                  <a:schemeClr val="tx2">
                    <a:lumMod val="76000"/>
                  </a:schemeClr>
                </a:solidFill>
              </a:rPr>
              <a:t>It was almost always obvious which group received a placebo and which received the Psilocybin.</a:t>
            </a:r>
          </a:p>
          <a:p>
            <a:pPr marL="449580" indent="-447675">
              <a:buFont typeface="Wingdings" panose="020F0302020204030204" pitchFamily="34" charset="0"/>
              <a:buChar char="Ø"/>
            </a:pPr>
            <a:r>
              <a:rPr lang="en-GB">
                <a:solidFill>
                  <a:schemeClr val="tx2">
                    <a:lumMod val="76000"/>
                  </a:schemeClr>
                </a:solidFill>
              </a:rPr>
              <a:t>Placebo psychotherapeutic sessions were deemed less worthwhile compared to those in psilocybin sessions.</a:t>
            </a:r>
          </a:p>
          <a:p>
            <a:pPr marL="449580" indent="-447675">
              <a:buFont typeface="Wingdings" panose="020F0302020204030204" pitchFamily="34" charset="0"/>
              <a:buChar char="Ø"/>
            </a:pPr>
            <a:r>
              <a:rPr lang="en-GB">
                <a:solidFill>
                  <a:schemeClr val="tx2">
                    <a:lumMod val="76000"/>
                  </a:schemeClr>
                </a:solidFill>
              </a:rPr>
              <a:t>The unique qualities of the psilocybin experience strengthened therapeutic bonds and lessened demoralisation.</a:t>
            </a:r>
          </a:p>
          <a:p>
            <a:pPr marL="449580" indent="-447675">
              <a:buFont typeface="Wingdings" panose="020F0302020204030204" pitchFamily="34" charset="0"/>
              <a:buChar char="Ø"/>
            </a:pPr>
            <a:r>
              <a:rPr lang="en-GB">
                <a:solidFill>
                  <a:schemeClr val="tx2">
                    <a:lumMod val="76000"/>
                  </a:schemeClr>
                </a:solidFill>
              </a:rPr>
              <a:t>Patients suggested the opportunity for a second follow up psilocybin assisted session to be provided a few weeks later to reinforce the therapeutic bond and growth from the first.</a:t>
            </a:r>
          </a:p>
          <a:p>
            <a:pPr marL="1905" indent="0">
              <a:buNone/>
            </a:pPr>
            <a:endParaRPr lang="en-GB">
              <a:solidFill>
                <a:schemeClr val="tx2">
                  <a:lumMod val="76000"/>
                </a:schemeClr>
              </a:solidFill>
            </a:endParaRPr>
          </a:p>
        </p:txBody>
      </p:sp>
      <p:sp>
        <p:nvSpPr>
          <p:cNvPr id="4" name="TextBox 3">
            <a:extLst>
              <a:ext uri="{FF2B5EF4-FFF2-40B4-BE49-F238E27FC236}">
                <a16:creationId xmlns:a16="http://schemas.microsoft.com/office/drawing/2014/main" id="{8AE8840E-AB57-BD3B-5E6E-FAAC9711B83F}"/>
              </a:ext>
            </a:extLst>
          </p:cNvPr>
          <p:cNvSpPr txBox="1"/>
          <p:nvPr/>
        </p:nvSpPr>
        <p:spPr>
          <a:xfrm>
            <a:off x="451022" y="598067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BFB0B5"/>
                </a:solidFill>
                <a:effectLst/>
                <a:uLnTx/>
                <a:uFillTx/>
                <a:latin typeface="Univers"/>
                <a:ea typeface="+mn-ea"/>
                <a:cs typeface="+mn-cs"/>
              </a:rPr>
              <a:t>(Grob et al., 2011)</a:t>
            </a:r>
            <a:endParaRPr kumimoji="0" lang="en-GB" sz="1600" b="0" i="0" u="none" strike="noStrike" kern="1200" cap="none" spc="0" normalizeH="0" baseline="0" noProof="0">
              <a:ln>
                <a:noFill/>
              </a:ln>
              <a:solidFill>
                <a:srgbClr val="FFFFFF"/>
              </a:solidFill>
              <a:effectLst/>
              <a:uLnTx/>
              <a:uFillTx/>
              <a:latin typeface="Univers"/>
              <a:ea typeface="+mn-ea"/>
              <a:cs typeface="+mn-cs"/>
            </a:endParaRPr>
          </a:p>
        </p:txBody>
      </p:sp>
      <p:cxnSp>
        <p:nvCxnSpPr>
          <p:cNvPr id="6" name="Straight Arrow Connector 5">
            <a:extLst>
              <a:ext uri="{FF2B5EF4-FFF2-40B4-BE49-F238E27FC236}">
                <a16:creationId xmlns:a16="http://schemas.microsoft.com/office/drawing/2014/main" id="{FB229DCE-273D-ECCD-A986-EA85ADEB8740}"/>
              </a:ext>
            </a:extLst>
          </p:cNvPr>
          <p:cNvCxnSpPr/>
          <p:nvPr/>
        </p:nvCxnSpPr>
        <p:spPr>
          <a:xfrm flipV="1">
            <a:off x="331229" y="1003987"/>
            <a:ext cx="11406822" cy="17087"/>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45193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4" name="Rectangle 33">
            <a:extLst>
              <a:ext uri="{FF2B5EF4-FFF2-40B4-BE49-F238E27FC236}">
                <a16:creationId xmlns:a16="http://schemas.microsoft.com/office/drawing/2014/main" id="{662A1B21-D61E-46FC-BDD1-2FAE49F8B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pic>
        <p:nvPicPr>
          <p:cNvPr id="5" name="Picture 4" descr="A silhouette of a person with mushrooms growing out of their head&#10;&#10;Description automatically generated">
            <a:extLst>
              <a:ext uri="{FF2B5EF4-FFF2-40B4-BE49-F238E27FC236}">
                <a16:creationId xmlns:a16="http://schemas.microsoft.com/office/drawing/2014/main" id="{62290F28-7F69-D8E7-C89C-CFC26C30D204}"/>
              </a:ext>
            </a:extLst>
          </p:cNvPr>
          <p:cNvPicPr>
            <a:picLocks noChangeAspect="1"/>
          </p:cNvPicPr>
          <p:nvPr/>
        </p:nvPicPr>
        <p:blipFill>
          <a:blip r:embed="rId2"/>
          <a:srcRect b="15414"/>
          <a:stretch/>
        </p:blipFill>
        <p:spPr>
          <a:xfrm>
            <a:off x="20" y="10"/>
            <a:ext cx="12191980" cy="6857990"/>
          </a:xfrm>
          <a:prstGeom prst="rect">
            <a:avLst/>
          </a:prstGeom>
        </p:spPr>
      </p:pic>
      <p:sp>
        <p:nvSpPr>
          <p:cNvPr id="35" name="Rectangle 34">
            <a:extLst>
              <a:ext uri="{FF2B5EF4-FFF2-40B4-BE49-F238E27FC236}">
                <a16:creationId xmlns:a16="http://schemas.microsoft.com/office/drawing/2014/main" id="{339A0505-A6DD-4BC1-9CA6-9D202A949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0000"/>
            <a:ext cx="6311901"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D2221674-7200-D09B-1801-239B28EB7CBB}"/>
              </a:ext>
            </a:extLst>
          </p:cNvPr>
          <p:cNvSpPr>
            <a:spLocks noGrp="1"/>
          </p:cNvSpPr>
          <p:nvPr>
            <p:ph type="title"/>
          </p:nvPr>
        </p:nvSpPr>
        <p:spPr>
          <a:xfrm>
            <a:off x="450000" y="894969"/>
            <a:ext cx="5430100" cy="2954655"/>
          </a:xfrm>
        </p:spPr>
        <p:txBody>
          <a:bodyPr vert="horz" lIns="0" tIns="0" rIns="0" bIns="0" rtlCol="0" anchor="b">
            <a:normAutofit/>
          </a:bodyPr>
          <a:lstStyle/>
          <a:p>
            <a:pPr>
              <a:lnSpc>
                <a:spcPct val="100000"/>
              </a:lnSpc>
            </a:pPr>
            <a:r>
              <a:rPr lang="en-US" sz="6400" b="1"/>
              <a:t>What is the therapeutic process? </a:t>
            </a:r>
          </a:p>
        </p:txBody>
      </p:sp>
      <p:cxnSp>
        <p:nvCxnSpPr>
          <p:cNvPr id="37" name="Straight Connector 36">
            <a:extLst>
              <a:ext uri="{FF2B5EF4-FFF2-40B4-BE49-F238E27FC236}">
                <a16:creationId xmlns:a16="http://schemas.microsoft.com/office/drawing/2014/main" id="{D2CC4060-6621-49EA-A90C-71567A9226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122000"/>
            <a:ext cx="54301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445635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3E50-37C3-C564-0ECF-A1A0071E4A02}"/>
              </a:ext>
            </a:extLst>
          </p:cNvPr>
          <p:cNvSpPr>
            <a:spLocks noGrp="1"/>
          </p:cNvSpPr>
          <p:nvPr>
            <p:ph type="title"/>
          </p:nvPr>
        </p:nvSpPr>
        <p:spPr/>
        <p:txBody>
          <a:bodyPr>
            <a:normAutofit/>
          </a:bodyPr>
          <a:lstStyle/>
          <a:p>
            <a:r>
              <a:rPr lang="en-GB">
                <a:solidFill>
                  <a:schemeClr val="tx1"/>
                </a:solidFill>
                <a:effectLst/>
              </a:rPr>
              <a:t>Psilocybin-assisted therapeutic process  </a:t>
            </a:r>
            <a:endParaRPr lang="en-GB">
              <a:solidFill>
                <a:schemeClr val="tx1"/>
              </a:solidFill>
            </a:endParaRPr>
          </a:p>
        </p:txBody>
      </p:sp>
      <p:sp>
        <p:nvSpPr>
          <p:cNvPr id="3" name="Content Placeholder 2">
            <a:extLst>
              <a:ext uri="{FF2B5EF4-FFF2-40B4-BE49-F238E27FC236}">
                <a16:creationId xmlns:a16="http://schemas.microsoft.com/office/drawing/2014/main" id="{BDF52384-EAFC-482D-2674-BAAEEE54B481}"/>
              </a:ext>
            </a:extLst>
          </p:cNvPr>
          <p:cNvSpPr>
            <a:spLocks noGrp="1"/>
          </p:cNvSpPr>
          <p:nvPr>
            <p:ph idx="1"/>
          </p:nvPr>
        </p:nvSpPr>
        <p:spPr>
          <a:xfrm>
            <a:off x="448056" y="1317059"/>
            <a:ext cx="4486687" cy="401662"/>
          </a:xfrm>
        </p:spPr>
        <p:txBody>
          <a:bodyPr vert="horz" wrap="square" lIns="0" tIns="0" rIns="91440" bIns="0" rtlCol="0" anchor="t">
            <a:noAutofit/>
          </a:bodyPr>
          <a:lstStyle/>
          <a:p>
            <a:pPr marL="1905" indent="0">
              <a:buNone/>
            </a:pPr>
            <a:r>
              <a:rPr lang="en-GB" sz="2000" b="1" kern="100">
                <a:solidFill>
                  <a:schemeClr val="tx1"/>
                </a:solidFill>
                <a:latin typeface="Aptos"/>
                <a:ea typeface="Aptos" panose="020B0004020202020204" pitchFamily="34" charset="0"/>
                <a:cs typeface="Times New Roman"/>
              </a:rPr>
              <a:t>1. PREPARATION</a:t>
            </a:r>
            <a:r>
              <a:rPr lang="en-GB" sz="2000" b="1" kern="100">
                <a:solidFill>
                  <a:schemeClr val="tx2">
                    <a:lumMod val="76000"/>
                  </a:schemeClr>
                </a:solidFill>
                <a:effectLst/>
                <a:latin typeface="Aptos"/>
                <a:ea typeface="Aptos" panose="020B0004020202020204" pitchFamily="34" charset="0"/>
                <a:cs typeface="Times New Roman"/>
              </a:rPr>
              <a:t> </a:t>
            </a:r>
            <a:endParaRPr lang="en-GB" sz="2000" kern="100">
              <a:solidFill>
                <a:schemeClr val="tx2">
                  <a:lumMod val="76000"/>
                </a:schemeClr>
              </a:solidFill>
              <a:latin typeface="Aptos"/>
              <a:cs typeface="Segoe UI"/>
            </a:endParaRPr>
          </a:p>
          <a:p>
            <a:pPr marL="449580" indent="-447675">
              <a:buFont typeface="Wingdings" panose="020F0302020204030204" pitchFamily="34" charset="0"/>
              <a:buChar char="Ø"/>
            </a:pPr>
            <a:endParaRPr lang="en-GB" sz="1700" kern="100">
              <a:solidFill>
                <a:schemeClr val="tx2">
                  <a:lumMod val="76000"/>
                </a:schemeClr>
              </a:solidFill>
              <a:latin typeface="Aptos"/>
              <a:ea typeface="Aptos" panose="020B0004020202020204" pitchFamily="34" charset="0"/>
              <a:cs typeface="Times New Roman"/>
            </a:endParaRPr>
          </a:p>
          <a:p>
            <a:pPr marL="1905" indent="0">
              <a:buNone/>
            </a:pPr>
            <a:endParaRPr lang="en-GB" sz="1700" kern="100">
              <a:solidFill>
                <a:schemeClr val="tx2">
                  <a:lumMod val="76000"/>
                </a:schemeClr>
              </a:solidFill>
              <a:latin typeface="Aptos"/>
              <a:cs typeface="Times New Roman"/>
            </a:endParaRPr>
          </a:p>
          <a:p>
            <a:pPr marL="449580" indent="-447675">
              <a:buFont typeface="Wingdings" panose="020F0302020204030204" pitchFamily="34" charset="0"/>
              <a:buChar char="Ø"/>
            </a:pPr>
            <a:endParaRPr lang="en-GB" sz="1700" kern="100">
              <a:solidFill>
                <a:schemeClr val="tx2">
                  <a:lumMod val="76000"/>
                </a:schemeClr>
              </a:solidFill>
              <a:effectLst/>
              <a:latin typeface="Aptos"/>
              <a:ea typeface="Aptos" panose="020B0004020202020204" pitchFamily="34" charset="0"/>
              <a:cs typeface="Times New Roman"/>
            </a:endParaRPr>
          </a:p>
          <a:p>
            <a:pPr marL="449580" indent="-447675">
              <a:buFont typeface="Wingdings" panose="020F0302020204030204" pitchFamily="34" charset="0"/>
              <a:buChar char="Ø"/>
            </a:pPr>
            <a:endParaRPr lang="en-GB" sz="1700" kern="100">
              <a:solidFill>
                <a:schemeClr val="tx2">
                  <a:lumMod val="76000"/>
                </a:schemeClr>
              </a:solidFill>
              <a:effectLst/>
              <a:latin typeface="Aptos"/>
              <a:ea typeface="Aptos" panose="020B0004020202020204" pitchFamily="34" charset="0"/>
              <a:cs typeface="Times New Roman"/>
            </a:endParaRPr>
          </a:p>
          <a:p>
            <a:pPr marL="449580" indent="-447675">
              <a:buFont typeface="Wingdings" panose="020F0302020204030204" pitchFamily="34" charset="0"/>
              <a:buChar char="Ø"/>
            </a:pPr>
            <a:endParaRPr lang="en-GB">
              <a:solidFill>
                <a:srgbClr val="F3F0F1">
                  <a:alpha val="55000"/>
                </a:srgbClr>
              </a:solidFill>
            </a:endParaRPr>
          </a:p>
          <a:p>
            <a:pPr marL="449580" indent="-447675">
              <a:buFont typeface="Wingdings" panose="020F0302020204030204" pitchFamily="34" charset="0"/>
              <a:buChar char="Ø"/>
            </a:pPr>
            <a:endParaRPr lang="en-GB">
              <a:solidFill>
                <a:srgbClr val="F3F0F1">
                  <a:alpha val="55000"/>
                </a:srgbClr>
              </a:solidFill>
            </a:endParaRPr>
          </a:p>
        </p:txBody>
      </p:sp>
      <p:sp>
        <p:nvSpPr>
          <p:cNvPr id="5" name="TextBox 4">
            <a:extLst>
              <a:ext uri="{FF2B5EF4-FFF2-40B4-BE49-F238E27FC236}">
                <a16:creationId xmlns:a16="http://schemas.microsoft.com/office/drawing/2014/main" id="{807E1F86-C7F4-5AAC-2CE7-B5A486E03122}"/>
              </a:ext>
            </a:extLst>
          </p:cNvPr>
          <p:cNvSpPr txBox="1"/>
          <p:nvPr/>
        </p:nvSpPr>
        <p:spPr>
          <a:xfrm>
            <a:off x="3796664" y="1809339"/>
            <a:ext cx="3437098"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GOALS</a:t>
            </a:r>
            <a:endParaRPr kumimoji="0" lang="en-US" sz="2000" b="0" i="0" u="none" strike="noStrike" kern="1200" cap="none" spc="0" normalizeH="0" baseline="0" noProof="0">
              <a:ln>
                <a:noFill/>
              </a:ln>
              <a:solidFill>
                <a:srgbClr val="F3F0F1">
                  <a:lumMod val="76000"/>
                </a:srgbClr>
              </a:solidFill>
              <a:effectLst/>
              <a:uLnTx/>
              <a:uFillTx/>
              <a:latin typeface="Univers"/>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Establish therapeutic goals</a:t>
            </a:r>
          </a:p>
          <a:p>
            <a:pPr marL="742950" marR="0" lvl="1" indent="-28575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Reduce anxiety</a:t>
            </a:r>
          </a:p>
          <a:p>
            <a:pPr marL="742950" marR="0" lvl="1" indent="-28575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Address Trauma</a:t>
            </a:r>
          </a:p>
          <a:p>
            <a:pPr marL="742950" marR="0" lvl="1" indent="-28575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Builds trust</a:t>
            </a:r>
          </a:p>
          <a:p>
            <a:pPr marL="742950" marR="0" lvl="1" indent="-28575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Keeps trip session focused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srgbClr val="F3F0F1">
                  <a:lumMod val="76000"/>
                </a:srgbClr>
              </a:solidFill>
              <a:effectLst/>
              <a:uLnTx/>
              <a:uFillTx/>
              <a:latin typeface="Aptos"/>
              <a:ea typeface="+mn-ea"/>
              <a:cs typeface="+mn-cs"/>
            </a:endParaRPr>
          </a:p>
        </p:txBody>
      </p:sp>
      <p:sp>
        <p:nvSpPr>
          <p:cNvPr id="7" name="TextBox 6">
            <a:extLst>
              <a:ext uri="{FF2B5EF4-FFF2-40B4-BE49-F238E27FC236}">
                <a16:creationId xmlns:a16="http://schemas.microsoft.com/office/drawing/2014/main" id="{A26CA178-F1AC-2EA8-9984-97F1C683B19A}"/>
              </a:ext>
            </a:extLst>
          </p:cNvPr>
          <p:cNvSpPr txBox="1"/>
          <p:nvPr/>
        </p:nvSpPr>
        <p:spPr>
          <a:xfrm>
            <a:off x="3980458" y="4407572"/>
            <a:ext cx="7627401"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Wingdings,Sans-Serif"/>
              <a:buChar char="Ø"/>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SET AND SETTING</a:t>
            </a:r>
          </a:p>
          <a:p>
            <a:pPr marL="742950" marR="0" lvl="1" indent="-285750" algn="l" defTabSz="914400" rtl="0" eaLnBrk="1" fontAlgn="auto" latinLnBrk="0" hangingPunct="1">
              <a:lnSpc>
                <a:spcPct val="100000"/>
              </a:lnSpc>
              <a:spcBef>
                <a:spcPts val="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Set is the client's mindset</a:t>
            </a:r>
          </a:p>
          <a:p>
            <a:pPr marL="742950" marR="0" lvl="1" indent="-285750" algn="l" defTabSz="914400" rtl="0" eaLnBrk="1" fontAlgn="auto" latinLnBrk="0" hangingPunct="1">
              <a:lnSpc>
                <a:spcPct val="100000"/>
              </a:lnSpc>
              <a:spcBef>
                <a:spcPts val="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Ensure they are prepared</a:t>
            </a:r>
          </a:p>
          <a:p>
            <a:pPr marL="742950" marR="0" lvl="1" indent="-285750" algn="l" defTabSz="914400" rtl="0" eaLnBrk="1" fontAlgn="auto" latinLnBrk="0" hangingPunct="1">
              <a:lnSpc>
                <a:spcPct val="100000"/>
              </a:lnSpc>
              <a:spcBef>
                <a:spcPts val="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Setting is the environment</a:t>
            </a:r>
          </a:p>
          <a:p>
            <a:pPr marL="742950" marR="0" lvl="1" indent="-285750" algn="l" defTabSz="914400" rtl="0" eaLnBrk="1" fontAlgn="auto" latinLnBrk="0" hangingPunct="1">
              <a:lnSpc>
                <a:spcPct val="100000"/>
              </a:lnSpc>
              <a:spcBef>
                <a:spcPts val="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Safe and secure environment</a:t>
            </a:r>
          </a:p>
          <a:p>
            <a:pPr marL="742950" marR="0" lvl="1" indent="-285750" algn="l" defTabSz="914400" rtl="0" eaLnBrk="1" fontAlgn="auto" latinLnBrk="0" hangingPunct="1">
              <a:lnSpc>
                <a:spcPct val="100000"/>
              </a:lnSpc>
              <a:spcBef>
                <a:spcPts val="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Calming music, soft lighting, lying down, no dangers</a:t>
            </a:r>
          </a:p>
          <a:p>
            <a:pPr marL="742950" marR="0" lvl="1" indent="-285750" algn="l" defTabSz="914400" rtl="0" eaLnBrk="1" fontAlgn="auto" latinLnBrk="0" hangingPunct="1">
              <a:lnSpc>
                <a:spcPct val="100000"/>
              </a:lnSpc>
              <a:spcBef>
                <a:spcPts val="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BFB0B5"/>
                </a:solidFill>
                <a:effectLst/>
                <a:uLnTx/>
                <a:uFillTx/>
                <a:latin typeface="Aptos"/>
                <a:ea typeface="+mn-ea"/>
                <a:cs typeface="Arial"/>
              </a:rPr>
              <a:t>1 or 2 guiding therapists</a:t>
            </a:r>
          </a:p>
        </p:txBody>
      </p:sp>
      <p:sp>
        <p:nvSpPr>
          <p:cNvPr id="9" name="TextBox 8">
            <a:extLst>
              <a:ext uri="{FF2B5EF4-FFF2-40B4-BE49-F238E27FC236}">
                <a16:creationId xmlns:a16="http://schemas.microsoft.com/office/drawing/2014/main" id="{851AA152-ECFD-4830-2769-5798112DA3D0}"/>
              </a:ext>
            </a:extLst>
          </p:cNvPr>
          <p:cNvSpPr txBox="1"/>
          <p:nvPr/>
        </p:nvSpPr>
        <p:spPr>
          <a:xfrm>
            <a:off x="452241" y="1808586"/>
            <a:ext cx="3251370" cy="24645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49580" marR="0" lvl="0" indent="-447675" algn="l" defTabSz="914400" rtl="0" eaLnBrk="1" fontAlgn="auto" latinLnBrk="0" hangingPunct="1">
              <a:lnSpc>
                <a:spcPct val="140000"/>
              </a:lnSpc>
              <a:spcBef>
                <a:spcPts val="1000"/>
              </a:spcBef>
              <a:spcAft>
                <a:spcPts val="0"/>
              </a:spcAft>
              <a:buClrTx/>
              <a:buSzTx/>
              <a:buFont typeface="Wingdings,Sans-Serif"/>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ASSESSMENT </a:t>
            </a:r>
            <a:endParaRPr kumimoji="0" lang="en-US" sz="2000" b="0" i="0" u="none" strike="noStrike" kern="1200" cap="none" spc="0" normalizeH="0" baseline="0" noProof="0">
              <a:ln>
                <a:noFill/>
              </a:ln>
              <a:solidFill>
                <a:srgbClr val="F3F0F1">
                  <a:lumMod val="76000"/>
                </a:srgbClr>
              </a:solidFill>
              <a:effectLst/>
              <a:uLnTx/>
              <a:uFillTx/>
              <a:latin typeface="Aptos"/>
              <a:ea typeface="+mn-ea"/>
              <a:cs typeface="+mn-cs"/>
            </a:endParaRPr>
          </a:p>
          <a:p>
            <a:pPr marL="899795" marR="0" lvl="1" indent="-447675" algn="l" defTabSz="914400" rtl="0" eaLnBrk="1" fontAlgn="auto" latinLnBrk="0" hangingPunct="1">
              <a:lnSpc>
                <a:spcPct val="140000"/>
              </a:lnSpc>
              <a:spcBef>
                <a:spcPts val="50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Undergo evaluation</a:t>
            </a:r>
          </a:p>
          <a:p>
            <a:pPr marL="899795" marR="0" lvl="1" indent="-447675" algn="l" defTabSz="914400" rtl="0" eaLnBrk="1" fontAlgn="auto" latinLnBrk="0" hangingPunct="1">
              <a:lnSpc>
                <a:spcPct val="140000"/>
              </a:lnSpc>
              <a:spcBef>
                <a:spcPts val="50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Mental Health</a:t>
            </a:r>
          </a:p>
          <a:p>
            <a:pPr marL="899795" marR="0" lvl="1" indent="-447675" algn="l" defTabSz="914400" rtl="0" eaLnBrk="1" fontAlgn="auto" latinLnBrk="0" hangingPunct="1">
              <a:lnSpc>
                <a:spcPct val="140000"/>
              </a:lnSpc>
              <a:spcBef>
                <a:spcPts val="50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Medication</a:t>
            </a:r>
          </a:p>
          <a:p>
            <a:pPr marL="899795" marR="0" lvl="1" indent="-447675" algn="l" defTabSz="914400" rtl="0" eaLnBrk="1" fontAlgn="auto" latinLnBrk="0" hangingPunct="1">
              <a:lnSpc>
                <a:spcPct val="140000"/>
              </a:lnSpc>
              <a:spcBef>
                <a:spcPts val="500"/>
              </a:spcBef>
              <a:spcAft>
                <a:spcPts val="0"/>
              </a:spcAft>
              <a:buClrTx/>
              <a:buSzTx/>
              <a:buFont typeface="Courier New,monospace"/>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Mindset</a:t>
            </a:r>
            <a:endParaRPr kumimoji="0" lang="en-GB" sz="1800" b="0" i="0" u="none" strike="noStrike" kern="1200" cap="none" spc="0" normalizeH="0" baseline="0" noProof="0">
              <a:ln>
                <a:noFill/>
              </a:ln>
              <a:solidFill>
                <a:srgbClr val="F3F0F1">
                  <a:lumMod val="76000"/>
                </a:srgbClr>
              </a:solidFill>
              <a:effectLst/>
              <a:uLnTx/>
              <a:uFillTx/>
              <a:latin typeface="Univers"/>
              <a:ea typeface="+mn-ea"/>
              <a:cs typeface="+mn-cs"/>
            </a:endParaRPr>
          </a:p>
        </p:txBody>
      </p:sp>
      <p:sp>
        <p:nvSpPr>
          <p:cNvPr id="10" name="TextBox 9">
            <a:extLst>
              <a:ext uri="{FF2B5EF4-FFF2-40B4-BE49-F238E27FC236}">
                <a16:creationId xmlns:a16="http://schemas.microsoft.com/office/drawing/2014/main" id="{7DA9A677-515B-772D-9B8F-E6EC24C4BCAE}"/>
              </a:ext>
            </a:extLst>
          </p:cNvPr>
          <p:cNvSpPr txBox="1"/>
          <p:nvPr/>
        </p:nvSpPr>
        <p:spPr>
          <a:xfrm>
            <a:off x="564292" y="6011563"/>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BFB0B5"/>
                </a:solidFill>
                <a:effectLst/>
                <a:uLnTx/>
                <a:uFillTx/>
                <a:latin typeface="Aptos"/>
                <a:ea typeface="+mn-ea"/>
                <a:cs typeface="+mn-cs"/>
              </a:rPr>
              <a:t>(Messell et al,. 2022)</a:t>
            </a:r>
            <a:endParaRPr kumimoji="0" lang="en-GB" sz="1800" b="0" i="0" u="none" strike="noStrike" kern="1200" cap="none" spc="0" normalizeH="0" baseline="0" noProof="0">
              <a:ln>
                <a:noFill/>
              </a:ln>
              <a:solidFill>
                <a:srgbClr val="FFFFFF"/>
              </a:solidFill>
              <a:effectLst/>
              <a:uLnTx/>
              <a:uFillTx/>
              <a:latin typeface="Univers"/>
              <a:ea typeface="+mn-ea"/>
              <a:cs typeface="+mn-cs"/>
            </a:endParaRPr>
          </a:p>
        </p:txBody>
      </p:sp>
      <p:pic>
        <p:nvPicPr>
          <p:cNvPr id="11" name="Picture 10" descr="harm-reduction-set-setting-drug">
            <a:extLst>
              <a:ext uri="{FF2B5EF4-FFF2-40B4-BE49-F238E27FC236}">
                <a16:creationId xmlns:a16="http://schemas.microsoft.com/office/drawing/2014/main" id="{C944C97B-BBE2-C9FD-A92D-4785C757536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31000"/>
                    </a14:imgEffect>
                  </a14:imgLayer>
                </a14:imgProps>
              </a:ext>
            </a:extLst>
          </a:blip>
          <a:stretch>
            <a:fillRect/>
          </a:stretch>
        </p:blipFill>
        <p:spPr>
          <a:xfrm>
            <a:off x="7105761" y="1262866"/>
            <a:ext cx="4480756" cy="3197927"/>
          </a:xfrm>
          <a:prstGeom prst="rect">
            <a:avLst/>
          </a:prstGeom>
        </p:spPr>
      </p:pic>
      <p:cxnSp>
        <p:nvCxnSpPr>
          <p:cNvPr id="6" name="Straight Arrow Connector 5">
            <a:extLst>
              <a:ext uri="{FF2B5EF4-FFF2-40B4-BE49-F238E27FC236}">
                <a16:creationId xmlns:a16="http://schemas.microsoft.com/office/drawing/2014/main" id="{148201DA-CA82-16C9-0C95-DD0B587638C0}"/>
              </a:ext>
            </a:extLst>
          </p:cNvPr>
          <p:cNvCxnSpPr/>
          <p:nvPr/>
        </p:nvCxnSpPr>
        <p:spPr>
          <a:xfrm flipV="1">
            <a:off x="331229" y="1003987"/>
            <a:ext cx="11406822" cy="17087"/>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25914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B0C5B-58C2-1FD9-422F-E59EF8218C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CE0B92-E53E-3E66-5EE7-6104BD0EB13C}"/>
              </a:ext>
            </a:extLst>
          </p:cNvPr>
          <p:cNvSpPr>
            <a:spLocks noGrp="1"/>
          </p:cNvSpPr>
          <p:nvPr>
            <p:ph type="title"/>
          </p:nvPr>
        </p:nvSpPr>
        <p:spPr/>
        <p:txBody>
          <a:bodyPr>
            <a:normAutofit/>
          </a:bodyPr>
          <a:lstStyle/>
          <a:p>
            <a:r>
              <a:rPr lang="en-GB">
                <a:solidFill>
                  <a:schemeClr val="tx1"/>
                </a:solidFill>
                <a:effectLst/>
              </a:rPr>
              <a:t>Psilocybin-assisted therapeutic process </a:t>
            </a:r>
            <a:r>
              <a:rPr lang="en-GB">
                <a:solidFill>
                  <a:schemeClr val="tx2">
                    <a:lumMod val="75000"/>
                  </a:schemeClr>
                </a:solidFill>
                <a:effectLst/>
              </a:rPr>
              <a:t> </a:t>
            </a:r>
            <a:endParaRPr lang="en-GB">
              <a:solidFill>
                <a:schemeClr val="tx2">
                  <a:lumMod val="75000"/>
                </a:schemeClr>
              </a:solidFill>
            </a:endParaRPr>
          </a:p>
        </p:txBody>
      </p:sp>
      <p:sp>
        <p:nvSpPr>
          <p:cNvPr id="3" name="Content Placeholder 2">
            <a:extLst>
              <a:ext uri="{FF2B5EF4-FFF2-40B4-BE49-F238E27FC236}">
                <a16:creationId xmlns:a16="http://schemas.microsoft.com/office/drawing/2014/main" id="{35EC144C-EDB0-A36D-5B7B-FC77BAD2FEEE}"/>
              </a:ext>
            </a:extLst>
          </p:cNvPr>
          <p:cNvSpPr>
            <a:spLocks noGrp="1"/>
          </p:cNvSpPr>
          <p:nvPr>
            <p:ph idx="1"/>
          </p:nvPr>
        </p:nvSpPr>
        <p:spPr>
          <a:xfrm>
            <a:off x="448056" y="1327356"/>
            <a:ext cx="11293200" cy="4788310"/>
          </a:xfrm>
        </p:spPr>
        <p:txBody>
          <a:bodyPr vert="horz" wrap="square" lIns="0" tIns="0" rIns="91440" bIns="0" rtlCol="0" anchor="t">
            <a:normAutofit/>
          </a:bodyPr>
          <a:lstStyle/>
          <a:p>
            <a:pPr marL="1905" indent="0">
              <a:buNone/>
            </a:pPr>
            <a:r>
              <a:rPr lang="en-GB" sz="2000" b="1" kern="100">
                <a:solidFill>
                  <a:schemeClr val="tx1"/>
                </a:solidFill>
                <a:latin typeface="Aptos"/>
                <a:ea typeface="Aptos" panose="020B0004020202020204" pitchFamily="34" charset="0"/>
                <a:cs typeface="Times New Roman"/>
              </a:rPr>
              <a:t>2. PSILOCYBIN</a:t>
            </a:r>
            <a:r>
              <a:rPr lang="en-GB" sz="2000" b="1" kern="100">
                <a:solidFill>
                  <a:schemeClr val="tx1"/>
                </a:solidFill>
                <a:effectLst/>
                <a:latin typeface="Aptos"/>
                <a:ea typeface="Aptos" panose="020B0004020202020204" pitchFamily="34" charset="0"/>
                <a:cs typeface="Times New Roman"/>
              </a:rPr>
              <a:t> EXPERIENCE</a:t>
            </a:r>
            <a:r>
              <a:rPr lang="en-GB" sz="2000" b="1" kern="100">
                <a:solidFill>
                  <a:schemeClr val="tx2">
                    <a:lumMod val="76000"/>
                  </a:schemeClr>
                </a:solidFill>
                <a:effectLst/>
                <a:latin typeface="Aptos"/>
                <a:ea typeface="Aptos" panose="020B0004020202020204" pitchFamily="34" charset="0"/>
                <a:cs typeface="Times New Roman"/>
              </a:rPr>
              <a:t> </a:t>
            </a:r>
            <a:endParaRPr lang="en-GB" sz="2000" kern="100">
              <a:solidFill>
                <a:schemeClr val="tx2">
                  <a:lumMod val="76000"/>
                </a:schemeClr>
              </a:solidFill>
              <a:latin typeface="Aptos"/>
              <a:cs typeface="Times New Roman"/>
            </a:endParaRPr>
          </a:p>
          <a:p>
            <a:pPr marL="1905" indent="0">
              <a:buNone/>
            </a:pPr>
            <a:endParaRPr lang="en-GB" sz="2000" kern="100">
              <a:solidFill>
                <a:schemeClr val="tx2">
                  <a:lumMod val="76000"/>
                </a:schemeClr>
              </a:solidFill>
              <a:latin typeface="Aptos"/>
              <a:ea typeface="Aptos" panose="020B0004020202020204" pitchFamily="34" charset="0"/>
              <a:cs typeface="Times New Roman"/>
            </a:endParaRPr>
          </a:p>
          <a:p>
            <a:pPr marL="1905" indent="0">
              <a:buNone/>
            </a:pPr>
            <a:endParaRPr lang="en-GB" sz="2000" kern="100">
              <a:solidFill>
                <a:schemeClr val="tx2">
                  <a:lumMod val="76000"/>
                </a:schemeClr>
              </a:solidFill>
              <a:latin typeface="Aptos"/>
              <a:ea typeface="Aptos" panose="020B0004020202020204" pitchFamily="34" charset="0"/>
              <a:cs typeface="Times New Roman"/>
            </a:endParaRPr>
          </a:p>
          <a:p>
            <a:pPr marL="1905" indent="0">
              <a:buNone/>
            </a:pPr>
            <a:endParaRPr lang="en-GB" sz="2000" kern="100">
              <a:solidFill>
                <a:schemeClr val="tx2">
                  <a:lumMod val="76000"/>
                </a:schemeClr>
              </a:solidFill>
              <a:latin typeface="Aptos"/>
              <a:ea typeface="Aptos" panose="020B0004020202020204" pitchFamily="34" charset="0"/>
              <a:cs typeface="Times New Roman"/>
            </a:endParaRPr>
          </a:p>
          <a:p>
            <a:pPr marL="1905" indent="0">
              <a:buNone/>
            </a:pPr>
            <a:endParaRPr lang="en-GB" sz="2000" kern="100">
              <a:solidFill>
                <a:schemeClr val="tx2">
                  <a:lumMod val="76000"/>
                </a:schemeClr>
              </a:solidFill>
              <a:latin typeface="Aptos"/>
              <a:ea typeface="Aptos" panose="020B0004020202020204" pitchFamily="34" charset="0"/>
              <a:cs typeface="Times New Roman"/>
            </a:endParaRPr>
          </a:p>
          <a:p>
            <a:pPr marL="449580" indent="-447675">
              <a:buFont typeface="Wingdings" panose="020F0302020204030204" pitchFamily="34" charset="0"/>
              <a:buChar char="Ø"/>
            </a:pPr>
            <a:endParaRPr lang="en-GB" sz="1600" kern="100">
              <a:solidFill>
                <a:schemeClr val="tx2">
                  <a:lumMod val="76000"/>
                </a:schemeClr>
              </a:solidFill>
              <a:effectLst/>
              <a:latin typeface="Aptos"/>
              <a:ea typeface="Aptos" panose="020B0004020202020204" pitchFamily="34" charset="0"/>
              <a:cs typeface="Times New Roman"/>
            </a:endParaRPr>
          </a:p>
          <a:p>
            <a:pPr marL="449580" indent="-447675">
              <a:buFont typeface="Wingdings" panose="020F0302020204030204" pitchFamily="34" charset="0"/>
              <a:buChar char="Ø"/>
            </a:pPr>
            <a:endParaRPr lang="en-GB" sz="1600" kern="100">
              <a:solidFill>
                <a:schemeClr val="tx2">
                  <a:lumMod val="76000"/>
                </a:schemeClr>
              </a:solidFill>
              <a:effectLst/>
              <a:latin typeface="Aptos"/>
              <a:ea typeface="Aptos" panose="020B0004020202020204" pitchFamily="34" charset="0"/>
              <a:cs typeface="Times New Roman"/>
            </a:endParaRPr>
          </a:p>
          <a:p>
            <a:pPr marL="449580" indent="-447675">
              <a:buFont typeface="Wingdings" panose="020F0302020204030204" pitchFamily="34" charset="0"/>
              <a:buChar char="Ø"/>
            </a:pPr>
            <a:endParaRPr lang="en-GB">
              <a:solidFill>
                <a:srgbClr val="F3F0F1">
                  <a:alpha val="55000"/>
                </a:srgbClr>
              </a:solidFill>
            </a:endParaRPr>
          </a:p>
          <a:p>
            <a:pPr marL="449580" indent="-447675">
              <a:buFont typeface="Wingdings" panose="020F0302020204030204" pitchFamily="34" charset="0"/>
              <a:buChar char="Ø"/>
            </a:pPr>
            <a:endParaRPr lang="en-GB">
              <a:solidFill>
                <a:srgbClr val="F3F0F1">
                  <a:alpha val="55000"/>
                </a:srgbClr>
              </a:solidFill>
            </a:endParaRPr>
          </a:p>
        </p:txBody>
      </p:sp>
      <p:sp>
        <p:nvSpPr>
          <p:cNvPr id="5" name="TextBox 4">
            <a:extLst>
              <a:ext uri="{FF2B5EF4-FFF2-40B4-BE49-F238E27FC236}">
                <a16:creationId xmlns:a16="http://schemas.microsoft.com/office/drawing/2014/main" id="{2CB63E91-4918-3AAA-8667-345309F58DE7}"/>
              </a:ext>
            </a:extLst>
          </p:cNvPr>
          <p:cNvSpPr txBox="1"/>
          <p:nvPr/>
        </p:nvSpPr>
        <p:spPr>
          <a:xfrm>
            <a:off x="448180" y="1843916"/>
            <a:ext cx="350825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ADMINISTRATION</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Orally via capsules or tea</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Controlled and measured dose</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Can vary depending on previous usage or desired intensity</a:t>
            </a:r>
          </a:p>
        </p:txBody>
      </p:sp>
      <p:sp>
        <p:nvSpPr>
          <p:cNvPr id="6" name="TextBox 5">
            <a:extLst>
              <a:ext uri="{FF2B5EF4-FFF2-40B4-BE49-F238E27FC236}">
                <a16:creationId xmlns:a16="http://schemas.microsoft.com/office/drawing/2014/main" id="{40366AA6-F288-AA05-4BD7-24520B237DE1}"/>
              </a:ext>
            </a:extLst>
          </p:cNvPr>
          <p:cNvSpPr txBox="1"/>
          <p:nvPr/>
        </p:nvSpPr>
        <p:spPr>
          <a:xfrm>
            <a:off x="3809606" y="1843916"/>
            <a:ext cx="4099380"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EXPERIENCE</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Auditory and visual hallucinations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Increased awareness of emotions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New and deeper connections to environment and the self</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Euphoria and confronting negative emotions/memories</a:t>
            </a:r>
          </a:p>
        </p:txBody>
      </p:sp>
      <p:sp>
        <p:nvSpPr>
          <p:cNvPr id="7" name="TextBox 6">
            <a:extLst>
              <a:ext uri="{FF2B5EF4-FFF2-40B4-BE49-F238E27FC236}">
                <a16:creationId xmlns:a16="http://schemas.microsoft.com/office/drawing/2014/main" id="{3E5DF016-991E-847E-B11A-0CCBB21BCB8B}"/>
              </a:ext>
            </a:extLst>
          </p:cNvPr>
          <p:cNvSpPr txBox="1"/>
          <p:nvPr/>
        </p:nvSpPr>
        <p:spPr>
          <a:xfrm>
            <a:off x="7707775" y="3062132"/>
            <a:ext cx="4043711"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TIME TO WAIT</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Full experience can take up to 6 hours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Patients explore inner mind</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Therapist will remain present to support through anxiety or distress </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1400" b="0" i="0" u="none" strike="noStrike" kern="1200" cap="none" spc="0" normalizeH="0" baseline="0" noProof="0">
              <a:ln>
                <a:noFill/>
              </a:ln>
              <a:solidFill>
                <a:srgbClr val="F3F0F1">
                  <a:lumMod val="76000"/>
                </a:srgbClr>
              </a:solidFill>
              <a:effectLst/>
              <a:uLnTx/>
              <a:uFillTx/>
              <a:latin typeface="Aptos"/>
              <a:ea typeface="+mn-ea"/>
              <a:cs typeface="+mn-cs"/>
            </a:endParaRPr>
          </a:p>
        </p:txBody>
      </p:sp>
      <p:sp>
        <p:nvSpPr>
          <p:cNvPr id="8" name="TextBox 7">
            <a:extLst>
              <a:ext uri="{FF2B5EF4-FFF2-40B4-BE49-F238E27FC236}">
                <a16:creationId xmlns:a16="http://schemas.microsoft.com/office/drawing/2014/main" id="{687D4BBC-EB20-8C2F-4DF4-9D7348BCE3EE}"/>
              </a:ext>
            </a:extLst>
          </p:cNvPr>
          <p:cNvSpPr txBox="1"/>
          <p:nvPr/>
        </p:nvSpPr>
        <p:spPr>
          <a:xfrm>
            <a:off x="700043" y="6000811"/>
            <a:ext cx="623066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3F0F1">
                    <a:lumMod val="76000"/>
                  </a:srgbClr>
                </a:solidFill>
                <a:effectLst/>
                <a:uLnTx/>
                <a:uFillTx/>
                <a:latin typeface="Aptos"/>
                <a:ea typeface="+mn-ea"/>
                <a:cs typeface="+mn-cs"/>
              </a:rPr>
              <a:t>(Guss et al,. 2020)</a:t>
            </a:r>
            <a:endParaRPr kumimoji="0" lang="en-US" sz="1600" b="0" i="0" u="none" strike="noStrike" kern="1200" cap="none" spc="0" normalizeH="0" baseline="0" noProof="0">
              <a:ln>
                <a:noFill/>
              </a:ln>
              <a:solidFill>
                <a:srgbClr val="F3F0F1">
                  <a:lumMod val="76000"/>
                </a:srgbClr>
              </a:solidFill>
              <a:effectLst/>
              <a:uLnTx/>
              <a:uFillTx/>
              <a:latin typeface="Univers"/>
              <a:ea typeface="+mn-ea"/>
              <a:cs typeface="+mn-cs"/>
            </a:endParaRPr>
          </a:p>
        </p:txBody>
      </p:sp>
      <p:pic>
        <p:nvPicPr>
          <p:cNvPr id="9" name="Picture 8" descr="Psychedelic therapy: Psilocybin shows promise as depression treatment ...">
            <a:extLst>
              <a:ext uri="{FF2B5EF4-FFF2-40B4-BE49-F238E27FC236}">
                <a16:creationId xmlns:a16="http://schemas.microsoft.com/office/drawing/2014/main" id="{759A1736-DA8B-FE0B-718D-A5B9E37688CF}"/>
              </a:ext>
            </a:extLst>
          </p:cNvPr>
          <p:cNvPicPr>
            <a:picLocks noChangeAspect="1"/>
          </p:cNvPicPr>
          <p:nvPr/>
        </p:nvPicPr>
        <p:blipFill>
          <a:blip r:embed="rId2"/>
          <a:stretch>
            <a:fillRect/>
          </a:stretch>
        </p:blipFill>
        <p:spPr>
          <a:xfrm>
            <a:off x="7804487" y="280534"/>
            <a:ext cx="3931716" cy="2527971"/>
          </a:xfrm>
          <a:prstGeom prst="rect">
            <a:avLst/>
          </a:prstGeom>
          <a:ln>
            <a:noFill/>
          </a:ln>
          <a:effectLst>
            <a:softEdge rad="112500"/>
          </a:effectLst>
        </p:spPr>
      </p:pic>
      <p:cxnSp>
        <p:nvCxnSpPr>
          <p:cNvPr id="10" name="Straight Arrow Connector 9">
            <a:extLst>
              <a:ext uri="{FF2B5EF4-FFF2-40B4-BE49-F238E27FC236}">
                <a16:creationId xmlns:a16="http://schemas.microsoft.com/office/drawing/2014/main" id="{D589783C-6174-5F29-13CF-53489A494F33}"/>
              </a:ext>
            </a:extLst>
          </p:cNvPr>
          <p:cNvCxnSpPr/>
          <p:nvPr/>
        </p:nvCxnSpPr>
        <p:spPr>
          <a:xfrm>
            <a:off x="331229" y="1021074"/>
            <a:ext cx="7364909" cy="1604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28022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5F183-7E87-AB48-C56D-11D009943D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80721-7A36-3395-DD5E-C826D0380D6A}"/>
              </a:ext>
            </a:extLst>
          </p:cNvPr>
          <p:cNvSpPr>
            <a:spLocks noGrp="1"/>
          </p:cNvSpPr>
          <p:nvPr>
            <p:ph type="title"/>
          </p:nvPr>
        </p:nvSpPr>
        <p:spPr/>
        <p:txBody>
          <a:bodyPr>
            <a:normAutofit/>
          </a:bodyPr>
          <a:lstStyle/>
          <a:p>
            <a:r>
              <a:rPr lang="en-GB">
                <a:solidFill>
                  <a:schemeClr val="tx1"/>
                </a:solidFill>
                <a:effectLst/>
              </a:rPr>
              <a:t>Psilocybin-assisted therapeutic process </a:t>
            </a:r>
            <a:r>
              <a:rPr lang="en-GB">
                <a:solidFill>
                  <a:schemeClr val="tx2">
                    <a:lumMod val="75000"/>
                  </a:schemeClr>
                </a:solidFill>
                <a:effectLst/>
              </a:rPr>
              <a:t> </a:t>
            </a:r>
            <a:endParaRPr lang="en-GB">
              <a:solidFill>
                <a:schemeClr val="tx2">
                  <a:lumMod val="75000"/>
                </a:schemeClr>
              </a:solidFill>
            </a:endParaRPr>
          </a:p>
        </p:txBody>
      </p:sp>
      <p:sp>
        <p:nvSpPr>
          <p:cNvPr id="3" name="Content Placeholder 2">
            <a:extLst>
              <a:ext uri="{FF2B5EF4-FFF2-40B4-BE49-F238E27FC236}">
                <a16:creationId xmlns:a16="http://schemas.microsoft.com/office/drawing/2014/main" id="{5E1CCF25-94F8-58FE-59F8-E32A6DE98E42}"/>
              </a:ext>
            </a:extLst>
          </p:cNvPr>
          <p:cNvSpPr>
            <a:spLocks noGrp="1"/>
          </p:cNvSpPr>
          <p:nvPr>
            <p:ph idx="1"/>
          </p:nvPr>
        </p:nvSpPr>
        <p:spPr>
          <a:xfrm>
            <a:off x="448056" y="1327356"/>
            <a:ext cx="11303497" cy="504635"/>
          </a:xfrm>
        </p:spPr>
        <p:txBody>
          <a:bodyPr vert="horz" wrap="square" lIns="0" tIns="0" rIns="91440" bIns="0" rtlCol="0" anchor="t">
            <a:normAutofit/>
          </a:bodyPr>
          <a:lstStyle/>
          <a:p>
            <a:pPr marL="1905" indent="0">
              <a:buNone/>
            </a:pPr>
            <a:r>
              <a:rPr lang="en-GB" sz="2000" b="1">
                <a:solidFill>
                  <a:schemeClr val="tx1"/>
                </a:solidFill>
                <a:latin typeface="Aptos"/>
                <a:ea typeface="Aptos" panose="020B0004020202020204" pitchFamily="34" charset="0"/>
                <a:cs typeface="Times New Roman"/>
              </a:rPr>
              <a:t>3. </a:t>
            </a:r>
            <a:r>
              <a:rPr lang="en-GB" sz="2000" b="1">
                <a:solidFill>
                  <a:schemeClr val="tx1"/>
                </a:solidFill>
                <a:effectLst/>
                <a:latin typeface="Aptos"/>
                <a:ea typeface="Aptos" panose="020B0004020202020204" pitchFamily="34" charset="0"/>
                <a:cs typeface="Times New Roman"/>
              </a:rPr>
              <a:t>INTEGRATION</a:t>
            </a:r>
            <a:r>
              <a:rPr lang="en-GB" sz="2000" b="1">
                <a:effectLst/>
                <a:latin typeface="Aptos"/>
                <a:ea typeface="Aptos" panose="020B0004020202020204" pitchFamily="34" charset="0"/>
                <a:cs typeface="Times New Roman"/>
              </a:rPr>
              <a:t> </a:t>
            </a:r>
            <a:endParaRPr lang="en-GB" sz="2000">
              <a:latin typeface="Aptos"/>
              <a:cs typeface="Times New Roman"/>
            </a:endParaRPr>
          </a:p>
          <a:p>
            <a:pPr marL="449580" indent="-447675">
              <a:buFont typeface="Wingdings" panose="020F0302020204030204" pitchFamily="34" charset="0"/>
              <a:buChar char="Ø"/>
            </a:pPr>
            <a:endParaRPr lang="en-GB" sz="1700" kern="100">
              <a:solidFill>
                <a:srgbClr val="BFB0B5"/>
              </a:solidFill>
              <a:latin typeface="Aptos" panose="020B0004020202020204" pitchFamily="34" charset="0"/>
              <a:ea typeface="Aptos" panose="020B0004020202020204" pitchFamily="34" charset="0"/>
              <a:cs typeface="Times New Roman"/>
            </a:endParaRPr>
          </a:p>
          <a:p>
            <a:pPr marL="1905" indent="0">
              <a:buNone/>
            </a:pPr>
            <a:endParaRPr lang="en-GB">
              <a:solidFill>
                <a:srgbClr val="F3F0F1">
                  <a:alpha val="55000"/>
                </a:srgbClr>
              </a:solidFill>
              <a:latin typeface="Univers"/>
              <a:ea typeface="Aptos" panose="020B0004020202020204" pitchFamily="34" charset="0"/>
              <a:cs typeface="Times New Roman"/>
            </a:endParaRPr>
          </a:p>
        </p:txBody>
      </p:sp>
      <p:sp>
        <p:nvSpPr>
          <p:cNvPr id="6" name="TextBox 5">
            <a:extLst>
              <a:ext uri="{FF2B5EF4-FFF2-40B4-BE49-F238E27FC236}">
                <a16:creationId xmlns:a16="http://schemas.microsoft.com/office/drawing/2014/main" id="{74F0983D-B539-9C30-18D1-A463D0EA0511}"/>
              </a:ext>
            </a:extLst>
          </p:cNvPr>
          <p:cNvSpPr txBox="1"/>
          <p:nvPr/>
        </p:nvSpPr>
        <p:spPr>
          <a:xfrm>
            <a:off x="448182" y="1946889"/>
            <a:ext cx="480571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POST SESSION SUPPORT</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Therapist will guide and support</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Explore and process realisations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Use of reflective conversations</a:t>
            </a:r>
          </a:p>
        </p:txBody>
      </p:sp>
      <p:sp>
        <p:nvSpPr>
          <p:cNvPr id="8" name="TextBox 7">
            <a:extLst>
              <a:ext uri="{FF2B5EF4-FFF2-40B4-BE49-F238E27FC236}">
                <a16:creationId xmlns:a16="http://schemas.microsoft.com/office/drawing/2014/main" id="{36A24997-8786-67DB-B7AE-69EC721E80EA}"/>
              </a:ext>
            </a:extLst>
          </p:cNvPr>
          <p:cNvSpPr txBox="1"/>
          <p:nvPr/>
        </p:nvSpPr>
        <p:spPr>
          <a:xfrm>
            <a:off x="5246722" y="1946889"/>
            <a:ext cx="632971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EXPLORATION</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Explore relevance behind what happened</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How can insights connect to experiences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Tackle initial goals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p:txBody>
      </p:sp>
      <p:sp>
        <p:nvSpPr>
          <p:cNvPr id="14" name="TextBox 13">
            <a:extLst>
              <a:ext uri="{FF2B5EF4-FFF2-40B4-BE49-F238E27FC236}">
                <a16:creationId xmlns:a16="http://schemas.microsoft.com/office/drawing/2014/main" id="{8804B203-CA5D-1794-CC9C-291B0ABC1CBE}"/>
              </a:ext>
            </a:extLst>
          </p:cNvPr>
          <p:cNvSpPr txBox="1"/>
          <p:nvPr/>
        </p:nvSpPr>
        <p:spPr>
          <a:xfrm>
            <a:off x="448181" y="3429700"/>
            <a:ext cx="520730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ACCEPTANCE AND COMMITMENT THERAPY (ACT)</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Action oriented</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Stops denying or avoiding inner emotions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Commits to new goals or values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Psilocybin effects paired with epiphanies and ACT increases efficacy</a:t>
            </a:r>
            <a:endParaRPr kumimoji="0" lang="en-GB" sz="1400" b="0" i="0" u="none" strike="noStrike" kern="1200" cap="none" spc="0" normalizeH="0" baseline="0" noProof="0">
              <a:ln>
                <a:noFill/>
              </a:ln>
              <a:solidFill>
                <a:srgbClr val="F3F0F1">
                  <a:lumMod val="76000"/>
                </a:srgbClr>
              </a:solidFill>
              <a:effectLst/>
              <a:uLnTx/>
              <a:uFillTx/>
              <a:latin typeface="Univers"/>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srgbClr val="F3F0F1">
                  <a:lumMod val="76000"/>
                </a:srgbClr>
              </a:solidFill>
              <a:effectLst/>
              <a:uLnTx/>
              <a:uFillTx/>
              <a:latin typeface="Aptos"/>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p:txBody>
      </p:sp>
      <p:sp>
        <p:nvSpPr>
          <p:cNvPr id="15" name="TextBox 14">
            <a:extLst>
              <a:ext uri="{FF2B5EF4-FFF2-40B4-BE49-F238E27FC236}">
                <a16:creationId xmlns:a16="http://schemas.microsoft.com/office/drawing/2014/main" id="{DFB38480-FE49-6A18-41E1-F4ECE30E8D96}"/>
              </a:ext>
            </a:extLst>
          </p:cNvPr>
          <p:cNvSpPr txBox="1"/>
          <p:nvPr/>
        </p:nvSpPr>
        <p:spPr>
          <a:xfrm>
            <a:off x="5359992" y="3429700"/>
            <a:ext cx="6206142"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a:buChar char="Ø"/>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DEMINISHED DEFAULT MODE NETWORK (DMN)</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Our automatic autopilot of reactions and responses.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Created maladaptive beliefs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DMN is dampened by psychedelics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r>
              <a:rPr kumimoji="0" lang="en-GB" sz="2000" b="0" i="0" u="none" strike="noStrike" kern="1200" cap="none" spc="0" normalizeH="0" baseline="0" noProof="0">
                <a:ln>
                  <a:noFill/>
                </a:ln>
                <a:solidFill>
                  <a:srgbClr val="F3F0F1">
                    <a:lumMod val="76000"/>
                  </a:srgbClr>
                </a:solidFill>
                <a:effectLst/>
                <a:uLnTx/>
                <a:uFillTx/>
                <a:latin typeface="Aptos"/>
                <a:ea typeface="+mn-ea"/>
                <a:cs typeface="+mn-cs"/>
              </a:rPr>
              <a:t>Creates a window where ACT can be used to address and alter believes and achieve changes</a:t>
            </a: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Courier New"/>
              <a:buChar char="o"/>
              <a:tabLst/>
              <a:defRPr/>
            </a:pPr>
            <a:endParaRPr kumimoji="0" lang="en-GB" sz="2000" b="0" i="0" u="none" strike="noStrike" kern="1200" cap="none" spc="0" normalizeH="0" baseline="0" noProof="0">
              <a:ln>
                <a:noFill/>
              </a:ln>
              <a:solidFill>
                <a:srgbClr val="F3F0F1">
                  <a:lumMod val="76000"/>
                </a:srgbClr>
              </a:solidFill>
              <a:effectLst/>
              <a:uLnTx/>
              <a:uFillTx/>
              <a:latin typeface="Aptos"/>
              <a:ea typeface="+mn-ea"/>
              <a:cs typeface="+mn-cs"/>
            </a:endParaRPr>
          </a:p>
        </p:txBody>
      </p:sp>
      <p:sp>
        <p:nvSpPr>
          <p:cNvPr id="16" name="TextBox 15">
            <a:extLst>
              <a:ext uri="{FF2B5EF4-FFF2-40B4-BE49-F238E27FC236}">
                <a16:creationId xmlns:a16="http://schemas.microsoft.com/office/drawing/2014/main" id="{E8745B52-CC90-2753-33B4-5A37F985398D}"/>
              </a:ext>
            </a:extLst>
          </p:cNvPr>
          <p:cNvSpPr txBox="1"/>
          <p:nvPr/>
        </p:nvSpPr>
        <p:spPr>
          <a:xfrm>
            <a:off x="623524" y="6107469"/>
            <a:ext cx="99853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srgbClr val="F3F0F1">
                    <a:lumMod val="76000"/>
                  </a:srgbClr>
                </a:solidFill>
                <a:effectLst/>
                <a:uLnTx/>
                <a:uFillTx/>
                <a:latin typeface="Aptos"/>
                <a:ea typeface="+mn-ea"/>
                <a:cs typeface="+mn-cs"/>
              </a:rPr>
              <a:t>(Coutinho et al., 2016; Forman et al,. 2007; Gattuso et al., 2023; </a:t>
            </a:r>
            <a:r>
              <a:rPr kumimoji="0" lang="en-GB" sz="1600" b="0" i="0" u="none" strike="noStrike" kern="1200" cap="none" spc="0" normalizeH="0" baseline="0" noProof="0" err="1">
                <a:ln>
                  <a:noFill/>
                </a:ln>
                <a:solidFill>
                  <a:srgbClr val="F3F0F1">
                    <a:lumMod val="76000"/>
                  </a:srgbClr>
                </a:solidFill>
                <a:effectLst/>
                <a:uLnTx/>
                <a:uFillTx/>
                <a:latin typeface="Aptos"/>
                <a:ea typeface="+mn-ea"/>
                <a:cs typeface="+mn-cs"/>
              </a:rPr>
              <a:t>Sloshower</a:t>
            </a:r>
            <a:r>
              <a:rPr kumimoji="0" lang="en-GB" sz="1600" b="0" i="0" u="none" strike="noStrike" kern="1200" cap="none" spc="0" normalizeH="0" baseline="0" noProof="0">
                <a:ln>
                  <a:noFill/>
                </a:ln>
                <a:solidFill>
                  <a:srgbClr val="F3F0F1">
                    <a:lumMod val="76000"/>
                  </a:srgbClr>
                </a:solidFill>
                <a:effectLst/>
                <a:uLnTx/>
                <a:uFillTx/>
                <a:latin typeface="Aptos"/>
                <a:ea typeface="+mn-ea"/>
                <a:cs typeface="+mn-cs"/>
              </a:rPr>
              <a:t> et al., 2020)</a:t>
            </a:r>
            <a:endParaRPr kumimoji="0" lang="en-US" sz="1600" b="0" i="0" u="none" strike="noStrike" kern="1200" cap="none" spc="0" normalizeH="0" baseline="0" noProof="0">
              <a:ln>
                <a:noFill/>
              </a:ln>
              <a:solidFill>
                <a:srgbClr val="F3F0F1">
                  <a:lumMod val="76000"/>
                </a:srgbClr>
              </a:solidFill>
              <a:effectLst/>
              <a:uLnTx/>
              <a:uFillTx/>
              <a:latin typeface="Univers"/>
              <a:ea typeface="+mn-ea"/>
              <a:cs typeface="+mn-cs"/>
            </a:endParaRPr>
          </a:p>
        </p:txBody>
      </p:sp>
      <p:cxnSp>
        <p:nvCxnSpPr>
          <p:cNvPr id="5" name="Straight Arrow Connector 4">
            <a:extLst>
              <a:ext uri="{FF2B5EF4-FFF2-40B4-BE49-F238E27FC236}">
                <a16:creationId xmlns:a16="http://schemas.microsoft.com/office/drawing/2014/main" id="{9C4C4334-3AF7-47D8-3F2A-49CBD8737785}"/>
              </a:ext>
            </a:extLst>
          </p:cNvPr>
          <p:cNvCxnSpPr/>
          <p:nvPr/>
        </p:nvCxnSpPr>
        <p:spPr>
          <a:xfrm>
            <a:off x="331229" y="1021074"/>
            <a:ext cx="11285343" cy="1604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972602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4"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FC294A-7FF8-4114-B0AD-F3B7F15EF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Univers"/>
              <a:ea typeface="+mn-ea"/>
              <a:cs typeface="+mn-cs"/>
            </a:endParaRPr>
          </a:p>
        </p:txBody>
      </p:sp>
      <p:sp>
        <p:nvSpPr>
          <p:cNvPr id="2" name="Title 1">
            <a:extLst>
              <a:ext uri="{FF2B5EF4-FFF2-40B4-BE49-F238E27FC236}">
                <a16:creationId xmlns:a16="http://schemas.microsoft.com/office/drawing/2014/main" id="{54599B7A-43A4-CE40-2B37-90E481CA3049}"/>
              </a:ext>
            </a:extLst>
          </p:cNvPr>
          <p:cNvSpPr>
            <a:spLocks noGrp="1"/>
          </p:cNvSpPr>
          <p:nvPr>
            <p:ph type="title"/>
          </p:nvPr>
        </p:nvSpPr>
        <p:spPr>
          <a:xfrm>
            <a:off x="448056" y="226800"/>
            <a:ext cx="11301984" cy="984885"/>
          </a:xfrm>
        </p:spPr>
        <p:txBody>
          <a:bodyPr>
            <a:normAutofit/>
          </a:bodyPr>
          <a:lstStyle/>
          <a:p>
            <a:r>
              <a:rPr lang="en-GB" sz="6400"/>
              <a:t>Presentation summary </a:t>
            </a:r>
          </a:p>
        </p:txBody>
      </p:sp>
      <p:cxnSp>
        <p:nvCxnSpPr>
          <p:cNvPr id="11" name="Straight Connector 10">
            <a:extLst>
              <a:ext uri="{FF2B5EF4-FFF2-40B4-BE49-F238E27FC236}">
                <a16:creationId xmlns:a16="http://schemas.microsoft.com/office/drawing/2014/main" id="{493FE3F6-2B23-4E4E-AA49-C212646DC7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16092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C651AC-6F2E-CCC4-67C0-1006920D50BD}"/>
              </a:ext>
            </a:extLst>
          </p:cNvPr>
          <p:cNvGraphicFramePr>
            <a:graphicFrameLocks noGrp="1"/>
          </p:cNvGraphicFramePr>
          <p:nvPr>
            <p:ph idx="1"/>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001409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16156-4D90-D6CE-FD19-A8723C941643}"/>
              </a:ext>
            </a:extLst>
          </p:cNvPr>
          <p:cNvSpPr>
            <a:spLocks noGrp="1"/>
          </p:cNvSpPr>
          <p:nvPr>
            <p:ph type="title"/>
          </p:nvPr>
        </p:nvSpPr>
        <p:spPr/>
        <p:txBody>
          <a:bodyPr/>
          <a:lstStyle/>
          <a:p>
            <a:r>
              <a:rPr lang="en-GB"/>
              <a:t>Aaron References </a:t>
            </a:r>
          </a:p>
        </p:txBody>
      </p:sp>
      <p:sp>
        <p:nvSpPr>
          <p:cNvPr id="5" name="Content Placeholder 4">
            <a:extLst>
              <a:ext uri="{FF2B5EF4-FFF2-40B4-BE49-F238E27FC236}">
                <a16:creationId xmlns:a16="http://schemas.microsoft.com/office/drawing/2014/main" id="{77E8C4A5-AAC0-49EA-3927-B02E0365644E}"/>
              </a:ext>
            </a:extLst>
          </p:cNvPr>
          <p:cNvSpPr>
            <a:spLocks noGrp="1"/>
          </p:cNvSpPr>
          <p:nvPr>
            <p:ph idx="1"/>
          </p:nvPr>
        </p:nvSpPr>
        <p:spPr>
          <a:xfrm>
            <a:off x="448056" y="962904"/>
            <a:ext cx="11303497" cy="5502659"/>
          </a:xfrm>
        </p:spPr>
        <p:txBody>
          <a:bodyPr vert="horz" wrap="square" lIns="0" tIns="0" rIns="91440" bIns="0" rtlCol="0" anchor="t">
            <a:normAutofit fontScale="47500" lnSpcReduction="20000"/>
          </a:bodyPr>
          <a:lstStyle/>
          <a:p>
            <a:pPr marL="449580" indent="-447675"/>
            <a:r>
              <a:rPr lang="en-GB" sz="2100">
                <a:ea typeface="+mn-lt"/>
                <a:cs typeface="+mn-lt"/>
              </a:rPr>
              <a:t>Coutinho, J. F., </a:t>
            </a:r>
            <a:r>
              <a:rPr lang="en-GB" sz="2100" err="1">
                <a:ea typeface="+mn-lt"/>
                <a:cs typeface="+mn-lt"/>
              </a:rPr>
              <a:t>Fernandesl</a:t>
            </a:r>
            <a:r>
              <a:rPr lang="en-GB" sz="2100">
                <a:ea typeface="+mn-lt"/>
                <a:cs typeface="+mn-lt"/>
              </a:rPr>
              <a:t>, S. V., Soares, J. M., Maia, L., Gonçalves, Ó. F., &amp; Sampaio, A. (2016). Default mode network dissociation in depressive and anxiety states. </a:t>
            </a:r>
            <a:r>
              <a:rPr lang="en-GB" sz="2100" i="1">
                <a:ea typeface="+mn-lt"/>
                <a:cs typeface="+mn-lt"/>
              </a:rPr>
              <a:t>Brain imaging and </a:t>
            </a:r>
            <a:r>
              <a:rPr lang="en-GB" sz="2100" i="1" err="1">
                <a:ea typeface="+mn-lt"/>
                <a:cs typeface="+mn-lt"/>
              </a:rPr>
              <a:t>behavior</a:t>
            </a:r>
            <a:r>
              <a:rPr lang="en-GB" sz="2100">
                <a:ea typeface="+mn-lt"/>
                <a:cs typeface="+mn-lt"/>
              </a:rPr>
              <a:t>, </a:t>
            </a:r>
            <a:r>
              <a:rPr lang="en-GB" sz="2100" i="1">
                <a:ea typeface="+mn-lt"/>
                <a:cs typeface="+mn-lt"/>
              </a:rPr>
              <a:t>10</a:t>
            </a:r>
            <a:r>
              <a:rPr lang="en-GB" sz="2100">
                <a:ea typeface="+mn-lt"/>
                <a:cs typeface="+mn-lt"/>
              </a:rPr>
              <a:t>, 147-157.</a:t>
            </a:r>
            <a:r>
              <a:rPr lang="en-US" sz="2100">
                <a:latin typeface="Arial"/>
                <a:cs typeface="Arial"/>
              </a:rPr>
              <a:t> </a:t>
            </a:r>
            <a:endParaRPr lang="en-GB" sz="2100">
              <a:solidFill>
                <a:srgbClr val="F3F0F1">
                  <a:alpha val="55000"/>
                </a:srgbClr>
              </a:solidFill>
            </a:endParaRPr>
          </a:p>
          <a:p>
            <a:pPr marL="449580" indent="-447675"/>
            <a:r>
              <a:rPr lang="en-GB" sz="2100">
                <a:ea typeface="+mn-lt"/>
                <a:cs typeface="+mn-lt"/>
              </a:rPr>
              <a:t>Fisher, G. (1970). Psychotherapy for the dying: principles and illustrative cases with special reference to the use of LSD.</a:t>
            </a:r>
            <a:r>
              <a:rPr lang="en-GB" sz="2100">
                <a:latin typeface="Arial"/>
                <a:cs typeface="Arial"/>
              </a:rPr>
              <a:t> </a:t>
            </a:r>
            <a:r>
              <a:rPr lang="en-GB" sz="2100" i="1">
                <a:ea typeface="+mn-lt"/>
                <a:cs typeface="+mn-lt"/>
              </a:rPr>
              <a:t>OMEGA-Journal of Death and Dying</a:t>
            </a:r>
            <a:r>
              <a:rPr lang="en-GB" sz="2100">
                <a:ea typeface="+mn-lt"/>
                <a:cs typeface="+mn-lt"/>
              </a:rPr>
              <a:t>,</a:t>
            </a:r>
            <a:r>
              <a:rPr lang="en-GB" sz="2100">
                <a:latin typeface="Arial"/>
                <a:cs typeface="Arial"/>
              </a:rPr>
              <a:t> </a:t>
            </a:r>
            <a:r>
              <a:rPr lang="en-GB" sz="2100" i="1">
                <a:ea typeface="+mn-lt"/>
                <a:cs typeface="+mn-lt"/>
              </a:rPr>
              <a:t>1</a:t>
            </a:r>
            <a:r>
              <a:rPr lang="en-GB" sz="2100">
                <a:ea typeface="+mn-lt"/>
                <a:cs typeface="+mn-lt"/>
              </a:rPr>
              <a:t>(1), 3-15. </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Forman, E. M., Herbert, J. D., Moitra, E., Yeomans, P. D., &amp; Geller, P. A. (2007). A randomized controlled effectiveness trial of acceptance and commitment therapy and cognitive therapy for anxiety and depression. </a:t>
            </a:r>
            <a:r>
              <a:rPr lang="en-GB" sz="2100" i="1" err="1">
                <a:ea typeface="+mn-lt"/>
                <a:cs typeface="+mn-lt"/>
              </a:rPr>
              <a:t>Behavior</a:t>
            </a:r>
            <a:r>
              <a:rPr lang="en-GB" sz="2100" i="1">
                <a:ea typeface="+mn-lt"/>
                <a:cs typeface="+mn-lt"/>
              </a:rPr>
              <a:t> modification</a:t>
            </a:r>
            <a:r>
              <a:rPr lang="en-GB" sz="2100">
                <a:ea typeface="+mn-lt"/>
                <a:cs typeface="+mn-lt"/>
              </a:rPr>
              <a:t>, </a:t>
            </a:r>
            <a:r>
              <a:rPr lang="en-GB" sz="2100" i="1">
                <a:ea typeface="+mn-lt"/>
                <a:cs typeface="+mn-lt"/>
              </a:rPr>
              <a:t>31</a:t>
            </a:r>
            <a:r>
              <a:rPr lang="en-GB" sz="2100">
                <a:ea typeface="+mn-lt"/>
                <a:cs typeface="+mn-lt"/>
              </a:rPr>
              <a:t>(6), 772-799.</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Gattuso, J. J., Perkins, D., Ruffell, S., Lawrence, A. J., Hoyer, D., Jacobson, L. H., ... &amp; Sarris, J. (2023). Default mode network modulation by psychedelics: a systematic review. </a:t>
            </a:r>
            <a:r>
              <a:rPr lang="en-GB" sz="2100" i="1">
                <a:ea typeface="+mn-lt"/>
                <a:cs typeface="+mn-lt"/>
              </a:rPr>
              <a:t>International Journal of Neuropsychopharmacology</a:t>
            </a:r>
            <a:r>
              <a:rPr lang="en-GB" sz="2100">
                <a:ea typeface="+mn-lt"/>
                <a:cs typeface="+mn-lt"/>
              </a:rPr>
              <a:t>, </a:t>
            </a:r>
            <a:r>
              <a:rPr lang="en-GB" sz="2100" i="1">
                <a:ea typeface="+mn-lt"/>
                <a:cs typeface="+mn-lt"/>
              </a:rPr>
              <a:t>26</a:t>
            </a:r>
            <a:r>
              <a:rPr lang="en-GB" sz="2100">
                <a:ea typeface="+mn-lt"/>
                <a:cs typeface="+mn-lt"/>
              </a:rPr>
              <a:t>(3), 155-188.</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Griffiths, R. R., Johnson, M. W., Carducci, M. A., </a:t>
            </a:r>
            <a:r>
              <a:rPr lang="en-GB" sz="2100" err="1">
                <a:ea typeface="+mn-lt"/>
                <a:cs typeface="+mn-lt"/>
              </a:rPr>
              <a:t>Umbricht</a:t>
            </a:r>
            <a:r>
              <a:rPr lang="en-GB" sz="2100">
                <a:ea typeface="+mn-lt"/>
                <a:cs typeface="+mn-lt"/>
              </a:rPr>
              <a:t>, A., Richards, W. A., Richards, B. D., ... &amp; Klinedinst, M. A. (2016). Psilocybin produces substantial and sustained decreases in depression and anxiety in patients with life-threatening cancer: A randomized double-blind trial.</a:t>
            </a:r>
            <a:r>
              <a:rPr lang="en-GB" sz="2100">
                <a:latin typeface="Arial"/>
                <a:cs typeface="Arial"/>
              </a:rPr>
              <a:t> </a:t>
            </a:r>
            <a:r>
              <a:rPr lang="en-GB" sz="2100" i="1">
                <a:ea typeface="+mn-lt"/>
                <a:cs typeface="+mn-lt"/>
              </a:rPr>
              <a:t>Journal of psychopharmacology</a:t>
            </a:r>
            <a:r>
              <a:rPr lang="en-GB" sz="2100">
                <a:ea typeface="+mn-lt"/>
                <a:cs typeface="+mn-lt"/>
              </a:rPr>
              <a:t>,</a:t>
            </a:r>
            <a:r>
              <a:rPr lang="en-GB" sz="2100">
                <a:latin typeface="Arial"/>
                <a:cs typeface="Arial"/>
              </a:rPr>
              <a:t> </a:t>
            </a:r>
            <a:r>
              <a:rPr lang="en-GB" sz="2100" i="1">
                <a:ea typeface="+mn-lt"/>
                <a:cs typeface="+mn-lt"/>
              </a:rPr>
              <a:t>30</a:t>
            </a:r>
            <a:r>
              <a:rPr lang="en-GB" sz="2100">
                <a:ea typeface="+mn-lt"/>
                <a:cs typeface="+mn-lt"/>
              </a:rPr>
              <a:t>(12), 1181-1197. </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Grof, S., Goodman, L. E., Richards, W. A., &amp; Kurland, A. A. (1973). LSD-assisted psychotherapy in patients with terminal cancer.</a:t>
            </a:r>
            <a:r>
              <a:rPr lang="en-GB" sz="2100">
                <a:latin typeface="Arial"/>
                <a:cs typeface="Arial"/>
              </a:rPr>
              <a:t> </a:t>
            </a:r>
            <a:r>
              <a:rPr lang="en-GB" sz="2100" i="1">
                <a:ea typeface="+mn-lt"/>
                <a:cs typeface="+mn-lt"/>
              </a:rPr>
              <a:t>International </a:t>
            </a:r>
            <a:r>
              <a:rPr lang="en-GB" sz="2100" i="1" err="1">
                <a:ea typeface="+mn-lt"/>
                <a:cs typeface="+mn-lt"/>
              </a:rPr>
              <a:t>pharmacopsychiatry</a:t>
            </a:r>
            <a:r>
              <a:rPr lang="en-GB" sz="2100">
                <a:ea typeface="+mn-lt"/>
                <a:cs typeface="+mn-lt"/>
              </a:rPr>
              <a:t>,</a:t>
            </a:r>
            <a:r>
              <a:rPr lang="en-GB" sz="2100">
                <a:latin typeface="Arial"/>
                <a:cs typeface="Arial"/>
              </a:rPr>
              <a:t> </a:t>
            </a:r>
            <a:r>
              <a:rPr lang="en-GB" sz="2100" i="1">
                <a:ea typeface="+mn-lt"/>
                <a:cs typeface="+mn-lt"/>
              </a:rPr>
              <a:t>8</a:t>
            </a:r>
            <a:r>
              <a:rPr lang="en-GB" sz="2100">
                <a:ea typeface="+mn-lt"/>
                <a:cs typeface="+mn-lt"/>
              </a:rPr>
              <a:t>(3), 129-144. </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Guss, J., Krause, R., &amp; </a:t>
            </a:r>
            <a:r>
              <a:rPr lang="en-GB" sz="2100" err="1">
                <a:ea typeface="+mn-lt"/>
                <a:cs typeface="+mn-lt"/>
              </a:rPr>
              <a:t>Sloshower</a:t>
            </a:r>
            <a:r>
              <a:rPr lang="en-GB" sz="2100">
                <a:ea typeface="+mn-lt"/>
                <a:cs typeface="+mn-lt"/>
              </a:rPr>
              <a:t>, J. (2020). The Yale manual for psilocybin-assisted therapy of depression (using acceptance and commitment therapy as a therapeutic frame).</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Messell, C., Summer, L., Bonde, L. O., Beck, B. D., &amp; Stenbæk, D. S. (2022). Music programming for psilocybin-assisted therapy: guided imagery and music-informed perspectives. </a:t>
            </a:r>
            <a:r>
              <a:rPr lang="en-GB" sz="2100" i="1">
                <a:ea typeface="+mn-lt"/>
                <a:cs typeface="+mn-lt"/>
              </a:rPr>
              <a:t>Frontiers in psychology</a:t>
            </a:r>
            <a:r>
              <a:rPr lang="en-GB" sz="2100">
                <a:ea typeface="+mn-lt"/>
                <a:cs typeface="+mn-lt"/>
              </a:rPr>
              <a:t>, </a:t>
            </a:r>
            <a:r>
              <a:rPr lang="en-GB" sz="2100" i="1">
                <a:ea typeface="+mn-lt"/>
                <a:cs typeface="+mn-lt"/>
              </a:rPr>
              <a:t>13</a:t>
            </a:r>
            <a:r>
              <a:rPr lang="en-GB" sz="2100">
                <a:ea typeface="+mn-lt"/>
                <a:cs typeface="+mn-lt"/>
              </a:rPr>
              <a:t>, 873455.</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Oram, M. (2016). Prohibited or regulated? LSD psychotherapy and the United States Food and Drug Administration.</a:t>
            </a:r>
            <a:r>
              <a:rPr lang="en-GB" sz="2100">
                <a:latin typeface="Arial"/>
                <a:cs typeface="Arial"/>
              </a:rPr>
              <a:t> </a:t>
            </a:r>
            <a:r>
              <a:rPr lang="en-GB" sz="2100" i="1">
                <a:ea typeface="+mn-lt"/>
                <a:cs typeface="+mn-lt"/>
              </a:rPr>
              <a:t>History of Psychiatry</a:t>
            </a:r>
            <a:r>
              <a:rPr lang="en-GB" sz="2100">
                <a:ea typeface="+mn-lt"/>
                <a:cs typeface="+mn-lt"/>
              </a:rPr>
              <a:t>,</a:t>
            </a:r>
            <a:r>
              <a:rPr lang="en-GB" sz="2100">
                <a:latin typeface="Arial"/>
                <a:cs typeface="Arial"/>
              </a:rPr>
              <a:t> </a:t>
            </a:r>
            <a:r>
              <a:rPr lang="en-GB" sz="2100" i="1">
                <a:ea typeface="+mn-lt"/>
                <a:cs typeface="+mn-lt"/>
              </a:rPr>
              <a:t>27</a:t>
            </a:r>
            <a:r>
              <a:rPr lang="en-GB" sz="2100">
                <a:ea typeface="+mn-lt"/>
                <a:cs typeface="+mn-lt"/>
              </a:rPr>
              <a:t>(3), 290-306. </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Pahnke, W. N. (1969). The psychedelic mystical experience in the human encounter with death.</a:t>
            </a:r>
            <a:r>
              <a:rPr lang="en-GB" sz="2100">
                <a:latin typeface="Arial"/>
                <a:cs typeface="Arial"/>
              </a:rPr>
              <a:t> </a:t>
            </a:r>
            <a:r>
              <a:rPr lang="en-GB" sz="2100" i="1">
                <a:ea typeface="+mn-lt"/>
                <a:cs typeface="+mn-lt"/>
              </a:rPr>
              <a:t>Harvard Theological Review</a:t>
            </a:r>
            <a:r>
              <a:rPr lang="en-GB" sz="2100">
                <a:ea typeface="+mn-lt"/>
                <a:cs typeface="+mn-lt"/>
              </a:rPr>
              <a:t>,</a:t>
            </a:r>
            <a:r>
              <a:rPr lang="en-GB" sz="2100">
                <a:latin typeface="Arial"/>
                <a:cs typeface="Arial"/>
              </a:rPr>
              <a:t> </a:t>
            </a:r>
            <a:r>
              <a:rPr lang="en-GB" sz="2100" i="1">
                <a:ea typeface="+mn-lt"/>
                <a:cs typeface="+mn-lt"/>
              </a:rPr>
              <a:t>62</a:t>
            </a:r>
            <a:r>
              <a:rPr lang="en-GB" sz="2100">
                <a:ea typeface="+mn-lt"/>
                <a:cs typeface="+mn-lt"/>
              </a:rPr>
              <a:t>(1), 1-21. </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Richards, W., Grof, S., Goodman, L., &amp; Kurland, A. (1972). LSD-assisted psychotherapy and the human encounter with death.</a:t>
            </a:r>
            <a:r>
              <a:rPr lang="en-GB" sz="2100">
                <a:latin typeface="Arial"/>
                <a:cs typeface="Arial"/>
              </a:rPr>
              <a:t> </a:t>
            </a:r>
            <a:r>
              <a:rPr lang="en-GB" sz="2100" i="1">
                <a:ea typeface="+mn-lt"/>
                <a:cs typeface="+mn-lt"/>
              </a:rPr>
              <a:t>The Journal of Transpersonal Psychology</a:t>
            </a:r>
            <a:r>
              <a:rPr lang="en-GB" sz="2100">
                <a:ea typeface="+mn-lt"/>
                <a:cs typeface="+mn-lt"/>
              </a:rPr>
              <a:t>,</a:t>
            </a:r>
            <a:r>
              <a:rPr lang="en-GB" sz="2100">
                <a:latin typeface="Arial"/>
                <a:cs typeface="Arial"/>
              </a:rPr>
              <a:t> </a:t>
            </a:r>
            <a:r>
              <a:rPr lang="en-GB" sz="2100" i="1">
                <a:ea typeface="+mn-lt"/>
                <a:cs typeface="+mn-lt"/>
              </a:rPr>
              <a:t>4</a:t>
            </a:r>
            <a:r>
              <a:rPr lang="en-GB" sz="2100">
                <a:ea typeface="+mn-lt"/>
                <a:cs typeface="+mn-lt"/>
              </a:rPr>
              <a:t>(2), 121. </a:t>
            </a:r>
            <a:r>
              <a:rPr lang="en-GB" sz="2100">
                <a:latin typeface="Arial"/>
                <a:cs typeface="Arial"/>
              </a:rPr>
              <a:t> </a:t>
            </a:r>
            <a:endParaRPr lang="en-GB" sz="2100">
              <a:solidFill>
                <a:srgbClr val="F3F0F1">
                  <a:alpha val="55000"/>
                </a:srgbClr>
              </a:solidFill>
            </a:endParaRPr>
          </a:p>
          <a:p>
            <a:pPr marL="449580" indent="-447675"/>
            <a:r>
              <a:rPr lang="en-GB" sz="2100" err="1">
                <a:ea typeface="+mn-lt"/>
                <a:cs typeface="+mn-lt"/>
              </a:rPr>
              <a:t>Sloshower</a:t>
            </a:r>
            <a:r>
              <a:rPr lang="en-GB" sz="2100">
                <a:ea typeface="+mn-lt"/>
                <a:cs typeface="+mn-lt"/>
              </a:rPr>
              <a:t>, J., Guss, J., Krause, R., Wallace, R. M., Williams, M. T., Reed, S., &amp; </a:t>
            </a:r>
            <a:r>
              <a:rPr lang="en-GB" sz="2100" err="1">
                <a:ea typeface="+mn-lt"/>
                <a:cs typeface="+mn-lt"/>
              </a:rPr>
              <a:t>Skinta</a:t>
            </a:r>
            <a:r>
              <a:rPr lang="en-GB" sz="2100">
                <a:ea typeface="+mn-lt"/>
                <a:cs typeface="+mn-lt"/>
              </a:rPr>
              <a:t>, M. D. (2020). Psilocybin-assisted therapy of major depressive disorder using acceptance and commitment therapy as a therapeutic frame. </a:t>
            </a:r>
            <a:r>
              <a:rPr lang="en-GB" sz="2100" i="1">
                <a:ea typeface="+mn-lt"/>
                <a:cs typeface="+mn-lt"/>
              </a:rPr>
              <a:t>Journal of Contextual </a:t>
            </a:r>
            <a:r>
              <a:rPr lang="en-GB" sz="2100" i="1" err="1">
                <a:ea typeface="+mn-lt"/>
                <a:cs typeface="+mn-lt"/>
              </a:rPr>
              <a:t>Behavioral</a:t>
            </a:r>
            <a:r>
              <a:rPr lang="en-GB" sz="2100" i="1">
                <a:ea typeface="+mn-lt"/>
                <a:cs typeface="+mn-lt"/>
              </a:rPr>
              <a:t> Science</a:t>
            </a:r>
            <a:r>
              <a:rPr lang="en-GB" sz="2100">
                <a:ea typeface="+mn-lt"/>
                <a:cs typeface="+mn-lt"/>
              </a:rPr>
              <a:t>, </a:t>
            </a:r>
            <a:r>
              <a:rPr lang="en-GB" sz="2100" i="1">
                <a:ea typeface="+mn-lt"/>
                <a:cs typeface="+mn-lt"/>
              </a:rPr>
              <a:t>15</a:t>
            </a:r>
            <a:r>
              <a:rPr lang="en-GB" sz="2100">
                <a:ea typeface="+mn-lt"/>
                <a:cs typeface="+mn-lt"/>
              </a:rPr>
              <a:t>, 12-19.</a:t>
            </a:r>
            <a:r>
              <a:rPr lang="en-GB" sz="2100">
                <a:latin typeface="Arial"/>
                <a:cs typeface="Arial"/>
              </a:rPr>
              <a:t> </a:t>
            </a:r>
            <a:endParaRPr lang="en-GB" sz="2100">
              <a:solidFill>
                <a:srgbClr val="F3F0F1">
                  <a:alpha val="55000"/>
                </a:srgbClr>
              </a:solidFill>
            </a:endParaRPr>
          </a:p>
          <a:p>
            <a:pPr marL="449580" indent="-447675"/>
            <a:r>
              <a:rPr lang="en-GB" sz="2100">
                <a:ea typeface="+mn-lt"/>
                <a:cs typeface="+mn-lt"/>
              </a:rPr>
              <a:t>Tittarelli, R., </a:t>
            </a:r>
            <a:r>
              <a:rPr lang="en-GB" sz="2100" err="1">
                <a:ea typeface="+mn-lt"/>
                <a:cs typeface="+mn-lt"/>
              </a:rPr>
              <a:t>Mannocchi</a:t>
            </a:r>
            <a:r>
              <a:rPr lang="en-GB" sz="2100">
                <a:ea typeface="+mn-lt"/>
                <a:cs typeface="+mn-lt"/>
              </a:rPr>
              <a:t>, G., Pantano, F., &amp; Saverio Romolo, F. (2015). Recreational use, analysis and toxicity of tryptamines. </a:t>
            </a:r>
            <a:r>
              <a:rPr lang="en-GB" sz="2100" i="1">
                <a:ea typeface="+mn-lt"/>
                <a:cs typeface="+mn-lt"/>
              </a:rPr>
              <a:t>Current neuropha</a:t>
            </a:r>
            <a:r>
              <a:rPr lang="en-GB" i="1">
                <a:ea typeface="+mn-lt"/>
                <a:cs typeface="+mn-lt"/>
              </a:rPr>
              <a:t>rmacology</a:t>
            </a:r>
            <a:r>
              <a:rPr lang="en-GB">
                <a:ea typeface="+mn-lt"/>
                <a:cs typeface="+mn-lt"/>
              </a:rPr>
              <a:t>, </a:t>
            </a:r>
            <a:r>
              <a:rPr lang="en-GB" i="1">
                <a:ea typeface="+mn-lt"/>
                <a:cs typeface="+mn-lt"/>
              </a:rPr>
              <a:t>13</a:t>
            </a:r>
            <a:r>
              <a:rPr lang="en-GB">
                <a:ea typeface="+mn-lt"/>
                <a:cs typeface="+mn-lt"/>
              </a:rPr>
              <a:t>(1), 26-46. </a:t>
            </a:r>
            <a:endParaRPr lang="en-GB"/>
          </a:p>
          <a:p>
            <a:pPr marL="449580" indent="-447675"/>
            <a:endParaRPr lang="en-GB">
              <a:solidFill>
                <a:srgbClr val="F3F0F1">
                  <a:alpha val="55000"/>
                </a:srgbClr>
              </a:solidFill>
            </a:endParaRPr>
          </a:p>
        </p:txBody>
      </p:sp>
    </p:spTree>
    <p:extLst>
      <p:ext uri="{BB962C8B-B14F-4D97-AF65-F5344CB8AC3E}">
        <p14:creationId xmlns:p14="http://schemas.microsoft.com/office/powerpoint/2010/main" val="261605941"/>
      </p:ext>
    </p:extLst>
  </p:cSld>
  <p:clrMapOvr>
    <a:masterClrMapping/>
  </p:clrMapOvr>
  <p:transition spd="slow">
    <p:wipe/>
  </p:transition>
</p:sld>
</file>

<file path=ppt/theme/theme1.xml><?xml version="1.0" encoding="utf-8"?>
<a:theme xmlns:a="http://schemas.openxmlformats.org/drawingml/2006/main" name="ThinLine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Custom 3">
      <a:majorFont>
        <a:latin typeface="Sagona Book"/>
        <a:ea typeface=""/>
        <a:cs typeface=""/>
      </a:majorFont>
      <a:minorFont>
        <a:latin typeface="Univers"/>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0</TotalTime>
  <Words>1608</Words>
  <Application>Microsoft Office PowerPoint</Application>
  <PresentationFormat>Widescreen</PresentationFormat>
  <Paragraphs>132</Paragraphs>
  <Slides>12</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Courier New,monospace</vt:lpstr>
      <vt:lpstr>Wingdings,Sans-Serif</vt:lpstr>
      <vt:lpstr>Aptos</vt:lpstr>
      <vt:lpstr>Arial</vt:lpstr>
      <vt:lpstr>Calibri</vt:lpstr>
      <vt:lpstr>Calibri Light</vt:lpstr>
      <vt:lpstr>Courier New</vt:lpstr>
      <vt:lpstr>Sagona Book</vt:lpstr>
      <vt:lpstr>Univers</vt:lpstr>
      <vt:lpstr>Wingdings</vt:lpstr>
      <vt:lpstr>ThinLineVTI</vt:lpstr>
      <vt:lpstr>Biopsychology of Psilocybin</vt:lpstr>
      <vt:lpstr>Biopsychology of Psilocybin</vt:lpstr>
      <vt:lpstr>Classic Research - Treatment for anxiety in terminal patients</vt:lpstr>
      <vt:lpstr>Research continued ...</vt:lpstr>
      <vt:lpstr>Research continued ...</vt:lpstr>
      <vt:lpstr>Research continued ...</vt:lpstr>
      <vt:lpstr>What is the therapeutic process? </vt:lpstr>
      <vt:lpstr>Psilocybin-assisted therapeutic process  </vt:lpstr>
      <vt:lpstr>Psilocybin-assisted therapeutic process  </vt:lpstr>
      <vt:lpstr>Psilocybin-assisted therapeutic process  </vt:lpstr>
      <vt:lpstr>Presentation summary </vt:lpstr>
      <vt:lpstr>Aaron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Stacey Coleman</cp:lastModifiedBy>
  <cp:revision>1</cp:revision>
  <dcterms:created xsi:type="dcterms:W3CDTF">2025-01-14T12:51:31Z</dcterms:created>
  <dcterms:modified xsi:type="dcterms:W3CDTF">2025-01-14T12:51:43Z</dcterms:modified>
</cp:coreProperties>
</file>