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82" r:id="rId5"/>
    <p:sldId id="292" r:id="rId6"/>
    <p:sldId id="293" r:id="rId7"/>
    <p:sldId id="283" r:id="rId8"/>
    <p:sldId id="291" r:id="rId9"/>
    <p:sldId id="284" r:id="rId10"/>
    <p:sldId id="294" r:id="rId11"/>
    <p:sldId id="297" r:id="rId12"/>
    <p:sldId id="298" r:id="rId13"/>
    <p:sldId id="295" r:id="rId14"/>
    <p:sldId id="296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410572-F224-4839-A2E6-AA11800121B7}" v="30" dt="2025-11-01T22:48:53.587"/>
  </p1510:revLst>
</p1510:revInfo>
</file>

<file path=ppt/tableStyles.xml><?xml version="1.0" encoding="utf-8"?>
<a:tblStyleLst xmlns:a="http://schemas.openxmlformats.org/drawingml/2006/main" def="{073A0DAA-6AF3-43AB-8588-CEC1D06C72B9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31" autoAdjust="0"/>
  </p:normalViewPr>
  <p:slideViewPr>
    <p:cSldViewPr snapToGrid="0">
      <p:cViewPr varScale="1">
        <p:scale>
          <a:sx n="55" d="100"/>
          <a:sy n="55" d="100"/>
        </p:scale>
        <p:origin x="1096" y="26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018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15FAA28-D333-4D57-AF0E-BDF53B4498B2}" type="datetime1">
              <a:rPr lang="en-GB" smtClean="0"/>
              <a:t>02/11/2025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2C0B10-7CAE-41E4-AB02-7E8B1FF2B89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D03277C-3F5C-4673-8D79-1738A329ED93}" type="datetime1">
              <a:rPr lang="en-GB" noProof="0" smtClean="0"/>
              <a:t>02/11/2025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530193B-564F-4854-8A52-728F3FB19C8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4601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7167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8845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71633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62707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51371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06730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530193B-564F-4854-8A52-728F3FB19C85}" type="slidenum">
              <a:rPr lang="en-GB" noProof="0" smtClean="0"/>
              <a:t>9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48137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9455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9949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Sma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837F9836-5B23-424D-8C60-AC02A8512A4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980476" y="0"/>
            <a:ext cx="2211524" cy="6858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1904" y="4650539"/>
            <a:ext cx="3401478" cy="1192038"/>
          </a:xfrm>
          <a:solidFill>
            <a:schemeClr val="tx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54ED587-2D2F-4D3F-B55B-C64465AB4EC5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18115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Large Imag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069FFAE5-B16E-4571-88F7-52FA5354B1A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273" y="63691"/>
            <a:ext cx="9911201" cy="6727346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94738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1">
            <a:extLst>
              <a:ext uri="{FF2B5EF4-FFF2-40B4-BE49-F238E27FC236}">
                <a16:creationId xmlns:a16="http://schemas.microsoft.com/office/drawing/2014/main" id="{1599E2D7-24B3-4D66-9AFB-83C1AEC4DBBB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9980476" y="0"/>
            <a:ext cx="2211524" cy="6192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45086" y="1807950"/>
            <a:ext cx="5184913" cy="432000"/>
          </a:xfrm>
        </p:spPr>
        <p:txBody>
          <a:bodyPr rtlCol="0"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444886" y="2383950"/>
            <a:ext cx="5184913" cy="360000"/>
          </a:xfrm>
        </p:spPr>
        <p:txBody>
          <a:bodyPr rtlCol="0"/>
          <a:lstStyle>
            <a:lvl1pPr marL="0" indent="0" algn="r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45000" y="2908300"/>
            <a:ext cx="5184800" cy="3283700"/>
          </a:xfrm>
          <a:solidFill>
            <a:schemeClr val="bg1"/>
          </a:solidFill>
        </p:spPr>
        <p:txBody>
          <a:bodyPr lIns="180000" tIns="252000" rIns="252000" rtlCol="0"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23393" y="1343906"/>
            <a:ext cx="3736800" cy="3933645"/>
          </a:xfrm>
          <a:solidFill>
            <a:schemeClr val="bg1"/>
          </a:solidFill>
        </p:spPr>
        <p:txBody>
          <a:bodyPr lIns="180000" tIns="180000" rIns="180000"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492C2A1D-F7BD-46B6-BC01-15D365ACD50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560193" y="1344803"/>
            <a:ext cx="3737526" cy="3933645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 dirty="0"/>
              <a:t>Insert or Drag &amp; Drop your photo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F4F1543-153D-4F77-A4A9-C9BBA1C20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31100" cy="4320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9FAA210E-391A-499A-89D5-F222045FD1A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68959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347197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432296"/>
            <a:ext cx="4500000" cy="527076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2023668"/>
            <a:ext cx="4500000" cy="4168332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29800" y="1433105"/>
            <a:ext cx="4500000" cy="525283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29800" y="2020359"/>
            <a:ext cx="4500000" cy="417089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99200" y="432000"/>
            <a:ext cx="5472113" cy="5759250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 dirty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75314" y="5096632"/>
            <a:ext cx="2028686" cy="1094618"/>
          </a:xfrm>
        </p:spPr>
        <p:txBody>
          <a:bodyPr rtlCol="0" anchor="b"/>
          <a:lstStyle>
            <a:lvl1pPr marL="0" indent="0" algn="r">
              <a:buNone/>
              <a:defRPr i="1">
                <a:solidFill>
                  <a:schemeClr val="tx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6EFF903-F1F3-440A-B12C-9FD51606B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-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74360" y="2112793"/>
            <a:ext cx="6798250" cy="1674470"/>
          </a:xfrm>
        </p:spPr>
        <p:txBody>
          <a:bodyPr rtlCol="0" anchor="ctr"/>
          <a:lstStyle>
            <a:lvl1pPr algn="ctr">
              <a:lnSpc>
                <a:spcPct val="100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A3EFDD3-A9D2-4EB6-BB2A-F6999D9F7EA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74361" y="4035727"/>
            <a:ext cx="3329850" cy="382887"/>
          </a:xfrm>
        </p:spPr>
        <p:txBody>
          <a:bodyPr rtlCol="0"/>
          <a:lstStyle>
            <a:lvl1pPr marL="0" indent="0" algn="r">
              <a:buNone/>
              <a:defRPr sz="2400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Full Name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61ED1F7-B623-43D9-9BDA-8808C5CFAFF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62268" y="4150118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Phone Number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E27366FC-4115-4122-9CE2-5FA9D424AD5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62268" y="4540691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Email or Social Media Handle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DEB36829-2F8B-4E22-AB6D-4111D18AF8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62268" y="4931263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Company Website</a:t>
            </a:r>
          </a:p>
        </p:txBody>
      </p:sp>
    </p:spTree>
    <p:extLst>
      <p:ext uri="{BB962C8B-B14F-4D97-AF65-F5344CB8AC3E}">
        <p14:creationId xmlns:p14="http://schemas.microsoft.com/office/powerpoint/2010/main" val="3189010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42953D-28FC-41B5-A1BB-BB3BA7CA40B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2916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72900" y="1511476"/>
            <a:ext cx="2916000" cy="467924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13800" y="1511475"/>
            <a:ext cx="2916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1764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90450" y="1512000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48900" y="1512000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07350" y="1507535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865800" y="1507535"/>
            <a:ext cx="1764000" cy="4683715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8293F-A5B5-4FCC-BF27-A25B1BAFF245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801980-CBAE-4A50-886D-54D7BB2E19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DF756E-F310-4229-ACDD-055D299A95FB}"/>
              </a:ext>
            </a:extLst>
          </p:cNvPr>
          <p:cNvSpPr/>
          <p:nvPr userDrawn="1"/>
        </p:nvSpPr>
        <p:spPr>
          <a:xfrm>
            <a:off x="6297105" y="424206"/>
            <a:ext cx="5505254" cy="573149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7666241-4AF6-458A-A571-6C6C291D7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2775" y="3639199"/>
            <a:ext cx="5053936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F4F2BBF-F210-4954-9C73-A0030AACDD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32775" y="993303"/>
            <a:ext cx="5053936" cy="2513468"/>
          </a:xfrm>
        </p:spPr>
        <p:txBody>
          <a:bodyPr rtlCol="0"/>
          <a:lstStyle>
            <a:lvl1pPr>
              <a:defRPr sz="5400" cap="none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277791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D1EE834-4B70-4715-8346-1C0298347EE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046375"/>
            <a:ext cx="9198000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80088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AE43F4C-1A64-4197-A44B-E6EB874E243B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046376"/>
            <a:ext cx="4435831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7B3F5B8-DC28-4878-AC9F-D434D7542D8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5194169" y="1046376"/>
            <a:ext cx="4435831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74397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CB97B01E-88B2-448F-BD96-A1AAFA39AC1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068420"/>
            <a:ext cx="4434840" cy="823912"/>
          </a:xfrm>
          <a:solidFill>
            <a:schemeClr val="tx1"/>
          </a:solidFill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40BADDE2-4EE6-41B4-804C-EBF680128B4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5195160" y="1068420"/>
            <a:ext cx="4434840" cy="823912"/>
          </a:xfrm>
          <a:solidFill>
            <a:schemeClr val="tx1"/>
          </a:solidFill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BB0A14E0-899D-4594-BC9E-AE89BF0D3A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1" y="2096752"/>
            <a:ext cx="4434840" cy="409291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2C699014-D902-4E9A-80CD-8D2BCFE67097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5195160" y="2096752"/>
            <a:ext cx="4434840" cy="409291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634682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rtlCol="0" anchor="b"/>
          <a:lstStyle>
            <a:lvl1pPr>
              <a:defRPr sz="2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9F53EF1-D412-467C-B7CE-30536F140AE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770722" y="457201"/>
            <a:ext cx="6023727" cy="5726784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20005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rtlCol="0" anchor="b"/>
          <a:lstStyle>
            <a:lvl1pPr>
              <a:defRPr sz="2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10319378-269C-406E-9B84-FCF22DA02E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788021" y="457201"/>
            <a:ext cx="5949868" cy="5726784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21472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37796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10D190-B83D-438A-91BC-470C41B22A29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2C8D0EF-1DB6-4ADC-8F31-5AE53BF5EAF4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F208ED-79A0-4B2C-A5EE-9D27466BCA3F}"/>
              </a:ext>
            </a:extLst>
          </p:cNvPr>
          <p:cNvSpPr/>
          <p:nvPr userDrawn="1"/>
        </p:nvSpPr>
        <p:spPr>
          <a:xfrm>
            <a:off x="11407775" y="6356350"/>
            <a:ext cx="784225" cy="36512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98116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9198116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 i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7502" y="6401750"/>
            <a:ext cx="278418" cy="27432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 i="1">
                <a:solidFill>
                  <a:schemeClr val="bg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FDC6F9-37F9-4E25-AECA-D307B8421C73}"/>
              </a:ext>
            </a:extLst>
          </p:cNvPr>
          <p:cNvSpPr txBox="1"/>
          <p:nvPr userDrawn="1"/>
        </p:nvSpPr>
        <p:spPr>
          <a:xfrm>
            <a:off x="9630116" y="6346108"/>
            <a:ext cx="1662546" cy="404658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 rtl="0">
              <a:lnSpc>
                <a:spcPts val="1400"/>
              </a:lnSpc>
            </a:pPr>
            <a:r>
              <a:rPr lang="en-GB" sz="1600" b="1" spc="-100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WOODGROVE</a:t>
            </a:r>
            <a:r>
              <a:rPr lang="en-GB" sz="1600" b="1" spc="-100" noProof="0" dirty="0">
                <a:solidFill>
                  <a:schemeClr val="accent1"/>
                </a:solidFill>
                <a:latin typeface="Corbel" panose="020B0503020204020204" pitchFamily="34" charset="0"/>
              </a:rPr>
              <a:t> </a:t>
            </a:r>
            <a:r>
              <a:rPr lang="en-GB" sz="1600" b="1" spc="-100" noProof="0" dirty="0">
                <a:solidFill>
                  <a:schemeClr val="tx1"/>
                </a:solidFill>
                <a:latin typeface="Corbel" panose="020B0503020204020204" pitchFamily="34" charset="0"/>
              </a:rPr>
              <a:t>BANK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322F68-670D-45A0-A54F-7E70BCEAED3F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69B5F15-353A-4344-8D61-F4E25AA9FB6C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A0C0AA-FCE8-4A7F-928A-54C96BBA9053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3" r:id="rId3"/>
    <p:sldLayoutId id="2147483658" r:id="rId4"/>
    <p:sldLayoutId id="2147483665" r:id="rId5"/>
    <p:sldLayoutId id="2147483659" r:id="rId6"/>
    <p:sldLayoutId id="2147483660" r:id="rId7"/>
    <p:sldLayoutId id="2147483664" r:id="rId8"/>
    <p:sldLayoutId id="2147483650" r:id="rId9"/>
    <p:sldLayoutId id="2147483656" r:id="rId10"/>
    <p:sldLayoutId id="2147483657" r:id="rId11"/>
    <p:sldLayoutId id="2147483654" r:id="rId12"/>
    <p:sldLayoutId id="2147483666" r:id="rId13"/>
    <p:sldLayoutId id="2147483667" r:id="rId14"/>
    <p:sldLayoutId id="2147483668" r:id="rId15"/>
    <p:sldLayoutId id="2147483669" r:id="rId16"/>
    <p:sldLayoutId id="2147483670" r:id="rId17"/>
    <p:sldLayoutId id="2147483671" r:id="rId18"/>
    <p:sldLayoutId id="2147483672" r:id="rId19"/>
    <p:sldLayoutId id="2147483655" r:id="rId2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all" spc="-1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stor.org/stable/24572522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://www.jstor.org/stable/2380009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Wood piece cut through the middle">
            <a:extLst>
              <a:ext uri="{FF2B5EF4-FFF2-40B4-BE49-F238E27FC236}">
                <a16:creationId xmlns:a16="http://schemas.microsoft.com/office/drawing/2014/main" id="{C0BA96B3-F713-41B0-A2E3-15E9039E474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980476" y="0"/>
            <a:ext cx="2211524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5310" y="1754530"/>
            <a:ext cx="6798250" cy="1674470"/>
          </a:xfrm>
        </p:spPr>
        <p:txBody>
          <a:bodyPr rtlCol="0"/>
          <a:lstStyle/>
          <a:p>
            <a:pPr rtl="0"/>
            <a:r>
              <a:rPr lang="en-GB" sz="4000" dirty="0"/>
              <a:t>Gandhi’s salt march vs. Extinction REBELLION </a:t>
            </a:r>
          </a:p>
        </p:txBody>
      </p:sp>
    </p:spTree>
    <p:extLst>
      <p:ext uri="{BB962C8B-B14F-4D97-AF65-F5344CB8AC3E}">
        <p14:creationId xmlns:p14="http://schemas.microsoft.com/office/powerpoint/2010/main" val="3899961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25"/>
    </mc:Choice>
    <mc:Fallback xmlns="">
      <p:transition spd="slow" advTm="1392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170D5-91FF-E4F8-0095-F248E1F045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70" y="373736"/>
            <a:ext cx="6798250" cy="1674470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D5A594-D852-43BB-B591-E9D9027253B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914188" y="6402388"/>
            <a:ext cx="277812" cy="273050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ADEFC81-19DE-4E82-6B5E-1016F22B231D}"/>
              </a:ext>
            </a:extLst>
          </p:cNvPr>
          <p:cNvSpPr/>
          <p:nvPr/>
        </p:nvSpPr>
        <p:spPr>
          <a:xfrm>
            <a:off x="518767" y="2249347"/>
            <a:ext cx="3480148" cy="3059575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How did each movement use civil disobedience?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67F44165-B9E1-2D85-15AF-CF2311E9C9E9}"/>
              </a:ext>
            </a:extLst>
          </p:cNvPr>
          <p:cNvSpPr/>
          <p:nvPr/>
        </p:nvSpPr>
        <p:spPr>
          <a:xfrm>
            <a:off x="7471319" y="2249347"/>
            <a:ext cx="4068639" cy="2947686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How do both case studies relate to each other?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5E58160D-7025-88E2-ED6D-CECA45892678}"/>
              </a:ext>
            </a:extLst>
          </p:cNvPr>
          <p:cNvSpPr/>
          <p:nvPr/>
        </p:nvSpPr>
        <p:spPr>
          <a:xfrm>
            <a:off x="3998915" y="2249347"/>
            <a:ext cx="3414532" cy="2947686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Gandhi’s Salt March Vs. Extinction Rebellion. </a:t>
            </a:r>
          </a:p>
        </p:txBody>
      </p:sp>
      <p:pic>
        <p:nvPicPr>
          <p:cNvPr id="38" name="Video 37">
            <a:hlinkClick r:id="" action="ppaction://media"/>
            <a:extLst>
              <a:ext uri="{FF2B5EF4-FFF2-40B4-BE49-F238E27FC236}">
                <a16:creationId xmlns:a16="http://schemas.microsoft.com/office/drawing/2014/main" id="{0A869877-F429-4E59-E514-865B255E3E2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91674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237"/>
    </mc:Choice>
    <mc:Fallback xmlns="">
      <p:transition spd="slow" advTm="452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 bwMode="ltGray">
          <a:xfrm>
            <a:off x="321714" y="410904"/>
            <a:ext cx="6798250" cy="1674470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tx1"/>
                </a:solidFill>
              </a:rPr>
              <a:t>Approach to the question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40FC869-2B5B-E3B5-5D06-9F23121C5BD8}"/>
              </a:ext>
            </a:extLst>
          </p:cNvPr>
          <p:cNvSpPr/>
          <p:nvPr/>
        </p:nvSpPr>
        <p:spPr>
          <a:xfrm>
            <a:off x="1921399" y="2245004"/>
            <a:ext cx="3402956" cy="2130711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Focus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6A16FBB0-2012-67C7-A773-73BD991468F3}"/>
              </a:ext>
            </a:extLst>
          </p:cNvPr>
          <p:cNvSpPr/>
          <p:nvPr/>
        </p:nvSpPr>
        <p:spPr>
          <a:xfrm>
            <a:off x="2378176" y="4132162"/>
            <a:ext cx="2893671" cy="1585729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Peaceful Civil Disobedience</a:t>
            </a:r>
            <a:r>
              <a:rPr lang="en-GB" dirty="0"/>
              <a:t>. 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D9368CD-6629-A7F5-DD88-761790DB97FC}"/>
              </a:ext>
            </a:extLst>
          </p:cNvPr>
          <p:cNvSpPr/>
          <p:nvPr/>
        </p:nvSpPr>
        <p:spPr>
          <a:xfrm>
            <a:off x="4585502" y="2280213"/>
            <a:ext cx="4083936" cy="1967698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Both Challenged unfair laws.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6D2A5F6-E3CD-C66A-6EE7-5AD1257F6E36}"/>
              </a:ext>
            </a:extLst>
          </p:cNvPr>
          <p:cNvSpPr/>
          <p:nvPr/>
        </p:nvSpPr>
        <p:spPr>
          <a:xfrm>
            <a:off x="4782273" y="4132162"/>
            <a:ext cx="3171463" cy="2130711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History on Civil Disobedience</a:t>
            </a:r>
          </a:p>
        </p:txBody>
      </p:sp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B26EEDF3-A154-3984-50D3-8D2D3041591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17695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713"/>
    </mc:Choice>
    <mc:Fallback xmlns="">
      <p:transition spd="slow" advTm="827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Abstract architecture polygon">
            <a:extLst>
              <a:ext uri="{FF2B5EF4-FFF2-40B4-BE49-F238E27FC236}">
                <a16:creationId xmlns:a16="http://schemas.microsoft.com/office/drawing/2014/main" id="{38475F7B-316A-47DC-9CBB-B074A5B5994C}"/>
              </a:ext>
            </a:extLst>
          </p:cNvPr>
          <p:cNvPicPr>
            <a:picLocks noGrp="1" noChangeAspect="1"/>
          </p:cNvPicPr>
          <p:nvPr>
            <p:ph type="pic" sz="quarter" idx="33"/>
          </p:nvPr>
        </p:nvPicPr>
        <p:blipFill>
          <a:blip r:embed="rId5"/>
          <a:stretch>
            <a:fillRect/>
          </a:stretch>
        </p:blipFill>
        <p:spPr>
          <a:xfrm>
            <a:off x="9980476" y="1085"/>
            <a:ext cx="2211524" cy="6189830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B1F91113-55A9-7D5E-EC2F-20C0FC00A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418" y="569457"/>
            <a:ext cx="8969972" cy="1108871"/>
          </a:xfrm>
        </p:spPr>
        <p:txBody>
          <a:bodyPr/>
          <a:lstStyle/>
          <a:p>
            <a:r>
              <a:rPr lang="en-GB" dirty="0"/>
              <a:t>Theoretical/Conceptual Frameworks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AD6936D-21F4-2A1E-BB03-5BB769223462}"/>
              </a:ext>
            </a:extLst>
          </p:cNvPr>
          <p:cNvSpPr txBox="1"/>
          <p:nvPr/>
        </p:nvSpPr>
        <p:spPr>
          <a:xfrm>
            <a:off x="544418" y="1331086"/>
            <a:ext cx="866096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Key Thinkers-</a:t>
            </a:r>
          </a:p>
          <a:p>
            <a:endParaRPr lang="en-GB" b="1" dirty="0"/>
          </a:p>
          <a:p>
            <a:r>
              <a:rPr lang="en-GB" b="1" dirty="0"/>
              <a:t>Rawls Theory argues that- 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u="sng" dirty="0"/>
          </a:p>
          <a:p>
            <a:endParaRPr lang="en-GB" b="1" u="sng" dirty="0"/>
          </a:p>
          <a:p>
            <a:r>
              <a:rPr lang="en-GB" b="1" u="sng" dirty="0"/>
              <a:t>How does this relate to the two case studies?</a:t>
            </a:r>
          </a:p>
          <a:p>
            <a:endParaRPr lang="en-GB" b="1" u="sng" dirty="0"/>
          </a:p>
          <a:p>
            <a:endParaRPr lang="en-GB" b="1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12B8615D-349B-EEEA-191D-B2A9EDADA849}"/>
              </a:ext>
            </a:extLst>
          </p:cNvPr>
          <p:cNvSpPr/>
          <p:nvPr/>
        </p:nvSpPr>
        <p:spPr>
          <a:xfrm>
            <a:off x="5104434" y="1388962"/>
            <a:ext cx="2384385" cy="1050996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American Philosopher 1921-2002</a:t>
            </a:r>
            <a:endParaRPr lang="en-GB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3201F97B-674D-AAEE-BADF-4D10AB268201}"/>
              </a:ext>
            </a:extLst>
          </p:cNvPr>
          <p:cNvSpPr/>
          <p:nvPr/>
        </p:nvSpPr>
        <p:spPr>
          <a:xfrm>
            <a:off x="3416868" y="1520920"/>
            <a:ext cx="1979270" cy="854226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Justice and Fairness</a:t>
            </a: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2CC0EA7-17C0-5810-28A4-99A93FFB6DFE}"/>
              </a:ext>
            </a:extLst>
          </p:cNvPr>
          <p:cNvSpPr/>
          <p:nvPr/>
        </p:nvSpPr>
        <p:spPr>
          <a:xfrm>
            <a:off x="4173079" y="2163317"/>
            <a:ext cx="2106185" cy="1415598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Justice must be fair to everyone</a:t>
            </a:r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723DFC6B-672C-09D0-1E22-97ADCA58356A}"/>
              </a:ext>
            </a:extLst>
          </p:cNvPr>
          <p:cNvSpPr/>
          <p:nvPr/>
        </p:nvSpPr>
        <p:spPr>
          <a:xfrm>
            <a:off x="5910657" y="2241743"/>
            <a:ext cx="2862396" cy="1415598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veil of ignorance</a:t>
            </a:r>
            <a:endParaRPr lang="en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605C59A-2462-3548-D009-F852CA0B33B8}"/>
              </a:ext>
            </a:extLst>
          </p:cNvPr>
          <p:cNvSpPr/>
          <p:nvPr/>
        </p:nvSpPr>
        <p:spPr>
          <a:xfrm>
            <a:off x="544419" y="4840637"/>
            <a:ext cx="3148314" cy="1273176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Challenged colonial laws.</a:t>
            </a:r>
            <a:endParaRPr lang="en-GB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A8F1B7C-F295-BCF3-D85E-5471D9619FBA}"/>
              </a:ext>
            </a:extLst>
          </p:cNvPr>
          <p:cNvSpPr/>
          <p:nvPr/>
        </p:nvSpPr>
        <p:spPr>
          <a:xfrm>
            <a:off x="3455247" y="4904258"/>
            <a:ext cx="3148314" cy="1209554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 Climate injustice.</a:t>
            </a:r>
            <a:endParaRPr lang="en-GB" dirty="0"/>
          </a:p>
        </p:txBody>
      </p:sp>
      <p:pic>
        <p:nvPicPr>
          <p:cNvPr id="21" name="Video 20">
            <a:hlinkClick r:id="" action="ppaction://media"/>
            <a:extLst>
              <a:ext uri="{FF2B5EF4-FFF2-40B4-BE49-F238E27FC236}">
                <a16:creationId xmlns:a16="http://schemas.microsoft.com/office/drawing/2014/main" id="{316C268A-6567-440D-63E1-08E480444DB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26" name="Oval 25">
            <a:extLst>
              <a:ext uri="{FF2B5EF4-FFF2-40B4-BE49-F238E27FC236}">
                <a16:creationId xmlns:a16="http://schemas.microsoft.com/office/drawing/2014/main" id="{5E6AC83A-4B54-A6D2-5026-8F181372020A}"/>
              </a:ext>
            </a:extLst>
          </p:cNvPr>
          <p:cNvSpPr/>
          <p:nvPr/>
        </p:nvSpPr>
        <p:spPr>
          <a:xfrm>
            <a:off x="6279264" y="4282632"/>
            <a:ext cx="3618916" cy="1666755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Extinction Rebellion (XR) created by a group of activists, Roger Hallam and Gail Bradbrook in 2018.</a:t>
            </a:r>
          </a:p>
        </p:txBody>
      </p:sp>
    </p:spTree>
    <p:extLst>
      <p:ext uri="{BB962C8B-B14F-4D97-AF65-F5344CB8AC3E}">
        <p14:creationId xmlns:p14="http://schemas.microsoft.com/office/powerpoint/2010/main" val="1329746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047"/>
    </mc:Choice>
    <mc:Fallback xmlns="">
      <p:transition spd="slow" advTm="870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5083B-CC27-4F1C-AD03-E3DBEC1C9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Literature and sources to be consulted.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D051DA-5DAD-43A7-A238-51C63BA59FEC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E3D0CD-24FC-8720-FB19-5C09CB5B8F73}"/>
              </a:ext>
            </a:extLst>
          </p:cNvPr>
          <p:cNvSpPr txBox="1"/>
          <p:nvPr/>
        </p:nvSpPr>
        <p:spPr>
          <a:xfrm>
            <a:off x="432000" y="864000"/>
            <a:ext cx="922128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Civil Disobedience Sources:</a:t>
            </a:r>
          </a:p>
          <a:p>
            <a:endParaRPr lang="en-GB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Primary Sources: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r>
              <a:rPr lang="en-GB" b="1" dirty="0"/>
              <a:t>Theoretical Sources: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Secondary Sources:</a:t>
            </a:r>
          </a:p>
          <a:p>
            <a:endParaRPr lang="en-GB" dirty="0"/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A0FBC99C-F3CE-B57A-27ED-C24D1EFD7B12}"/>
              </a:ext>
            </a:extLst>
          </p:cNvPr>
          <p:cNvSpPr/>
          <p:nvPr/>
        </p:nvSpPr>
        <p:spPr>
          <a:xfrm>
            <a:off x="614784" y="1795191"/>
            <a:ext cx="3483979" cy="1279003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Shows ideas of fair justice.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26FCBA0-BC6C-370C-E3DA-2E4D4290524F}"/>
              </a:ext>
            </a:extLst>
          </p:cNvPr>
          <p:cNvSpPr/>
          <p:nvPr/>
        </p:nvSpPr>
        <p:spPr>
          <a:xfrm>
            <a:off x="3528954" y="1649391"/>
            <a:ext cx="3716798" cy="1279003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Supports the Extinction Rebellion.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A01217B-1B5C-506E-2946-4D4E989CC82D}"/>
              </a:ext>
            </a:extLst>
          </p:cNvPr>
          <p:cNvSpPr/>
          <p:nvPr/>
        </p:nvSpPr>
        <p:spPr>
          <a:xfrm>
            <a:off x="432000" y="1188635"/>
            <a:ext cx="3576577" cy="752355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John Rawls- His life and Theory of Justice.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5A061C2-AB76-C62F-88C2-C361D936D27F}"/>
              </a:ext>
            </a:extLst>
          </p:cNvPr>
          <p:cNvSpPr/>
          <p:nvPr/>
        </p:nvSpPr>
        <p:spPr>
          <a:xfrm>
            <a:off x="5042643" y="3429000"/>
            <a:ext cx="4461379" cy="1096701"/>
          </a:xfrm>
          <a:prstGeom prst="roundRect">
            <a:avLst>
              <a:gd name="adj" fmla="val 3031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Autobiography, or The Story of my experiments with truth Gandhi’s philosophy of nonviolence and moral protest.</a:t>
            </a:r>
            <a:endParaRPr lang="en-GB" sz="12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540E9B-B778-F16E-20DB-BCEC0BCDAE95}"/>
              </a:ext>
            </a:extLst>
          </p:cNvPr>
          <p:cNvSpPr/>
          <p:nvPr/>
        </p:nvSpPr>
        <p:spPr>
          <a:xfrm>
            <a:off x="614784" y="3565003"/>
            <a:ext cx="4461379" cy="613458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This is not a drill: the Extinction Rebellion handbook.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B585558-1F9B-421F-A532-81AF27D1C10B}"/>
              </a:ext>
            </a:extLst>
          </p:cNvPr>
          <p:cNvSpPr/>
          <p:nvPr/>
        </p:nvSpPr>
        <p:spPr>
          <a:xfrm>
            <a:off x="614784" y="4610461"/>
            <a:ext cx="4641448" cy="386637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Thoreau: A Civil Disobedient?</a:t>
            </a:r>
            <a:endParaRPr lang="en-GB" sz="1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DE81FA8-4D37-531A-F8B6-C139BF82969B}"/>
              </a:ext>
            </a:extLst>
          </p:cNvPr>
          <p:cNvSpPr/>
          <p:nvPr/>
        </p:nvSpPr>
        <p:spPr>
          <a:xfrm>
            <a:off x="5439016" y="4645277"/>
            <a:ext cx="3738623" cy="848117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Gandhi’s Salt: To Change the World. </a:t>
            </a:r>
            <a:endParaRPr lang="en-GB" sz="1200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5FE755D-4FD8-0EA1-6514-5512C1A638F6}"/>
              </a:ext>
            </a:extLst>
          </p:cNvPr>
          <p:cNvSpPr/>
          <p:nvPr/>
        </p:nvSpPr>
        <p:spPr>
          <a:xfrm>
            <a:off x="312516" y="5493394"/>
            <a:ext cx="8611565" cy="1266221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Rebel for life : Extinction Rebellion’s approach to the climate crisis.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21" name="Video 20">
            <a:hlinkClick r:id="" action="ppaction://media"/>
            <a:extLst>
              <a:ext uri="{FF2B5EF4-FFF2-40B4-BE49-F238E27FC236}">
                <a16:creationId xmlns:a16="http://schemas.microsoft.com/office/drawing/2014/main" id="{26BD7081-C696-DC01-3DD6-DFF64BF6112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40701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698"/>
    </mc:Choice>
    <mc:Fallback xmlns="">
      <p:transition spd="slow" advTm="966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950" y="164534"/>
            <a:ext cx="9198000" cy="432000"/>
          </a:xfrm>
        </p:spPr>
        <p:txBody>
          <a:bodyPr rtlCol="0"/>
          <a:lstStyle/>
          <a:p>
            <a:pPr rtl="0"/>
            <a:r>
              <a:rPr lang="en-GB" sz="1800" dirty="0"/>
              <a:t>Comparing sources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447502" y="6401750"/>
            <a:ext cx="278418" cy="274324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6</a:t>
            </a:fld>
            <a:endParaRPr lang="en-GB" dirty="0"/>
          </a:p>
        </p:txBody>
      </p:sp>
      <p:graphicFrame>
        <p:nvGraphicFramePr>
          <p:cNvPr id="17" name="Content Placeholder 16">
            <a:extLst>
              <a:ext uri="{FF2B5EF4-FFF2-40B4-BE49-F238E27FC236}">
                <a16:creationId xmlns:a16="http://schemas.microsoft.com/office/drawing/2014/main" id="{506DF01D-46E1-3FA9-1C4D-D1744F38D75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202293699"/>
              </p:ext>
            </p:extLst>
          </p:nvPr>
        </p:nvGraphicFramePr>
        <p:xfrm>
          <a:off x="564726" y="880400"/>
          <a:ext cx="8261774" cy="5964061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437331">
                  <a:extLst>
                    <a:ext uri="{9D8B030D-6E8A-4147-A177-3AD203B41FA5}">
                      <a16:colId xmlns:a16="http://schemas.microsoft.com/office/drawing/2014/main" val="2076473807"/>
                    </a:ext>
                  </a:extLst>
                </a:gridCol>
                <a:gridCol w="1500011">
                  <a:extLst>
                    <a:ext uri="{9D8B030D-6E8A-4147-A177-3AD203B41FA5}">
                      <a16:colId xmlns:a16="http://schemas.microsoft.com/office/drawing/2014/main" val="4291009616"/>
                    </a:ext>
                  </a:extLst>
                </a:gridCol>
                <a:gridCol w="1567721">
                  <a:extLst>
                    <a:ext uri="{9D8B030D-6E8A-4147-A177-3AD203B41FA5}">
                      <a16:colId xmlns:a16="http://schemas.microsoft.com/office/drawing/2014/main" val="3417002623"/>
                    </a:ext>
                  </a:extLst>
                </a:gridCol>
                <a:gridCol w="1429736">
                  <a:extLst>
                    <a:ext uri="{9D8B030D-6E8A-4147-A177-3AD203B41FA5}">
                      <a16:colId xmlns:a16="http://schemas.microsoft.com/office/drawing/2014/main" val="1315017616"/>
                    </a:ext>
                  </a:extLst>
                </a:gridCol>
                <a:gridCol w="1326975">
                  <a:extLst>
                    <a:ext uri="{9D8B030D-6E8A-4147-A177-3AD203B41FA5}">
                      <a16:colId xmlns:a16="http://schemas.microsoft.com/office/drawing/2014/main" val="277823380"/>
                    </a:ext>
                  </a:extLst>
                </a:gridCol>
              </a:tblGrid>
              <a:tr h="1301871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. Thomas Pogge, and Michelle Kosch, </a:t>
                      </a:r>
                      <a:r>
                        <a:rPr lang="en-GB" sz="1800" i="1" dirty="0">
                          <a:solidFill>
                            <a:schemeClr val="tx1"/>
                          </a:solidFill>
                        </a:rPr>
                        <a:t>John Rawls : His Life and Theory of Justice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Both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Rawls Theory of justice.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Must be public, peaceful and appeal to justice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Provides evaluated framework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27668485"/>
                  </a:ext>
                </a:extLst>
              </a:tr>
              <a:tr h="1453251">
                <a:tc>
                  <a:txBody>
                    <a:bodyPr/>
                    <a:lstStyle/>
                    <a:p>
                      <a:r>
                        <a:rPr lang="en-GB" sz="1800" dirty="0"/>
                        <a:t>.M. K Gandhi, and Mahadev H Desai, </a:t>
                      </a:r>
                      <a:r>
                        <a:rPr lang="en-GB" sz="1800" i="1" dirty="0"/>
                        <a:t>Autobiography, or, The Story of My Experiments with Truth</a:t>
                      </a:r>
                      <a:r>
                        <a:rPr lang="en-GB" sz="1800" dirty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Gandhi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Gandhi’s Autobiography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Personal moral and spiritual discipline as protest</a:t>
                      </a:r>
                      <a:r>
                        <a:rPr lang="en-GB" dirty="0"/>
                        <a:t>.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Promotes Thoreau’s conscience-based resistance. 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86147345"/>
                  </a:ext>
                </a:extLst>
              </a:tr>
              <a:tr h="1087261">
                <a:tc>
                  <a:txBody>
                    <a:bodyPr/>
                    <a:lstStyle/>
                    <a:p>
                      <a:r>
                        <a:rPr lang="en-GB" sz="1800" i="1" dirty="0"/>
                        <a:t>This Is Not a Drill : The Extinction Rebellion Handbook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Extinction Rebellion.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XR’s tactics and philosophy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Action to provoke climate response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Breaks traditional protest rules.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9920152"/>
                  </a:ext>
                </a:extLst>
              </a:tr>
              <a:tr h="908282">
                <a:tc>
                  <a:txBody>
                    <a:bodyPr/>
                    <a:lstStyle/>
                    <a:p>
                      <a:r>
                        <a:rPr kumimoji="0" lang="en-US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William A. </a:t>
                      </a:r>
                      <a:r>
                        <a:rPr lang="en-US" altLang="en-US" sz="1800" dirty="0"/>
                        <a:t>Herr ‘</a:t>
                      </a:r>
                      <a:r>
                        <a:rPr kumimoji="0" lang="en-US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Thoreau: A Civil Disobedient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Both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Civil Disobedience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Democratic Disobedience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Shows Gandhi’s inspiration.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97173765"/>
                  </a:ext>
                </a:extLst>
              </a:tr>
              <a:tr h="1180766">
                <a:tc>
                  <a:txBody>
                    <a:bodyPr/>
                    <a:lstStyle/>
                    <a:p>
                      <a:r>
                        <a:rPr lang="en-GB" sz="1800" dirty="0"/>
                        <a:t>FRANK UEKÖTTER, ‘Gandhi’s Salt: To Change the World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Gandhi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Symbolic Protest,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global impact. </a:t>
                      </a:r>
                    </a:p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Symbolic protest with world-wide impact,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Matches Rawls ideas 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298580"/>
                  </a:ext>
                </a:extLst>
              </a:tr>
            </a:tbl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225A06E9-91CC-9665-2368-9116CA601769}"/>
              </a:ext>
            </a:extLst>
          </p:cNvPr>
          <p:cNvSpPr txBox="1"/>
          <p:nvPr/>
        </p:nvSpPr>
        <p:spPr>
          <a:xfrm>
            <a:off x="564726" y="557236"/>
            <a:ext cx="23746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Source: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0320D0A-0BBB-821C-7766-BA6A6A40BA93}"/>
              </a:ext>
            </a:extLst>
          </p:cNvPr>
          <p:cNvSpPr txBox="1"/>
          <p:nvPr/>
        </p:nvSpPr>
        <p:spPr>
          <a:xfrm>
            <a:off x="3037399" y="596534"/>
            <a:ext cx="1358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Case Study: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224C319-B3AF-4C79-70E9-3711AB233655}"/>
              </a:ext>
            </a:extLst>
          </p:cNvPr>
          <p:cNvSpPr txBox="1"/>
          <p:nvPr/>
        </p:nvSpPr>
        <p:spPr>
          <a:xfrm>
            <a:off x="4755599" y="550334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Focus: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0710EE8-334E-982E-F60D-3890D49C41E3}"/>
              </a:ext>
            </a:extLst>
          </p:cNvPr>
          <p:cNvSpPr txBox="1"/>
          <p:nvPr/>
        </p:nvSpPr>
        <p:spPr>
          <a:xfrm>
            <a:off x="5822399" y="234070"/>
            <a:ext cx="1574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View on Civil Disobedience: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709063A-1182-E310-86C9-4D62057997FA}"/>
              </a:ext>
            </a:extLst>
          </p:cNvPr>
          <p:cNvSpPr txBox="1"/>
          <p:nvPr/>
        </p:nvSpPr>
        <p:spPr>
          <a:xfrm>
            <a:off x="7528800" y="234069"/>
            <a:ext cx="16258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Relation to Theory:</a:t>
            </a:r>
          </a:p>
        </p:txBody>
      </p:sp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8DEDAF53-354A-CF99-0EA6-D067AEAE660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88837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030"/>
    </mc:Choice>
    <mc:Fallback xmlns="">
      <p:transition spd="slow" advTm="560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FB4D5-DA14-4F29-9320-2DE0A6B57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Main Arguments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A34EBD-7DEA-4599-A81B-0A363A0E17FC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447502" y="6401750"/>
            <a:ext cx="278418" cy="274324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7</a:t>
            </a:fld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7A46A26-C3DE-2DE0-927F-6B576AA23BB2}"/>
              </a:ext>
            </a:extLst>
          </p:cNvPr>
          <p:cNvSpPr/>
          <p:nvPr/>
        </p:nvSpPr>
        <p:spPr>
          <a:xfrm>
            <a:off x="190500" y="1866700"/>
            <a:ext cx="4432300" cy="3213100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Protests must be public, peaceful and appeal to justice, does this work for all? </a:t>
            </a:r>
            <a:endParaRPr lang="en-GB" sz="1400" dirty="0"/>
          </a:p>
          <a:p>
            <a:pPr algn="ctr"/>
            <a:endParaRPr lang="en-GB" dirty="0"/>
          </a:p>
          <a:p>
            <a:pPr algn="ctr"/>
            <a:r>
              <a:rPr lang="en-GB" dirty="0"/>
              <a:t>What makes a protest morally justified?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DB0E547-D402-02AF-9240-4E75B7CEC8C5}"/>
              </a:ext>
            </a:extLst>
          </p:cNvPr>
          <p:cNvSpPr/>
          <p:nvPr/>
        </p:nvSpPr>
        <p:spPr>
          <a:xfrm>
            <a:off x="4622800" y="1866700"/>
            <a:ext cx="4064000" cy="3213100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Gandhi- symbolic, disciplined protest.</a:t>
            </a:r>
            <a:r>
              <a:rPr lang="en-GB" sz="1400" dirty="0"/>
              <a:t> </a:t>
            </a:r>
            <a:endParaRPr lang="en-GB" dirty="0"/>
          </a:p>
          <a:p>
            <a:pPr algn="ctr"/>
            <a:r>
              <a:rPr lang="en-GB" dirty="0"/>
              <a:t>Extinction Rebellion seen as disruptive?</a:t>
            </a:r>
          </a:p>
          <a:p>
            <a:pPr algn="ctr"/>
            <a:r>
              <a:rPr lang="en-GB" dirty="0"/>
              <a:t>Do traditional theories still fit modern activism?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0A21DFA-8F3E-DAC8-B2E3-5E93507A5AF6}"/>
              </a:ext>
            </a:extLst>
          </p:cNvPr>
          <p:cNvSpPr/>
          <p:nvPr/>
        </p:nvSpPr>
        <p:spPr>
          <a:xfrm>
            <a:off x="800100" y="1003300"/>
            <a:ext cx="3568700" cy="72410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u="sng" dirty="0"/>
              <a:t>What Counts as Justified Civil Disobedience?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56B5ED-8A66-F521-8EDB-2D8EC70F8E4C}"/>
              </a:ext>
            </a:extLst>
          </p:cNvPr>
          <p:cNvSpPr/>
          <p:nvPr/>
        </p:nvSpPr>
        <p:spPr>
          <a:xfrm>
            <a:off x="4483100" y="1003300"/>
            <a:ext cx="3733800" cy="72410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u="sng" dirty="0"/>
              <a:t>Symbolic vs Disruptive Protest.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EF7DA66-5899-00D8-7B73-5A80F99CAFDA}"/>
              </a:ext>
            </a:extLst>
          </p:cNvPr>
          <p:cNvSpPr/>
          <p:nvPr/>
        </p:nvSpPr>
        <p:spPr>
          <a:xfrm>
            <a:off x="6394208" y="4294208"/>
            <a:ext cx="3362446" cy="1398447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Slow protest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9BB1F4C-4875-A81B-F67F-1442636D9FB7}"/>
              </a:ext>
            </a:extLst>
          </p:cNvPr>
          <p:cNvSpPr/>
          <p:nvPr/>
        </p:nvSpPr>
        <p:spPr>
          <a:xfrm>
            <a:off x="717631" y="4779303"/>
            <a:ext cx="3240911" cy="1303197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Urgent protest, fast and disruptive.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7A41CCA-C002-C247-2803-9DF717E5A0D6}"/>
              </a:ext>
            </a:extLst>
          </p:cNvPr>
          <p:cNvSpPr/>
          <p:nvPr/>
        </p:nvSpPr>
        <p:spPr>
          <a:xfrm>
            <a:off x="5031058" y="4409954"/>
            <a:ext cx="2027408" cy="1282701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Calm protest.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8D21E86-3732-D7BA-06AF-C5D252D9846B}"/>
              </a:ext>
            </a:extLst>
          </p:cNvPr>
          <p:cNvSpPr/>
          <p:nvPr/>
        </p:nvSpPr>
        <p:spPr>
          <a:xfrm>
            <a:off x="3402724" y="4270654"/>
            <a:ext cx="1616526" cy="1398447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No time to waste. </a:t>
            </a:r>
          </a:p>
        </p:txBody>
      </p:sp>
      <p:pic>
        <p:nvPicPr>
          <p:cNvPr id="46" name="Video 45">
            <a:hlinkClick r:id="" action="ppaction://media"/>
            <a:extLst>
              <a:ext uri="{FF2B5EF4-FFF2-40B4-BE49-F238E27FC236}">
                <a16:creationId xmlns:a16="http://schemas.microsoft.com/office/drawing/2014/main" id="{76891F4C-44F9-FEBC-77C9-446BEF88406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800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1736"/>
    </mc:Choice>
    <mc:Fallback xmlns="">
      <p:transition spd="slow" advTm="1317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54735-5E50-4EF9-E837-2F26E1DFD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Conclusion and outcomes.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A018B4-7109-AF2C-A584-9DA8C7684DB8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8</a:t>
            </a:fld>
            <a:endParaRPr lang="en-GB" noProof="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7B1A740-83BA-56EE-5E7C-2FD4A4E5735D}"/>
              </a:ext>
            </a:extLst>
          </p:cNvPr>
          <p:cNvSpPr/>
          <p:nvPr/>
        </p:nvSpPr>
        <p:spPr>
          <a:xfrm>
            <a:off x="432000" y="2848322"/>
            <a:ext cx="3576578" cy="1412112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Protests can be presented and looked at in many different forms.</a:t>
            </a:r>
            <a:endParaRPr lang="en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16A00DE-ADDF-3304-C691-57C2538AAD1F}"/>
              </a:ext>
            </a:extLst>
          </p:cNvPr>
          <p:cNvSpPr/>
          <p:nvPr/>
        </p:nvSpPr>
        <p:spPr>
          <a:xfrm>
            <a:off x="5607934" y="1397386"/>
            <a:ext cx="3709686" cy="1770926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Breaking the law can be justified.</a:t>
            </a:r>
            <a:endParaRPr lang="en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C2C8374-3612-B21C-BEAC-AA99960E7914}"/>
              </a:ext>
            </a:extLst>
          </p:cNvPr>
          <p:cNvSpPr/>
          <p:nvPr/>
        </p:nvSpPr>
        <p:spPr>
          <a:xfrm>
            <a:off x="3840876" y="2836273"/>
            <a:ext cx="3534116" cy="1598256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Protests must be public, peaceful and appeal to justice.</a:t>
            </a:r>
            <a:endParaRPr lang="en-GB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4E308578-AB11-CA8E-246F-99F3D62A27AA}"/>
              </a:ext>
            </a:extLst>
          </p:cNvPr>
          <p:cNvSpPr/>
          <p:nvPr/>
        </p:nvSpPr>
        <p:spPr>
          <a:xfrm>
            <a:off x="185194" y="1504709"/>
            <a:ext cx="5910805" cy="1412112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Not every method or style fits every movement.</a:t>
            </a:r>
            <a:endParaRPr lang="en-GB" dirty="0"/>
          </a:p>
        </p:txBody>
      </p:sp>
      <p:pic>
        <p:nvPicPr>
          <p:cNvPr id="33" name="Video 32">
            <a:hlinkClick r:id="" action="ppaction://media"/>
            <a:extLst>
              <a:ext uri="{FF2B5EF4-FFF2-40B4-BE49-F238E27FC236}">
                <a16:creationId xmlns:a16="http://schemas.microsoft.com/office/drawing/2014/main" id="{E15445BE-BB7F-4FC7-F758-01E89290AC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66541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52"/>
    </mc:Choice>
    <mc:Fallback xmlns="">
      <p:transition spd="slow" advTm="298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17F46-EB59-AC99-5C4D-115712C6C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Concluding this presentation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8EEF99-814D-A043-EEF9-9506FED746EC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9</a:t>
            </a:fld>
            <a:endParaRPr lang="en-GB" noProof="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F67F8AD-79B0-8CC0-1047-E87D29D82F2E}"/>
              </a:ext>
            </a:extLst>
          </p:cNvPr>
          <p:cNvSpPr/>
          <p:nvPr/>
        </p:nvSpPr>
        <p:spPr>
          <a:xfrm>
            <a:off x="910542" y="2775873"/>
            <a:ext cx="2835798" cy="1099595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Compared two movements.</a:t>
            </a:r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DD7308D-B690-5ECD-E3FA-C3F1C279135A}"/>
              </a:ext>
            </a:extLst>
          </p:cNvPr>
          <p:cNvSpPr/>
          <p:nvPr/>
        </p:nvSpPr>
        <p:spPr>
          <a:xfrm>
            <a:off x="2959261" y="3717160"/>
            <a:ext cx="3136739" cy="960698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Key thinkers/opinions and thoughts.</a:t>
            </a:r>
            <a:endParaRPr lang="en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4D8C172-11A5-395D-DE9D-C4662709BAAF}"/>
              </a:ext>
            </a:extLst>
          </p:cNvPr>
          <p:cNvSpPr/>
          <p:nvPr/>
        </p:nvSpPr>
        <p:spPr>
          <a:xfrm>
            <a:off x="4872944" y="2674594"/>
            <a:ext cx="4247909" cy="1157469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Highlighted the difference between symbolic protest and disruptive action</a:t>
            </a:r>
            <a:endParaRPr lang="en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3922259-5995-62A0-BF9A-6F1E20087AF3}"/>
              </a:ext>
            </a:extLst>
          </p:cNvPr>
          <p:cNvSpPr/>
          <p:nvPr/>
        </p:nvSpPr>
        <p:spPr>
          <a:xfrm>
            <a:off x="3912244" y="1560531"/>
            <a:ext cx="3333508" cy="1273216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Both movements include Civil disobedience.</a:t>
            </a:r>
            <a:endParaRPr lang="en-GB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5986809B-FA5C-8910-F886-917F76C97DFA}"/>
              </a:ext>
            </a:extLst>
          </p:cNvPr>
          <p:cNvSpPr/>
          <p:nvPr/>
        </p:nvSpPr>
        <p:spPr>
          <a:xfrm>
            <a:off x="3323863" y="2538591"/>
            <a:ext cx="1813367" cy="1250067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Relates to topic.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DE37785-3F06-CA65-2156-73BFDCF2CC56}"/>
              </a:ext>
            </a:extLst>
          </p:cNvPr>
          <p:cNvSpPr/>
          <p:nvPr/>
        </p:nvSpPr>
        <p:spPr>
          <a:xfrm>
            <a:off x="1024358" y="1620454"/>
            <a:ext cx="3084655" cy="1273217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Used own thoughts.</a:t>
            </a:r>
          </a:p>
        </p:txBody>
      </p:sp>
      <p:pic>
        <p:nvPicPr>
          <p:cNvPr id="46" name="Video 45">
            <a:hlinkClick r:id="" action="ppaction://media"/>
            <a:extLst>
              <a:ext uri="{FF2B5EF4-FFF2-40B4-BE49-F238E27FC236}">
                <a16:creationId xmlns:a16="http://schemas.microsoft.com/office/drawing/2014/main" id="{6B6AAA83-769E-2CB6-2032-E43EF9DC33F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40090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303"/>
    </mc:Choice>
    <mc:Fallback xmlns="">
      <p:transition spd="slow" advTm="393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67129-D582-495A-8F4B-6B9075899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u="sng" dirty="0"/>
              <a:t>Bibliography</a:t>
            </a:r>
            <a:r>
              <a:rPr lang="en-GB" dirty="0"/>
              <a:t>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379698-AB4C-493D-BF95-F5781FDF2AC5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447502" y="6401750"/>
            <a:ext cx="278418" cy="274324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10</a:t>
            </a:fld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0AC7054-B138-4BAF-C04E-273F831FA9C6}"/>
              </a:ext>
            </a:extLst>
          </p:cNvPr>
          <p:cNvSpPr txBox="1"/>
          <p:nvPr/>
        </p:nvSpPr>
        <p:spPr>
          <a:xfrm>
            <a:off x="674226" y="1147614"/>
            <a:ext cx="89558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1. Delmas, Candice, ‘Political Resistance: A Matter of Fairness’,</a:t>
            </a:r>
            <a:r>
              <a:rPr lang="en-GB" i="1" dirty="0"/>
              <a:t> Law and Philosophy, </a:t>
            </a:r>
            <a:r>
              <a:rPr lang="en-GB" dirty="0"/>
              <a:t>33.4 (2014), 465-88   </a:t>
            </a:r>
            <a:r>
              <a:rPr lang="en-GB" dirty="0">
                <a:hlinkClick r:id="rId3"/>
              </a:rPr>
              <a:t>https://www.jstor.org/stable/24572522</a:t>
            </a:r>
            <a:r>
              <a:rPr lang="en-GB" dirty="0"/>
              <a:t> ( accessed 8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EA56FD1-3B0F-2281-8604-2F2B086501DE}"/>
              </a:ext>
            </a:extLst>
          </p:cNvPr>
          <p:cNvSpPr txBox="1"/>
          <p:nvPr/>
        </p:nvSpPr>
        <p:spPr>
          <a:xfrm>
            <a:off x="674226" y="1969018"/>
            <a:ext cx="84668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2. Gandhi, M. K, and Mahadev H Desai, Autobiography, or The Story of My Experiments with Truth (Navajivan Pub. House, 1996).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8874F02-10B4-BBAF-E06E-B7B97D01FFD3}"/>
              </a:ext>
            </a:extLst>
          </p:cNvPr>
          <p:cNvSpPr txBox="1"/>
          <p:nvPr/>
        </p:nvSpPr>
        <p:spPr>
          <a:xfrm>
            <a:off x="674226" y="2747415"/>
            <a:ext cx="858552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3. Herr, William A. ‘Thoreau: A Civil Disobedient?’ Ethics 85.1 (1974): 87–91. </a:t>
            </a:r>
            <a:r>
              <a:rPr lang="en-GB" dirty="0">
                <a:hlinkClick r:id="rId4"/>
              </a:rPr>
              <a:t>http://www.jstor.org/stable/2380009</a:t>
            </a:r>
            <a:r>
              <a:rPr lang="en-GB" dirty="0"/>
              <a:t>  (accessed 8 October 2025).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F3EF3A5-D57E-8A38-120D-32A0BC76D762}"/>
              </a:ext>
            </a:extLst>
          </p:cNvPr>
          <p:cNvSpPr txBox="1"/>
          <p:nvPr/>
        </p:nvSpPr>
        <p:spPr>
          <a:xfrm>
            <a:off x="674226" y="3464255"/>
            <a:ext cx="885173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4.Mansfield Fiona, ‘Rebel for Life: Extinction Rebellion’s Approach to the Climate Crisis’, Medicine, Conflict, and Survival, 36.4 (2020), pp. 375–82, doi:10.1080/13623699.2020.1848566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184240E-7DF5-D739-E359-E3DDC300D4B8}"/>
              </a:ext>
            </a:extLst>
          </p:cNvPr>
          <p:cNvSpPr txBox="1"/>
          <p:nvPr/>
        </p:nvSpPr>
        <p:spPr>
          <a:xfrm>
            <a:off x="674227" y="4417725"/>
            <a:ext cx="87591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5.Pogge, Thomas, and Michelle Kosch, John Rawls : His Life and Theory of Justice (Oxford University Press, 2007)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B53FB96-B8E3-1145-77E4-ABEF4B8BD0D4}"/>
              </a:ext>
            </a:extLst>
          </p:cNvPr>
          <p:cNvSpPr txBox="1"/>
          <p:nvPr/>
        </p:nvSpPr>
        <p:spPr>
          <a:xfrm>
            <a:off x="674226" y="5094196"/>
            <a:ext cx="88517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6.This Is Not a Drill : The Extinction Rebellion Handbook (Penguin Books, 2019)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AFEDCEF-52C6-304B-48FD-369AF4F38F15}"/>
              </a:ext>
            </a:extLst>
          </p:cNvPr>
          <p:cNvSpPr txBox="1"/>
          <p:nvPr/>
        </p:nvSpPr>
        <p:spPr>
          <a:xfrm>
            <a:off x="674226" y="5523808"/>
            <a:ext cx="835402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7.UEKÖTTER FRANK, ‘Gandhi’s Salt: To Change the World’, in Vortex, The (University of Pittsburgh Press, 2024), p. 346, doi:10.2307/jj.17207102.33</a:t>
            </a:r>
          </a:p>
        </p:txBody>
      </p:sp>
    </p:spTree>
    <p:extLst>
      <p:ext uri="{BB962C8B-B14F-4D97-AF65-F5344CB8AC3E}">
        <p14:creationId xmlns:p14="http://schemas.microsoft.com/office/powerpoint/2010/main" val="25754214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F11A6B65-5A20-4F4D-ACBB-ED50132D457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THANK YOU For Listening and watching this presentation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828E04-9C2A-4859-8050-C2DF67A249C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406261" y="5000927"/>
            <a:ext cx="3329850" cy="382887"/>
          </a:xfrm>
        </p:spPr>
        <p:txBody>
          <a:bodyPr rtlCol="0"/>
          <a:lstStyle/>
          <a:p>
            <a:pPr rtl="0"/>
            <a:r>
              <a:rPr lang="en-GB" dirty="0"/>
              <a:t>Charlotte Moore </a:t>
            </a:r>
          </a:p>
          <a:p>
            <a:pPr rtl="0"/>
            <a:r>
              <a:rPr lang="en-GB" dirty="0"/>
              <a:t>2200338</a:t>
            </a:r>
          </a:p>
        </p:txBody>
      </p:sp>
    </p:spTree>
    <p:extLst>
      <p:ext uri="{BB962C8B-B14F-4D97-AF65-F5344CB8AC3E}">
        <p14:creationId xmlns:p14="http://schemas.microsoft.com/office/powerpoint/2010/main" val="41536783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5CB8B3"/>
      </a:accent1>
      <a:accent2>
        <a:srgbClr val="F5D66E"/>
      </a:accent2>
      <a:accent3>
        <a:srgbClr val="D78189"/>
      </a:accent3>
      <a:accent4>
        <a:srgbClr val="7030A0"/>
      </a:accent4>
      <a:accent5>
        <a:srgbClr val="0070C0"/>
      </a:accent5>
      <a:accent6>
        <a:srgbClr val="C4D36D"/>
      </a:accent6>
      <a:hlink>
        <a:srgbClr val="54C3BD"/>
      </a:hlink>
      <a:folHlink>
        <a:srgbClr val="54C3BD"/>
      </a:folHlink>
    </a:clrScheme>
    <a:fontScheme name="Custom 154">
      <a:majorFont>
        <a:latin typeface="Arial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30677756_TF67328976" id="{8D41288C-A143-4C55-A19F-9A38F7741759}" vid="{98B99BFD-3B7E-4AE0-80A8-38C1178D3A4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4934E25-8442-49E9-ABDF-3146C4145F3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F6CB1848-D3E0-4F10-B640-720BE758B85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BBB5711-29E1-4F8E-81A0-7947C57B20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{D7D51CE9-3842-48A9-BD67-9B9BD2347E91}tf67328976_win32</Template>
  <TotalTime>9870</TotalTime>
  <Words>788</Words>
  <Application>Microsoft Office PowerPoint</Application>
  <PresentationFormat>Widescreen</PresentationFormat>
  <Paragraphs>147</Paragraphs>
  <Slides>11</Slides>
  <Notes>10</Notes>
  <HiddenSlides>0</HiddenSlides>
  <MMClips>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Corbel</vt:lpstr>
      <vt:lpstr>Times New Roman</vt:lpstr>
      <vt:lpstr>Office Theme</vt:lpstr>
      <vt:lpstr>Gandhi’s salt march vs. Extinction REBELLION </vt:lpstr>
      <vt:lpstr>Introduction</vt:lpstr>
      <vt:lpstr>Approach to the question</vt:lpstr>
      <vt:lpstr>Theoretical/Conceptual Frameworks</vt:lpstr>
      <vt:lpstr>Literature and sources to be consulted.</vt:lpstr>
      <vt:lpstr>Comparing sources </vt:lpstr>
      <vt:lpstr>Main Arguments </vt:lpstr>
      <vt:lpstr>Possible Conclusion and outcomes.  </vt:lpstr>
      <vt:lpstr>Concluding this presentation </vt:lpstr>
      <vt:lpstr>Bibliography </vt:lpstr>
      <vt:lpstr>THANK YOU For Listening and watching this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Charlotte Moore</dc:creator>
  <cp:lastModifiedBy>Charlotte Moore</cp:lastModifiedBy>
  <cp:revision>5</cp:revision>
  <dcterms:created xsi:type="dcterms:W3CDTF">2025-10-07T13:33:38Z</dcterms:created>
  <dcterms:modified xsi:type="dcterms:W3CDTF">2025-11-02T21:22:02Z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