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7852F6-1F11-D581-190A-BA1895C10B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88" r="931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0" y="1557619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Name: Stefan-Carauleanu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ID: 2528012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Lecturer’s Name: Chijioke-Uba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Code: 	</a:t>
            </a:r>
            <a:r>
              <a:rPr lang="en-US" sz="1700" dirty="0"/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Name: 	</a:t>
            </a:r>
            <a:r>
              <a:rPr lang="en-US" sz="1700" dirty="0"/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Component 1: 	</a:t>
            </a:r>
            <a:r>
              <a:rPr lang="en-US" sz="1700" dirty="0"/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066B2B-B2B5-93A2-5EE5-D9C73DD801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59" r="22276" b="1"/>
          <a:stretch>
            <a:fillRect/>
          </a:stretch>
        </p:blipFill>
        <p:spPr>
          <a:xfrm>
            <a:off x="2714297" y="0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dirty="0"/>
              <a:t>Presentation Overview.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1" y="-752668"/>
            <a:ext cx="3292475" cy="5719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  <a:p>
            <a:endParaRPr lang="en-GB" sz="1700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27C1ED2-A974-2FD4-1E30-7278F50A2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7365" y="1005707"/>
            <a:ext cx="243851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Background of Basil's Bakery.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Nature and Scope of the Problems.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Critique and Application of the PESTEL Framework.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Critique and Application of the Cause-and-Effect  Model.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Key Findings.</a:t>
            </a: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D7A9E4-3062-7D1A-1364-62A8E940DB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75" y="153111"/>
            <a:ext cx="6491064" cy="1899912"/>
          </a:xfrm>
        </p:spPr>
        <p:txBody>
          <a:bodyPr>
            <a:normAutofit/>
          </a:bodyPr>
          <a:lstStyle/>
          <a:p>
            <a:r>
              <a:rPr lang="en-GB" sz="4000" dirty="0"/>
              <a:t>Background of Basil's Bakery.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012171"/>
            <a:ext cx="4369658" cy="46927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• Independent artisan bakery located in Coventry, UK.</a:t>
            </a:r>
          </a:p>
          <a:p>
            <a:pPr marL="0" indent="0">
              <a:buNone/>
            </a:pPr>
            <a:r>
              <a:rPr lang="en-GB" sz="1900" dirty="0"/>
              <a:t>• Established in 2015 by Basil.</a:t>
            </a:r>
          </a:p>
          <a:p>
            <a:pPr marL="0" indent="0">
              <a:buNone/>
            </a:pPr>
            <a:r>
              <a:rPr lang="en-GB" sz="1900" dirty="0"/>
              <a:t>• Specialises in organic cakes, pastries and breads.</a:t>
            </a:r>
          </a:p>
          <a:p>
            <a:pPr marL="0" indent="0">
              <a:buNone/>
            </a:pPr>
            <a:r>
              <a:rPr lang="en-GB" sz="1900" dirty="0"/>
              <a:t>• Serves local shoppers, retail workers and office employees.</a:t>
            </a:r>
          </a:p>
          <a:p>
            <a:pPr marL="0" indent="0">
              <a:buNone/>
            </a:pPr>
            <a:r>
              <a:rPr lang="en-GB" sz="1900" dirty="0"/>
              <a:t>• Experienced strong sales growth before 2020.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Nature and Scope of the Problems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CC5D309-725F-38BF-EAF8-9E1E86B636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387366"/>
            <a:ext cx="5183500" cy="54706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Main Problem: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Sales have stagnated at approximately 25% below 2019 levels.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External Problems (Limited Control) 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Reduced footfall in the retail park.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Shop closures resulting in fewer customers.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Increased home working reducing customer visits.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Rising inflation and operating costs.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Internal Problems (Greater Control) </a:t>
            </a:r>
            <a:r>
              <a:rPr lang="en-US" altLang="en-US" sz="1400" dirty="0">
                <a:latin typeface="Arial" panose="020B0604020202020204" pitchFamily="34" charset="0"/>
              </a:rPr>
              <a:t>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No delivery service available.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Limited ability to take customer pre-orders.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Reliance on Basil being present in the bakery.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Unpredictable costs of organic ingredients.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DD1C4F-CBC3-6F7A-28D4-BB2D73D3D7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5" r="306" b="-2"/>
          <a:stretch>
            <a:fillRect/>
          </a:stretch>
        </p:blipFill>
        <p:spPr>
          <a:xfrm>
            <a:off x="4957135" y="1671568"/>
            <a:ext cx="7234865" cy="518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6BEC6B-5C77-412D-B45A-5B0F46F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6214"/>
            <a:ext cx="10515600" cy="148118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Critique of the PESTEL Framework</a:t>
            </a: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1033A61-8883-5698-F567-DA23C876E3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21531" y="1237958"/>
            <a:ext cx="3904488" cy="67243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is PESTEL?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PESTEL is a strategic framework used to analyze the external environment of a business. It examines Political, Economic, Social, Technological, Environmental and Legal factors that may influence organizational performance.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Why is it used?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Identifies opportunities and threats.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Supports strategic planning and decision-making.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Helps businesses understand external influences.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Benefits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Provides a structured approach to environmental analysis.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Encourages long-term strategic thinking.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Helps organizations identify future trends.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Focuses only on external factors.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Does not provide direct solutions to problems.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Information can become outdated if conditions change rapidly.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Reference: Johnson et al. (2020)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A53D2F-AC43-9920-C6A8-2F782B12C1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3" r="3" b="3"/>
          <a:stretch>
            <a:fillRect/>
          </a:stretch>
        </p:blipFill>
        <p:spPr>
          <a:xfrm>
            <a:off x="-1" y="1149850"/>
            <a:ext cx="7096789" cy="570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Source: Basil's Bakery Case Study (2026).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65735"/>
              </p:ext>
            </p:extLst>
          </p:nvPr>
        </p:nvGraphicFramePr>
        <p:xfrm>
          <a:off x="682304" y="2132013"/>
          <a:ext cx="10827391" cy="35310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06043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838137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-Food safety and hygiene regulations must be followed.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2: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-Business rates and government policies affect operating costs.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-Rising inflation has increased operating costs.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 :</a:t>
                      </a:r>
                    </a:p>
                    <a:p>
                      <a:r>
                        <a:rPr lang="en-GB" sz="1400" b="1" dirty="0"/>
                        <a:t>-Organic ingredients have become more expensive and unpredictable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-More people are working from home.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 :</a:t>
                      </a:r>
                    </a:p>
                    <a:p>
                      <a:r>
                        <a:rPr lang="en-GB" sz="1400" b="1" dirty="0"/>
                        <a:t>-Reduced retail park footfall has decreased customer visits.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-No online ordering is available.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 :</a:t>
                      </a:r>
                    </a:p>
                    <a:p>
                      <a:r>
                        <a:rPr lang="en-GB" sz="1400" b="1" dirty="0"/>
                        <a:t>-No delivery service is offered to customers.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-Compliance with food hygiene regulations is required.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 :</a:t>
                      </a:r>
                    </a:p>
                    <a:p>
                      <a:r>
                        <a:rPr lang="en-GB" sz="1400" b="1" dirty="0"/>
                        <a:t>-Employment laws affect staffing and workplace practise.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 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-The bakery relies on organic ingredients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 :</a:t>
                      </a:r>
                    </a:p>
                    <a:p>
                      <a:r>
                        <a:rPr lang="en-GB" sz="1400" b="1" dirty="0"/>
                        <a:t>-Environmental conditions can affect ingredient availability and cost.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3D spheres connected with a red line">
            <a:extLst>
              <a:ext uri="{FF2B5EF4-FFF2-40B4-BE49-F238E27FC236}">
                <a16:creationId xmlns:a16="http://schemas.microsoft.com/office/drawing/2014/main" id="{B5D1CB6C-2185-7B96-AE66-1C737B84E0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59" r="1747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endParaRPr lang="en-GB" sz="3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ECB8219-835F-21C1-753C-184C892E91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10197" y="2459567"/>
            <a:ext cx="6781803" cy="480411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is the Cause-and-Effect Model?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problem-solving tool (also known as a Fishbone Diagram) used to identify the root causes of a problem.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Why is it used?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Identifies the causes of a problem.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Supports decision-making.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Encourages structured analysis.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Benefits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Easy to understand.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Identifies root causes.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Organizes complex problems.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Does not rank causes by importance.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Can oversimplify issues.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Depends on the quality of information.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400" dirty="0"/>
              <a:t>Reference: Mind Tools (2025).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Reference: Mind Tools (2025)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inflation and operating costs.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Closures in the retail park.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customers working from home.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Fewer visitors to the retail park.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Lower customer footfall levels.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sales in 2020.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Ingredients costs are un-predictable.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ingredients are expensive.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digital technology.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 available.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ability to take pre-orders.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Basil's Bakery Case Study (2026).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keys">
            <a:extLst>
              <a:ext uri="{FF2B5EF4-FFF2-40B4-BE49-F238E27FC236}">
                <a16:creationId xmlns:a16="http://schemas.microsoft.com/office/drawing/2014/main" id="{C4F461E5-2714-168F-696E-6D64978978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81" r="15160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196" y="-52952"/>
            <a:ext cx="6781804" cy="1559301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Findings: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6" y="2084065"/>
            <a:ext cx="5247340" cy="4196219"/>
          </a:xfrm>
        </p:spPr>
        <p:txBody>
          <a:bodyPr anchor="ctr">
            <a:no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Sales have remained approximately 25% below 2019 levels due to a combination of internal and external factors.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External factors such as reduced retail park footfall, home working and rising inflation have negatively affected sales performance.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Internal factors including the lack of online ordering and delivery service have limited customer convenience and accessibility.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The PESTEL Framework and Cause-And-Effect Model identified multiple factors contributing to the bakery’s sales stagnation.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DABC42-13B8-664F-656A-B53A9AC986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1537" y="1338751"/>
            <a:ext cx="9827884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1)Basil's Bakery Case Study (2026).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 Solving and Decision-Making Case Study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University of Wales Trinity Saint David.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2) Johnson, G., Scholes, K. and Whittington, R.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12th end. Harlow: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3) Kotler, P. and Keller, K.L. (2016).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15th end. Harlow: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4) Mind Tools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Cause and Effect Analysis (Fishbone Diagram)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https://www.mindtools.com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30 June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5) Slack, N. and Brandon-Jones, A. (2019).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Operations and Process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6th end. Harlow: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6) Dess, G.G., McNamara, G., Eisner, A.B. and Lee, S.H. (2021).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Management: Creating Competitive Advantages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10th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 York: McGraw-Hill Education.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7) Lynch, R. (2021).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9th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8) Wheelen, T.L., Hunger, J.D., Hoffman, A.N. and Bamford, C.E. (2018).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Management and Business Policy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15th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9) Oakland, J.S. (2014).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Total Quality Management and Operational Excellence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4th end. London: Routledge.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10) BPP Learning Media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BPP Learning Media.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CF79C1-90F6-F274-4D8B-96BC1E13D7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2095</TotalTime>
  <Words>1179</Words>
  <Application>Microsoft Office PowerPoint</Application>
  <PresentationFormat>Widescreen</PresentationFormat>
  <Paragraphs>174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Presentation Overview.</vt:lpstr>
      <vt:lpstr>Background of Basil's Bakery.</vt:lpstr>
      <vt:lpstr>Nature and Scope of the Problems</vt:lpstr>
      <vt:lpstr>Critique of the PESTEL Framework </vt:lpstr>
      <vt:lpstr>  Provide an application and discuss the information provided in your PESTEL Framework   </vt:lpstr>
      <vt:lpstr>Provide a critique of the Cause-and-Effect model </vt:lpstr>
      <vt:lpstr>PowerPoint Presentation</vt:lpstr>
      <vt:lpstr>Provide a summary of your Key Findings: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is that stefan ?</cp:lastModifiedBy>
  <cp:revision>100</cp:revision>
  <dcterms:created xsi:type="dcterms:W3CDTF">2024-01-29T11:42:05Z</dcterms:created>
  <dcterms:modified xsi:type="dcterms:W3CDTF">2026-06-09T17:05:43Z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