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66" r:id="rId5"/>
    <p:sldId id="267" r:id="rId6"/>
    <p:sldId id="268" r:id="rId7"/>
    <p:sldId id="263" r:id="rId8"/>
    <p:sldId id="270" r:id="rId9"/>
    <p:sldId id="269" r:id="rId10"/>
    <p:sldId id="271" r:id="rId11"/>
    <p:sldId id="260" r:id="rId12"/>
    <p:sldId id="272" r:id="rId13"/>
    <p:sldId id="273" r:id="rId14"/>
    <p:sldId id="27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3CD9A-688B-4715-AA41-BA26112D185D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EDB4-8508-4783-8BE0-AE320B0C8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168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3CD9A-688B-4715-AA41-BA26112D185D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EDB4-8508-4783-8BE0-AE320B0C8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742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3CD9A-688B-4715-AA41-BA26112D185D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EDB4-8508-4783-8BE0-AE320B0C8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67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3CD9A-688B-4715-AA41-BA26112D185D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EDB4-8508-4783-8BE0-AE320B0C8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456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3CD9A-688B-4715-AA41-BA26112D185D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EDB4-8508-4783-8BE0-AE320B0C8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303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3CD9A-688B-4715-AA41-BA26112D185D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EDB4-8508-4783-8BE0-AE320B0C8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596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3CD9A-688B-4715-AA41-BA26112D185D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EDB4-8508-4783-8BE0-AE320B0C8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656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3CD9A-688B-4715-AA41-BA26112D185D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EDB4-8508-4783-8BE0-AE320B0C8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307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3CD9A-688B-4715-AA41-BA26112D185D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EDB4-8508-4783-8BE0-AE320B0C8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767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3CD9A-688B-4715-AA41-BA26112D185D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EDB4-8508-4783-8BE0-AE320B0C8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694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3CD9A-688B-4715-AA41-BA26112D185D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EDB4-8508-4783-8BE0-AE320B0C8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6924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7859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3104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27878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725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05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4012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8583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45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1225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100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2987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9189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306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397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7445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4968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59665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649744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7642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7992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45030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9423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82161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87017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98339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96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102063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24385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80336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57459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55557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65223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0428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63CD9A-688B-4715-AA41-BA26112D185D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7EEDB4-8508-4783-8BE0-AE320B0C8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59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565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716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26/04/2016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053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dictionary.cambridge.org/dictionary/english/group" TargetMode="External"/><Relationship Id="rId13" Type="http://schemas.openxmlformats.org/officeDocument/2006/relationships/hyperlink" Target="http://dictionary.cambridge.org/dictionary/english/political" TargetMode="External"/><Relationship Id="rId3" Type="http://schemas.openxmlformats.org/officeDocument/2006/relationships/hyperlink" Target="http://dictionary.cambridge.org/dictionary/english/plan" TargetMode="External"/><Relationship Id="rId7" Type="http://schemas.openxmlformats.org/officeDocument/2006/relationships/hyperlink" Target="http://dictionary.cambridge.org/dictionary/english/officially" TargetMode="External"/><Relationship Id="rId12" Type="http://schemas.openxmlformats.org/officeDocument/2006/relationships/hyperlink" Target="http://dictionary.cambridge.org/dictionary/english/government" TargetMode="External"/><Relationship Id="rId17" Type="http://schemas.openxmlformats.org/officeDocument/2006/relationships/hyperlink" Target="https://en.wikipedia.org/wiki/Principle" TargetMode="External"/><Relationship Id="rId2" Type="http://schemas.openxmlformats.org/officeDocument/2006/relationships/hyperlink" Target="http://dictionary.cambridge.org/dictionary/english/idea" TargetMode="External"/><Relationship Id="rId16" Type="http://schemas.openxmlformats.org/officeDocument/2006/relationships/hyperlink" Target="https://en.wikipedia.org/wiki/System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dictionary.cambridge.org/dictionary/english/agreed" TargetMode="External"/><Relationship Id="rId11" Type="http://schemas.openxmlformats.org/officeDocument/2006/relationships/hyperlink" Target="http://dictionary.cambridge.org/dictionary/english/organization" TargetMode="External"/><Relationship Id="rId5" Type="http://schemas.openxmlformats.org/officeDocument/2006/relationships/hyperlink" Target="http://dictionary.cambridge.org/dictionary/english/situation" TargetMode="External"/><Relationship Id="rId15" Type="http://schemas.openxmlformats.org/officeDocument/2006/relationships/hyperlink" Target="https://en.wikipedia.org/wiki/Deliberation" TargetMode="External"/><Relationship Id="rId10" Type="http://schemas.openxmlformats.org/officeDocument/2006/relationships/hyperlink" Target="http://dictionary.cambridge.org/dictionary/english/business" TargetMode="External"/><Relationship Id="rId4" Type="http://schemas.openxmlformats.org/officeDocument/2006/relationships/hyperlink" Target="http://dictionary.cambridge.org/dictionary/english/particular" TargetMode="External"/><Relationship Id="rId9" Type="http://schemas.openxmlformats.org/officeDocument/2006/relationships/hyperlink" Target="http://dictionary.cambridge.org/dictionary/english/people" TargetMode="External"/><Relationship Id="rId14" Type="http://schemas.openxmlformats.org/officeDocument/2006/relationships/hyperlink" Target="http://dictionary.cambridge.org/dictionary/english/party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Leading and Developing the School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prstClr val="black">
                    <a:tint val="75000"/>
                  </a:prstClr>
                </a:solidFill>
                <a:latin typeface="Calibri"/>
              </a:rPr>
              <a:t>Graduate Certificate 2016</a:t>
            </a:r>
          </a:p>
          <a:p>
            <a:pPr lvl="0"/>
            <a:r>
              <a:rPr lang="en-GB" dirty="0">
                <a:solidFill>
                  <a:prstClr val="black">
                    <a:tint val="75000"/>
                  </a:prstClr>
                </a:solidFill>
                <a:latin typeface="Calibri"/>
              </a:rPr>
              <a:t>National, Local and School Policy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7638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By the end of the session participants will be able to:</a:t>
            </a:r>
          </a:p>
          <a:p>
            <a:r>
              <a:rPr lang="en-GB" dirty="0"/>
              <a:t>Understand the difference between statutory policies, documents and non-statutory policies and documents</a:t>
            </a:r>
          </a:p>
          <a:p>
            <a:r>
              <a:rPr lang="en-GB" dirty="0"/>
              <a:t>Know how government policy influences the development of school policy</a:t>
            </a:r>
          </a:p>
          <a:p>
            <a:r>
              <a:rPr lang="en-GB" dirty="0"/>
              <a:t>Recognise what good school leaders do in relation to the development of policy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487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prstClr val="black"/>
                </a:solidFill>
                <a:latin typeface="Calibri"/>
              </a:rPr>
              <a:t>What are the purposes of policies at national, local and school level?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a set of ​</a:t>
            </a:r>
            <a:r>
              <a:rPr lang="en-GB" b="1" dirty="0">
                <a:hlinkClick r:id="rId2" tooltip="ideas"/>
              </a:rPr>
              <a:t>ideas</a:t>
            </a:r>
            <a:r>
              <a:rPr lang="en-GB" b="1" dirty="0"/>
              <a:t> or a ​</a:t>
            </a:r>
            <a:r>
              <a:rPr lang="en-GB" b="1" dirty="0">
                <a:hlinkClick r:id="rId3" tooltip="plan"/>
              </a:rPr>
              <a:t>plan</a:t>
            </a:r>
            <a:r>
              <a:rPr lang="en-GB" b="1" dirty="0"/>
              <a:t> of what to do in ​</a:t>
            </a:r>
            <a:r>
              <a:rPr lang="en-GB" b="1" dirty="0">
                <a:hlinkClick r:id="rId4" tooltip="particular"/>
              </a:rPr>
              <a:t>particular</a:t>
            </a:r>
            <a:r>
              <a:rPr lang="en-GB" b="1" dirty="0"/>
              <a:t> ​</a:t>
            </a:r>
            <a:r>
              <a:rPr lang="en-GB" b="1" dirty="0">
                <a:hlinkClick r:id="rId5" tooltip="situations"/>
              </a:rPr>
              <a:t>situations</a:t>
            </a:r>
            <a:r>
              <a:rPr lang="en-GB" b="1" dirty="0"/>
              <a:t> that has been ​</a:t>
            </a:r>
            <a:r>
              <a:rPr lang="en-GB" b="1" dirty="0">
                <a:hlinkClick r:id="rId6" tooltip="agreed"/>
              </a:rPr>
              <a:t>agreed</a:t>
            </a:r>
            <a:r>
              <a:rPr lang="en-GB" b="1" dirty="0"/>
              <a:t> to ​</a:t>
            </a:r>
            <a:r>
              <a:rPr lang="en-GB" b="1" dirty="0">
                <a:hlinkClick r:id="rId7" tooltip="officially"/>
              </a:rPr>
              <a:t>officially</a:t>
            </a:r>
            <a:r>
              <a:rPr lang="en-GB" b="1" dirty="0"/>
              <a:t> by a ​</a:t>
            </a:r>
            <a:r>
              <a:rPr lang="en-GB" b="1" dirty="0">
                <a:hlinkClick r:id="rId8" tooltip="group"/>
              </a:rPr>
              <a:t>group</a:t>
            </a:r>
            <a:r>
              <a:rPr lang="en-GB" b="1" dirty="0"/>
              <a:t> of ​</a:t>
            </a:r>
            <a:r>
              <a:rPr lang="en-GB" b="1" dirty="0">
                <a:hlinkClick r:id="rId9" tooltip="people"/>
              </a:rPr>
              <a:t>people</a:t>
            </a:r>
            <a:r>
              <a:rPr lang="en-GB" b="1" dirty="0"/>
              <a:t>, a ​</a:t>
            </a:r>
            <a:r>
              <a:rPr lang="en-GB" b="1" dirty="0">
                <a:hlinkClick r:id="rId10" tooltip="business"/>
              </a:rPr>
              <a:t>business</a:t>
            </a:r>
            <a:r>
              <a:rPr lang="en-GB" b="1" dirty="0"/>
              <a:t> ​</a:t>
            </a:r>
            <a:r>
              <a:rPr lang="en-GB" b="1" dirty="0">
                <a:hlinkClick r:id="rId11" tooltip="organization"/>
              </a:rPr>
              <a:t>organization</a:t>
            </a:r>
            <a:r>
              <a:rPr lang="en-GB" b="1" dirty="0"/>
              <a:t>, a ​</a:t>
            </a:r>
            <a:r>
              <a:rPr lang="en-GB" b="1" dirty="0">
                <a:hlinkClick r:id="rId12" tooltip="government"/>
              </a:rPr>
              <a:t>government</a:t>
            </a:r>
            <a:r>
              <a:rPr lang="en-GB" b="1" dirty="0"/>
              <a:t>, or a ​</a:t>
            </a:r>
            <a:r>
              <a:rPr lang="en-GB" b="1" dirty="0">
                <a:hlinkClick r:id="rId13" tooltip="political"/>
              </a:rPr>
              <a:t>political</a:t>
            </a:r>
            <a:r>
              <a:rPr lang="en-GB" b="1" dirty="0"/>
              <a:t> ​</a:t>
            </a:r>
            <a:r>
              <a:rPr lang="en-GB" b="1" dirty="0">
                <a:hlinkClick r:id="rId14" tooltip="party"/>
              </a:rPr>
              <a:t>party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a </a:t>
            </a:r>
            <a:r>
              <a:rPr lang="en-GB" b="1" u="sng" dirty="0">
                <a:solidFill>
                  <a:srgbClr val="FF0000"/>
                </a:solidFill>
              </a:rPr>
              <a:t>course</a:t>
            </a:r>
            <a:r>
              <a:rPr lang="en-GB" b="1" dirty="0"/>
              <a:t> or </a:t>
            </a:r>
            <a:r>
              <a:rPr lang="en-GB" b="1" u="sng" dirty="0">
                <a:solidFill>
                  <a:srgbClr val="FF0000"/>
                </a:solidFill>
              </a:rPr>
              <a:t>principle</a:t>
            </a:r>
            <a:r>
              <a:rPr lang="en-GB" b="1" u="sng" dirty="0"/>
              <a:t> </a:t>
            </a:r>
            <a:r>
              <a:rPr lang="en-GB" b="1" dirty="0"/>
              <a:t>of </a:t>
            </a:r>
            <a:r>
              <a:rPr lang="en-GB" b="1" u="sng" dirty="0">
                <a:solidFill>
                  <a:srgbClr val="FF0000"/>
                </a:solidFill>
              </a:rPr>
              <a:t>action</a:t>
            </a:r>
            <a:r>
              <a:rPr lang="en-GB" b="1" dirty="0"/>
              <a:t> adopted or proposed by an organization or individual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A policy is a </a:t>
            </a:r>
            <a:r>
              <a:rPr lang="en-GB" b="1" dirty="0">
                <a:hlinkClick r:id="rId15" tooltip="Deliberation"/>
              </a:rPr>
              <a:t>deliberate</a:t>
            </a:r>
            <a:r>
              <a:rPr lang="en-GB" b="1" dirty="0"/>
              <a:t> </a:t>
            </a:r>
            <a:r>
              <a:rPr lang="en-GB" b="1" dirty="0">
                <a:hlinkClick r:id="rId16" tooltip="System"/>
              </a:rPr>
              <a:t>system</a:t>
            </a:r>
            <a:r>
              <a:rPr lang="en-GB" b="1" dirty="0"/>
              <a:t> of </a:t>
            </a:r>
            <a:r>
              <a:rPr lang="en-GB" b="1" dirty="0">
                <a:hlinkClick r:id="rId17" tooltip="Principle"/>
              </a:rPr>
              <a:t>principles</a:t>
            </a:r>
            <a:r>
              <a:rPr lang="en-GB" b="1" dirty="0"/>
              <a:t> to guide decisions and achieve rational outcomes.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IDENTIFY A NATIONAL, LOCAL AND SCHOOL POLICY WHICH HAS AN IMPACT ON YOUR WORKING LIFE.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463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Policy is the tool that supports the implementation of 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85" y="1556792"/>
            <a:ext cx="4528879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655" y="3501008"/>
            <a:ext cx="3378174" cy="2561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7621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Statutory and non-statutory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sz="3000" dirty="0">
                <a:solidFill>
                  <a:prstClr val="black"/>
                </a:solidFill>
                <a:latin typeface="Calibri"/>
              </a:rPr>
              <a:t>Statutory – required by law to be determined, adopted and implemented by governing bodies</a:t>
            </a:r>
          </a:p>
          <a:p>
            <a:pPr lvl="0"/>
            <a:r>
              <a:rPr lang="en-GB" sz="3000" dirty="0">
                <a:solidFill>
                  <a:prstClr val="black"/>
                </a:solidFill>
                <a:latin typeface="Calibri"/>
              </a:rPr>
              <a:t>Statutory documents – required by law that the governing body has a duty to produce, adopt and publish</a:t>
            </a:r>
          </a:p>
          <a:p>
            <a:pPr lvl="0"/>
            <a:r>
              <a:rPr lang="en-GB" sz="3000" dirty="0">
                <a:solidFill>
                  <a:prstClr val="black"/>
                </a:solidFill>
                <a:latin typeface="Calibri"/>
              </a:rPr>
              <a:t>Non-statutory policies – recommended as good practice</a:t>
            </a:r>
          </a:p>
          <a:p>
            <a:pPr lvl="0"/>
            <a:r>
              <a:rPr lang="en-GB" sz="3000" dirty="0">
                <a:solidFill>
                  <a:prstClr val="black"/>
                </a:solidFill>
                <a:latin typeface="Calibri"/>
              </a:rPr>
              <a:t>Non-statutory documents – recommended to be produced as good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142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mapping template, list policies and documents (which you are aware of in your school) which you believe fall into the identified categories.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1421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influences the content of school policy?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Research</a:t>
            </a:r>
          </a:p>
          <a:p>
            <a:r>
              <a:rPr lang="en-GB" dirty="0"/>
              <a:t>Effective practice</a:t>
            </a:r>
          </a:p>
          <a:p>
            <a:r>
              <a:rPr lang="en-GB" dirty="0"/>
              <a:t>Government guidelines/policy</a:t>
            </a:r>
          </a:p>
          <a:p>
            <a:r>
              <a:rPr lang="en-GB" dirty="0"/>
              <a:t>New ideas</a:t>
            </a:r>
          </a:p>
          <a:p>
            <a:r>
              <a:rPr lang="en-GB" dirty="0"/>
              <a:t>External influence</a:t>
            </a:r>
          </a:p>
          <a:p>
            <a:r>
              <a:rPr lang="en-GB" dirty="0"/>
              <a:t>Estyn/the inspection system</a:t>
            </a:r>
          </a:p>
          <a:p>
            <a:r>
              <a:rPr lang="en-GB" dirty="0"/>
              <a:t>External accountability</a:t>
            </a:r>
          </a:p>
          <a:p>
            <a:r>
              <a:rPr lang="en-GB" dirty="0"/>
              <a:t>School self-evaluation and improvement cycle</a:t>
            </a:r>
          </a:p>
          <a:p>
            <a:r>
              <a:rPr lang="en-GB" dirty="0"/>
              <a:t>Leadership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891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Learning and teaching policy: an example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8836058"/>
              </p:ext>
            </p:extLst>
          </p:nvPr>
        </p:nvGraphicFramePr>
        <p:xfrm>
          <a:off x="457200" y="1600200"/>
          <a:ext cx="8229600" cy="4426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Influence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Example</a:t>
                      </a:r>
                      <a:endParaRPr lang="en-GB" dirty="0"/>
                    </a:p>
                  </a:txBody>
                  <a:tcPr/>
                </a:tc>
              </a:tr>
              <a:tr h="377840">
                <a:tc>
                  <a:txBody>
                    <a:bodyPr/>
                    <a:lstStyle/>
                    <a:p>
                      <a:r>
                        <a:rPr lang="en-GB" dirty="0" smtClean="0"/>
                        <a:t>Research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John</a:t>
                      </a:r>
                      <a:r>
                        <a:rPr lang="en-GB" baseline="0" dirty="0" smtClean="0"/>
                        <a:t> Hattie, </a:t>
                      </a:r>
                      <a:r>
                        <a:rPr lang="en-GB" baseline="0" dirty="0" err="1" smtClean="0"/>
                        <a:t>AfL</a:t>
                      </a:r>
                      <a:r>
                        <a:rPr lang="en-GB" baseline="0" dirty="0" smtClean="0"/>
                        <a:t>,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Effective practice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OTP/ITP,</a:t>
                      </a:r>
                      <a:r>
                        <a:rPr lang="en-GB" baseline="0" dirty="0" smtClean="0"/>
                        <a:t> Visible Learning, Excellence in Teaching/Estyn Case Studies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Government</a:t>
                      </a:r>
                      <a:r>
                        <a:rPr lang="en-GB" baseline="0" dirty="0" smtClean="0"/>
                        <a:t> Guidelines/Policy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Pedagogy Framework?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New ideas (linked</a:t>
                      </a:r>
                      <a:r>
                        <a:rPr lang="en-GB" baseline="0" dirty="0" smtClean="0"/>
                        <a:t> to research?)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Flipped Classrooms/VAC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External influence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‘What the school down</a:t>
                      </a:r>
                      <a:r>
                        <a:rPr lang="en-GB" baseline="0" dirty="0" smtClean="0"/>
                        <a:t> the road is doing’</a:t>
                      </a:r>
                    </a:p>
                    <a:p>
                      <a:r>
                        <a:rPr lang="en-GB" baseline="0" dirty="0" smtClean="0"/>
                        <a:t>‘What a consultant says is the ‘thing’ to do’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Estyn/inspection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Framework, guidance, case studies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External accountability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Consortia/Challenge Adviser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Leadership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Personal views/experience, what has been done before/previous successes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1281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Welsh Government Education Policy Developments – how do they have an impact on your school policy?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Foundation Phase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21</a:t>
            </a:r>
            <a:r>
              <a:rPr lang="en-GB" baseline="30000" dirty="0"/>
              <a:t>st</a:t>
            </a:r>
            <a:r>
              <a:rPr lang="en-GB" dirty="0"/>
              <a:t> Century Schools Programme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National Literacy and Numeracy Framework and testing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Welsh Medium Education Policy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Welsh Language Strategy ‘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Fyw</a:t>
            </a:r>
            <a:r>
              <a:rPr lang="en-GB" dirty="0"/>
              <a:t>’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Successful Futures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Qualified for Life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Rewriting the Future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Schools Challenge </a:t>
            </a:r>
            <a:r>
              <a:rPr lang="en-GB" dirty="0" err="1"/>
              <a:t>Cymru</a:t>
            </a: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National School Categorisation System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err="1"/>
              <a:t>FaCE</a:t>
            </a:r>
            <a:r>
              <a:rPr lang="en-GB" dirty="0"/>
              <a:t> the challenge together: family and community engagement toolkit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New Deal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Funding: Educational Effectiveness Grant and Pupil Deprivation Grant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8910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– Policy to 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en-GB" sz="3000" dirty="0">
                <a:solidFill>
                  <a:prstClr val="black"/>
                </a:solidFill>
                <a:latin typeface="Calibri"/>
              </a:rPr>
              <a:t>Take </a:t>
            </a:r>
            <a:r>
              <a:rPr lang="en-GB" sz="3000" b="1" dirty="0">
                <a:solidFill>
                  <a:prstClr val="black"/>
                </a:solidFill>
                <a:latin typeface="Calibri"/>
              </a:rPr>
              <a:t>one</a:t>
            </a:r>
            <a:r>
              <a:rPr lang="en-GB" sz="3000" dirty="0">
                <a:solidFill>
                  <a:prstClr val="black"/>
                </a:solidFill>
                <a:latin typeface="Calibri"/>
              </a:rPr>
              <a:t> of the national policies identified on the previous slide and discuss how this has an impact on your school policy and practice.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sz="3000" dirty="0">
                <a:solidFill>
                  <a:prstClr val="black"/>
                </a:solidFill>
                <a:latin typeface="Calibri"/>
              </a:rPr>
              <a:t>What does your school policy state?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sz="3000" dirty="0">
                <a:solidFill>
                  <a:prstClr val="black"/>
                </a:solidFill>
                <a:latin typeface="Calibri"/>
              </a:rPr>
              <a:t>How has this influenced practice?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sz="3000" dirty="0">
                <a:solidFill>
                  <a:prstClr val="black"/>
                </a:solidFill>
                <a:latin typeface="Calibri"/>
              </a:rPr>
              <a:t>How do you evaluate the impact of the policy?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sz="3000" dirty="0">
                <a:solidFill>
                  <a:prstClr val="black"/>
                </a:solidFill>
                <a:latin typeface="Calibri"/>
              </a:rPr>
              <a:t>When and how will the policy be reviewed?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sz="3000" dirty="0">
                <a:solidFill>
                  <a:prstClr val="black"/>
                </a:solidFill>
                <a:latin typeface="Calibri"/>
              </a:rPr>
              <a:t>How do staff and pupils become involved in policy development and evaluation?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891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do good school leaders do in the development of policy?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Build vision and set </a:t>
            </a:r>
            <a:r>
              <a:rPr lang="en-GB" dirty="0" smtClean="0"/>
              <a:t>direction</a:t>
            </a:r>
          </a:p>
          <a:p>
            <a:r>
              <a:rPr lang="en-GB" dirty="0" smtClean="0"/>
              <a:t>Distribute leadership in an effective way</a:t>
            </a:r>
          </a:p>
          <a:p>
            <a:r>
              <a:rPr lang="en-GB" dirty="0" smtClean="0"/>
              <a:t>Demonstrate responsiveness to the contexts in which they work (national, local, school)</a:t>
            </a:r>
          </a:p>
          <a:p>
            <a:r>
              <a:rPr lang="en-GB" dirty="0" smtClean="0"/>
              <a:t>Influence staff motivation, commitment and ownership</a:t>
            </a:r>
          </a:p>
          <a:p>
            <a:r>
              <a:rPr lang="en-GB" dirty="0" smtClean="0"/>
              <a:t>Develop people</a:t>
            </a:r>
          </a:p>
          <a:p>
            <a:r>
              <a:rPr lang="en-GB" dirty="0" smtClean="0"/>
              <a:t>Build vision and set direction</a:t>
            </a:r>
          </a:p>
          <a:p>
            <a:r>
              <a:rPr lang="en-GB" dirty="0" smtClean="0"/>
              <a:t>Create organisational stability</a:t>
            </a:r>
          </a:p>
          <a:p>
            <a:r>
              <a:rPr lang="en-GB" dirty="0" smtClean="0"/>
              <a:t>Build collaborative cultures</a:t>
            </a:r>
          </a:p>
          <a:p>
            <a:pPr marL="0" indent="0">
              <a:buNone/>
            </a:pPr>
            <a:r>
              <a:rPr lang="en-GB" dirty="0" smtClean="0"/>
              <a:t>NCSL </a:t>
            </a:r>
            <a:r>
              <a:rPr lang="en-GB" smtClean="0"/>
              <a:t>(2006)  </a:t>
            </a:r>
            <a:r>
              <a:rPr lang="en-GB" dirty="0" smtClean="0"/>
              <a:t>Seven strong claims about successful school leadership.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8910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514</Words>
  <Application>Microsoft Office PowerPoint</Application>
  <PresentationFormat>On-screen Show (4:3)</PresentationFormat>
  <Paragraphs>85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Calibri</vt:lpstr>
      <vt:lpstr>Myriad Pro</vt:lpstr>
      <vt:lpstr>Wingdings</vt:lpstr>
      <vt:lpstr>Office Theme</vt:lpstr>
      <vt:lpstr>20140311PresentationUWTSDTemplate</vt:lpstr>
      <vt:lpstr>1_20140311PresentationUWTSDTemplate</vt:lpstr>
      <vt:lpstr>2_20140311PresentationUWTSDTemplate</vt:lpstr>
      <vt:lpstr>Leading and Developing the School</vt:lpstr>
      <vt:lpstr>Learning outcomes</vt:lpstr>
      <vt:lpstr>What are the purposes of policies at national, local and school level?</vt:lpstr>
      <vt:lpstr>Policy is the tool that supports the implementation of vision</vt:lpstr>
      <vt:lpstr>Statutory and non-statutory</vt:lpstr>
      <vt:lpstr>Task</vt:lpstr>
      <vt:lpstr>What influences the content of school policy?</vt:lpstr>
      <vt:lpstr>Learning and teaching policy: an example</vt:lpstr>
      <vt:lpstr>Welsh Government Education Policy Developments – how do they have an impact on your school policy?</vt:lpstr>
      <vt:lpstr>Task – Policy to Action</vt:lpstr>
      <vt:lpstr>What do good school leaders do in the development of policy?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Developing the School</dc:title>
  <dc:creator>Jayne Edwards</dc:creator>
  <cp:lastModifiedBy>Sharon James</cp:lastModifiedBy>
  <cp:revision>43</cp:revision>
  <dcterms:created xsi:type="dcterms:W3CDTF">2016-04-25T11:42:19Z</dcterms:created>
  <dcterms:modified xsi:type="dcterms:W3CDTF">2016-04-26T12:59:50Z</dcterms:modified>
</cp:coreProperties>
</file>