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327" r:id="rId2"/>
    <p:sldId id="314" r:id="rId3"/>
    <p:sldId id="331" r:id="rId4"/>
    <p:sldId id="321" r:id="rId5"/>
    <p:sldId id="329" r:id="rId6"/>
    <p:sldId id="339" r:id="rId7"/>
    <p:sldId id="333" r:id="rId8"/>
    <p:sldId id="332" r:id="rId9"/>
    <p:sldId id="340" r:id="rId10"/>
    <p:sldId id="322" r:id="rId11"/>
    <p:sldId id="315" r:id="rId12"/>
    <p:sldId id="342" r:id="rId13"/>
    <p:sldId id="330" r:id="rId14"/>
    <p:sldId id="316" r:id="rId15"/>
    <p:sldId id="338" r:id="rId16"/>
    <p:sldId id="318" r:id="rId17"/>
    <p:sldId id="319" r:id="rId18"/>
    <p:sldId id="320" r:id="rId19"/>
    <p:sldId id="323" r:id="rId20"/>
    <p:sldId id="324" r:id="rId21"/>
    <p:sldId id="343" r:id="rId22"/>
    <p:sldId id="326" r:id="rId23"/>
    <p:sldId id="334" r:id="rId24"/>
    <p:sldId id="335" r:id="rId25"/>
    <p:sldId id="337" r:id="rId26"/>
    <p:sldId id="336" r:id="rId27"/>
    <p:sldId id="31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8F835F-4726-44C4-BC53-9111F5B1DE21}" v="1" dt="2022-09-01T17:34:31.3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94660"/>
  </p:normalViewPr>
  <p:slideViewPr>
    <p:cSldViewPr snapToGrid="0">
      <p:cViewPr>
        <p:scale>
          <a:sx n="89" d="100"/>
          <a:sy n="89" d="100"/>
        </p:scale>
        <p:origin x="36" y="1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39B76F-0B4E-4978-9326-EF590A38DE50}" type="datetimeFigureOut">
              <a:rPr lang="en-GB" smtClean="0"/>
              <a:t>10/10/2023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A0CFD6-C277-49A8-8271-8789AEA2AE93}" type="slidenum">
              <a:rPr lang="en-GB" smtClean="0"/>
              <a:t>‹#›</a:t>
            </a:fld>
            <a:endParaRPr lang="en-GB"/>
          </a:p>
        </p:txBody>
      </p:sp>
    </p:spTree>
    <p:extLst>
      <p:ext uri="{BB962C8B-B14F-4D97-AF65-F5344CB8AC3E}">
        <p14:creationId xmlns:p14="http://schemas.microsoft.com/office/powerpoint/2010/main" val="3875820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E304AC-9FB3-44B6-B40A-869B48AC1C9B}" type="slidenum">
              <a:rPr lang="en-GB" smtClean="0"/>
              <a:t>2</a:t>
            </a:fld>
            <a:endParaRPr lang="en-GB"/>
          </a:p>
        </p:txBody>
      </p:sp>
    </p:spTree>
    <p:extLst>
      <p:ext uri="{BB962C8B-B14F-4D97-AF65-F5344CB8AC3E}">
        <p14:creationId xmlns:p14="http://schemas.microsoft.com/office/powerpoint/2010/main" val="709889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3</a:t>
            </a:fld>
            <a:endParaRPr lang="cy-GB" altLang="en-US"/>
          </a:p>
        </p:txBody>
      </p:sp>
    </p:spTree>
    <p:extLst>
      <p:ext uri="{BB962C8B-B14F-4D97-AF65-F5344CB8AC3E}">
        <p14:creationId xmlns:p14="http://schemas.microsoft.com/office/powerpoint/2010/main" val="1297158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539750" y="677863"/>
            <a:ext cx="6022975" cy="3389312"/>
          </a:xfrm>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itchFamily="34" charset="0"/>
              <a:ea typeface="ＭＳ Ｐゴシック" pitchFamily="34" charset="-128"/>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6EA1B45C-894C-46FE-BF0C-F5B09520EC4F}" type="slidenum">
              <a:rPr lang="cy-GB" altLang="en-US" sz="1200">
                <a:latin typeface="Arial" pitchFamily="34" charset="0"/>
              </a:rPr>
              <a:pPr/>
              <a:t>4</a:t>
            </a:fld>
            <a:endParaRPr lang="cy-GB" altLang="en-US" sz="120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5</a:t>
            </a:fld>
            <a:endParaRPr lang="cy-GB" altLang="en-US"/>
          </a:p>
        </p:txBody>
      </p:sp>
    </p:spTree>
    <p:extLst>
      <p:ext uri="{BB962C8B-B14F-4D97-AF65-F5344CB8AC3E}">
        <p14:creationId xmlns:p14="http://schemas.microsoft.com/office/powerpoint/2010/main" val="38246498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pPr marL="228600" indent="-228600">
              <a:buAutoNum type="arabicPeriod"/>
            </a:pPr>
            <a:endParaRPr lang="en-GB" dirty="0"/>
          </a:p>
          <a:p>
            <a:pPr marL="0" indent="0">
              <a:buNone/>
            </a:pPr>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6</a:t>
            </a:fld>
            <a:endParaRPr lang="cy-GB" altLang="en-US"/>
          </a:p>
        </p:txBody>
      </p:sp>
    </p:spTree>
    <p:extLst>
      <p:ext uri="{BB962C8B-B14F-4D97-AF65-F5344CB8AC3E}">
        <p14:creationId xmlns:p14="http://schemas.microsoft.com/office/powerpoint/2010/main" val="18115032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7</a:t>
            </a:fld>
            <a:endParaRPr lang="cy-GB" altLang="en-US"/>
          </a:p>
        </p:txBody>
      </p:sp>
    </p:spTree>
    <p:extLst>
      <p:ext uri="{BB962C8B-B14F-4D97-AF65-F5344CB8AC3E}">
        <p14:creationId xmlns:p14="http://schemas.microsoft.com/office/powerpoint/2010/main" val="437090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8</a:t>
            </a:fld>
            <a:endParaRPr lang="cy-GB" altLang="en-US"/>
          </a:p>
        </p:txBody>
      </p:sp>
    </p:spTree>
    <p:extLst>
      <p:ext uri="{BB962C8B-B14F-4D97-AF65-F5344CB8AC3E}">
        <p14:creationId xmlns:p14="http://schemas.microsoft.com/office/powerpoint/2010/main" val="2069500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xfrm>
            <a:off x="539750" y="677863"/>
            <a:ext cx="6022975" cy="3389312"/>
          </a:xfrm>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itchFamily="34" charset="0"/>
              <a:ea typeface="ＭＳ Ｐゴシック" pitchFamily="34" charset="-128"/>
            </a:endParaRP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9062266B-6509-470F-82FB-3EA6DDB49F64}" type="slidenum">
              <a:rPr lang="cy-GB" altLang="en-US" sz="1200">
                <a:latin typeface="Arial" pitchFamily="34" charset="0"/>
              </a:rPr>
              <a:pPr/>
              <a:t>9</a:t>
            </a:fld>
            <a:endParaRPr lang="cy-GB" altLang="en-US" sz="120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xfrm>
            <a:off x="539750" y="677863"/>
            <a:ext cx="6022975" cy="3389312"/>
          </a:xfrm>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itchFamily="34" charset="0"/>
              <a:ea typeface="ＭＳ Ｐゴシック" pitchFamily="34" charset="-128"/>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451650B3-E5BD-4B19-B318-94746912EFAD}" type="slidenum">
              <a:rPr lang="cy-GB" altLang="en-US" sz="1200">
                <a:latin typeface="Arial" pitchFamily="34" charset="0"/>
              </a:rPr>
              <a:pPr/>
              <a:t>10</a:t>
            </a:fld>
            <a:endParaRPr lang="cy-GB" altLang="en-US" sz="120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11</a:t>
            </a:fld>
            <a:endParaRPr lang="cy-GB" altLang="en-US"/>
          </a:p>
        </p:txBody>
      </p:sp>
    </p:spTree>
    <p:extLst>
      <p:ext uri="{BB962C8B-B14F-4D97-AF65-F5344CB8AC3E}">
        <p14:creationId xmlns:p14="http://schemas.microsoft.com/office/powerpoint/2010/main" val="27873637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13</a:t>
            </a:fld>
            <a:endParaRPr lang="cy-GB" altLang="en-US"/>
          </a:p>
        </p:txBody>
      </p:sp>
    </p:spTree>
    <p:extLst>
      <p:ext uri="{BB962C8B-B14F-4D97-AF65-F5344CB8AC3E}">
        <p14:creationId xmlns:p14="http://schemas.microsoft.com/office/powerpoint/2010/main" val="5102852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xfrm>
            <a:off x="539750" y="677863"/>
            <a:ext cx="6022975" cy="3389312"/>
          </a:xfrm>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ea typeface="ＭＳ Ｐゴシック" pitchFamily="34" charset="-128"/>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2BE2D12B-0CF8-4F49-B73E-5E9716F07D83}" type="slidenum">
              <a:rPr lang="cy-GB" altLang="en-US" sz="1200">
                <a:latin typeface="Arial" pitchFamily="34" charset="0"/>
              </a:rPr>
              <a:pPr/>
              <a:t>14</a:t>
            </a:fld>
            <a:endParaRPr lang="cy-GB" altLang="en-US" sz="120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15</a:t>
            </a:fld>
            <a:endParaRPr lang="cy-GB" altLang="en-US"/>
          </a:p>
        </p:txBody>
      </p:sp>
    </p:spTree>
    <p:extLst>
      <p:ext uri="{BB962C8B-B14F-4D97-AF65-F5344CB8AC3E}">
        <p14:creationId xmlns:p14="http://schemas.microsoft.com/office/powerpoint/2010/main" val="2199292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16</a:t>
            </a:fld>
            <a:endParaRPr lang="cy-GB" altLang="en-US"/>
          </a:p>
        </p:txBody>
      </p:sp>
    </p:spTree>
    <p:extLst>
      <p:ext uri="{BB962C8B-B14F-4D97-AF65-F5344CB8AC3E}">
        <p14:creationId xmlns:p14="http://schemas.microsoft.com/office/powerpoint/2010/main" val="3088672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17</a:t>
            </a:fld>
            <a:endParaRPr lang="cy-GB" altLang="en-US"/>
          </a:p>
        </p:txBody>
      </p:sp>
    </p:spTree>
    <p:extLst>
      <p:ext uri="{BB962C8B-B14F-4D97-AF65-F5344CB8AC3E}">
        <p14:creationId xmlns:p14="http://schemas.microsoft.com/office/powerpoint/2010/main" val="27006687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a:xfrm>
            <a:off x="539750" y="677863"/>
            <a:ext cx="6022975" cy="3389312"/>
          </a:xfrm>
        </p:spPr>
      </p:sp>
      <p:sp>
        <p:nvSpPr>
          <p:cNvPr id="3" name="Dalfan Nodiadau 2"/>
          <p:cNvSpPr>
            <a:spLocks noGrp="1"/>
          </p:cNvSpPr>
          <p:nvPr>
            <p:ph type="body" idx="1"/>
          </p:nvPr>
        </p:nvSpPr>
        <p:spPr/>
        <p:txBody>
          <a:bodyPr/>
          <a:lstStyle/>
          <a:p>
            <a:endParaRPr lang="en-GB" dirty="0"/>
          </a:p>
        </p:txBody>
      </p:sp>
      <p:sp>
        <p:nvSpPr>
          <p:cNvPr id="4" name="Dalfan Rhif y Sleid 3"/>
          <p:cNvSpPr>
            <a:spLocks noGrp="1"/>
          </p:cNvSpPr>
          <p:nvPr>
            <p:ph type="sldNum" sz="quarter" idx="10"/>
          </p:nvPr>
        </p:nvSpPr>
        <p:spPr/>
        <p:txBody>
          <a:bodyPr/>
          <a:lstStyle/>
          <a:p>
            <a:fld id="{701C1434-3CE8-4640-86CC-DF5E7BACADF5}" type="slidenum">
              <a:rPr lang="cy-GB" altLang="en-US" smtClean="0"/>
              <a:pPr/>
              <a:t>18</a:t>
            </a:fld>
            <a:endParaRPr lang="cy-GB" altLang="en-US"/>
          </a:p>
        </p:txBody>
      </p:sp>
    </p:spTree>
    <p:extLst>
      <p:ext uri="{BB962C8B-B14F-4D97-AF65-F5344CB8AC3E}">
        <p14:creationId xmlns:p14="http://schemas.microsoft.com/office/powerpoint/2010/main" val="1127239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539750" y="677863"/>
            <a:ext cx="6022975" cy="3389312"/>
          </a:xfrm>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ea typeface="ＭＳ Ｐゴシック" pitchFamily="34" charset="-128"/>
            </a:endParaRP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49725014-609F-419F-8E33-25D303C488CD}" type="slidenum">
              <a:rPr lang="cy-GB" altLang="en-US" sz="1200">
                <a:latin typeface="Arial" pitchFamily="34" charset="0"/>
              </a:rPr>
              <a:pPr/>
              <a:t>19</a:t>
            </a:fld>
            <a:endParaRPr lang="cy-GB" altLang="en-US" sz="120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539750" y="677863"/>
            <a:ext cx="6022975" cy="3389312"/>
          </a:xfrm>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ea typeface="ＭＳ Ｐゴシック" pitchFamily="34" charset="-128"/>
            </a:endParaRP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42950" indent="-285750">
              <a:defRPr sz="2400">
                <a:solidFill>
                  <a:schemeClr val="tx1"/>
                </a:solidFill>
                <a:latin typeface="Times" charset="0"/>
                <a:ea typeface="ＭＳ Ｐゴシック" pitchFamily="34" charset="-128"/>
              </a:defRPr>
            </a:lvl2pPr>
            <a:lvl3pPr marL="1143000" indent="-228600">
              <a:defRPr sz="2400">
                <a:solidFill>
                  <a:schemeClr val="tx1"/>
                </a:solidFill>
                <a:latin typeface="Times" charset="0"/>
                <a:ea typeface="ＭＳ Ｐゴシック" pitchFamily="34" charset="-128"/>
              </a:defRPr>
            </a:lvl3pPr>
            <a:lvl4pPr marL="1600200" indent="-228600">
              <a:defRPr sz="2400">
                <a:solidFill>
                  <a:schemeClr val="tx1"/>
                </a:solidFill>
                <a:latin typeface="Times" charset="0"/>
                <a:ea typeface="ＭＳ Ｐゴシック" pitchFamily="34" charset="-128"/>
              </a:defRPr>
            </a:lvl4pPr>
            <a:lvl5pPr marL="2057400" indent="-228600">
              <a:defRPr sz="2400">
                <a:solidFill>
                  <a:schemeClr val="tx1"/>
                </a:solidFill>
                <a:latin typeface="Times"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Times"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Times"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Times"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Times" charset="0"/>
                <a:ea typeface="ＭＳ Ｐゴシック" pitchFamily="34" charset="-128"/>
              </a:defRPr>
            </a:lvl9pPr>
          </a:lstStyle>
          <a:p>
            <a:fld id="{6E9BFFB1-C053-41AB-AD72-69CC68D8FAEC}" type="slidenum">
              <a:rPr lang="cy-GB" altLang="en-US" sz="1200">
                <a:latin typeface="Arial" pitchFamily="34" charset="0"/>
              </a:rPr>
              <a:pPr/>
              <a:t>20</a:t>
            </a:fld>
            <a:endParaRPr lang="cy-GB" altLang="en-US" sz="120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22</a:t>
            </a:fld>
            <a:endParaRPr lang="cy-GB" altLang="en-US"/>
          </a:p>
        </p:txBody>
      </p:sp>
    </p:spTree>
    <p:extLst>
      <p:ext uri="{BB962C8B-B14F-4D97-AF65-F5344CB8AC3E}">
        <p14:creationId xmlns:p14="http://schemas.microsoft.com/office/powerpoint/2010/main" val="4672943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23</a:t>
            </a:fld>
            <a:endParaRPr lang="cy-GB" altLang="en-US"/>
          </a:p>
        </p:txBody>
      </p:sp>
    </p:spTree>
    <p:extLst>
      <p:ext uri="{BB962C8B-B14F-4D97-AF65-F5344CB8AC3E}">
        <p14:creationId xmlns:p14="http://schemas.microsoft.com/office/powerpoint/2010/main" val="42676496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24</a:t>
            </a:fld>
            <a:endParaRPr lang="cy-GB" altLang="en-US"/>
          </a:p>
        </p:txBody>
      </p:sp>
    </p:spTree>
    <p:extLst>
      <p:ext uri="{BB962C8B-B14F-4D97-AF65-F5344CB8AC3E}">
        <p14:creationId xmlns:p14="http://schemas.microsoft.com/office/powerpoint/2010/main" val="37683822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25</a:t>
            </a:fld>
            <a:endParaRPr lang="cy-GB" altLang="en-US"/>
          </a:p>
        </p:txBody>
      </p:sp>
    </p:spTree>
    <p:extLst>
      <p:ext uri="{BB962C8B-B14F-4D97-AF65-F5344CB8AC3E}">
        <p14:creationId xmlns:p14="http://schemas.microsoft.com/office/powerpoint/2010/main" val="12375770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26</a:t>
            </a:fld>
            <a:endParaRPr lang="cy-GB" altLang="en-US"/>
          </a:p>
        </p:txBody>
      </p:sp>
    </p:spTree>
    <p:extLst>
      <p:ext uri="{BB962C8B-B14F-4D97-AF65-F5344CB8AC3E}">
        <p14:creationId xmlns:p14="http://schemas.microsoft.com/office/powerpoint/2010/main" val="1971329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677863"/>
            <a:ext cx="6022975" cy="3389312"/>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01C1434-3CE8-4640-86CC-DF5E7BACADF5}" type="slidenum">
              <a:rPr lang="cy-GB" altLang="en-US" smtClean="0"/>
              <a:pPr/>
              <a:t>27</a:t>
            </a:fld>
            <a:endParaRPr lang="cy-GB" altLang="en-US"/>
          </a:p>
        </p:txBody>
      </p:sp>
    </p:spTree>
    <p:extLst>
      <p:ext uri="{BB962C8B-B14F-4D97-AF65-F5344CB8AC3E}">
        <p14:creationId xmlns:p14="http://schemas.microsoft.com/office/powerpoint/2010/main" val="3380319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3206841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2217233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3433985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4549097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3547188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1134268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3976871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3628228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79511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2452590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fld id="{C90F6EEA-FCFD-404E-89B9-D4C024E14587}" type="datetimeFigureOut">
              <a:rPr lang="en-GB" smtClean="0"/>
              <a:t>10/10/2023</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fld id="{C0107A1F-702D-4FC1-893B-052B01221508}" type="slidenum">
              <a:rPr lang="en-GB" smtClean="0"/>
              <a:t>‹#›</a:t>
            </a:fld>
            <a:endParaRPr lang="en-GB"/>
          </a:p>
        </p:txBody>
      </p:sp>
    </p:spTree>
    <p:extLst>
      <p:ext uri="{BB962C8B-B14F-4D97-AF65-F5344CB8AC3E}">
        <p14:creationId xmlns:p14="http://schemas.microsoft.com/office/powerpoint/2010/main" val="18178551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02E51870-38CA-8300-93EC-51FC928F0C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4047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0F6EEA-FCFD-404E-89B9-D4C024E14587}" type="datetimeFigureOut">
              <a:rPr lang="en-GB" smtClean="0"/>
              <a:t>10/10/2023</a:t>
            </a:fld>
            <a:endParaRPr lang="en-GB"/>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107A1F-702D-4FC1-893B-052B01221508}" type="slidenum">
              <a:rPr lang="en-GB" smtClean="0"/>
              <a:t>‹#›</a:t>
            </a:fld>
            <a:endParaRPr lang="en-GB"/>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11064875" y="0"/>
            <a:ext cx="1155700" cy="152400"/>
          </a:xfrm>
          <a:prstGeom prst="rect">
            <a:avLst/>
          </a:prstGeom>
        </p:spPr>
        <p:txBody>
          <a:bodyPr horzOverflow="overflow" lIns="0" tIns="0" rIns="0" bIns="0">
            <a:spAutoFit/>
          </a:bodyPr>
          <a:lstStyle/>
          <a:p>
            <a:pPr algn="r"/>
            <a:r>
              <a:rPr lang="en-GB" sz="100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4"/>
          <a:stretch>
            <a:fillRect/>
          </a:stretch>
        </p:blipFill>
        <p:spPr>
          <a:xfrm>
            <a:off x="28575" y="5713836"/>
            <a:ext cx="12192000" cy="1196127"/>
          </a:xfrm>
          <a:prstGeom prst="rect">
            <a:avLst/>
          </a:prstGeom>
        </p:spPr>
      </p:pic>
    </p:spTree>
    <p:extLst>
      <p:ext uri="{BB962C8B-B14F-4D97-AF65-F5344CB8AC3E}">
        <p14:creationId xmlns:p14="http://schemas.microsoft.com/office/powerpoint/2010/main" val="3845445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4.xml"/><Relationship Id="rId1" Type="http://schemas.openxmlformats.org/officeDocument/2006/relationships/video" Target="https://www.youtube.com/embed/BMc9TPwoVxQ?feature=oembed"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7526" y="2499609"/>
            <a:ext cx="11056948" cy="2387600"/>
          </a:xfrm>
        </p:spPr>
        <p:txBody>
          <a:bodyPr>
            <a:noAutofit/>
          </a:bodyPr>
          <a:lstStyle/>
          <a:p>
            <a:r>
              <a:rPr lang="en-US" altLang="en-US" sz="4800" dirty="0"/>
              <a:t>ECEY4001/C</a:t>
            </a:r>
            <a:br>
              <a:rPr lang="en-US" altLang="en-US" sz="4800" dirty="0"/>
            </a:br>
            <a:r>
              <a:rPr lang="en-GB" altLang="en-US" sz="4800" dirty="0">
                <a:solidFill>
                  <a:schemeClr val="accent6">
                    <a:lumMod val="75000"/>
                  </a:schemeClr>
                </a:solidFill>
              </a:rPr>
              <a:t>Human Development</a:t>
            </a:r>
            <a:br>
              <a:rPr lang="en-GB" altLang="en-US" sz="4800" dirty="0">
                <a:solidFill>
                  <a:schemeClr val="accent6">
                    <a:lumMod val="75000"/>
                  </a:schemeClr>
                </a:solidFill>
              </a:rPr>
            </a:br>
            <a:br>
              <a:rPr lang="en-GB" altLang="en-US" sz="4800" dirty="0"/>
            </a:br>
            <a:r>
              <a:rPr lang="en-GB" altLang="en-US" sz="4800" dirty="0">
                <a:solidFill>
                  <a:schemeClr val="accent6">
                    <a:lumMod val="75000"/>
                  </a:schemeClr>
                </a:solidFill>
              </a:rPr>
              <a:t>Lecture 8 – Play</a:t>
            </a:r>
            <a:r>
              <a:rPr lang="en-GB" altLang="en-US" sz="4800" dirty="0"/>
              <a:t> </a:t>
            </a:r>
            <a:endParaRPr lang="en-GB" sz="4800" dirty="0"/>
          </a:p>
        </p:txBody>
      </p:sp>
    </p:spTree>
    <p:extLst>
      <p:ext uri="{BB962C8B-B14F-4D97-AF65-F5344CB8AC3E}">
        <p14:creationId xmlns:p14="http://schemas.microsoft.com/office/powerpoint/2010/main" val="3916259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46D7D-E34D-43A8-8593-CCEA4E44E161}"/>
              </a:ext>
            </a:extLst>
          </p:cNvPr>
          <p:cNvSpPr>
            <a:spLocks noGrp="1"/>
          </p:cNvSpPr>
          <p:nvPr>
            <p:ph type="title"/>
          </p:nvPr>
        </p:nvSpPr>
        <p:spPr/>
        <p:txBody>
          <a:bodyPr/>
          <a:lstStyle/>
          <a:p>
            <a:pPr algn="ctr"/>
            <a:r>
              <a:rPr lang="en-GB" dirty="0">
                <a:solidFill>
                  <a:schemeClr val="accent6">
                    <a:lumMod val="75000"/>
                  </a:schemeClr>
                </a:solidFill>
              </a:rPr>
              <a:t>Task</a:t>
            </a:r>
          </a:p>
        </p:txBody>
      </p:sp>
      <p:sp>
        <p:nvSpPr>
          <p:cNvPr id="4" name="Content Placeholder 3">
            <a:extLst>
              <a:ext uri="{FF2B5EF4-FFF2-40B4-BE49-F238E27FC236}">
                <a16:creationId xmlns:a16="http://schemas.microsoft.com/office/drawing/2014/main" id="{6E9202E6-ACB6-42AE-A4A9-750C3A877EF1}"/>
              </a:ext>
            </a:extLst>
          </p:cNvPr>
          <p:cNvSpPr>
            <a:spLocks noGrp="1"/>
          </p:cNvSpPr>
          <p:nvPr>
            <p:ph sz="half" idx="2"/>
          </p:nvPr>
        </p:nvSpPr>
        <p:spPr>
          <a:xfrm>
            <a:off x="2671742" y="1825625"/>
            <a:ext cx="5124449" cy="4351338"/>
          </a:xfrm>
        </p:spPr>
        <p:txBody>
          <a:bodyPr/>
          <a:lstStyle/>
          <a:p>
            <a:r>
              <a:rPr lang="en-GB" dirty="0">
                <a:solidFill>
                  <a:schemeClr val="accent6">
                    <a:lumMod val="75000"/>
                  </a:schemeClr>
                </a:solidFill>
              </a:rPr>
              <a:t>Research the term ‘Play’</a:t>
            </a:r>
          </a:p>
          <a:p>
            <a:r>
              <a:rPr lang="en-GB" dirty="0">
                <a:solidFill>
                  <a:schemeClr val="accent6">
                    <a:lumMod val="75000"/>
                  </a:schemeClr>
                </a:solidFill>
              </a:rPr>
              <a:t>10 minutes</a:t>
            </a:r>
          </a:p>
        </p:txBody>
      </p:sp>
    </p:spTree>
    <p:extLst>
      <p:ext uri="{BB962C8B-B14F-4D97-AF65-F5344CB8AC3E}">
        <p14:creationId xmlns:p14="http://schemas.microsoft.com/office/powerpoint/2010/main" val="1746475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3"/>
          <p:cNvSpPr>
            <a:spLocks noGrp="1"/>
          </p:cNvSpPr>
          <p:nvPr>
            <p:ph type="title"/>
          </p:nvPr>
        </p:nvSpPr>
        <p:spPr/>
        <p:txBody>
          <a:bodyPr>
            <a:noAutofit/>
          </a:bodyPr>
          <a:lstStyle/>
          <a:p>
            <a:pPr algn="ctr"/>
            <a:r>
              <a:rPr lang="en-GB" altLang="en-US" sz="4800" dirty="0">
                <a:solidFill>
                  <a:schemeClr val="accent6">
                    <a:lumMod val="75000"/>
                  </a:schemeClr>
                </a:solidFill>
              </a:rPr>
              <a:t>Play</a:t>
            </a:r>
            <a:endParaRPr lang="en-US" altLang="en-US" sz="4800" dirty="0">
              <a:solidFill>
                <a:schemeClr val="accent6">
                  <a:lumMod val="75000"/>
                </a:schemeClr>
              </a:solidFill>
            </a:endParaRPr>
          </a:p>
        </p:txBody>
      </p:sp>
      <p:sp>
        <p:nvSpPr>
          <p:cNvPr id="17412" name="Content Placeholder 5"/>
          <p:cNvSpPr>
            <a:spLocks noGrp="1"/>
          </p:cNvSpPr>
          <p:nvPr>
            <p:ph sz="half" idx="2"/>
          </p:nvPr>
        </p:nvSpPr>
        <p:spPr>
          <a:xfrm>
            <a:off x="1485900" y="1825625"/>
            <a:ext cx="9867900" cy="4351338"/>
          </a:xfrm>
        </p:spPr>
        <p:txBody>
          <a:bodyPr/>
          <a:lstStyle/>
          <a:p>
            <a:r>
              <a:rPr lang="en-GB" altLang="en-US" dirty="0">
                <a:solidFill>
                  <a:schemeClr val="accent6">
                    <a:lumMod val="75000"/>
                  </a:schemeClr>
                </a:solidFill>
              </a:rPr>
              <a:t>Google the definition of ‘play’ and the first thing that pops up is this:</a:t>
            </a:r>
          </a:p>
          <a:p>
            <a:pPr marL="0" indent="0">
              <a:buNone/>
            </a:pPr>
            <a:r>
              <a:rPr lang="en-GB" altLang="en-US" dirty="0">
                <a:solidFill>
                  <a:schemeClr val="accent6">
                    <a:lumMod val="75000"/>
                  </a:schemeClr>
                </a:solidFill>
              </a:rPr>
              <a:t> “to engage in activity for enjoyment and recreation rather than a serious or practical purpose”</a:t>
            </a:r>
            <a:endParaRPr lang="en-US" altLang="en-US" dirty="0">
              <a:solidFill>
                <a:schemeClr val="accent6">
                  <a:lumMod val="75000"/>
                </a:schemeClr>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912F8-521B-4A0C-A841-ADD7E50E43B5}"/>
              </a:ext>
            </a:extLst>
          </p:cNvPr>
          <p:cNvSpPr>
            <a:spLocks noGrp="1"/>
          </p:cNvSpPr>
          <p:nvPr>
            <p:ph type="title"/>
          </p:nvPr>
        </p:nvSpPr>
        <p:spPr/>
        <p:txBody>
          <a:bodyPr>
            <a:noAutofit/>
          </a:bodyPr>
          <a:lstStyle/>
          <a:p>
            <a:pPr algn="ctr"/>
            <a:r>
              <a:rPr lang="en-GB" sz="4800" dirty="0">
                <a:solidFill>
                  <a:schemeClr val="accent6">
                    <a:lumMod val="75000"/>
                  </a:schemeClr>
                </a:solidFill>
              </a:rPr>
              <a:t>Play</a:t>
            </a:r>
          </a:p>
        </p:txBody>
      </p:sp>
      <p:sp>
        <p:nvSpPr>
          <p:cNvPr id="4" name="Content Placeholder 3">
            <a:extLst>
              <a:ext uri="{FF2B5EF4-FFF2-40B4-BE49-F238E27FC236}">
                <a16:creationId xmlns:a16="http://schemas.microsoft.com/office/drawing/2014/main" id="{A0FC392C-B6EF-469F-A137-96C8880E2EF9}"/>
              </a:ext>
            </a:extLst>
          </p:cNvPr>
          <p:cNvSpPr>
            <a:spLocks noGrp="1"/>
          </p:cNvSpPr>
          <p:nvPr>
            <p:ph sz="half" idx="2"/>
          </p:nvPr>
        </p:nvSpPr>
        <p:spPr>
          <a:xfrm>
            <a:off x="1135856" y="1892643"/>
            <a:ext cx="10160093" cy="4486274"/>
          </a:xfrm>
        </p:spPr>
        <p:txBody>
          <a:bodyPr/>
          <a:lstStyle/>
          <a:p>
            <a:r>
              <a:rPr lang="en-GB" dirty="0">
                <a:solidFill>
                  <a:schemeClr val="accent6">
                    <a:lumMod val="75000"/>
                  </a:schemeClr>
                </a:solidFill>
              </a:rPr>
              <a:t>Different to each one of us</a:t>
            </a:r>
          </a:p>
          <a:p>
            <a:endParaRPr lang="en-GB" dirty="0">
              <a:solidFill>
                <a:schemeClr val="accent6">
                  <a:lumMod val="75000"/>
                </a:schemeClr>
              </a:solidFill>
            </a:endParaRPr>
          </a:p>
          <a:p>
            <a:r>
              <a:rPr lang="en-GB" dirty="0">
                <a:solidFill>
                  <a:schemeClr val="accent6">
                    <a:lumMod val="75000"/>
                  </a:schemeClr>
                </a:solidFill>
              </a:rPr>
              <a:t>‘Play is whatever the individual wants it to be, either to meet a need, solve a problem or express a feeling’</a:t>
            </a:r>
          </a:p>
          <a:p>
            <a:pPr marL="0" indent="0" algn="r">
              <a:buNone/>
            </a:pPr>
            <a:r>
              <a:rPr lang="en-GB" dirty="0">
                <a:solidFill>
                  <a:schemeClr val="accent1">
                    <a:lumMod val="50000"/>
                  </a:schemeClr>
                </a:solidFill>
              </a:rPr>
              <a:t>	</a:t>
            </a:r>
            <a:r>
              <a:rPr lang="en-GB" dirty="0">
                <a:solidFill>
                  <a:schemeClr val="accent6">
                    <a:lumMod val="75000"/>
                  </a:schemeClr>
                </a:solidFill>
              </a:rPr>
              <a:t>(Smidt, 2011)  </a:t>
            </a:r>
          </a:p>
        </p:txBody>
      </p:sp>
    </p:spTree>
    <p:extLst>
      <p:ext uri="{BB962C8B-B14F-4D97-AF65-F5344CB8AC3E}">
        <p14:creationId xmlns:p14="http://schemas.microsoft.com/office/powerpoint/2010/main" val="3938797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64249-D4F3-4722-92D8-93103013C2BB}"/>
              </a:ext>
            </a:extLst>
          </p:cNvPr>
          <p:cNvSpPr>
            <a:spLocks noGrp="1"/>
          </p:cNvSpPr>
          <p:nvPr>
            <p:ph type="title"/>
          </p:nvPr>
        </p:nvSpPr>
        <p:spPr>
          <a:xfrm>
            <a:off x="2152650" y="-7586"/>
            <a:ext cx="7886700" cy="1325563"/>
          </a:xfrm>
        </p:spPr>
        <p:txBody>
          <a:bodyPr>
            <a:noAutofit/>
          </a:bodyPr>
          <a:lstStyle/>
          <a:p>
            <a:pPr algn="ctr"/>
            <a:r>
              <a:rPr lang="en-GB" sz="4800" dirty="0">
                <a:solidFill>
                  <a:schemeClr val="accent6">
                    <a:lumMod val="75000"/>
                  </a:schemeClr>
                </a:solidFill>
              </a:rPr>
              <a:t>Task</a:t>
            </a:r>
          </a:p>
        </p:txBody>
      </p:sp>
      <p:sp>
        <p:nvSpPr>
          <p:cNvPr id="4" name="Content Placeholder 3">
            <a:extLst>
              <a:ext uri="{FF2B5EF4-FFF2-40B4-BE49-F238E27FC236}">
                <a16:creationId xmlns:a16="http://schemas.microsoft.com/office/drawing/2014/main" id="{A42F308C-C4DB-4D19-A9F6-EB8739AFC300}"/>
              </a:ext>
            </a:extLst>
          </p:cNvPr>
          <p:cNvSpPr>
            <a:spLocks noGrp="1"/>
          </p:cNvSpPr>
          <p:nvPr>
            <p:ph sz="half" idx="2"/>
          </p:nvPr>
        </p:nvSpPr>
        <p:spPr>
          <a:xfrm>
            <a:off x="685800" y="1317977"/>
            <a:ext cx="9974426" cy="4351338"/>
          </a:xfrm>
        </p:spPr>
        <p:txBody>
          <a:bodyPr>
            <a:normAutofit/>
          </a:bodyPr>
          <a:lstStyle/>
          <a:p>
            <a:pPr marL="514350" indent="-514350">
              <a:buAutoNum type="arabicPeriod"/>
            </a:pPr>
            <a:r>
              <a:rPr lang="en-GB" dirty="0">
                <a:solidFill>
                  <a:schemeClr val="accent6">
                    <a:lumMod val="75000"/>
                  </a:schemeClr>
                </a:solidFill>
              </a:rPr>
              <a:t>What does play look like for 3 – 4 –year olds</a:t>
            </a:r>
          </a:p>
          <a:p>
            <a:pPr marL="514350" indent="-514350">
              <a:buAutoNum type="arabicPeriod"/>
            </a:pPr>
            <a:r>
              <a:rPr lang="en-GB" dirty="0">
                <a:solidFill>
                  <a:schemeClr val="accent6">
                    <a:lumMod val="75000"/>
                  </a:schemeClr>
                </a:solidFill>
              </a:rPr>
              <a:t>How do settings ensure they provide appropriate  opportunities to play</a:t>
            </a:r>
          </a:p>
          <a:p>
            <a:pPr marL="514350" indent="-514350">
              <a:buAutoNum type="arabicPeriod"/>
            </a:pPr>
            <a:r>
              <a:rPr lang="en-GB" dirty="0">
                <a:solidFill>
                  <a:schemeClr val="accent6">
                    <a:lumMod val="75000"/>
                  </a:schemeClr>
                </a:solidFill>
              </a:rPr>
              <a:t>What are some of the barriers to providing good play opportunities</a:t>
            </a:r>
          </a:p>
          <a:p>
            <a:pPr marL="514350" indent="-514350">
              <a:buAutoNum type="arabicPeriod"/>
            </a:pPr>
            <a:r>
              <a:rPr lang="en-GB" dirty="0">
                <a:solidFill>
                  <a:schemeClr val="accent6">
                    <a:lumMod val="75000"/>
                  </a:schemeClr>
                </a:solidFill>
              </a:rPr>
              <a:t>What skills can be developed through play?</a:t>
            </a:r>
          </a:p>
        </p:txBody>
      </p:sp>
    </p:spTree>
    <p:extLst>
      <p:ext uri="{BB962C8B-B14F-4D97-AF65-F5344CB8AC3E}">
        <p14:creationId xmlns:p14="http://schemas.microsoft.com/office/powerpoint/2010/main" val="5642018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74961-A533-4A3D-A33A-12E4ECB257D6}"/>
              </a:ext>
            </a:extLst>
          </p:cNvPr>
          <p:cNvSpPr>
            <a:spLocks noGrp="1"/>
          </p:cNvSpPr>
          <p:nvPr>
            <p:ph type="title"/>
          </p:nvPr>
        </p:nvSpPr>
        <p:spPr/>
        <p:txBody>
          <a:bodyPr>
            <a:noAutofit/>
          </a:bodyPr>
          <a:lstStyle/>
          <a:p>
            <a:pPr algn="ctr"/>
            <a:r>
              <a:rPr lang="en-GB" sz="4800" dirty="0">
                <a:solidFill>
                  <a:schemeClr val="accent6">
                    <a:lumMod val="75000"/>
                  </a:schemeClr>
                </a:solidFill>
              </a:rPr>
              <a:t>What about you?</a:t>
            </a:r>
          </a:p>
        </p:txBody>
      </p:sp>
      <p:sp>
        <p:nvSpPr>
          <p:cNvPr id="4" name="Content Placeholder 3">
            <a:extLst>
              <a:ext uri="{FF2B5EF4-FFF2-40B4-BE49-F238E27FC236}">
                <a16:creationId xmlns:a16="http://schemas.microsoft.com/office/drawing/2014/main" id="{10C525BF-29CB-4A87-B646-E3F115C9D366}"/>
              </a:ext>
            </a:extLst>
          </p:cNvPr>
          <p:cNvSpPr>
            <a:spLocks noGrp="1"/>
          </p:cNvSpPr>
          <p:nvPr>
            <p:ph sz="half" idx="2"/>
          </p:nvPr>
        </p:nvSpPr>
        <p:spPr>
          <a:xfrm>
            <a:off x="1928813" y="1825625"/>
            <a:ext cx="9424987" cy="4351338"/>
          </a:xfrm>
        </p:spPr>
        <p:txBody>
          <a:bodyPr/>
          <a:lstStyle/>
          <a:p>
            <a:r>
              <a:rPr lang="en-GB" dirty="0">
                <a:solidFill>
                  <a:schemeClr val="accent6">
                    <a:lumMod val="75000"/>
                  </a:schemeClr>
                </a:solidFill>
              </a:rPr>
              <a:t>Think back to your own childhood</a:t>
            </a:r>
          </a:p>
        </p:txBody>
      </p:sp>
    </p:spTree>
    <p:extLst>
      <p:ext uri="{BB962C8B-B14F-4D97-AF65-F5344CB8AC3E}">
        <p14:creationId xmlns:p14="http://schemas.microsoft.com/office/powerpoint/2010/main" val="2446865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27D38-9042-4568-AFEB-CD8B68806D4D}"/>
              </a:ext>
            </a:extLst>
          </p:cNvPr>
          <p:cNvSpPr>
            <a:spLocks noGrp="1"/>
          </p:cNvSpPr>
          <p:nvPr>
            <p:ph type="title"/>
          </p:nvPr>
        </p:nvSpPr>
        <p:spPr/>
        <p:txBody>
          <a:bodyPr/>
          <a:lstStyle/>
          <a:p>
            <a:pPr algn="ctr"/>
            <a:r>
              <a:rPr lang="en-GB" dirty="0">
                <a:solidFill>
                  <a:schemeClr val="accent6">
                    <a:lumMod val="75000"/>
                  </a:schemeClr>
                </a:solidFill>
              </a:rPr>
              <a:t>Why?</a:t>
            </a:r>
          </a:p>
        </p:txBody>
      </p:sp>
      <p:sp>
        <p:nvSpPr>
          <p:cNvPr id="4" name="Content Placeholder 3">
            <a:extLst>
              <a:ext uri="{FF2B5EF4-FFF2-40B4-BE49-F238E27FC236}">
                <a16:creationId xmlns:a16="http://schemas.microsoft.com/office/drawing/2014/main" id="{0A3E4A20-82CD-4FCA-BE67-FDCED0C4EB2E}"/>
              </a:ext>
            </a:extLst>
          </p:cNvPr>
          <p:cNvSpPr>
            <a:spLocks noGrp="1"/>
          </p:cNvSpPr>
          <p:nvPr>
            <p:ph sz="half" idx="2"/>
          </p:nvPr>
        </p:nvSpPr>
        <p:spPr>
          <a:xfrm>
            <a:off x="2843192" y="1825625"/>
            <a:ext cx="5181600" cy="4351338"/>
          </a:xfrm>
        </p:spPr>
        <p:txBody>
          <a:bodyPr/>
          <a:lstStyle/>
          <a:p>
            <a:r>
              <a:rPr lang="en-GB" dirty="0">
                <a:solidFill>
                  <a:schemeClr val="accent6">
                    <a:lumMod val="75000"/>
                  </a:schemeClr>
                </a:solidFill>
              </a:rPr>
              <a:t>Rights</a:t>
            </a:r>
          </a:p>
          <a:p>
            <a:r>
              <a:rPr lang="en-GB" dirty="0">
                <a:solidFill>
                  <a:schemeClr val="accent6">
                    <a:lumMod val="75000"/>
                  </a:schemeClr>
                </a:solidFill>
              </a:rPr>
              <a:t>Read Article 31 of UNCRC</a:t>
            </a:r>
          </a:p>
        </p:txBody>
      </p:sp>
    </p:spTree>
    <p:extLst>
      <p:ext uri="{BB962C8B-B14F-4D97-AF65-F5344CB8AC3E}">
        <p14:creationId xmlns:p14="http://schemas.microsoft.com/office/powerpoint/2010/main" val="3008951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2209800" y="333375"/>
            <a:ext cx="7772400" cy="863600"/>
          </a:xfrm>
        </p:spPr>
        <p:txBody>
          <a:bodyPr>
            <a:noAutofit/>
          </a:bodyPr>
          <a:lstStyle/>
          <a:p>
            <a:pPr algn="ctr" eaLnBrk="1" hangingPunct="1"/>
            <a:r>
              <a:rPr lang="en-US" altLang="en-US" sz="4800" dirty="0">
                <a:solidFill>
                  <a:schemeClr val="accent6">
                    <a:lumMod val="75000"/>
                  </a:schemeClr>
                </a:solidFill>
              </a:rPr>
              <a:t>Play</a:t>
            </a:r>
          </a:p>
        </p:txBody>
      </p:sp>
      <p:sp>
        <p:nvSpPr>
          <p:cNvPr id="19460" name="Content Placeholder 3"/>
          <p:cNvSpPr>
            <a:spLocks noGrp="1"/>
          </p:cNvSpPr>
          <p:nvPr>
            <p:ph sz="half" idx="2"/>
          </p:nvPr>
        </p:nvSpPr>
        <p:spPr>
          <a:xfrm>
            <a:off x="1264444" y="1772816"/>
            <a:ext cx="8717756" cy="4611687"/>
          </a:xfrm>
        </p:spPr>
        <p:txBody>
          <a:bodyPr>
            <a:normAutofit/>
          </a:bodyPr>
          <a:lstStyle/>
          <a:p>
            <a:pPr marL="0" indent="0">
              <a:buNone/>
            </a:pPr>
            <a:r>
              <a:rPr lang="en-CA" altLang="en-US" sz="3200" dirty="0">
                <a:solidFill>
                  <a:schemeClr val="accent6">
                    <a:lumMod val="75000"/>
                  </a:schemeClr>
                </a:solidFill>
              </a:rPr>
              <a:t>It is paradoxical that many educators and parents still differentiate between a time for learning and a time for play without seeing the vital connection between them</a:t>
            </a:r>
            <a:endParaRPr lang="en-US" altLang="en-US" sz="3200" i="1" dirty="0">
              <a:solidFill>
                <a:schemeClr val="accent6">
                  <a:lumMod val="75000"/>
                </a:schemeClr>
              </a:solidFill>
              <a:ea typeface="ＭＳ Ｐゴシック" pitchFamily="34" charset="-12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noAutofit/>
          </a:bodyPr>
          <a:lstStyle/>
          <a:p>
            <a:pPr algn="ctr"/>
            <a:r>
              <a:rPr lang="en-GB" altLang="en-US" sz="4800" dirty="0">
                <a:solidFill>
                  <a:schemeClr val="accent6">
                    <a:lumMod val="75000"/>
                  </a:schemeClr>
                </a:solidFill>
              </a:rPr>
              <a:t>Play Policy Wales</a:t>
            </a:r>
            <a:endParaRPr lang="en-US" altLang="en-US" sz="4800" dirty="0">
              <a:solidFill>
                <a:schemeClr val="accent6">
                  <a:lumMod val="75000"/>
                </a:schemeClr>
              </a:solidFill>
            </a:endParaRPr>
          </a:p>
        </p:txBody>
      </p:sp>
      <p:sp>
        <p:nvSpPr>
          <p:cNvPr id="21508" name="Content Placeholder 3"/>
          <p:cNvSpPr>
            <a:spLocks noGrp="1"/>
          </p:cNvSpPr>
          <p:nvPr>
            <p:ph sz="half" idx="2"/>
          </p:nvPr>
        </p:nvSpPr>
        <p:spPr>
          <a:xfrm>
            <a:off x="464344" y="1900165"/>
            <a:ext cx="10373820" cy="3989388"/>
          </a:xfrm>
        </p:spPr>
        <p:txBody>
          <a:bodyPr>
            <a:normAutofit/>
          </a:bodyPr>
          <a:lstStyle/>
          <a:p>
            <a:r>
              <a:rPr lang="en-GB" altLang="en-US" sz="2400" dirty="0">
                <a:solidFill>
                  <a:schemeClr val="accent6">
                    <a:lumMod val="75000"/>
                  </a:schemeClr>
                </a:solidFill>
              </a:rPr>
              <a:t>Play is the elemental learning process by which humankind has developed. Children exhibit a behavioural imperative and instinctive desire to play. It has contributed significantly to the evolutionary and developmental survival of our species. Children use play in the natural environment to learn of the world they inhabit with others. It is the very process of learning and growth, and as such all that is learnt through it is of benefit to the child </a:t>
            </a:r>
          </a:p>
          <a:p>
            <a:pPr marL="0" indent="0">
              <a:buNone/>
            </a:pPr>
            <a:r>
              <a:rPr lang="en-GB" altLang="en-US" sz="2400" dirty="0">
                <a:solidFill>
                  <a:schemeClr val="accent6">
                    <a:lumMod val="75000"/>
                  </a:schemeClr>
                </a:solidFill>
              </a:rPr>
              <a:t>	(Welsh Assembly Government, 2002)</a:t>
            </a:r>
          </a:p>
          <a:p>
            <a:pPr marL="0" indent="0">
              <a:buNone/>
            </a:pPr>
            <a:r>
              <a:rPr lang="en-GB" altLang="en-US" sz="2400" dirty="0">
                <a:solidFill>
                  <a:schemeClr val="accent6">
                    <a:lumMod val="75000"/>
                  </a:schemeClr>
                </a:solidFill>
              </a:rPr>
              <a:t>	(Welsh Government, 2008)</a:t>
            </a:r>
            <a:endParaRPr lang="en-US" altLang="en-US" sz="2400" dirty="0">
              <a:solidFill>
                <a:schemeClr val="accent6">
                  <a:lumMod val="7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Content Placeholder 3"/>
          <p:cNvSpPr>
            <a:spLocks noGrp="1"/>
          </p:cNvSpPr>
          <p:nvPr>
            <p:ph sz="half" idx="2"/>
          </p:nvPr>
        </p:nvSpPr>
        <p:spPr>
          <a:xfrm>
            <a:off x="750094" y="1671637"/>
            <a:ext cx="10663020" cy="3989388"/>
          </a:xfrm>
        </p:spPr>
        <p:txBody>
          <a:bodyPr>
            <a:normAutofit/>
          </a:bodyPr>
          <a:lstStyle/>
          <a:p>
            <a:pPr marL="0" indent="0">
              <a:buNone/>
            </a:pPr>
            <a:r>
              <a:rPr lang="en-US" sz="3200" dirty="0">
                <a:solidFill>
                  <a:schemeClr val="accent6">
                    <a:lumMod val="75000"/>
                  </a:schemeClr>
                </a:solidFill>
              </a:rPr>
              <a:t>‘Through their play, children practice and consolidate their learning, play with ideas, experiment, take risks, solve problems, and make decisions individually, in small and in large groups’</a:t>
            </a:r>
          </a:p>
          <a:p>
            <a:pPr marL="0" indent="0" algn="r">
              <a:buNone/>
            </a:pPr>
            <a:r>
              <a:rPr lang="en-US" sz="3200" dirty="0">
                <a:solidFill>
                  <a:schemeClr val="accent6">
                    <a:lumMod val="75000"/>
                  </a:schemeClr>
                </a:solidFill>
              </a:rPr>
              <a:t> </a:t>
            </a:r>
            <a:r>
              <a:rPr lang="en-US" dirty="0">
                <a:solidFill>
                  <a:schemeClr val="accent6">
                    <a:lumMod val="75000"/>
                  </a:schemeClr>
                </a:solidFill>
              </a:rPr>
              <a:t>(Welsh Government, 2015)</a:t>
            </a:r>
          </a:p>
          <a:p>
            <a:pPr marL="0" indent="0">
              <a:buNone/>
            </a:pPr>
            <a:endParaRPr lang="en-GB" altLang="en-US" sz="3200" dirty="0">
              <a:solidFill>
                <a:schemeClr val="accent1">
                  <a:lumMod val="50000"/>
                </a:schemeClr>
              </a:solidFill>
            </a:endParaRPr>
          </a:p>
        </p:txBody>
      </p:sp>
      <p:sp>
        <p:nvSpPr>
          <p:cNvPr id="4" name="Title 1">
            <a:extLst>
              <a:ext uri="{FF2B5EF4-FFF2-40B4-BE49-F238E27FC236}">
                <a16:creationId xmlns:a16="http://schemas.microsoft.com/office/drawing/2014/main" id="{6D9572DC-4F55-42FB-977B-AEBC97BC07E1}"/>
              </a:ext>
            </a:extLst>
          </p:cNvPr>
          <p:cNvSpPr>
            <a:spLocks noGrp="1"/>
          </p:cNvSpPr>
          <p:nvPr>
            <p:ph type="title"/>
          </p:nvPr>
        </p:nvSpPr>
        <p:spPr>
          <a:xfrm>
            <a:off x="2152650" y="1"/>
            <a:ext cx="7886700" cy="1325563"/>
          </a:xfrm>
        </p:spPr>
        <p:txBody>
          <a:bodyPr>
            <a:noAutofit/>
          </a:bodyPr>
          <a:lstStyle/>
          <a:p>
            <a:pPr algn="ctr"/>
            <a:r>
              <a:rPr lang="en-GB" altLang="en-US" sz="4800" dirty="0">
                <a:solidFill>
                  <a:schemeClr val="accent6">
                    <a:lumMod val="75000"/>
                  </a:schemeClr>
                </a:solidFill>
              </a:rPr>
              <a:t>Foundation Phase</a:t>
            </a:r>
            <a:endParaRPr lang="en-US" altLang="en-US" sz="4800" dirty="0">
              <a:solidFill>
                <a:schemeClr val="accent6">
                  <a:lumMod val="75000"/>
                </a:schemeClr>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3CDC0-AEAA-CC25-0E30-1E4CFA214F88}"/>
              </a:ext>
            </a:extLst>
          </p:cNvPr>
          <p:cNvSpPr>
            <a:spLocks noGrp="1"/>
          </p:cNvSpPr>
          <p:nvPr>
            <p:ph type="title"/>
          </p:nvPr>
        </p:nvSpPr>
        <p:spPr>
          <a:xfrm>
            <a:off x="112196" y="365125"/>
            <a:ext cx="12079804" cy="1325563"/>
          </a:xfrm>
        </p:spPr>
        <p:txBody>
          <a:bodyPr>
            <a:normAutofit fontScale="90000"/>
          </a:bodyPr>
          <a:lstStyle/>
          <a:p>
            <a:pPr algn="ctr"/>
            <a:br>
              <a:rPr lang="en-GB" b="1" i="0" dirty="0">
                <a:solidFill>
                  <a:srgbClr val="1F1F1F"/>
                </a:solidFill>
                <a:effectLst/>
                <a:latin typeface="Arial" panose="020B0604020202020204" pitchFamily="34" charset="0"/>
              </a:rPr>
            </a:br>
            <a:r>
              <a:rPr lang="en-GB" dirty="0">
                <a:solidFill>
                  <a:schemeClr val="accent6">
                    <a:lumMod val="75000"/>
                  </a:schemeClr>
                </a:solidFill>
              </a:rPr>
              <a:t>A Curriculum for Funded Non-Maintained Nursery Settings</a:t>
            </a:r>
          </a:p>
        </p:txBody>
      </p:sp>
      <p:sp>
        <p:nvSpPr>
          <p:cNvPr id="4" name="Content Placeholder 3">
            <a:extLst>
              <a:ext uri="{FF2B5EF4-FFF2-40B4-BE49-F238E27FC236}">
                <a16:creationId xmlns:a16="http://schemas.microsoft.com/office/drawing/2014/main" id="{545B5267-E54B-8484-B21A-330B2B512000}"/>
              </a:ext>
            </a:extLst>
          </p:cNvPr>
          <p:cNvSpPr>
            <a:spLocks noGrp="1"/>
          </p:cNvSpPr>
          <p:nvPr>
            <p:ph sz="half" idx="2"/>
          </p:nvPr>
        </p:nvSpPr>
        <p:spPr>
          <a:xfrm>
            <a:off x="400050" y="2506662"/>
            <a:ext cx="11481075" cy="4351338"/>
          </a:xfrm>
        </p:spPr>
        <p:txBody>
          <a:bodyPr>
            <a:normAutofit/>
          </a:bodyPr>
          <a:lstStyle/>
          <a:p>
            <a:r>
              <a:rPr lang="en-GB" dirty="0">
                <a:solidFill>
                  <a:schemeClr val="accent6">
                    <a:lumMod val="75000"/>
                  </a:schemeClr>
                </a:solidFill>
              </a:rPr>
              <a:t>Play is a fundamental right for all children. They have a strong intrinsic need to play. Through play and playful experiences, children find ways to explore a range of emotions and learn about the world they inhabit with others</a:t>
            </a:r>
          </a:p>
          <a:p>
            <a:pPr marL="0" indent="0">
              <a:buNone/>
            </a:pPr>
            <a:r>
              <a:rPr lang="en-GB" dirty="0">
                <a:solidFill>
                  <a:schemeClr val="accent6">
                    <a:lumMod val="75000"/>
                  </a:schemeClr>
                </a:solidFill>
              </a:rPr>
              <a:t>       (Welsh Government, 2022)</a:t>
            </a:r>
          </a:p>
        </p:txBody>
      </p:sp>
    </p:spTree>
    <p:extLst>
      <p:ext uri="{BB962C8B-B14F-4D97-AF65-F5344CB8AC3E}">
        <p14:creationId xmlns:p14="http://schemas.microsoft.com/office/powerpoint/2010/main" val="487136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Content Placeholder 3"/>
          <p:cNvSpPr>
            <a:spLocks noGrp="1"/>
          </p:cNvSpPr>
          <p:nvPr>
            <p:ph sz="half" idx="2"/>
          </p:nvPr>
        </p:nvSpPr>
        <p:spPr>
          <a:xfrm>
            <a:off x="607220" y="1576270"/>
            <a:ext cx="9996248" cy="3989388"/>
          </a:xfrm>
        </p:spPr>
        <p:txBody>
          <a:bodyPr/>
          <a:lstStyle/>
          <a:p>
            <a:r>
              <a:rPr lang="en-CA" altLang="en-US" dirty="0">
                <a:solidFill>
                  <a:schemeClr val="accent6">
                    <a:lumMod val="75000"/>
                  </a:schemeClr>
                </a:solidFill>
              </a:rPr>
              <a:t>As children play, their brain develops, their muscles grow strong, and they develop good social and life skills such as learning to share, take turns, make choices and understand the feelings of others</a:t>
            </a:r>
            <a:endParaRPr lang="en-GB" altLang="en-US" dirty="0">
              <a:solidFill>
                <a:schemeClr val="accent6">
                  <a:lumMod val="75000"/>
                </a:schemeClr>
              </a:solidFill>
            </a:endParaRPr>
          </a:p>
        </p:txBody>
      </p:sp>
      <p:sp>
        <p:nvSpPr>
          <p:cNvPr id="4" name="Title 1">
            <a:extLst>
              <a:ext uri="{FF2B5EF4-FFF2-40B4-BE49-F238E27FC236}">
                <a16:creationId xmlns:a16="http://schemas.microsoft.com/office/drawing/2014/main" id="{6D9572DC-4F55-42FB-977B-AEBC97BC07E1}"/>
              </a:ext>
            </a:extLst>
          </p:cNvPr>
          <p:cNvSpPr>
            <a:spLocks noGrp="1"/>
          </p:cNvSpPr>
          <p:nvPr>
            <p:ph type="title"/>
          </p:nvPr>
        </p:nvSpPr>
        <p:spPr>
          <a:xfrm>
            <a:off x="2152650" y="1"/>
            <a:ext cx="7886700" cy="1325563"/>
          </a:xfrm>
        </p:spPr>
        <p:txBody>
          <a:bodyPr>
            <a:noAutofit/>
          </a:bodyPr>
          <a:lstStyle/>
          <a:p>
            <a:pPr algn="ctr"/>
            <a:r>
              <a:rPr lang="en-GB" altLang="en-US" sz="4800" dirty="0">
                <a:solidFill>
                  <a:schemeClr val="accent6">
                    <a:lumMod val="75000"/>
                  </a:schemeClr>
                </a:solidFill>
              </a:rPr>
              <a:t>Effects of Play</a:t>
            </a:r>
            <a:endParaRPr lang="en-US" altLang="en-US" sz="4800" dirty="0">
              <a:solidFill>
                <a:schemeClr val="accent6">
                  <a:lumMod val="75000"/>
                </a:schemeClr>
              </a:solidFill>
            </a:endParaRPr>
          </a:p>
        </p:txBody>
      </p:sp>
    </p:spTree>
    <p:extLst>
      <p:ext uri="{BB962C8B-B14F-4D97-AF65-F5344CB8AC3E}">
        <p14:creationId xmlns:p14="http://schemas.microsoft.com/office/powerpoint/2010/main" val="3683235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Autofit/>
          </a:bodyPr>
          <a:lstStyle/>
          <a:p>
            <a:pPr algn="ctr"/>
            <a:r>
              <a:rPr lang="en-GB" altLang="en-US" sz="4800" dirty="0">
                <a:solidFill>
                  <a:schemeClr val="accent6">
                    <a:lumMod val="75000"/>
                  </a:schemeClr>
                </a:solidFill>
              </a:rPr>
              <a:t>Discuss</a:t>
            </a:r>
          </a:p>
        </p:txBody>
      </p:sp>
      <p:sp>
        <p:nvSpPr>
          <p:cNvPr id="24580" name="Content Placeholder 3"/>
          <p:cNvSpPr>
            <a:spLocks noGrp="1"/>
          </p:cNvSpPr>
          <p:nvPr>
            <p:ph sz="half" idx="2"/>
          </p:nvPr>
        </p:nvSpPr>
        <p:spPr>
          <a:xfrm>
            <a:off x="750094" y="1825625"/>
            <a:ext cx="10603706" cy="4351338"/>
          </a:xfrm>
        </p:spPr>
        <p:txBody>
          <a:bodyPr/>
          <a:lstStyle/>
          <a:p>
            <a:r>
              <a:rPr lang="en-GB" altLang="en-US" dirty="0">
                <a:solidFill>
                  <a:schemeClr val="accent6">
                    <a:lumMod val="75000"/>
                  </a:schemeClr>
                </a:solidFill>
              </a:rPr>
              <a:t>Play is the lens through which children experience their world, and the world of others</a:t>
            </a:r>
          </a:p>
          <a:p>
            <a:pPr marL="0" indent="0">
              <a:buNone/>
            </a:pPr>
            <a:r>
              <a:rPr lang="en-GB" altLang="en-US" dirty="0">
                <a:solidFill>
                  <a:schemeClr val="accent6">
                    <a:lumMod val="75000"/>
                  </a:schemeClr>
                </a:solidFill>
              </a:rPr>
              <a:t>	       (Sutton Smith, 1997)</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79CE3-5D71-4B26-A3E6-54697517E588}"/>
              </a:ext>
            </a:extLst>
          </p:cNvPr>
          <p:cNvSpPr>
            <a:spLocks noGrp="1"/>
          </p:cNvSpPr>
          <p:nvPr>
            <p:ph type="title"/>
          </p:nvPr>
        </p:nvSpPr>
        <p:spPr/>
        <p:txBody>
          <a:bodyPr>
            <a:normAutofit/>
          </a:bodyPr>
          <a:lstStyle/>
          <a:p>
            <a:pPr algn="ctr"/>
            <a:r>
              <a:rPr lang="en-GB" sz="4800" dirty="0">
                <a:solidFill>
                  <a:schemeClr val="accent6">
                    <a:lumMod val="75000"/>
                  </a:schemeClr>
                </a:solidFill>
              </a:rPr>
              <a:t>Task</a:t>
            </a:r>
          </a:p>
        </p:txBody>
      </p:sp>
      <p:sp>
        <p:nvSpPr>
          <p:cNvPr id="4" name="Content Placeholder 3">
            <a:extLst>
              <a:ext uri="{FF2B5EF4-FFF2-40B4-BE49-F238E27FC236}">
                <a16:creationId xmlns:a16="http://schemas.microsoft.com/office/drawing/2014/main" id="{C6BAC296-47A8-44BD-90B6-5580203DE485}"/>
              </a:ext>
            </a:extLst>
          </p:cNvPr>
          <p:cNvSpPr>
            <a:spLocks noGrp="1"/>
          </p:cNvSpPr>
          <p:nvPr>
            <p:ph sz="half" idx="2"/>
          </p:nvPr>
        </p:nvSpPr>
        <p:spPr>
          <a:xfrm>
            <a:off x="1221581" y="1825625"/>
            <a:ext cx="10132219" cy="4351338"/>
          </a:xfrm>
        </p:spPr>
        <p:txBody>
          <a:bodyPr/>
          <a:lstStyle/>
          <a:p>
            <a:r>
              <a:rPr lang="en-GB" dirty="0">
                <a:solidFill>
                  <a:schemeClr val="accent6">
                    <a:lumMod val="75000"/>
                  </a:schemeClr>
                </a:solidFill>
              </a:rPr>
              <a:t>Use the resources to play, create and explore</a:t>
            </a:r>
          </a:p>
        </p:txBody>
      </p:sp>
    </p:spTree>
    <p:extLst>
      <p:ext uri="{BB962C8B-B14F-4D97-AF65-F5344CB8AC3E}">
        <p14:creationId xmlns:p14="http://schemas.microsoft.com/office/powerpoint/2010/main" val="34365243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024960" y="-314425"/>
            <a:ext cx="10142080" cy="2352874"/>
          </a:xfrm>
        </p:spPr>
        <p:txBody>
          <a:bodyPr>
            <a:noAutofit/>
          </a:bodyPr>
          <a:lstStyle/>
          <a:p>
            <a:pPr algn="ctr"/>
            <a:r>
              <a:rPr lang="en-GB" altLang="en-US" sz="4800" dirty="0">
                <a:solidFill>
                  <a:schemeClr val="accent6">
                    <a:lumMod val="75000"/>
                  </a:schemeClr>
                </a:solidFill>
              </a:rPr>
              <a:t>Emotional-behavioural benefits </a:t>
            </a:r>
          </a:p>
        </p:txBody>
      </p:sp>
      <p:sp>
        <p:nvSpPr>
          <p:cNvPr id="26628" name="Content Placeholder 3"/>
          <p:cNvSpPr>
            <a:spLocks noGrp="1"/>
          </p:cNvSpPr>
          <p:nvPr>
            <p:ph sz="half" idx="2"/>
          </p:nvPr>
        </p:nvSpPr>
        <p:spPr>
          <a:xfrm>
            <a:off x="1024960" y="1599771"/>
            <a:ext cx="10310374" cy="4713288"/>
          </a:xfrm>
        </p:spPr>
        <p:txBody>
          <a:bodyPr>
            <a:noAutofit/>
          </a:bodyPr>
          <a:lstStyle/>
          <a:p>
            <a:r>
              <a:rPr lang="en-GB" altLang="en-US" sz="2400" dirty="0">
                <a:solidFill>
                  <a:schemeClr val="accent6">
                    <a:lumMod val="75000"/>
                  </a:schemeClr>
                </a:solidFill>
              </a:rPr>
              <a:t>Play reduces fear, anxiety, stress, irritability </a:t>
            </a:r>
          </a:p>
          <a:p>
            <a:r>
              <a:rPr lang="en-GB" altLang="en-US" sz="2400" dirty="0">
                <a:solidFill>
                  <a:schemeClr val="accent6">
                    <a:lumMod val="75000"/>
                  </a:schemeClr>
                </a:solidFill>
              </a:rPr>
              <a:t>Creates joy, intimacy, self-esteem and mastery not based on other’s loss of esteem </a:t>
            </a:r>
          </a:p>
          <a:p>
            <a:r>
              <a:rPr lang="en-GB" altLang="en-US" sz="2400" dirty="0">
                <a:solidFill>
                  <a:schemeClr val="accent6">
                    <a:lumMod val="75000"/>
                  </a:schemeClr>
                </a:solidFill>
              </a:rPr>
              <a:t> Improves emotional flexibility and openness </a:t>
            </a:r>
          </a:p>
          <a:p>
            <a:r>
              <a:rPr lang="en-GB" altLang="en-US" sz="2400" dirty="0">
                <a:solidFill>
                  <a:schemeClr val="accent6">
                    <a:lumMod val="75000"/>
                  </a:schemeClr>
                </a:solidFill>
              </a:rPr>
              <a:t>Increases calmness, resilience and adaptability and ability to deal with surprise and change </a:t>
            </a:r>
          </a:p>
          <a:p>
            <a:r>
              <a:rPr lang="en-GB" altLang="en-US" sz="2400" dirty="0">
                <a:solidFill>
                  <a:schemeClr val="accent6">
                    <a:lumMod val="75000"/>
                  </a:schemeClr>
                </a:solidFill>
              </a:rPr>
              <a:t>Play can heal emotional pain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838200" y="143072"/>
            <a:ext cx="10515600" cy="1325563"/>
          </a:xfrm>
        </p:spPr>
        <p:txBody>
          <a:bodyPr>
            <a:noAutofit/>
          </a:bodyPr>
          <a:lstStyle/>
          <a:p>
            <a:pPr algn="ctr"/>
            <a:r>
              <a:rPr lang="en-GB" altLang="en-US" sz="4800" dirty="0">
                <a:solidFill>
                  <a:schemeClr val="accent6">
                    <a:lumMod val="75000"/>
                  </a:schemeClr>
                </a:solidFill>
              </a:rPr>
              <a:t>Social benefits of play</a:t>
            </a:r>
          </a:p>
        </p:txBody>
      </p:sp>
      <p:sp>
        <p:nvSpPr>
          <p:cNvPr id="27652" name="Content Placeholder 3"/>
          <p:cNvSpPr>
            <a:spLocks noGrp="1"/>
          </p:cNvSpPr>
          <p:nvPr>
            <p:ph sz="half" idx="2"/>
          </p:nvPr>
        </p:nvSpPr>
        <p:spPr>
          <a:xfrm>
            <a:off x="364331" y="1700808"/>
            <a:ext cx="10083358" cy="4351338"/>
          </a:xfrm>
        </p:spPr>
        <p:txBody>
          <a:bodyPr>
            <a:normAutofit/>
          </a:bodyPr>
          <a:lstStyle/>
          <a:p>
            <a:r>
              <a:rPr lang="en-GB" altLang="en-US" sz="2400" dirty="0">
                <a:solidFill>
                  <a:schemeClr val="accent6">
                    <a:lumMod val="75000"/>
                  </a:schemeClr>
                </a:solidFill>
              </a:rPr>
              <a:t>Increases empathy, compassion, and sharing </a:t>
            </a:r>
          </a:p>
          <a:p>
            <a:r>
              <a:rPr lang="en-GB" altLang="en-US" sz="2400" dirty="0">
                <a:solidFill>
                  <a:schemeClr val="accent6">
                    <a:lumMod val="75000"/>
                  </a:schemeClr>
                </a:solidFill>
              </a:rPr>
              <a:t>Creates options and choices </a:t>
            </a:r>
          </a:p>
          <a:p>
            <a:r>
              <a:rPr lang="en-GB" altLang="en-US" sz="2400" dirty="0">
                <a:solidFill>
                  <a:schemeClr val="accent6">
                    <a:lumMod val="75000"/>
                  </a:schemeClr>
                </a:solidFill>
              </a:rPr>
              <a:t>Models relationships based on inclusion rather than exclusion </a:t>
            </a:r>
          </a:p>
          <a:p>
            <a:r>
              <a:rPr lang="en-GB" altLang="en-US" sz="2400" dirty="0">
                <a:solidFill>
                  <a:schemeClr val="accent6">
                    <a:lumMod val="75000"/>
                  </a:schemeClr>
                </a:solidFill>
              </a:rPr>
              <a:t>Improves nonverbal skills </a:t>
            </a:r>
          </a:p>
          <a:p>
            <a:r>
              <a:rPr lang="en-GB" altLang="en-US" sz="2400" dirty="0">
                <a:solidFill>
                  <a:schemeClr val="accent6">
                    <a:lumMod val="75000"/>
                  </a:schemeClr>
                </a:solidFill>
              </a:rPr>
              <a:t>Increases attention and attachment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Autofit/>
          </a:bodyPr>
          <a:lstStyle/>
          <a:p>
            <a:pPr algn="ctr"/>
            <a:r>
              <a:rPr lang="en-GB" altLang="en-US" sz="4800" dirty="0">
                <a:solidFill>
                  <a:schemeClr val="accent6">
                    <a:lumMod val="75000"/>
                  </a:schemeClr>
                </a:solidFill>
              </a:rPr>
              <a:t>Physical benefits</a:t>
            </a:r>
          </a:p>
        </p:txBody>
      </p:sp>
      <p:sp>
        <p:nvSpPr>
          <p:cNvPr id="28676" name="Content Placeholder 3"/>
          <p:cNvSpPr>
            <a:spLocks noGrp="1"/>
          </p:cNvSpPr>
          <p:nvPr>
            <p:ph sz="half" idx="2"/>
          </p:nvPr>
        </p:nvSpPr>
        <p:spPr>
          <a:xfrm>
            <a:off x="550069" y="2016359"/>
            <a:ext cx="10803731" cy="4351338"/>
          </a:xfrm>
        </p:spPr>
        <p:txBody>
          <a:bodyPr>
            <a:normAutofit/>
          </a:bodyPr>
          <a:lstStyle/>
          <a:p>
            <a:r>
              <a:rPr lang="en-GB" altLang="en-US" dirty="0">
                <a:solidFill>
                  <a:schemeClr val="accent6">
                    <a:lumMod val="75000"/>
                  </a:schemeClr>
                </a:solidFill>
              </a:rPr>
              <a:t>Positive emotions increase the efficiency of immune, endocrine, and cardiovascular systems </a:t>
            </a:r>
          </a:p>
          <a:p>
            <a:r>
              <a:rPr lang="en-GB" altLang="en-US" dirty="0">
                <a:solidFill>
                  <a:schemeClr val="accent6">
                    <a:lumMod val="75000"/>
                  </a:schemeClr>
                </a:solidFill>
              </a:rPr>
              <a:t>Decreases stress, fatigue, injury, and depression </a:t>
            </a:r>
          </a:p>
          <a:p>
            <a:r>
              <a:rPr lang="en-GB" altLang="en-US" dirty="0">
                <a:solidFill>
                  <a:schemeClr val="accent6">
                    <a:lumMod val="75000"/>
                  </a:schemeClr>
                </a:solidFill>
              </a:rPr>
              <a:t>Increases range of motion, agility, coordination, balance, flexibility, and fine and gross motor exploration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4740585" y="1"/>
            <a:ext cx="2863230" cy="1325563"/>
          </a:xfrm>
        </p:spPr>
        <p:txBody>
          <a:bodyPr/>
          <a:lstStyle/>
          <a:p>
            <a:pPr algn="ctr"/>
            <a:r>
              <a:rPr lang="en-GB" altLang="en-US" dirty="0"/>
              <a:t>Froebel</a:t>
            </a:r>
            <a:endParaRPr lang="en-US" altLang="en-US" dirty="0"/>
          </a:p>
        </p:txBody>
      </p:sp>
      <p:sp>
        <p:nvSpPr>
          <p:cNvPr id="29700" name="Content Placeholder 3"/>
          <p:cNvSpPr>
            <a:spLocks noGrp="1"/>
          </p:cNvSpPr>
          <p:nvPr>
            <p:ph sz="half" idx="2"/>
          </p:nvPr>
        </p:nvSpPr>
        <p:spPr>
          <a:xfrm>
            <a:off x="407194" y="1160748"/>
            <a:ext cx="10814249" cy="4392836"/>
          </a:xfrm>
        </p:spPr>
        <p:txBody>
          <a:bodyPr>
            <a:noAutofit/>
          </a:bodyPr>
          <a:lstStyle/>
          <a:p>
            <a:r>
              <a:rPr lang="en-US" altLang="en-US" dirty="0">
                <a:solidFill>
                  <a:schemeClr val="accent6">
                    <a:lumMod val="75000"/>
                  </a:schemeClr>
                </a:solidFill>
              </a:rPr>
              <a:t>Froebel's Gifts</a:t>
            </a:r>
          </a:p>
          <a:p>
            <a:r>
              <a:rPr lang="en-US" altLang="en-US" dirty="0">
                <a:solidFill>
                  <a:schemeClr val="accent6">
                    <a:lumMod val="75000"/>
                  </a:schemeClr>
                </a:solidFill>
              </a:rPr>
              <a:t>Songs and games</a:t>
            </a:r>
          </a:p>
          <a:p>
            <a:r>
              <a:rPr lang="en-US" altLang="en-US" dirty="0">
                <a:solidFill>
                  <a:schemeClr val="accent6">
                    <a:lumMod val="75000"/>
                  </a:schemeClr>
                </a:solidFill>
              </a:rPr>
              <a:t>Caring for living thing, plants and animals</a:t>
            </a:r>
          </a:p>
          <a:p>
            <a:r>
              <a:rPr lang="en-US" altLang="en-US" dirty="0">
                <a:solidFill>
                  <a:schemeClr val="accent6">
                    <a:lumMod val="75000"/>
                  </a:schemeClr>
                </a:solidFill>
              </a:rPr>
              <a:t>Prior to Froebel, very young children were not educated</a:t>
            </a:r>
          </a:p>
          <a:p>
            <a:r>
              <a:rPr lang="en-US" altLang="en-US" dirty="0">
                <a:solidFill>
                  <a:schemeClr val="accent6">
                    <a:lumMod val="75000"/>
                  </a:schemeClr>
                </a:solidFill>
              </a:rPr>
              <a:t>Recognizes that at our essence we are creative beings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967275" y="260649"/>
            <a:ext cx="2143150" cy="1325563"/>
          </a:xfrm>
        </p:spPr>
        <p:txBody>
          <a:bodyPr/>
          <a:lstStyle/>
          <a:p>
            <a:pPr algn="ctr"/>
            <a:r>
              <a:rPr lang="en-GB" altLang="en-US" dirty="0"/>
              <a:t>Piaget</a:t>
            </a:r>
            <a:endParaRPr lang="en-US" altLang="en-US" dirty="0"/>
          </a:p>
        </p:txBody>
      </p:sp>
      <p:sp>
        <p:nvSpPr>
          <p:cNvPr id="31748" name="Content Placeholder 3"/>
          <p:cNvSpPr>
            <a:spLocks noGrp="1"/>
          </p:cNvSpPr>
          <p:nvPr>
            <p:ph sz="half" idx="2"/>
          </p:nvPr>
        </p:nvSpPr>
        <p:spPr>
          <a:xfrm>
            <a:off x="628650" y="1713516"/>
            <a:ext cx="10367975" cy="2179439"/>
          </a:xfrm>
        </p:spPr>
        <p:txBody>
          <a:bodyPr/>
          <a:lstStyle/>
          <a:p>
            <a:r>
              <a:rPr lang="en-US" altLang="en-US" dirty="0">
                <a:solidFill>
                  <a:schemeClr val="accent6">
                    <a:lumMod val="75000"/>
                  </a:schemeClr>
                </a:solidFill>
              </a:rPr>
              <a:t>Accommodation</a:t>
            </a:r>
          </a:p>
          <a:p>
            <a:r>
              <a:rPr lang="en-US" altLang="en-US" dirty="0">
                <a:solidFill>
                  <a:schemeClr val="accent6">
                    <a:lumMod val="75000"/>
                  </a:schemeClr>
                </a:solidFill>
              </a:rPr>
              <a:t>Assimilation</a:t>
            </a:r>
          </a:p>
          <a:p>
            <a:r>
              <a:rPr lang="en-US" altLang="en-US" dirty="0">
                <a:solidFill>
                  <a:schemeClr val="accent6">
                    <a:lumMod val="75000"/>
                  </a:schemeClr>
                </a:solidFill>
              </a:rPr>
              <a:t>Schema</a:t>
            </a:r>
          </a:p>
          <a:p>
            <a:r>
              <a:rPr lang="en-US" altLang="en-US" dirty="0">
                <a:solidFill>
                  <a:schemeClr val="accent6">
                    <a:lumMod val="75000"/>
                  </a:schemeClr>
                </a:solidFill>
              </a:rPr>
              <a:t>Equilibration</a:t>
            </a:r>
          </a:p>
          <a:p>
            <a:endParaRPr lang="en-US"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EFDB8-2C7A-0512-91D7-61308048DADD}"/>
              </a:ext>
            </a:extLst>
          </p:cNvPr>
          <p:cNvSpPr>
            <a:spLocks noGrp="1"/>
          </p:cNvSpPr>
          <p:nvPr>
            <p:ph type="title"/>
          </p:nvPr>
        </p:nvSpPr>
        <p:spPr/>
        <p:txBody>
          <a:bodyPr/>
          <a:lstStyle/>
          <a:p>
            <a:pPr algn="ctr"/>
            <a:r>
              <a:rPr lang="en-GB" dirty="0"/>
              <a:t>Piaget – </a:t>
            </a:r>
            <a:br>
              <a:rPr lang="en-GB" dirty="0"/>
            </a:br>
            <a:r>
              <a:rPr lang="en-GB" dirty="0"/>
              <a:t>Schema, </a:t>
            </a:r>
            <a:r>
              <a:rPr lang="en-GB" dirty="0" err="1"/>
              <a:t>Accomodation</a:t>
            </a:r>
            <a:r>
              <a:rPr lang="en-GB" dirty="0"/>
              <a:t>, </a:t>
            </a:r>
            <a:r>
              <a:rPr lang="en-GB" dirty="0" err="1"/>
              <a:t>Assimiliation</a:t>
            </a:r>
            <a:endParaRPr lang="en-GB" dirty="0"/>
          </a:p>
        </p:txBody>
      </p:sp>
      <p:pic>
        <p:nvPicPr>
          <p:cNvPr id="5" name="Online Media 4" title="Schemas, assimilation, and accommodation">
            <a:hlinkClick r:id="" action="ppaction://media"/>
            <a:extLst>
              <a:ext uri="{FF2B5EF4-FFF2-40B4-BE49-F238E27FC236}">
                <a16:creationId xmlns:a16="http://schemas.microsoft.com/office/drawing/2014/main" id="{9DF19059-3979-1AA4-D69D-7983FF2462FA}"/>
              </a:ext>
            </a:extLst>
          </p:cNvPr>
          <p:cNvPicPr>
            <a:picLocks noRot="1" noChangeAspect="1"/>
          </p:cNvPicPr>
          <p:nvPr>
            <a:videoFile r:link="rId1"/>
          </p:nvPr>
        </p:nvPicPr>
        <p:blipFill>
          <a:blip r:embed="rId3"/>
          <a:stretch>
            <a:fillRect/>
          </a:stretch>
        </p:blipFill>
        <p:spPr>
          <a:xfrm>
            <a:off x="3574232" y="1793738"/>
            <a:ext cx="5043536" cy="3782652"/>
          </a:xfrm>
          <a:prstGeom prst="rect">
            <a:avLst/>
          </a:prstGeom>
        </p:spPr>
      </p:pic>
      <p:sp>
        <p:nvSpPr>
          <p:cNvPr id="3" name="TextBox 2">
            <a:extLst>
              <a:ext uri="{FF2B5EF4-FFF2-40B4-BE49-F238E27FC236}">
                <a16:creationId xmlns:a16="http://schemas.microsoft.com/office/drawing/2014/main" id="{88356B13-C1CF-B58F-84F0-D15B3FE887D9}"/>
              </a:ext>
            </a:extLst>
          </p:cNvPr>
          <p:cNvSpPr txBox="1"/>
          <p:nvPr/>
        </p:nvSpPr>
        <p:spPr>
          <a:xfrm>
            <a:off x="9201145" y="2085975"/>
            <a:ext cx="2236000" cy="2862322"/>
          </a:xfrm>
          <a:prstGeom prst="rect">
            <a:avLst/>
          </a:prstGeom>
          <a:noFill/>
        </p:spPr>
        <p:txBody>
          <a:bodyPr wrap="square" rtlCol="0">
            <a:spAutoFit/>
          </a:bodyPr>
          <a:lstStyle/>
          <a:p>
            <a:r>
              <a:rPr lang="en-GB" dirty="0"/>
              <a:t>What is the relation between assimilation and accommodation?</a:t>
            </a:r>
          </a:p>
          <a:p>
            <a:endParaRPr lang="en-GB" dirty="0"/>
          </a:p>
          <a:p>
            <a:endParaRPr lang="en-GB" dirty="0"/>
          </a:p>
          <a:p>
            <a:r>
              <a:rPr lang="en-GB" dirty="0"/>
              <a:t>How do these concepts tell us how children learn?</a:t>
            </a:r>
          </a:p>
          <a:p>
            <a:endParaRPr lang="en-GB" dirty="0"/>
          </a:p>
        </p:txBody>
      </p:sp>
    </p:spTree>
    <p:extLst>
      <p:ext uri="{BB962C8B-B14F-4D97-AF65-F5344CB8AC3E}">
        <p14:creationId xmlns:p14="http://schemas.microsoft.com/office/powerpoint/2010/main" val="1645401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noAutofit/>
          </a:bodyPr>
          <a:lstStyle/>
          <a:p>
            <a:pPr algn="ctr"/>
            <a:r>
              <a:rPr lang="en-GB" altLang="en-US" sz="4800" dirty="0">
                <a:solidFill>
                  <a:schemeClr val="accent6">
                    <a:lumMod val="75000"/>
                  </a:schemeClr>
                </a:solidFill>
              </a:rPr>
              <a:t>Play</a:t>
            </a:r>
          </a:p>
        </p:txBody>
      </p:sp>
      <p:sp>
        <p:nvSpPr>
          <p:cNvPr id="35844" name="Content Placeholder 3"/>
          <p:cNvSpPr>
            <a:spLocks noGrp="1"/>
          </p:cNvSpPr>
          <p:nvPr>
            <p:ph sz="half" idx="2"/>
          </p:nvPr>
        </p:nvSpPr>
        <p:spPr>
          <a:xfrm>
            <a:off x="414338" y="1825625"/>
            <a:ext cx="10328460" cy="4351338"/>
          </a:xfrm>
        </p:spPr>
        <p:txBody>
          <a:bodyPr/>
          <a:lstStyle/>
          <a:p>
            <a:r>
              <a:rPr lang="en-GB" altLang="en-US" sz="2700" dirty="0">
                <a:solidFill>
                  <a:schemeClr val="accent6">
                    <a:lumMod val="75000"/>
                  </a:schemeClr>
                </a:solidFill>
              </a:rPr>
              <a:t>Play is an essential element of a child's development</a:t>
            </a:r>
          </a:p>
          <a:p>
            <a:r>
              <a:rPr lang="en-GB" altLang="en-US" sz="2700" dirty="0">
                <a:solidFill>
                  <a:schemeClr val="accent6">
                    <a:lumMod val="75000"/>
                  </a:schemeClr>
                </a:solidFill>
              </a:rPr>
              <a:t>It creates opportunities to learn about the world in which the child inhabits</a:t>
            </a:r>
          </a:p>
          <a:p>
            <a:r>
              <a:rPr lang="en-GB" altLang="en-US" sz="2700" dirty="0">
                <a:solidFill>
                  <a:schemeClr val="accent6">
                    <a:lumMod val="75000"/>
                  </a:schemeClr>
                </a:solidFill>
              </a:rPr>
              <a:t>It appears innate in children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FE0CB-AA13-447A-80F4-FD7BFF0AB23A}"/>
              </a:ext>
            </a:extLst>
          </p:cNvPr>
          <p:cNvSpPr>
            <a:spLocks noGrp="1"/>
          </p:cNvSpPr>
          <p:nvPr>
            <p:ph type="title"/>
          </p:nvPr>
        </p:nvSpPr>
        <p:spPr/>
        <p:txBody>
          <a:bodyPr>
            <a:noAutofit/>
          </a:bodyPr>
          <a:lstStyle/>
          <a:p>
            <a:pPr algn="ctr"/>
            <a:r>
              <a:rPr lang="en-GB" sz="4800" dirty="0">
                <a:solidFill>
                  <a:schemeClr val="accent6">
                    <a:lumMod val="75000"/>
                  </a:schemeClr>
                </a:solidFill>
              </a:rPr>
              <a:t>Transitions</a:t>
            </a:r>
          </a:p>
        </p:txBody>
      </p:sp>
      <p:sp>
        <p:nvSpPr>
          <p:cNvPr id="4" name="Content Placeholder 3">
            <a:extLst>
              <a:ext uri="{FF2B5EF4-FFF2-40B4-BE49-F238E27FC236}">
                <a16:creationId xmlns:a16="http://schemas.microsoft.com/office/drawing/2014/main" id="{4AD35E91-891D-4F8E-BA65-EA337B028D3F}"/>
              </a:ext>
            </a:extLst>
          </p:cNvPr>
          <p:cNvSpPr>
            <a:spLocks noGrp="1"/>
          </p:cNvSpPr>
          <p:nvPr>
            <p:ph sz="half" idx="2"/>
          </p:nvPr>
        </p:nvSpPr>
        <p:spPr>
          <a:xfrm>
            <a:off x="1414432" y="1825625"/>
            <a:ext cx="5181600" cy="4351338"/>
          </a:xfrm>
        </p:spPr>
        <p:txBody>
          <a:bodyPr/>
          <a:lstStyle/>
          <a:p>
            <a:r>
              <a:rPr lang="en-GB" dirty="0">
                <a:solidFill>
                  <a:schemeClr val="accent6">
                    <a:lumMod val="75000"/>
                  </a:schemeClr>
                </a:solidFill>
              </a:rPr>
              <a:t>New Situations</a:t>
            </a:r>
          </a:p>
          <a:p>
            <a:r>
              <a:rPr lang="en-GB" dirty="0">
                <a:solidFill>
                  <a:schemeClr val="accent6">
                    <a:lumMod val="75000"/>
                  </a:schemeClr>
                </a:solidFill>
              </a:rPr>
              <a:t>Emotions</a:t>
            </a:r>
          </a:p>
          <a:p>
            <a:r>
              <a:rPr lang="en-GB" dirty="0">
                <a:solidFill>
                  <a:schemeClr val="accent6">
                    <a:lumMod val="75000"/>
                  </a:schemeClr>
                </a:solidFill>
              </a:rPr>
              <a:t>Who</a:t>
            </a:r>
          </a:p>
        </p:txBody>
      </p:sp>
      <p:sp>
        <p:nvSpPr>
          <p:cNvPr id="3" name="TextBox 2">
            <a:extLst>
              <a:ext uri="{FF2B5EF4-FFF2-40B4-BE49-F238E27FC236}">
                <a16:creationId xmlns:a16="http://schemas.microsoft.com/office/drawing/2014/main" id="{AF72C767-EE5D-F5D8-8173-79830CDB7B9F}"/>
              </a:ext>
            </a:extLst>
          </p:cNvPr>
          <p:cNvSpPr txBox="1"/>
          <p:nvPr/>
        </p:nvSpPr>
        <p:spPr>
          <a:xfrm>
            <a:off x="7686675" y="2007394"/>
            <a:ext cx="2943225" cy="1200329"/>
          </a:xfrm>
          <a:prstGeom prst="rect">
            <a:avLst/>
          </a:prstGeom>
          <a:noFill/>
        </p:spPr>
        <p:txBody>
          <a:bodyPr wrap="square" rtlCol="0">
            <a:spAutoFit/>
          </a:bodyPr>
          <a:lstStyle/>
          <a:p>
            <a:r>
              <a:rPr lang="en-GB" dirty="0"/>
              <a:t>Think about what you have learnt so far, how could you support transition in early childhood education.</a:t>
            </a:r>
          </a:p>
        </p:txBody>
      </p:sp>
    </p:spTree>
    <p:extLst>
      <p:ext uri="{BB962C8B-B14F-4D97-AF65-F5344CB8AC3E}">
        <p14:creationId xmlns:p14="http://schemas.microsoft.com/office/powerpoint/2010/main" val="4168675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B6E09-91C9-4025-A7AD-50C304F4D48F}"/>
              </a:ext>
            </a:extLst>
          </p:cNvPr>
          <p:cNvSpPr>
            <a:spLocks noGrp="1"/>
          </p:cNvSpPr>
          <p:nvPr>
            <p:ph type="title"/>
          </p:nvPr>
        </p:nvSpPr>
        <p:spPr/>
        <p:txBody>
          <a:bodyPr/>
          <a:lstStyle/>
          <a:p>
            <a:pPr algn="ctr"/>
            <a:r>
              <a:rPr lang="en-GB" dirty="0">
                <a:solidFill>
                  <a:schemeClr val="accent1">
                    <a:lumMod val="50000"/>
                  </a:schemeClr>
                </a:solidFill>
              </a:rPr>
              <a:t>Curricula</a:t>
            </a:r>
          </a:p>
        </p:txBody>
      </p:sp>
      <p:sp>
        <p:nvSpPr>
          <p:cNvPr id="4" name="Content Placeholder 3">
            <a:extLst>
              <a:ext uri="{FF2B5EF4-FFF2-40B4-BE49-F238E27FC236}">
                <a16:creationId xmlns:a16="http://schemas.microsoft.com/office/drawing/2014/main" id="{98223959-8A85-48B7-9E91-7A1007A89923}"/>
              </a:ext>
            </a:extLst>
          </p:cNvPr>
          <p:cNvSpPr>
            <a:spLocks noGrp="1"/>
          </p:cNvSpPr>
          <p:nvPr>
            <p:ph sz="half" idx="2"/>
          </p:nvPr>
        </p:nvSpPr>
        <p:spPr>
          <a:xfrm>
            <a:off x="914366" y="1825625"/>
            <a:ext cx="5181600" cy="4351338"/>
          </a:xfrm>
        </p:spPr>
        <p:txBody>
          <a:bodyPr/>
          <a:lstStyle/>
          <a:p>
            <a:pPr>
              <a:buFont typeface="Wingdings" panose="05000000000000000000" pitchFamily="2" charset="2"/>
              <a:buChar char="§"/>
            </a:pPr>
            <a:r>
              <a:rPr lang="en-GB" dirty="0">
                <a:solidFill>
                  <a:schemeClr val="accent6">
                    <a:lumMod val="75000"/>
                  </a:schemeClr>
                </a:solidFill>
              </a:rPr>
              <a:t>Foundation Phase</a:t>
            </a:r>
          </a:p>
          <a:p>
            <a:pPr>
              <a:buFont typeface="Wingdings" panose="05000000000000000000" pitchFamily="2" charset="2"/>
              <a:buChar char="§"/>
            </a:pPr>
            <a:endParaRPr lang="en-GB" dirty="0">
              <a:solidFill>
                <a:schemeClr val="accent6">
                  <a:lumMod val="75000"/>
                </a:schemeClr>
              </a:solidFill>
            </a:endParaRPr>
          </a:p>
          <a:p>
            <a:pPr>
              <a:buFont typeface="Wingdings" panose="05000000000000000000" pitchFamily="2" charset="2"/>
              <a:buChar char="§"/>
            </a:pPr>
            <a:r>
              <a:rPr lang="en-GB" dirty="0">
                <a:solidFill>
                  <a:schemeClr val="accent6">
                    <a:lumMod val="75000"/>
                  </a:schemeClr>
                </a:solidFill>
              </a:rPr>
              <a:t>Scotland</a:t>
            </a:r>
          </a:p>
          <a:p>
            <a:pPr>
              <a:buFont typeface="Wingdings" panose="05000000000000000000" pitchFamily="2" charset="2"/>
              <a:buChar char="§"/>
            </a:pPr>
            <a:endParaRPr lang="en-GB" dirty="0">
              <a:solidFill>
                <a:schemeClr val="accent6">
                  <a:lumMod val="75000"/>
                </a:schemeClr>
              </a:solidFill>
            </a:endParaRPr>
          </a:p>
          <a:p>
            <a:pPr>
              <a:buFont typeface="Wingdings" panose="05000000000000000000" pitchFamily="2" charset="2"/>
              <a:buChar char="§"/>
            </a:pPr>
            <a:r>
              <a:rPr lang="en-GB" dirty="0" err="1">
                <a:solidFill>
                  <a:schemeClr val="accent6">
                    <a:lumMod val="75000"/>
                  </a:schemeClr>
                </a:solidFill>
              </a:rPr>
              <a:t>Te</a:t>
            </a:r>
            <a:r>
              <a:rPr lang="en-GB" dirty="0">
                <a:solidFill>
                  <a:schemeClr val="accent6">
                    <a:lumMod val="75000"/>
                  </a:schemeClr>
                </a:solidFill>
              </a:rPr>
              <a:t> </a:t>
            </a:r>
            <a:r>
              <a:rPr lang="en-GB" dirty="0" err="1">
                <a:solidFill>
                  <a:schemeClr val="accent6">
                    <a:lumMod val="75000"/>
                  </a:schemeClr>
                </a:solidFill>
              </a:rPr>
              <a:t>Whariki</a:t>
            </a:r>
            <a:endParaRPr lang="en-GB" dirty="0">
              <a:solidFill>
                <a:schemeClr val="accent6">
                  <a:lumMod val="75000"/>
                </a:schemeClr>
              </a:solidFill>
            </a:endParaRPr>
          </a:p>
        </p:txBody>
      </p:sp>
    </p:spTree>
    <p:extLst>
      <p:ext uri="{BB962C8B-B14F-4D97-AF65-F5344CB8AC3E}">
        <p14:creationId xmlns:p14="http://schemas.microsoft.com/office/powerpoint/2010/main" val="38237593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0C4E7-A6AC-43E4-AF79-DEE5797F61D4}"/>
              </a:ext>
            </a:extLst>
          </p:cNvPr>
          <p:cNvSpPr>
            <a:spLocks noGrp="1"/>
          </p:cNvSpPr>
          <p:nvPr>
            <p:ph type="title"/>
          </p:nvPr>
        </p:nvSpPr>
        <p:spPr/>
        <p:txBody>
          <a:bodyPr/>
          <a:lstStyle/>
          <a:p>
            <a:pPr algn="ctr"/>
            <a:r>
              <a:rPr lang="en-GB" dirty="0">
                <a:solidFill>
                  <a:schemeClr val="accent1">
                    <a:lumMod val="50000"/>
                  </a:schemeClr>
                </a:solidFill>
              </a:rPr>
              <a:t>The 5 ‘C’s</a:t>
            </a:r>
          </a:p>
        </p:txBody>
      </p:sp>
      <p:pic>
        <p:nvPicPr>
          <p:cNvPr id="1026" name="Picture 2" descr="Watch The C Word | Netflix">
            <a:extLst>
              <a:ext uri="{FF2B5EF4-FFF2-40B4-BE49-F238E27FC236}">
                <a16:creationId xmlns:a16="http://schemas.microsoft.com/office/drawing/2014/main" id="{FB9FCAC1-BB36-4E8D-896E-DCE99B076D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27" r="49782"/>
          <a:stretch/>
        </p:blipFill>
        <p:spPr bwMode="auto">
          <a:xfrm rot="20463210">
            <a:off x="2178317" y="1626467"/>
            <a:ext cx="1427037" cy="139065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Watch The C Word | Netflix">
            <a:extLst>
              <a:ext uri="{FF2B5EF4-FFF2-40B4-BE49-F238E27FC236}">
                <a16:creationId xmlns:a16="http://schemas.microsoft.com/office/drawing/2014/main" id="{CC64E48D-3B14-4C83-B69C-66A7AD6159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27" r="49782"/>
          <a:stretch/>
        </p:blipFill>
        <p:spPr bwMode="auto">
          <a:xfrm rot="1376867">
            <a:off x="3605354" y="3650512"/>
            <a:ext cx="1427037" cy="13906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Watch The C Word | Netflix">
            <a:extLst>
              <a:ext uri="{FF2B5EF4-FFF2-40B4-BE49-F238E27FC236}">
                <a16:creationId xmlns:a16="http://schemas.microsoft.com/office/drawing/2014/main" id="{CC28DA6C-A1A2-46BF-A7CD-5774FFBBF7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27" r="49782"/>
          <a:stretch/>
        </p:blipFill>
        <p:spPr bwMode="auto">
          <a:xfrm rot="625645">
            <a:off x="4994529" y="1626467"/>
            <a:ext cx="1427037" cy="13906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Watch The C Word | Netflix">
            <a:extLst>
              <a:ext uri="{FF2B5EF4-FFF2-40B4-BE49-F238E27FC236}">
                <a16:creationId xmlns:a16="http://schemas.microsoft.com/office/drawing/2014/main" id="{5AAD59C2-672D-41C7-8B73-9B10184263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27" r="49782"/>
          <a:stretch/>
        </p:blipFill>
        <p:spPr bwMode="auto">
          <a:xfrm rot="20673379">
            <a:off x="6383704" y="3650512"/>
            <a:ext cx="1427037" cy="13906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Watch The C Word | Netflix">
            <a:extLst>
              <a:ext uri="{FF2B5EF4-FFF2-40B4-BE49-F238E27FC236}">
                <a16:creationId xmlns:a16="http://schemas.microsoft.com/office/drawing/2014/main" id="{211B7754-D75E-464E-A363-E0D1832D8F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27" r="49782"/>
          <a:stretch/>
        </p:blipFill>
        <p:spPr bwMode="auto">
          <a:xfrm rot="912868">
            <a:off x="7968209" y="1716937"/>
            <a:ext cx="1427037" cy="139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6106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2BACB-5284-491A-B860-CBC2DCF95ABB}"/>
              </a:ext>
            </a:extLst>
          </p:cNvPr>
          <p:cNvSpPr>
            <a:spLocks noGrp="1"/>
          </p:cNvSpPr>
          <p:nvPr>
            <p:ph type="title"/>
          </p:nvPr>
        </p:nvSpPr>
        <p:spPr/>
        <p:txBody>
          <a:bodyPr/>
          <a:lstStyle/>
          <a:p>
            <a:pPr algn="ctr"/>
            <a:r>
              <a:rPr lang="en-GB" dirty="0">
                <a:solidFill>
                  <a:schemeClr val="accent1">
                    <a:lumMod val="50000"/>
                  </a:schemeClr>
                </a:solidFill>
              </a:rPr>
              <a:t>Transition</a:t>
            </a:r>
          </a:p>
        </p:txBody>
      </p:sp>
      <p:pic>
        <p:nvPicPr>
          <p:cNvPr id="4" name="Picture 3">
            <a:extLst>
              <a:ext uri="{FF2B5EF4-FFF2-40B4-BE49-F238E27FC236}">
                <a16:creationId xmlns:a16="http://schemas.microsoft.com/office/drawing/2014/main" id="{FBC1FD13-8413-40E9-A640-001D9D49E416}"/>
              </a:ext>
            </a:extLst>
          </p:cNvPr>
          <p:cNvPicPr>
            <a:picLocks noChangeAspect="1"/>
          </p:cNvPicPr>
          <p:nvPr/>
        </p:nvPicPr>
        <p:blipFill>
          <a:blip r:embed="rId3"/>
          <a:stretch>
            <a:fillRect/>
          </a:stretch>
        </p:blipFill>
        <p:spPr>
          <a:xfrm>
            <a:off x="3008784" y="1697472"/>
            <a:ext cx="6174432" cy="3734994"/>
          </a:xfrm>
          <a:prstGeom prst="rect">
            <a:avLst/>
          </a:prstGeom>
        </p:spPr>
      </p:pic>
    </p:spTree>
    <p:extLst>
      <p:ext uri="{BB962C8B-B14F-4D97-AF65-F5344CB8AC3E}">
        <p14:creationId xmlns:p14="http://schemas.microsoft.com/office/powerpoint/2010/main" val="1511147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563319" y="191221"/>
            <a:ext cx="10515600" cy="1325563"/>
          </a:xfrm>
        </p:spPr>
        <p:txBody>
          <a:bodyPr>
            <a:normAutofit/>
          </a:bodyPr>
          <a:lstStyle/>
          <a:p>
            <a:pPr algn="ctr"/>
            <a:r>
              <a:rPr lang="en-GB" altLang="en-US" sz="4800">
                <a:solidFill>
                  <a:schemeClr val="accent6">
                    <a:lumMod val="75000"/>
                  </a:schemeClr>
                </a:solidFill>
              </a:rPr>
              <a:t>References</a:t>
            </a:r>
            <a:endParaRPr lang="en-GB" altLang="en-US" sz="4800" dirty="0">
              <a:solidFill>
                <a:schemeClr val="accent6">
                  <a:lumMod val="75000"/>
                </a:schemeClr>
              </a:solidFill>
            </a:endParaRPr>
          </a:p>
        </p:txBody>
      </p:sp>
      <p:sp>
        <p:nvSpPr>
          <p:cNvPr id="36868" name="Content Placeholder 3"/>
          <p:cNvSpPr>
            <a:spLocks noGrp="1"/>
          </p:cNvSpPr>
          <p:nvPr>
            <p:ph sz="half" idx="1"/>
          </p:nvPr>
        </p:nvSpPr>
        <p:spPr>
          <a:xfrm>
            <a:off x="690007" y="1556792"/>
            <a:ext cx="9520793" cy="4032796"/>
          </a:xfrm>
        </p:spPr>
        <p:txBody>
          <a:bodyPr/>
          <a:lstStyle/>
          <a:p>
            <a:pPr marL="0" indent="0">
              <a:buNone/>
            </a:pPr>
            <a:r>
              <a:rPr lang="en-GB" altLang="en-US" sz="2000" dirty="0"/>
              <a:t>Gray, C and </a:t>
            </a:r>
            <a:r>
              <a:rPr lang="en-GB" altLang="en-US" sz="2000" dirty="0" err="1"/>
              <a:t>Macblain</a:t>
            </a:r>
            <a:r>
              <a:rPr lang="en-GB" altLang="en-US" sz="2000" dirty="0"/>
              <a:t>, S. (2012) </a:t>
            </a:r>
            <a:r>
              <a:rPr lang="en-GB" altLang="en-US" sz="2000" i="1" dirty="0"/>
              <a:t>Learning Theories in Childhood</a:t>
            </a:r>
            <a:r>
              <a:rPr lang="en-GB" altLang="en-US" sz="2000" dirty="0"/>
              <a:t>. London: Sage Publishing.</a:t>
            </a:r>
          </a:p>
          <a:p>
            <a:pPr marL="0" indent="0">
              <a:buNone/>
            </a:pPr>
            <a:r>
              <a:rPr lang="en-GB" sz="2000" dirty="0">
                <a:latin typeface="Arial" panose="020B0604020202020204" pitchFamily="34" charset="0"/>
                <a:ea typeface="Calibri" panose="020F0502020204030204" pitchFamily="34" charset="0"/>
                <a:cs typeface="Times New Roman" panose="02020603050405020304" pitchFamily="18" charset="0"/>
              </a:rPr>
              <a:t>Smidt, S. (2011) </a:t>
            </a:r>
            <a:r>
              <a:rPr lang="en-GB" sz="2000" i="1" dirty="0">
                <a:latin typeface="Arial" panose="020B0604020202020204" pitchFamily="34" charset="0"/>
                <a:ea typeface="Calibri" panose="020F0502020204030204" pitchFamily="34" charset="0"/>
                <a:cs typeface="Times New Roman" panose="02020603050405020304" pitchFamily="18" charset="0"/>
              </a:rPr>
              <a:t>Playing to Learn; The role of play in the early years</a:t>
            </a:r>
            <a:r>
              <a:rPr lang="en-GB" sz="2000" dirty="0">
                <a:latin typeface="Arial" panose="020B0604020202020204" pitchFamily="34" charset="0"/>
                <a:ea typeface="Calibri" panose="020F0502020204030204" pitchFamily="34" charset="0"/>
                <a:cs typeface="Times New Roman" panose="02020603050405020304" pitchFamily="18" charset="0"/>
              </a:rPr>
              <a:t>. Abingdon: Routledge.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altLang="en-US" sz="2000" dirty="0"/>
              <a:t>Sutton-Smith, Brian. (1997). </a:t>
            </a:r>
            <a:r>
              <a:rPr lang="en-GB" altLang="en-US" sz="2000" i="1" dirty="0"/>
              <a:t>The Ambiguity of Play. </a:t>
            </a:r>
            <a:r>
              <a:rPr lang="en-GB" altLang="en-US" sz="2000" dirty="0"/>
              <a:t>Cambridge</a:t>
            </a:r>
            <a:r>
              <a:rPr lang="en-GB" altLang="en-US" sz="2000" i="1" dirty="0"/>
              <a:t>:</a:t>
            </a:r>
            <a:r>
              <a:rPr lang="en-GB" altLang="en-US" sz="2000" dirty="0"/>
              <a:t> Harvard University Press. </a:t>
            </a:r>
          </a:p>
          <a:p>
            <a:pPr marL="0" indent="0">
              <a:buNone/>
            </a:pPr>
            <a:r>
              <a:rPr lang="en-GB" altLang="en-US" sz="2000" dirty="0"/>
              <a:t>Welsh Assembly Government (2002) </a:t>
            </a:r>
            <a:r>
              <a:rPr lang="en-GB" altLang="en-US" sz="2000" i="1" dirty="0"/>
              <a:t>Welsh Assembly Government Play Policy</a:t>
            </a:r>
            <a:r>
              <a:rPr lang="en-GB" altLang="en-US" sz="2000" dirty="0"/>
              <a:t>. Wales: Welsh Assemble Government.</a:t>
            </a:r>
          </a:p>
          <a:p>
            <a:pPr marL="0" indent="0">
              <a:buNone/>
            </a:pPr>
            <a:r>
              <a:rPr lang="en-GB" altLang="en-US" sz="2000" dirty="0"/>
              <a:t>Welsh Government (2015) </a:t>
            </a:r>
            <a:r>
              <a:rPr lang="en-GB" altLang="en-US" sz="2000" i="1" dirty="0"/>
              <a:t>Curriculum for Wales; Foundation Phase Framework</a:t>
            </a:r>
            <a:r>
              <a:rPr lang="en-GB" altLang="en-US" sz="2000" dirty="0"/>
              <a:t>. Wales: Welsh Government.</a:t>
            </a:r>
          </a:p>
          <a:p>
            <a:pPr marL="0" indent="0">
              <a:buNone/>
            </a:pPr>
            <a:r>
              <a:rPr lang="en-GB" altLang="en-US" sz="2000" dirty="0"/>
              <a:t>Welsh Government (2022) </a:t>
            </a:r>
          </a:p>
          <a:p>
            <a:endParaRPr lang="en-GB" altLang="en-US" sz="2000" dirty="0"/>
          </a:p>
        </p:txBody>
      </p:sp>
    </p:spTree>
  </p:cSld>
  <p:clrMapOvr>
    <a:masterClrMapping/>
  </p:clrMapOvr>
</p:sld>
</file>

<file path=ppt/theme/theme1.xml><?xml version="1.0" encoding="utf-8"?>
<a:theme xmlns:a="http://schemas.openxmlformats.org/drawingml/2006/main" name="UWTSD PP Template (Cream background)">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 Template (Cream background)</Template>
  <TotalTime>25</TotalTime>
  <Words>839</Words>
  <Application>Microsoft Office PowerPoint</Application>
  <PresentationFormat>Widescreen</PresentationFormat>
  <Paragraphs>121</Paragraphs>
  <Slides>27</Slides>
  <Notes>24</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Wingdings</vt:lpstr>
      <vt:lpstr>UWTSD PP Template (Cream background)</vt:lpstr>
      <vt:lpstr>PowerPoint Presentation</vt:lpstr>
      <vt:lpstr>ECEY4001/C Human Development  Lecture 8 – Play </vt:lpstr>
      <vt:lpstr>Task</vt:lpstr>
      <vt:lpstr>Play</vt:lpstr>
      <vt:lpstr>Play</vt:lpstr>
      <vt:lpstr>Task</vt:lpstr>
      <vt:lpstr>What about you?</vt:lpstr>
      <vt:lpstr>Why?</vt:lpstr>
      <vt:lpstr>Play</vt:lpstr>
      <vt:lpstr>Play Policy Wales</vt:lpstr>
      <vt:lpstr>Foundation Phase</vt:lpstr>
      <vt:lpstr> A Curriculum for Funded Non-Maintained Nursery Settings</vt:lpstr>
      <vt:lpstr>Effects of Play</vt:lpstr>
      <vt:lpstr>Discuss</vt:lpstr>
      <vt:lpstr>Task</vt:lpstr>
      <vt:lpstr>Emotional-behavioural benefits </vt:lpstr>
      <vt:lpstr>Social benefits of play</vt:lpstr>
      <vt:lpstr>Physical benefits</vt:lpstr>
      <vt:lpstr>Froebel</vt:lpstr>
      <vt:lpstr>Piaget</vt:lpstr>
      <vt:lpstr>Piaget –  Schema, Accomodation, Assimiliation</vt:lpstr>
      <vt:lpstr>Play</vt:lpstr>
      <vt:lpstr>Transitions</vt:lpstr>
      <vt:lpstr>Curricula</vt:lpstr>
      <vt:lpstr>The 5 ‘C’s</vt:lpstr>
      <vt:lpstr>Transition</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Debra Odeh</cp:lastModifiedBy>
  <cp:revision>3</cp:revision>
  <dcterms:created xsi:type="dcterms:W3CDTF">2022-09-01T16:46:30Z</dcterms:created>
  <dcterms:modified xsi:type="dcterms:W3CDTF">2023-10-10T17:04:51Z</dcterms:modified>
</cp:coreProperties>
</file>