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75" r:id="rId3"/>
    <p:sldId id="276" r:id="rId4"/>
    <p:sldId id="272" r:id="rId5"/>
    <p:sldId id="279" r:id="rId6"/>
    <p:sldId id="258" r:id="rId7"/>
    <p:sldId id="268" r:id="rId8"/>
    <p:sldId id="277" r:id="rId9"/>
    <p:sldId id="278" r:id="rId10"/>
    <p:sldId id="27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0036" autoAdjust="0"/>
  </p:normalViewPr>
  <p:slideViewPr>
    <p:cSldViewPr>
      <p:cViewPr>
        <p:scale>
          <a:sx n="104" d="100"/>
          <a:sy n="104" d="100"/>
        </p:scale>
        <p:origin x="36" y="-65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70132-D8C7-410F-91E3-92C8D217B16E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E4FB6-CBD1-44DF-BACC-94639B31F4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8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47200" y="2052960"/>
            <a:ext cx="26416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09600" y="2052960"/>
            <a:ext cx="84328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347200" y="152399"/>
            <a:ext cx="26416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200" y="153923"/>
            <a:ext cx="89408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550400" y="2892277"/>
            <a:ext cx="21336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508000" y="2892277"/>
            <a:ext cx="84328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19072"/>
            <a:ext cx="53848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22438"/>
            <a:ext cx="5386917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386917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722438"/>
            <a:ext cx="5389033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38400"/>
            <a:ext cx="5389033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03200" y="150919"/>
            <a:ext cx="11775736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 useBgFill="1">
        <p:nvSpPr>
          <p:cNvPr id="9" name="Rectangle 8"/>
          <p:cNvSpPr/>
          <p:nvPr/>
        </p:nvSpPr>
        <p:spPr>
          <a:xfrm>
            <a:off x="203200" y="152400"/>
            <a:ext cx="89408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304801"/>
            <a:ext cx="78232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46336" y="2130552"/>
            <a:ext cx="2231136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9546336" y="457200"/>
            <a:ext cx="2234213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 useBgFill="1">
        <p:nvSpPr>
          <p:cNvPr id="9" name="Rectangle 8"/>
          <p:cNvSpPr/>
          <p:nvPr/>
        </p:nvSpPr>
        <p:spPr>
          <a:xfrm>
            <a:off x="9347200" y="150876"/>
            <a:ext cx="26416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3200" y="152400"/>
            <a:ext cx="89408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50400" y="2133600"/>
            <a:ext cx="22352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550400" y="460248"/>
            <a:ext cx="22352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03200" y="147319"/>
            <a:ext cx="89408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9347200" y="147319"/>
            <a:ext cx="2608061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50400" y="274639"/>
            <a:ext cx="2235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03200" y="1634971"/>
            <a:ext cx="11775736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203199" y="152401"/>
            <a:ext cx="11752063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0" y="355847"/>
            <a:ext cx="11175013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7999" y="1719071"/>
            <a:ext cx="11210524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517" y="6356350"/>
            <a:ext cx="2844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D071C45-1752-4A24-A149-121BD38440D9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64000" y="6356350"/>
            <a:ext cx="447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79573" y="6355080"/>
            <a:ext cx="777288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16D6EA21-A120-4AEF-ACA2-47D094EBDD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3140968"/>
            <a:ext cx="6400800" cy="2808312"/>
          </a:xfrm>
        </p:spPr>
        <p:txBody>
          <a:bodyPr>
            <a:normAutofit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Relevance, Research, and Presentation Guidance </a:t>
            </a:r>
            <a:endParaRPr lang="en-GB" sz="4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568" y="1196752"/>
            <a:ext cx="7772400" cy="1728192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Postmodern </a:t>
            </a:r>
            <a:r>
              <a:rPr lang="en-GB" dirty="0" smtClean="0"/>
              <a:t>theories </a:t>
            </a:r>
            <a:br>
              <a:rPr lang="en-GB" dirty="0" smtClean="0"/>
            </a:br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december</a:t>
            </a:r>
            <a:endParaRPr lang="en-GB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5004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36" y="65698"/>
            <a:ext cx="12192000" cy="840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05000" y="1719071"/>
            <a:ext cx="11811001" cy="509430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9600" dirty="0">
                <a:solidFill>
                  <a:schemeClr val="tx1"/>
                </a:solidFill>
              </a:rPr>
              <a:t>CULTURE</a:t>
            </a:r>
          </a:p>
          <a:p>
            <a:pPr marL="45720" indent="0" algn="ctr">
              <a:buNone/>
            </a:pPr>
            <a:r>
              <a:rPr lang="en-GB" sz="9600" dirty="0">
                <a:solidFill>
                  <a:schemeClr val="tx1"/>
                </a:solidFill>
              </a:rPr>
              <a:t>CULTURE</a:t>
            </a:r>
          </a:p>
          <a:p>
            <a:pPr marL="45720" indent="0" algn="ctr">
              <a:buNone/>
            </a:pPr>
            <a:r>
              <a:rPr lang="en-GB" sz="9600" dirty="0">
                <a:solidFill>
                  <a:schemeClr val="tx1"/>
                </a:solidFill>
              </a:rPr>
              <a:t>                 	 CULTURE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31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20 MINUTE ORAL PRESENTATION – </a:t>
            </a:r>
            <a:endParaRPr lang="en-GB" sz="2400" b="1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1" i="1" dirty="0" smtClean="0"/>
              <a:t>Through </a:t>
            </a:r>
            <a:r>
              <a:rPr lang="en-GB" sz="2400" b="1" i="1" dirty="0"/>
              <a:t>a postmodern lens critically evaluate current cultural and ethnic discourse in relation to a theoretical therapeutic paradigm or approach</a:t>
            </a:r>
            <a:r>
              <a:rPr lang="en-GB" sz="2400" b="1" i="1" dirty="0" smtClean="0"/>
              <a:t>.</a:t>
            </a:r>
          </a:p>
          <a:p>
            <a:pPr marL="342900" indent="-342900"/>
            <a:r>
              <a:rPr lang="en-GB" sz="2400" b="1" i="1" dirty="0" smtClean="0"/>
              <a:t>Approaches </a:t>
            </a:r>
            <a:r>
              <a:rPr lang="en-GB" sz="2400" b="1" i="1" dirty="0"/>
              <a:t>to consider: </a:t>
            </a:r>
            <a:endParaRPr lang="en-GB" sz="2400" b="1" i="1" dirty="0" smtClean="0"/>
          </a:p>
          <a:p>
            <a:pPr marL="342900" indent="-342900"/>
            <a:r>
              <a:rPr lang="en-GB" sz="2400" b="1" i="1" dirty="0" smtClean="0"/>
              <a:t>Relational </a:t>
            </a:r>
            <a:r>
              <a:rPr lang="en-GB" sz="2400" b="1" i="1" dirty="0"/>
              <a:t>psychodynamic approaches </a:t>
            </a:r>
            <a:endParaRPr lang="en-GB" sz="2400" b="1" i="1" dirty="0" smtClean="0"/>
          </a:p>
          <a:p>
            <a:pPr marL="342900" indent="-342900"/>
            <a:r>
              <a:rPr lang="en-GB" sz="2400" b="1" i="1" dirty="0" smtClean="0"/>
              <a:t>Narrative </a:t>
            </a:r>
            <a:r>
              <a:rPr lang="en-GB" sz="2400" b="1" i="1" dirty="0"/>
              <a:t>Approaches </a:t>
            </a:r>
            <a:endParaRPr lang="en-GB" sz="2400" b="1" i="1" dirty="0" smtClean="0"/>
          </a:p>
          <a:p>
            <a:pPr marL="342900" indent="-342900"/>
            <a:r>
              <a:rPr lang="en-GB" sz="2400" b="1" i="1" dirty="0" smtClean="0"/>
              <a:t>Multicultural </a:t>
            </a:r>
            <a:r>
              <a:rPr lang="en-GB" sz="2400" b="1" i="1" dirty="0"/>
              <a:t>approaches Indigenous/spirituality </a:t>
            </a:r>
            <a:endParaRPr lang="en-GB" sz="2400" b="1" i="1" dirty="0" smtClean="0"/>
          </a:p>
          <a:p>
            <a:pPr marL="342900" indent="-342900"/>
            <a:r>
              <a:rPr lang="en-GB" sz="2400" b="1" i="1" dirty="0" smtClean="0"/>
              <a:t>Other </a:t>
            </a:r>
            <a:endParaRPr lang="en-GB" sz="2400" b="1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295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 smtClean="0"/>
              <a:t>What has been their contribution?</a:t>
            </a:r>
          </a:p>
          <a:p>
            <a:pPr marL="0" indent="0">
              <a:buNone/>
            </a:pPr>
            <a:r>
              <a:rPr lang="en-GB" sz="2800" i="1" dirty="0" smtClean="0"/>
              <a:t>What has been the significance of moving from modern to postmodern perspectives?  </a:t>
            </a:r>
          </a:p>
          <a:p>
            <a:pPr marL="0" indent="0">
              <a:buNone/>
            </a:pPr>
            <a:r>
              <a:rPr lang="en-GB" sz="2800" i="1" dirty="0" smtClean="0"/>
              <a:t>What can be </a:t>
            </a:r>
            <a:r>
              <a:rPr lang="en-GB" sz="2800" i="1" dirty="0" smtClean="0"/>
              <a:t>learnt </a:t>
            </a:r>
            <a:r>
              <a:rPr lang="en-GB" sz="2800" i="1" dirty="0" smtClean="0"/>
              <a:t>from these approaches?</a:t>
            </a:r>
          </a:p>
          <a:p>
            <a:pPr marL="0" indent="0">
              <a:buNone/>
            </a:pPr>
            <a:r>
              <a:rPr lang="en-GB" sz="2800" i="1" dirty="0" smtClean="0"/>
              <a:t>Who benefits?  </a:t>
            </a:r>
            <a:endParaRPr lang="en-GB" sz="2800" i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is the relevance of Postmodern Theories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549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 smtClean="0"/>
          </a:p>
          <a:p>
            <a:r>
              <a:rPr lang="en-GB" dirty="0" smtClean="0"/>
              <a:t>Collaborative Therapy –</a:t>
            </a:r>
            <a:r>
              <a:rPr lang="en-GB" dirty="0"/>
              <a:t>Anderson &amp; </a:t>
            </a:r>
            <a:r>
              <a:rPr lang="en-GB" dirty="0" err="1"/>
              <a:t>Goolishian</a:t>
            </a:r>
            <a:r>
              <a:rPr lang="en-GB" dirty="0"/>
              <a:t>,</a:t>
            </a:r>
            <a:endParaRPr lang="en-GB" dirty="0" smtClean="0"/>
          </a:p>
          <a:p>
            <a:r>
              <a:rPr lang="en-GB" dirty="0" smtClean="0"/>
              <a:t>Narrative:  </a:t>
            </a:r>
            <a:r>
              <a:rPr lang="en-GB" dirty="0" err="1" smtClean="0"/>
              <a:t>Epston</a:t>
            </a:r>
            <a:r>
              <a:rPr lang="en-GB" dirty="0" smtClean="0"/>
              <a:t>, White, Friedman and Combs</a:t>
            </a:r>
          </a:p>
          <a:p>
            <a:r>
              <a:rPr lang="en-GB" dirty="0" smtClean="0"/>
              <a:t>Solution Focused – Current authors</a:t>
            </a:r>
          </a:p>
          <a:p>
            <a:r>
              <a:rPr lang="en-GB" dirty="0" smtClean="0"/>
              <a:t>Multicultural approaches in Counselling, Transcultural Counselling, Cross Cultural Counselling </a:t>
            </a: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William West, Roy </a:t>
            </a:r>
            <a:r>
              <a:rPr lang="en-GB" dirty="0" err="1" smtClean="0"/>
              <a:t>Moodley</a:t>
            </a:r>
            <a:r>
              <a:rPr lang="en-GB" dirty="0" smtClean="0"/>
              <a:t>, Clement </a:t>
            </a:r>
            <a:r>
              <a:rPr lang="en-GB" dirty="0" err="1" smtClean="0"/>
              <a:t>Vontress</a:t>
            </a:r>
            <a:r>
              <a:rPr lang="en-GB" dirty="0" smtClean="0"/>
              <a:t>…. Others</a:t>
            </a:r>
          </a:p>
          <a:p>
            <a:pPr marL="4572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95400" y="188640"/>
            <a:ext cx="11175013" cy="1569037"/>
          </a:xfrm>
        </p:spPr>
        <p:txBody>
          <a:bodyPr/>
          <a:lstStyle/>
          <a:p>
            <a:r>
              <a:rPr lang="en-GB" dirty="0" smtClean="0"/>
              <a:t>Research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183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1600000">
            <a:off x="695400" y="1649456"/>
            <a:ext cx="11089232" cy="5019904"/>
          </a:xfrm>
        </p:spPr>
        <p:txBody>
          <a:bodyPr>
            <a:normAutofit fontScale="85000" lnSpcReduction="10000"/>
          </a:bodyPr>
          <a:lstStyle/>
          <a:p>
            <a:r>
              <a:rPr lang="en-GB" sz="4000" b="1" dirty="0"/>
              <a:t>Introduction (</a:t>
            </a:r>
            <a:r>
              <a:rPr lang="en-GB" sz="4000" dirty="0"/>
              <a:t>2-3 minutes)</a:t>
            </a:r>
          </a:p>
          <a:p>
            <a:pPr marL="0" indent="0">
              <a:buNone/>
            </a:pPr>
            <a:r>
              <a:rPr lang="en-GB" sz="2800" i="1" dirty="0"/>
              <a:t>The introduction is the point at which the presenter explains the content and purpose of the presentation. </a:t>
            </a:r>
          </a:p>
          <a:p>
            <a:pPr marL="457200" indent="-457200"/>
            <a:r>
              <a:rPr lang="en-GB" sz="2800" i="1" dirty="0"/>
              <a:t>This is your introduction to your process in addressing the question. </a:t>
            </a:r>
            <a:r>
              <a:rPr lang="en-GB" sz="2100" i="1" dirty="0"/>
              <a:t>(You only need to give a taste of what is to come in your rest of your presentation).</a:t>
            </a:r>
          </a:p>
          <a:p>
            <a:pPr marL="457200" indent="-457200"/>
            <a:r>
              <a:rPr lang="en-GB" sz="2800" i="1" dirty="0" smtClean="0"/>
              <a:t>What </a:t>
            </a:r>
            <a:r>
              <a:rPr lang="en-GB" sz="2800" i="1" dirty="0" smtClean="0"/>
              <a:t>theory(s), definitions </a:t>
            </a:r>
            <a:r>
              <a:rPr lang="en-GB" sz="2800" i="1" dirty="0"/>
              <a:t>and critiques are you considering in exploring culture and postmodern perspectives within </a:t>
            </a:r>
            <a:r>
              <a:rPr lang="en-GB" sz="2800" i="1" dirty="0" smtClean="0"/>
              <a:t>counselling. </a:t>
            </a:r>
            <a:r>
              <a:rPr lang="en-GB" sz="2100" i="1" dirty="0" smtClean="0"/>
              <a:t>(</a:t>
            </a:r>
            <a:r>
              <a:rPr lang="en-GB" sz="2100" i="1" dirty="0"/>
              <a:t>perhaps </a:t>
            </a:r>
            <a:r>
              <a:rPr lang="en-GB" sz="2100" i="1" dirty="0" err="1" smtClean="0"/>
              <a:t>highligh</a:t>
            </a:r>
            <a:r>
              <a:rPr lang="en-GB" sz="2100" i="1" dirty="0" smtClean="0"/>
              <a:t> </a:t>
            </a:r>
            <a:r>
              <a:rPr lang="en-GB" sz="2100" i="1" dirty="0"/>
              <a:t>possibly 2-3).</a:t>
            </a:r>
          </a:p>
          <a:p>
            <a:pPr marL="457200" indent="-457200"/>
            <a:r>
              <a:rPr lang="en-GB" sz="3100" i="1" dirty="0"/>
              <a:t>Lastly, letting us know </a:t>
            </a:r>
            <a:r>
              <a:rPr lang="en-GB" sz="3100" i="1" dirty="0" smtClean="0"/>
              <a:t>contributions, critiques and implications </a:t>
            </a:r>
            <a:r>
              <a:rPr lang="en-GB" sz="3100" i="1" dirty="0"/>
              <a:t>and possible recommendations that are argued within your critiques.</a:t>
            </a:r>
          </a:p>
          <a:p>
            <a:pPr marL="0" indent="0">
              <a:buNone/>
            </a:pPr>
            <a:r>
              <a:rPr lang="en-GB" sz="2800" i="1" dirty="0" smtClean="0"/>
              <a:t> </a:t>
            </a:r>
            <a:r>
              <a:rPr lang="en-GB" sz="1800" i="1" dirty="0"/>
              <a:t>This is a vitally important part of your talk as you will need to gain the audience’s interest and confidence </a:t>
            </a:r>
            <a:r>
              <a:rPr lang="en-GB" sz="2400" b="1" dirty="0" smtClean="0"/>
              <a:t>(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Structure</a:t>
            </a:r>
            <a:endParaRPr lang="en-GB" dirty="0"/>
          </a:p>
        </p:txBody>
      </p:sp>
      <p:pic>
        <p:nvPicPr>
          <p:cNvPr id="5122" name="Picture 2" descr="Image result for images of that reflect embedd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0456" y="116632"/>
            <a:ext cx="184785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99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3200" b="1" dirty="0">
                <a:solidFill>
                  <a:schemeClr val="accent1"/>
                </a:solidFill>
              </a:rPr>
              <a:t>Background</a:t>
            </a:r>
            <a:r>
              <a:rPr lang="en-GB" sz="3200" b="1" dirty="0"/>
              <a:t> </a:t>
            </a:r>
            <a:r>
              <a:rPr lang="en-GB" sz="3200" dirty="0"/>
              <a:t>-  providing </a:t>
            </a:r>
            <a:r>
              <a:rPr lang="en-GB" sz="3200" dirty="0" smtClean="0"/>
              <a:t>context </a:t>
            </a:r>
            <a:r>
              <a:rPr lang="en-GB" sz="3200" dirty="0"/>
              <a:t>within your presentation; linking </a:t>
            </a:r>
            <a:r>
              <a:rPr lang="en-GB" sz="3200" dirty="0" smtClean="0"/>
              <a:t>theory and contributions: postmodernism, social constructionism  within postmodern counselling practices or approaches.</a:t>
            </a:r>
          </a:p>
          <a:p>
            <a:pPr marL="0" indent="0">
              <a:buNone/>
            </a:pPr>
            <a:r>
              <a:rPr lang="en-GB" sz="3200" dirty="0" smtClean="0"/>
              <a:t>Providing and demonstrating an understanding of definitions related to  the current cultural and ethnic discourse with </a:t>
            </a:r>
            <a:r>
              <a:rPr lang="en-GB" sz="3200" dirty="0"/>
              <a:t>respect to care, </a:t>
            </a:r>
            <a:r>
              <a:rPr lang="en-GB" sz="3200" dirty="0" smtClean="0"/>
              <a:t>and the well-being agenda.</a:t>
            </a: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10-12 Minutes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83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/>
                </a:solidFill>
              </a:rPr>
              <a:t>Discussion </a:t>
            </a:r>
            <a:r>
              <a:rPr lang="en-GB" sz="3600" dirty="0">
                <a:solidFill>
                  <a:schemeClr val="accent1"/>
                </a:solidFill>
              </a:rPr>
              <a:t>-</a:t>
            </a:r>
            <a:r>
              <a:rPr lang="en-GB" sz="3600" dirty="0"/>
              <a:t>  3-4 points you wish to share with the group about </a:t>
            </a:r>
            <a:r>
              <a:rPr lang="en-GB" sz="3600" dirty="0" smtClean="0"/>
              <a:t>the critical and evaluative arguments with in the discussion of postmodern counselling theory in relation to the current and cultural and ethnic discourse.</a:t>
            </a:r>
          </a:p>
          <a:p>
            <a:pPr marL="0" indent="0">
              <a:buNone/>
            </a:pPr>
            <a:r>
              <a:rPr lang="en-GB" sz="3600" dirty="0" smtClean="0"/>
              <a:t>This where the relevance and research will enter into your presentation. </a:t>
            </a:r>
          </a:p>
          <a:p>
            <a:pPr marL="0" indent="0">
              <a:buNone/>
            </a:pPr>
            <a:r>
              <a:rPr lang="en-GB" sz="2800" dirty="0" smtClean="0"/>
              <a:t>(referencing and resources are required in this section)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Cont.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639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1" dirty="0" smtClean="0"/>
              <a:t>Implications and recommendations </a:t>
            </a:r>
            <a:r>
              <a:rPr lang="en-GB" sz="4400" b="1" dirty="0"/>
              <a:t>– </a:t>
            </a:r>
            <a:r>
              <a:rPr lang="en-GB" sz="4400" dirty="0"/>
              <a:t>with </a:t>
            </a:r>
            <a:r>
              <a:rPr lang="en-GB" sz="4400" dirty="0" smtClean="0"/>
              <a:t>respect to a postmodern perspectives within Counselling, Care and Well – being </a:t>
            </a:r>
            <a:endParaRPr lang="en-GB" sz="4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 cont.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43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University of Leicester</a:t>
            </a:r>
          </a:p>
          <a:p>
            <a:pPr marL="0" indent="0">
              <a:buNone/>
            </a:pPr>
            <a:r>
              <a:rPr lang="en-GB" dirty="0"/>
              <a:t>http://www2.le.ac.uk/offices/ld/resources/presentations/structuring-presentation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60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1079</TotalTime>
  <Words>393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Franklin Gothic Medium</vt:lpstr>
      <vt:lpstr>Times New Roman</vt:lpstr>
      <vt:lpstr>Wingdings</vt:lpstr>
      <vt:lpstr>Wingdings 2</vt:lpstr>
      <vt:lpstr>Grid</vt:lpstr>
      <vt:lpstr>Postmodern theories  6th december</vt:lpstr>
      <vt:lpstr>PowerPoint Presentation</vt:lpstr>
      <vt:lpstr>The question</vt:lpstr>
      <vt:lpstr>So What is the relevance of Postmodern Theories</vt:lpstr>
      <vt:lpstr>Research </vt:lpstr>
      <vt:lpstr>Structure</vt:lpstr>
      <vt:lpstr>Main points 10-12 Minutes</vt:lpstr>
      <vt:lpstr>Main Points Cont.</vt:lpstr>
      <vt:lpstr>Main points cont.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Administrator</dc:creator>
  <cp:lastModifiedBy>Ruth Groff</cp:lastModifiedBy>
  <cp:revision>71</cp:revision>
  <dcterms:created xsi:type="dcterms:W3CDTF">2016-02-08T13:14:51Z</dcterms:created>
  <dcterms:modified xsi:type="dcterms:W3CDTF">2018-12-03T11:26:10Z</dcterms:modified>
</cp:coreProperties>
</file>