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FBC8C3-8F19-4BCB-BD20-710EC97A7D5B}" v="501" dt="2021-12-01T12:05:37.893"/>
    <p1510:client id="{CFB14259-8C6A-2A7F-78CA-6CC74F0542E6}" v="2231" dt="2021-12-01T19:49:53.122"/>
    <p1510:client id="{E10D7FEC-D6D8-7925-66A0-9D288583119B}" v="887" dt="2021-12-01T16:06:20.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30" y="2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01T16:06:04.626"/>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1,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40681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1,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30190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1,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60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1,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563021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1,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67711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1,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66880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1,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67059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1,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57131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1,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810115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1,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71518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1,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955767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1,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19703813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16000" y="5755341"/>
            <a:ext cx="10160000" cy="884518"/>
          </a:xfrm>
        </p:spPr>
        <p:txBody>
          <a:bodyPr anchor="t">
            <a:normAutofit/>
          </a:bodyPr>
          <a:lstStyle/>
          <a:p>
            <a:r>
              <a:rPr lang="en-GB" dirty="0">
                <a:cs typeface="Calibri Light"/>
              </a:rPr>
              <a:t>Online Phone Therapy</a:t>
            </a:r>
            <a:endParaRPr lang="en-GB" dirty="0"/>
          </a:p>
        </p:txBody>
      </p:sp>
      <p:sp>
        <p:nvSpPr>
          <p:cNvPr id="3" name="Subtitle 2"/>
          <p:cNvSpPr>
            <a:spLocks noGrp="1"/>
          </p:cNvSpPr>
          <p:nvPr>
            <p:ph type="subTitle" idx="1"/>
          </p:nvPr>
        </p:nvSpPr>
        <p:spPr>
          <a:xfrm>
            <a:off x="3227292" y="5149516"/>
            <a:ext cx="5768283" cy="505326"/>
          </a:xfrm>
        </p:spPr>
        <p:txBody>
          <a:bodyPr vert="horz" lIns="91440" tIns="45720" rIns="91440" bIns="45720" rtlCol="0" anchor="b">
            <a:normAutofit/>
          </a:bodyPr>
          <a:lstStyle/>
          <a:p>
            <a:r>
              <a:rPr lang="en-GB" dirty="0">
                <a:cs typeface="Calibri"/>
              </a:rPr>
              <a:t>Session 2</a:t>
            </a:r>
            <a:endParaRPr lang="en-GB" dirty="0"/>
          </a:p>
        </p:txBody>
      </p:sp>
      <p:pic>
        <p:nvPicPr>
          <p:cNvPr id="4" name="Picture 3">
            <a:extLst>
              <a:ext uri="{FF2B5EF4-FFF2-40B4-BE49-F238E27FC236}">
                <a16:creationId xmlns:a16="http://schemas.microsoft.com/office/drawing/2014/main" id="{630B6C49-0BA3-4E3B-A732-B2D5D3BC8383}"/>
              </a:ext>
            </a:extLst>
          </p:cNvPr>
          <p:cNvPicPr>
            <a:picLocks noChangeAspect="1"/>
          </p:cNvPicPr>
          <p:nvPr/>
        </p:nvPicPr>
        <p:blipFill rotWithShape="1">
          <a:blip r:embed="rId2"/>
          <a:srcRect t="26336" r="-2" b="5374"/>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B7AE2D-5FE2-4821-B7CB-52DCE97D1F44}"/>
              </a:ext>
            </a:extLst>
          </p:cNvPr>
          <p:cNvSpPr>
            <a:spLocks noGrp="1"/>
          </p:cNvSpPr>
          <p:nvPr>
            <p:ph type="title"/>
          </p:nvPr>
        </p:nvSpPr>
        <p:spPr>
          <a:xfrm>
            <a:off x="1050879" y="609601"/>
            <a:ext cx="9810604" cy="1216024"/>
          </a:xfrm>
        </p:spPr>
        <p:txBody>
          <a:bodyPr>
            <a:normAutofit/>
          </a:bodyPr>
          <a:lstStyle/>
          <a:p>
            <a:r>
              <a:rPr lang="en-GB" dirty="0">
                <a:ea typeface="Batang"/>
              </a:rPr>
              <a:t>Aims</a:t>
            </a:r>
            <a:endParaRPr lang="en-US" dirty="0"/>
          </a:p>
        </p:txBody>
      </p:sp>
      <p:sp>
        <p:nvSpPr>
          <p:cNvPr id="3" name="Content Placeholder 2">
            <a:extLst>
              <a:ext uri="{FF2B5EF4-FFF2-40B4-BE49-F238E27FC236}">
                <a16:creationId xmlns:a16="http://schemas.microsoft.com/office/drawing/2014/main" id="{B92BA0A9-39E4-4781-898C-C32C97A5F9B6}"/>
              </a:ext>
            </a:extLst>
          </p:cNvPr>
          <p:cNvSpPr>
            <a:spLocks noGrp="1"/>
          </p:cNvSpPr>
          <p:nvPr>
            <p:ph idx="1"/>
          </p:nvPr>
        </p:nvSpPr>
        <p:spPr>
          <a:xfrm>
            <a:off x="1050879" y="2296161"/>
            <a:ext cx="4788505" cy="3846012"/>
          </a:xfrm>
        </p:spPr>
        <p:txBody>
          <a:bodyPr vert="horz" lIns="91440" tIns="45720" rIns="91440" bIns="45720" rtlCol="0">
            <a:normAutofit/>
          </a:bodyPr>
          <a:lstStyle/>
          <a:p>
            <a:r>
              <a:rPr lang="en-GB" dirty="0">
                <a:ea typeface="Batang"/>
              </a:rPr>
              <a:t>During this session we will look through the final sections of the OPT Competence Framework.</a:t>
            </a:r>
          </a:p>
          <a:p>
            <a:r>
              <a:rPr lang="en-GB" dirty="0">
                <a:ea typeface="Batang"/>
              </a:rPr>
              <a:t>This will include:</a:t>
            </a:r>
          </a:p>
          <a:p>
            <a:r>
              <a:rPr lang="en-GB" dirty="0">
                <a:ea typeface="Batang"/>
              </a:rPr>
              <a:t>Therapeutic Competences</a:t>
            </a:r>
            <a:endParaRPr lang="en-GB" dirty="0"/>
          </a:p>
          <a:p>
            <a:r>
              <a:rPr lang="en-GB" dirty="0">
                <a:ea typeface="Batang"/>
              </a:rPr>
              <a:t>Assessment, Planning and Referral</a:t>
            </a:r>
          </a:p>
          <a:p>
            <a:r>
              <a:rPr lang="en-GB" dirty="0">
                <a:ea typeface="Batang"/>
              </a:rPr>
              <a:t>Meta-competences </a:t>
            </a:r>
          </a:p>
          <a:p>
            <a:endParaRPr lang="en-GB" dirty="0">
              <a:ea typeface="Batang"/>
            </a:endParaRPr>
          </a:p>
        </p:txBody>
      </p:sp>
      <p:pic>
        <p:nvPicPr>
          <p:cNvPr id="20" name="Picture 20" descr="Icon&#10;&#10;Description automatically generated">
            <a:extLst>
              <a:ext uri="{FF2B5EF4-FFF2-40B4-BE49-F238E27FC236}">
                <a16:creationId xmlns:a16="http://schemas.microsoft.com/office/drawing/2014/main" id="{06990A07-4DF1-45AD-830E-BF572FA9F40F}"/>
              </a:ext>
            </a:extLst>
          </p:cNvPr>
          <p:cNvPicPr>
            <a:picLocks noChangeAspect="1"/>
          </p:cNvPicPr>
          <p:nvPr/>
        </p:nvPicPr>
        <p:blipFill>
          <a:blip r:embed="rId2"/>
          <a:stretch>
            <a:fillRect/>
          </a:stretch>
        </p:blipFill>
        <p:spPr>
          <a:xfrm>
            <a:off x="6450426" y="2273086"/>
            <a:ext cx="4788505" cy="3256183"/>
          </a:xfrm>
          <a:prstGeom prst="rect">
            <a:avLst/>
          </a:prstGeom>
        </p:spPr>
      </p:pic>
      <p:sp>
        <p:nvSpPr>
          <p:cNvPr id="29" name="Freeform: Shape 28">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8241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7E916-3BA7-4FAC-A5C8-B0DE8F7F127D}"/>
              </a:ext>
            </a:extLst>
          </p:cNvPr>
          <p:cNvSpPr>
            <a:spLocks noGrp="1"/>
          </p:cNvSpPr>
          <p:nvPr>
            <p:ph type="title"/>
          </p:nvPr>
        </p:nvSpPr>
        <p:spPr>
          <a:xfrm>
            <a:off x="1050879" y="609601"/>
            <a:ext cx="4476464" cy="1216024"/>
          </a:xfrm>
        </p:spPr>
        <p:txBody>
          <a:bodyPr>
            <a:normAutofit/>
          </a:bodyPr>
          <a:lstStyle/>
          <a:p>
            <a:pPr>
              <a:lnSpc>
                <a:spcPct val="100000"/>
              </a:lnSpc>
            </a:pPr>
            <a:r>
              <a:rPr lang="en-GB" sz="2400">
                <a:ea typeface="Batang"/>
              </a:rPr>
              <a:t>Quick reminder of previous session</a:t>
            </a:r>
            <a:endParaRPr lang="en-US" sz="2400"/>
          </a:p>
        </p:txBody>
      </p:sp>
      <p:sp>
        <p:nvSpPr>
          <p:cNvPr id="3" name="Content Placeholder 2">
            <a:extLst>
              <a:ext uri="{FF2B5EF4-FFF2-40B4-BE49-F238E27FC236}">
                <a16:creationId xmlns:a16="http://schemas.microsoft.com/office/drawing/2014/main" id="{FCA0A60B-7862-4042-A948-F05A3929AD72}"/>
              </a:ext>
            </a:extLst>
          </p:cNvPr>
          <p:cNvSpPr>
            <a:spLocks noGrp="1"/>
          </p:cNvSpPr>
          <p:nvPr>
            <p:ph idx="1"/>
          </p:nvPr>
        </p:nvSpPr>
        <p:spPr>
          <a:xfrm>
            <a:off x="1050879" y="2163685"/>
            <a:ext cx="3875963" cy="4107020"/>
          </a:xfrm>
        </p:spPr>
        <p:txBody>
          <a:bodyPr vert="horz" lIns="91440" tIns="45720" rIns="91440" bIns="45720" rtlCol="0">
            <a:normAutofit/>
          </a:bodyPr>
          <a:lstStyle/>
          <a:p>
            <a:r>
              <a:rPr lang="en-GB" dirty="0">
                <a:ea typeface="Batang"/>
              </a:rPr>
              <a:t>Knowledge?</a:t>
            </a:r>
            <a:endParaRPr lang="en-GB" dirty="0"/>
          </a:p>
          <a:p>
            <a:r>
              <a:rPr lang="en-GB" dirty="0">
                <a:ea typeface="Batang"/>
              </a:rPr>
              <a:t>Strengths and limitations of OPT</a:t>
            </a:r>
          </a:p>
          <a:p>
            <a:r>
              <a:rPr lang="en-GB" dirty="0">
                <a:ea typeface="Batang"/>
              </a:rPr>
              <a:t>Professional Competences? </a:t>
            </a:r>
          </a:p>
        </p:txBody>
      </p:sp>
      <p:pic>
        <p:nvPicPr>
          <p:cNvPr id="4" name="Picture 4" descr="Graphical user interface, application&#10;&#10;Description automatically generated">
            <a:extLst>
              <a:ext uri="{FF2B5EF4-FFF2-40B4-BE49-F238E27FC236}">
                <a16:creationId xmlns:a16="http://schemas.microsoft.com/office/drawing/2014/main" id="{C6632E03-F387-4C2D-9B3F-03D702D242C1}"/>
              </a:ext>
            </a:extLst>
          </p:cNvPr>
          <p:cNvPicPr>
            <a:picLocks noChangeAspect="1"/>
          </p:cNvPicPr>
          <p:nvPr/>
        </p:nvPicPr>
        <p:blipFill rotWithShape="1">
          <a:blip r:embed="rId2"/>
          <a:srcRect r="-2" b="1025"/>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4117901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E51C21-BCE2-406F-9FDD-BF19283C5FF0}"/>
              </a:ext>
            </a:extLst>
          </p:cNvPr>
          <p:cNvSpPr>
            <a:spLocks noGrp="1"/>
          </p:cNvSpPr>
          <p:nvPr>
            <p:ph type="title"/>
          </p:nvPr>
        </p:nvSpPr>
        <p:spPr>
          <a:xfrm>
            <a:off x="1050879" y="609601"/>
            <a:ext cx="9810604" cy="1216024"/>
          </a:xfrm>
        </p:spPr>
        <p:txBody>
          <a:bodyPr>
            <a:normAutofit/>
          </a:bodyPr>
          <a:lstStyle/>
          <a:p>
            <a:r>
              <a:rPr lang="en-GB" dirty="0">
                <a:ea typeface="Batang"/>
              </a:rPr>
              <a:t>Therapeutic Competences</a:t>
            </a:r>
            <a:endParaRPr lang="en-US" dirty="0"/>
          </a:p>
        </p:txBody>
      </p:sp>
      <p:sp>
        <p:nvSpPr>
          <p:cNvPr id="3" name="Content Placeholder 2">
            <a:extLst>
              <a:ext uri="{FF2B5EF4-FFF2-40B4-BE49-F238E27FC236}">
                <a16:creationId xmlns:a16="http://schemas.microsoft.com/office/drawing/2014/main" id="{00E2F3F4-D864-48E4-AC94-0502D05FCBAD}"/>
              </a:ext>
            </a:extLst>
          </p:cNvPr>
          <p:cNvSpPr>
            <a:spLocks noGrp="1"/>
          </p:cNvSpPr>
          <p:nvPr>
            <p:ph idx="1"/>
          </p:nvPr>
        </p:nvSpPr>
        <p:spPr>
          <a:xfrm>
            <a:off x="1050879" y="2296161"/>
            <a:ext cx="4788505" cy="3846012"/>
          </a:xfrm>
        </p:spPr>
        <p:txBody>
          <a:bodyPr vert="horz" lIns="91440" tIns="45720" rIns="91440" bIns="45720" rtlCol="0">
            <a:normAutofit/>
          </a:bodyPr>
          <a:lstStyle/>
          <a:p>
            <a:pPr>
              <a:lnSpc>
                <a:spcPct val="90000"/>
              </a:lnSpc>
            </a:pPr>
            <a:r>
              <a:rPr lang="en-GB" sz="1700">
                <a:ea typeface="Batang"/>
              </a:rPr>
              <a:t>As a reminder, the OPT competences belong alongside the ethical framework and counselling approaches that you are using.</a:t>
            </a:r>
          </a:p>
          <a:p>
            <a:pPr>
              <a:lnSpc>
                <a:spcPct val="90000"/>
              </a:lnSpc>
            </a:pPr>
            <a:endParaRPr lang="en-GB" sz="1700"/>
          </a:p>
          <a:p>
            <a:pPr>
              <a:lnSpc>
                <a:spcPct val="90000"/>
              </a:lnSpc>
            </a:pPr>
            <a:r>
              <a:rPr lang="en-GB" sz="1700">
                <a:ea typeface="Batang"/>
              </a:rPr>
              <a:t>Ability to use effective language and communication processes specific to OPT</a:t>
            </a:r>
            <a:endParaRPr lang="en-GB" sz="1700"/>
          </a:p>
          <a:p>
            <a:pPr>
              <a:lnSpc>
                <a:spcPct val="90000"/>
              </a:lnSpc>
            </a:pPr>
            <a:r>
              <a:rPr lang="en-GB" sz="1700">
                <a:ea typeface="Batang"/>
              </a:rPr>
              <a:t>Ability to work remotely with psychological processes</a:t>
            </a:r>
            <a:endParaRPr lang="en-GB" sz="1700"/>
          </a:p>
          <a:p>
            <a:pPr>
              <a:lnSpc>
                <a:spcPct val="90000"/>
              </a:lnSpc>
            </a:pPr>
            <a:r>
              <a:rPr lang="en-GB" sz="1700">
                <a:ea typeface="Batang"/>
              </a:rPr>
              <a:t>Ability to manage endings for OPT</a:t>
            </a:r>
            <a:endParaRPr lang="en-GB" sz="1700"/>
          </a:p>
          <a:p>
            <a:pPr>
              <a:lnSpc>
                <a:spcPct val="90000"/>
              </a:lnSpc>
            </a:pPr>
            <a:r>
              <a:rPr lang="en-GB" sz="1700">
                <a:ea typeface="Batang"/>
              </a:rPr>
              <a:t>Knowledge of and response to practitioner self-care and well-being relating to OPT </a:t>
            </a:r>
            <a:endParaRPr lang="en-GB" sz="1700"/>
          </a:p>
          <a:p>
            <a:pPr>
              <a:lnSpc>
                <a:spcPct val="90000"/>
              </a:lnSpc>
            </a:pPr>
            <a:endParaRPr lang="en-GB" sz="1700"/>
          </a:p>
        </p:txBody>
      </p:sp>
      <p:pic>
        <p:nvPicPr>
          <p:cNvPr id="4" name="Picture 4" descr="A picture containing text&#10;&#10;Description automatically generated">
            <a:extLst>
              <a:ext uri="{FF2B5EF4-FFF2-40B4-BE49-F238E27FC236}">
                <a16:creationId xmlns:a16="http://schemas.microsoft.com/office/drawing/2014/main" id="{F6D4AD7E-38A6-4FDC-BC46-7BCE1D5D546B}"/>
              </a:ext>
            </a:extLst>
          </p:cNvPr>
          <p:cNvPicPr>
            <a:picLocks noChangeAspect="1"/>
          </p:cNvPicPr>
          <p:nvPr/>
        </p:nvPicPr>
        <p:blipFill>
          <a:blip r:embed="rId2"/>
          <a:stretch>
            <a:fillRect/>
          </a:stretch>
        </p:blipFill>
        <p:spPr>
          <a:xfrm>
            <a:off x="6450426" y="2404770"/>
            <a:ext cx="4788505" cy="2992814"/>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3971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F9CDBC-3AC0-4EA2-820B-C315D1774F4F}"/>
              </a:ext>
            </a:extLst>
          </p:cNvPr>
          <p:cNvSpPr>
            <a:spLocks noGrp="1"/>
          </p:cNvSpPr>
          <p:nvPr>
            <p:ph type="title"/>
          </p:nvPr>
        </p:nvSpPr>
        <p:spPr>
          <a:xfrm>
            <a:off x="1137684" y="3641651"/>
            <a:ext cx="4324653" cy="2612726"/>
          </a:xfrm>
        </p:spPr>
        <p:txBody>
          <a:bodyPr anchor="b">
            <a:normAutofit/>
          </a:bodyPr>
          <a:lstStyle/>
          <a:p>
            <a:r>
              <a:rPr lang="en-GB" dirty="0">
                <a:ea typeface="Batang"/>
              </a:rPr>
              <a:t>Ability to work remotely with psychological processes</a:t>
            </a:r>
            <a:endParaRPr lang="en-GB" dirty="0"/>
          </a:p>
        </p:txBody>
      </p:sp>
      <p:sp>
        <p:nvSpPr>
          <p:cNvPr id="3" name="Content Placeholder 2">
            <a:extLst>
              <a:ext uri="{FF2B5EF4-FFF2-40B4-BE49-F238E27FC236}">
                <a16:creationId xmlns:a16="http://schemas.microsoft.com/office/drawing/2014/main" id="{97A609EA-66E4-4C8C-9336-AADB150CAB1C}"/>
              </a:ext>
            </a:extLst>
          </p:cNvPr>
          <p:cNvSpPr>
            <a:spLocks noGrp="1"/>
          </p:cNvSpPr>
          <p:nvPr>
            <p:ph idx="1"/>
          </p:nvPr>
        </p:nvSpPr>
        <p:spPr>
          <a:xfrm>
            <a:off x="6096000" y="609600"/>
            <a:ext cx="4835857" cy="5791200"/>
          </a:xfrm>
        </p:spPr>
        <p:txBody>
          <a:bodyPr vert="horz" lIns="91440" tIns="45720" rIns="91440" bIns="45720" rtlCol="0" anchor="t">
            <a:normAutofit/>
          </a:bodyPr>
          <a:lstStyle/>
          <a:p>
            <a:r>
              <a:rPr lang="en-GB" dirty="0">
                <a:ea typeface="Batang"/>
              </a:rPr>
              <a:t>Within OPT you need to be able to demonstrate knowledge and understanding of "certain phenomena affecting self-presentation relating to identity and telepresence".</a:t>
            </a:r>
          </a:p>
          <a:p>
            <a:endParaRPr lang="en-GB" dirty="0"/>
          </a:p>
          <a:p>
            <a:r>
              <a:rPr lang="en-GB" dirty="0">
                <a:ea typeface="Batang"/>
              </a:rPr>
              <a:t>What do you think this might mean?</a:t>
            </a:r>
          </a:p>
          <a:p>
            <a:endParaRPr lang="en-GB" dirty="0">
              <a:ea typeface="Batang"/>
            </a:endParaRPr>
          </a:p>
          <a:p>
            <a:r>
              <a:rPr lang="en-GB" dirty="0">
                <a:ea typeface="Batang"/>
              </a:rPr>
              <a:t>You need to be able to manage disinhibition – people may behave differently when working online.</a:t>
            </a:r>
          </a:p>
          <a:p>
            <a:endParaRPr lang="en-GB" dirty="0">
              <a:ea typeface="Batang"/>
            </a:endParaRPr>
          </a:p>
        </p:txBody>
      </p:sp>
    </p:spTree>
    <p:extLst>
      <p:ext uri="{BB962C8B-B14F-4D97-AF65-F5344CB8AC3E}">
        <p14:creationId xmlns:p14="http://schemas.microsoft.com/office/powerpoint/2010/main" val="2865899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F9117-FAC6-4569-A7CD-A6904ED8A2A8}"/>
              </a:ext>
            </a:extLst>
          </p:cNvPr>
          <p:cNvSpPr>
            <a:spLocks noGrp="1"/>
          </p:cNvSpPr>
          <p:nvPr>
            <p:ph type="title"/>
          </p:nvPr>
        </p:nvSpPr>
        <p:spPr/>
        <p:txBody>
          <a:bodyPr/>
          <a:lstStyle/>
          <a:p>
            <a:r>
              <a:rPr lang="en-GB" dirty="0">
                <a:ea typeface="Batang"/>
              </a:rPr>
              <a:t>Psychological Processes</a:t>
            </a:r>
            <a:endParaRPr lang="en-GB" dirty="0"/>
          </a:p>
        </p:txBody>
      </p:sp>
      <p:sp>
        <p:nvSpPr>
          <p:cNvPr id="3" name="Content Placeholder 2">
            <a:extLst>
              <a:ext uri="{FF2B5EF4-FFF2-40B4-BE49-F238E27FC236}">
                <a16:creationId xmlns:a16="http://schemas.microsoft.com/office/drawing/2014/main" id="{9FEDB358-4553-4CF7-AF18-2982F431986F}"/>
              </a:ext>
            </a:extLst>
          </p:cNvPr>
          <p:cNvSpPr>
            <a:spLocks noGrp="1"/>
          </p:cNvSpPr>
          <p:nvPr>
            <p:ph idx="1"/>
          </p:nvPr>
        </p:nvSpPr>
        <p:spPr/>
        <p:txBody>
          <a:bodyPr vert="horz" lIns="91440" tIns="45720" rIns="91440" bIns="45720" rtlCol="0" anchor="t">
            <a:normAutofit/>
          </a:bodyPr>
          <a:lstStyle/>
          <a:p>
            <a:r>
              <a:rPr lang="en-GB" dirty="0">
                <a:ea typeface="Batang"/>
              </a:rPr>
              <a:t>There may be issues that arise, that relate specifically to attachment. You will need to be aware of this and understand how you may work with this from an OPT perspective</a:t>
            </a:r>
            <a:endParaRPr lang="en-GB" dirty="0"/>
          </a:p>
          <a:p>
            <a:r>
              <a:rPr lang="en-GB" dirty="0">
                <a:ea typeface="Batang"/>
              </a:rPr>
              <a:t>In addition, there may be further issues relating to fantasy and speculation, particularly when working with text-based services, or even telephone services.</a:t>
            </a:r>
          </a:p>
          <a:p>
            <a:r>
              <a:rPr lang="en-GB" dirty="0">
                <a:ea typeface="Batang"/>
              </a:rPr>
              <a:t>Be aware of the impact of delays on asynchronous text-based therapies and explore how this may impact the relational aspect of the work.</a:t>
            </a:r>
            <a:endParaRPr lang="en-GB" dirty="0"/>
          </a:p>
          <a:p>
            <a:endParaRPr lang="en-GB" dirty="0"/>
          </a:p>
        </p:txBody>
      </p:sp>
    </p:spTree>
    <p:extLst>
      <p:ext uri="{BB962C8B-B14F-4D97-AF65-F5344CB8AC3E}">
        <p14:creationId xmlns:p14="http://schemas.microsoft.com/office/powerpoint/2010/main" val="3650624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87355A-8408-4B60-B9DB-A7454917C89A}"/>
              </a:ext>
            </a:extLst>
          </p:cNvPr>
          <p:cNvSpPr>
            <a:spLocks noGrp="1"/>
          </p:cNvSpPr>
          <p:nvPr>
            <p:ph type="title"/>
          </p:nvPr>
        </p:nvSpPr>
        <p:spPr>
          <a:xfrm>
            <a:off x="1050879" y="609601"/>
            <a:ext cx="9810604" cy="1216024"/>
          </a:xfrm>
        </p:spPr>
        <p:txBody>
          <a:bodyPr>
            <a:normAutofit/>
          </a:bodyPr>
          <a:lstStyle/>
          <a:p>
            <a:r>
              <a:rPr lang="en-GB" dirty="0">
                <a:ea typeface="Batang"/>
              </a:rPr>
              <a:t>Your own Social media presence</a:t>
            </a:r>
            <a:endParaRPr lang="en-US" dirty="0"/>
          </a:p>
        </p:txBody>
      </p:sp>
      <p:sp>
        <p:nvSpPr>
          <p:cNvPr id="3" name="Content Placeholder 2">
            <a:extLst>
              <a:ext uri="{FF2B5EF4-FFF2-40B4-BE49-F238E27FC236}">
                <a16:creationId xmlns:a16="http://schemas.microsoft.com/office/drawing/2014/main" id="{3C9B53EA-0C4C-4B62-A443-E204066FFBFC}"/>
              </a:ext>
            </a:extLst>
          </p:cNvPr>
          <p:cNvSpPr>
            <a:spLocks noGrp="1"/>
          </p:cNvSpPr>
          <p:nvPr>
            <p:ph idx="1"/>
          </p:nvPr>
        </p:nvSpPr>
        <p:spPr>
          <a:xfrm>
            <a:off x="1050879" y="2296161"/>
            <a:ext cx="4788505" cy="3846012"/>
          </a:xfrm>
        </p:spPr>
        <p:txBody>
          <a:bodyPr vert="horz" lIns="91440" tIns="45720" rIns="91440" bIns="45720" rtlCol="0" anchor="t">
            <a:normAutofit/>
          </a:bodyPr>
          <a:lstStyle/>
          <a:p>
            <a:r>
              <a:rPr lang="en-GB" dirty="0">
                <a:ea typeface="Batang"/>
              </a:rPr>
              <a:t>You need to consider that your clients may search for you via the online social media platforms. </a:t>
            </a:r>
          </a:p>
          <a:p>
            <a:r>
              <a:rPr lang="en-GB" dirty="0">
                <a:ea typeface="Batang"/>
              </a:rPr>
              <a:t>You will need to reflect on how your personal online persona may impact on your professional image.</a:t>
            </a:r>
          </a:p>
          <a:p>
            <a:r>
              <a:rPr lang="en-GB" dirty="0">
                <a:ea typeface="Batang"/>
              </a:rPr>
              <a:t>In addition, you will have to draw up digital policies.</a:t>
            </a:r>
          </a:p>
        </p:txBody>
      </p:sp>
      <p:pic>
        <p:nvPicPr>
          <p:cNvPr id="7" name="Graphic 6" descr="Target Audience">
            <a:extLst>
              <a:ext uri="{FF2B5EF4-FFF2-40B4-BE49-F238E27FC236}">
                <a16:creationId xmlns:a16="http://schemas.microsoft.com/office/drawing/2014/main" id="{738855F4-AAE2-4DC5-A31B-35222E97A0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6857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82495-175B-46C3-8CED-C5640910909D}"/>
              </a:ext>
            </a:extLst>
          </p:cNvPr>
          <p:cNvSpPr>
            <a:spLocks noGrp="1"/>
          </p:cNvSpPr>
          <p:nvPr>
            <p:ph type="title"/>
          </p:nvPr>
        </p:nvSpPr>
        <p:spPr>
          <a:xfrm>
            <a:off x="1050879" y="609601"/>
            <a:ext cx="4476464" cy="1216024"/>
          </a:xfrm>
        </p:spPr>
        <p:txBody>
          <a:bodyPr>
            <a:normAutofit/>
          </a:bodyPr>
          <a:lstStyle/>
          <a:p>
            <a:r>
              <a:rPr lang="en-GB" dirty="0">
                <a:ea typeface="Batang"/>
              </a:rPr>
              <a:t>Managing Endings</a:t>
            </a:r>
            <a:endParaRPr lang="en-US" dirty="0"/>
          </a:p>
        </p:txBody>
      </p:sp>
      <p:sp>
        <p:nvSpPr>
          <p:cNvPr id="3" name="Content Placeholder 2">
            <a:extLst>
              <a:ext uri="{FF2B5EF4-FFF2-40B4-BE49-F238E27FC236}">
                <a16:creationId xmlns:a16="http://schemas.microsoft.com/office/drawing/2014/main" id="{864FD1B2-07DC-45FD-83BC-427ED8658FC0}"/>
              </a:ext>
            </a:extLst>
          </p:cNvPr>
          <p:cNvSpPr>
            <a:spLocks noGrp="1"/>
          </p:cNvSpPr>
          <p:nvPr>
            <p:ph idx="1"/>
          </p:nvPr>
        </p:nvSpPr>
        <p:spPr>
          <a:xfrm>
            <a:off x="1050879" y="2163685"/>
            <a:ext cx="3875963" cy="4107020"/>
          </a:xfrm>
        </p:spPr>
        <p:txBody>
          <a:bodyPr vert="horz" lIns="91440" tIns="45720" rIns="91440" bIns="45720" rtlCol="0">
            <a:normAutofit/>
          </a:bodyPr>
          <a:lstStyle/>
          <a:p>
            <a:pPr>
              <a:lnSpc>
                <a:spcPct val="90000"/>
              </a:lnSpc>
            </a:pPr>
            <a:r>
              <a:rPr lang="en-GB" sz="1700">
                <a:ea typeface="Batang"/>
              </a:rPr>
              <a:t>There may be issues that impact on endings in OPT, these may be client-based endings or endings that you need to implement yourself. At all times be professional, sensitive and work appropriately.</a:t>
            </a:r>
            <a:endParaRPr lang="en-GB" sz="1700"/>
          </a:p>
          <a:p>
            <a:pPr>
              <a:lnSpc>
                <a:spcPct val="90000"/>
              </a:lnSpc>
            </a:pPr>
            <a:endParaRPr lang="en-GB" sz="1700"/>
          </a:p>
          <a:p>
            <a:pPr>
              <a:lnSpc>
                <a:spcPct val="90000"/>
              </a:lnSpc>
            </a:pPr>
            <a:r>
              <a:rPr lang="en-GB" sz="1700">
                <a:ea typeface="Batang"/>
              </a:rPr>
              <a:t>Endings can be difficult in an asynchronous therapeutic relationship, as the professional you will need to send the final message.</a:t>
            </a:r>
            <a:endParaRPr lang="en-GB" sz="1700"/>
          </a:p>
          <a:p>
            <a:pPr>
              <a:lnSpc>
                <a:spcPct val="90000"/>
              </a:lnSpc>
            </a:pPr>
            <a:endParaRPr lang="en-GB" sz="1700"/>
          </a:p>
          <a:p>
            <a:pPr>
              <a:lnSpc>
                <a:spcPct val="90000"/>
              </a:lnSpc>
            </a:pPr>
            <a:r>
              <a:rPr lang="en-GB" sz="1700">
                <a:ea typeface="Batang"/>
              </a:rPr>
              <a:t>As with face-to-face therapy, you need to be aware of avenues for further support and referral systems. </a:t>
            </a:r>
            <a:endParaRPr lang="en-GB" sz="1700"/>
          </a:p>
        </p:txBody>
      </p:sp>
      <p:pic>
        <p:nvPicPr>
          <p:cNvPr id="4" name="Picture 4" descr="Icon&#10;&#10;Description automatically generated">
            <a:extLst>
              <a:ext uri="{FF2B5EF4-FFF2-40B4-BE49-F238E27FC236}">
                <a16:creationId xmlns:a16="http://schemas.microsoft.com/office/drawing/2014/main" id="{5DCB5E25-9368-4BD8-8BE2-3549B06D542C}"/>
              </a:ext>
            </a:extLst>
          </p:cNvPr>
          <p:cNvPicPr>
            <a:picLocks noChangeAspect="1"/>
          </p:cNvPicPr>
          <p:nvPr/>
        </p:nvPicPr>
        <p:blipFill rotWithShape="1">
          <a:blip r:embed="rId2"/>
          <a:srcRect l="8414" r="148"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1837717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D18969DA-E869-40AF-94FC-E40F96D7D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7E022-E5EE-4A4B-8FA5-621105912C62}"/>
              </a:ext>
            </a:extLst>
          </p:cNvPr>
          <p:cNvSpPr>
            <a:spLocks noGrp="1"/>
          </p:cNvSpPr>
          <p:nvPr>
            <p:ph type="title"/>
          </p:nvPr>
        </p:nvSpPr>
        <p:spPr>
          <a:xfrm>
            <a:off x="723900" y="1210024"/>
            <a:ext cx="4926316" cy="2361064"/>
          </a:xfrm>
        </p:spPr>
        <p:txBody>
          <a:bodyPr vert="horz" lIns="91440" tIns="45720" rIns="91440" bIns="45720" rtlCol="0" anchor="b">
            <a:normAutofit/>
          </a:bodyPr>
          <a:lstStyle/>
          <a:p>
            <a:pPr algn="ctr"/>
            <a:r>
              <a:rPr lang="en-US" sz="3200"/>
              <a:t>Practitioner self-care and wellbeing</a:t>
            </a:r>
          </a:p>
        </p:txBody>
      </p:sp>
      <p:sp>
        <p:nvSpPr>
          <p:cNvPr id="3" name="Content Placeholder 2">
            <a:extLst>
              <a:ext uri="{FF2B5EF4-FFF2-40B4-BE49-F238E27FC236}">
                <a16:creationId xmlns:a16="http://schemas.microsoft.com/office/drawing/2014/main" id="{42D7638D-103E-41F1-B3B0-BE41085D8C57}"/>
              </a:ext>
            </a:extLst>
          </p:cNvPr>
          <p:cNvSpPr>
            <a:spLocks noGrp="1"/>
          </p:cNvSpPr>
          <p:nvPr>
            <p:ph idx="1"/>
          </p:nvPr>
        </p:nvSpPr>
        <p:spPr>
          <a:xfrm>
            <a:off x="1105469" y="3907973"/>
            <a:ext cx="4210390" cy="1099667"/>
          </a:xfrm>
        </p:spPr>
        <p:txBody>
          <a:bodyPr vert="horz" lIns="91440" tIns="45720" rIns="91440" bIns="45720" rtlCol="0">
            <a:normAutofit/>
          </a:bodyPr>
          <a:lstStyle/>
          <a:p>
            <a:pPr marL="0" indent="0" algn="ctr">
              <a:buNone/>
            </a:pPr>
            <a:r>
              <a:rPr lang="en-US" spc="160"/>
              <a:t>What challenges might we face or need to be aware of within OPT work?</a:t>
            </a:r>
          </a:p>
        </p:txBody>
      </p:sp>
      <p:pic>
        <p:nvPicPr>
          <p:cNvPr id="4" name="Picture 4" descr="Logo&#10;&#10;Description automatically generated">
            <a:extLst>
              <a:ext uri="{FF2B5EF4-FFF2-40B4-BE49-F238E27FC236}">
                <a16:creationId xmlns:a16="http://schemas.microsoft.com/office/drawing/2014/main" id="{9583DA7F-F2C5-48EE-94F6-92084F7F417B}"/>
              </a:ext>
            </a:extLst>
          </p:cNvPr>
          <p:cNvPicPr>
            <a:picLocks noChangeAspect="1"/>
          </p:cNvPicPr>
          <p:nvPr/>
        </p:nvPicPr>
        <p:blipFill>
          <a:blip r:embed="rId5"/>
          <a:stretch>
            <a:fillRect/>
          </a:stretch>
        </p:blipFill>
        <p:spPr>
          <a:xfrm>
            <a:off x="6095999" y="1071350"/>
            <a:ext cx="4646903" cy="4281700"/>
          </a:xfrm>
          <a:prstGeom prst="rect">
            <a:avLst/>
          </a:prstGeom>
        </p:spPr>
      </p:pic>
      <p:sp>
        <p:nvSpPr>
          <p:cNvPr id="15" name="Freeform: Shape 14">
            <a:extLst>
              <a:ext uri="{FF2B5EF4-FFF2-40B4-BE49-F238E27FC236}">
                <a16:creationId xmlns:a16="http://schemas.microsoft.com/office/drawing/2014/main" id="{0776B1EE-A7D1-46A3-81E9-19E58E41D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8" y="1"/>
            <a:ext cx="7602071" cy="484093"/>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A0A40C28-B748-4B4A-BF04-30E783CE7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04329"/>
            <a:ext cx="10680562" cy="1353672"/>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498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A52C-4C7F-46D5-BA7D-65512D422578}"/>
              </a:ext>
            </a:extLst>
          </p:cNvPr>
          <p:cNvSpPr>
            <a:spLocks noGrp="1"/>
          </p:cNvSpPr>
          <p:nvPr>
            <p:ph type="title"/>
          </p:nvPr>
        </p:nvSpPr>
        <p:spPr/>
        <p:txBody>
          <a:bodyPr/>
          <a:lstStyle/>
          <a:p>
            <a:r>
              <a:rPr lang="en-GB" dirty="0">
                <a:ea typeface="Batang"/>
              </a:rPr>
              <a:t>Assessment, planning and referral</a:t>
            </a:r>
            <a:endParaRPr lang="en-GB" dirty="0"/>
          </a:p>
        </p:txBody>
      </p:sp>
      <p:sp>
        <p:nvSpPr>
          <p:cNvPr id="3" name="Content Placeholder 2">
            <a:extLst>
              <a:ext uri="{FF2B5EF4-FFF2-40B4-BE49-F238E27FC236}">
                <a16:creationId xmlns:a16="http://schemas.microsoft.com/office/drawing/2014/main" id="{630CF95E-1ED9-4C13-AC78-4C17B5E2AC46}"/>
              </a:ext>
            </a:extLst>
          </p:cNvPr>
          <p:cNvSpPr>
            <a:spLocks noGrp="1"/>
          </p:cNvSpPr>
          <p:nvPr>
            <p:ph idx="1"/>
          </p:nvPr>
        </p:nvSpPr>
        <p:spPr/>
        <p:txBody>
          <a:bodyPr vert="horz" lIns="91440" tIns="45720" rIns="91440" bIns="45720" rtlCol="0" anchor="t">
            <a:normAutofit/>
          </a:bodyPr>
          <a:lstStyle/>
          <a:p>
            <a:r>
              <a:rPr lang="en-GB" dirty="0">
                <a:ea typeface="Batang"/>
              </a:rPr>
              <a:t>As with face-to-face counselling, you will also need to hold assessments with your clients.</a:t>
            </a:r>
            <a:endParaRPr lang="en-GB" dirty="0"/>
          </a:p>
          <a:p>
            <a:r>
              <a:rPr lang="en-GB" dirty="0">
                <a:ea typeface="Batang"/>
              </a:rPr>
              <a:t>With face-to-face you may go through this directly with them in the room, but with OPT you may need to send the assessment sheets out prior to the first session. </a:t>
            </a:r>
          </a:p>
          <a:p>
            <a:r>
              <a:rPr lang="en-GB" dirty="0">
                <a:ea typeface="Batang"/>
              </a:rPr>
              <a:t>You will need to engage in periodical assessment of the client, to check their process and review their therapy.</a:t>
            </a:r>
          </a:p>
          <a:p>
            <a:r>
              <a:rPr lang="en-GB" dirty="0">
                <a:ea typeface="Batang"/>
              </a:rPr>
              <a:t>You will also need to consider whether OPT is appropriate for your client. In the age of COVID-19 there has been little choice for many clients, but as we move from the current situation, there will be more options available.</a:t>
            </a:r>
          </a:p>
          <a:p>
            <a:r>
              <a:rPr lang="en-GB" dirty="0">
                <a:ea typeface="Batang"/>
              </a:rPr>
              <a:t>Some CYP and adults will prefer and be more suited to face-to-face work.</a:t>
            </a:r>
          </a:p>
        </p:txBody>
      </p:sp>
    </p:spTree>
    <p:extLst>
      <p:ext uri="{BB962C8B-B14F-4D97-AF65-F5344CB8AC3E}">
        <p14:creationId xmlns:p14="http://schemas.microsoft.com/office/powerpoint/2010/main" val="3601345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9D0A0-EE1D-4282-AECC-CE48571074DD}"/>
              </a:ext>
            </a:extLst>
          </p:cNvPr>
          <p:cNvSpPr>
            <a:spLocks noGrp="1"/>
          </p:cNvSpPr>
          <p:nvPr>
            <p:ph type="title"/>
          </p:nvPr>
        </p:nvSpPr>
        <p:spPr>
          <a:xfrm>
            <a:off x="1050879" y="609601"/>
            <a:ext cx="4476464" cy="1216024"/>
          </a:xfrm>
        </p:spPr>
        <p:txBody>
          <a:bodyPr>
            <a:normAutofit/>
          </a:bodyPr>
          <a:lstStyle/>
          <a:p>
            <a:r>
              <a:rPr lang="en-GB" dirty="0">
                <a:ea typeface="Batang"/>
              </a:rPr>
              <a:t>Question</a:t>
            </a:r>
            <a:endParaRPr lang="en-GB" dirty="0"/>
          </a:p>
        </p:txBody>
      </p:sp>
      <p:sp>
        <p:nvSpPr>
          <p:cNvPr id="3" name="Content Placeholder 2">
            <a:extLst>
              <a:ext uri="{FF2B5EF4-FFF2-40B4-BE49-F238E27FC236}">
                <a16:creationId xmlns:a16="http://schemas.microsoft.com/office/drawing/2014/main" id="{75BB1784-8A05-457A-B23B-A2EA847D3146}"/>
              </a:ext>
            </a:extLst>
          </p:cNvPr>
          <p:cNvSpPr>
            <a:spLocks noGrp="1"/>
          </p:cNvSpPr>
          <p:nvPr>
            <p:ph idx="1"/>
          </p:nvPr>
        </p:nvSpPr>
        <p:spPr>
          <a:xfrm>
            <a:off x="1050879" y="2163685"/>
            <a:ext cx="3875963" cy="4107020"/>
          </a:xfrm>
        </p:spPr>
        <p:txBody>
          <a:bodyPr vert="horz" lIns="91440" tIns="45720" rIns="91440" bIns="45720" rtlCol="0">
            <a:normAutofit/>
          </a:bodyPr>
          <a:lstStyle/>
          <a:p>
            <a:r>
              <a:rPr lang="en-GB" dirty="0">
                <a:ea typeface="Batang"/>
              </a:rPr>
              <a:t>Working in small groups, consider what assessment criteria you may need to consider prior to starting with your client. </a:t>
            </a:r>
            <a:endParaRPr lang="en-GB" dirty="0"/>
          </a:p>
          <a:p>
            <a:endParaRPr lang="en-GB" dirty="0"/>
          </a:p>
          <a:p>
            <a:pPr marL="0" indent="0">
              <a:buNone/>
            </a:pPr>
            <a:endParaRPr lang="en-GB" dirty="0">
              <a:ea typeface="Batang"/>
            </a:endParaRPr>
          </a:p>
        </p:txBody>
      </p:sp>
      <p:pic>
        <p:nvPicPr>
          <p:cNvPr id="4" name="Picture 4" descr="Question mark on green pastel background">
            <a:extLst>
              <a:ext uri="{FF2B5EF4-FFF2-40B4-BE49-F238E27FC236}">
                <a16:creationId xmlns:a16="http://schemas.microsoft.com/office/drawing/2014/main" id="{7E531D82-7426-40CE-81E3-9EAE9AFD0EFD}"/>
              </a:ext>
            </a:extLst>
          </p:cNvPr>
          <p:cNvPicPr>
            <a:picLocks noChangeAspect="1"/>
          </p:cNvPicPr>
          <p:nvPr/>
        </p:nvPicPr>
        <p:blipFill rotWithShape="1">
          <a:blip r:embed="rId2"/>
          <a:srcRect l="24222" r="-1"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02826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F12294-F979-4EEB-A059-84879BDD2B3A}"/>
              </a:ext>
            </a:extLst>
          </p:cNvPr>
          <p:cNvSpPr>
            <a:spLocks noGrp="1"/>
          </p:cNvSpPr>
          <p:nvPr>
            <p:ph type="title"/>
          </p:nvPr>
        </p:nvSpPr>
        <p:spPr>
          <a:xfrm>
            <a:off x="1050879" y="609601"/>
            <a:ext cx="9810604" cy="1216024"/>
          </a:xfrm>
        </p:spPr>
        <p:txBody>
          <a:bodyPr>
            <a:normAutofit/>
          </a:bodyPr>
          <a:lstStyle/>
          <a:p>
            <a:r>
              <a:rPr lang="en-GB" dirty="0">
                <a:ea typeface="Batang"/>
              </a:rPr>
              <a:t>Assessment</a:t>
            </a:r>
            <a:endParaRPr lang="en-GB" dirty="0"/>
          </a:p>
        </p:txBody>
      </p:sp>
      <p:sp>
        <p:nvSpPr>
          <p:cNvPr id="3" name="Content Placeholder 2">
            <a:extLst>
              <a:ext uri="{FF2B5EF4-FFF2-40B4-BE49-F238E27FC236}">
                <a16:creationId xmlns:a16="http://schemas.microsoft.com/office/drawing/2014/main" id="{ADA2D127-ABC8-4AC6-9A99-F28990E3C7A3}"/>
              </a:ext>
            </a:extLst>
          </p:cNvPr>
          <p:cNvSpPr>
            <a:spLocks noGrp="1"/>
          </p:cNvSpPr>
          <p:nvPr>
            <p:ph idx="1"/>
          </p:nvPr>
        </p:nvSpPr>
        <p:spPr>
          <a:xfrm>
            <a:off x="1050879" y="2296161"/>
            <a:ext cx="4788505" cy="3846012"/>
          </a:xfrm>
        </p:spPr>
        <p:txBody>
          <a:bodyPr vert="horz" lIns="91440" tIns="45720" rIns="91440" bIns="45720" rtlCol="0">
            <a:normAutofit/>
          </a:bodyPr>
          <a:lstStyle/>
          <a:p>
            <a:pPr>
              <a:lnSpc>
                <a:spcPct val="90000"/>
              </a:lnSpc>
            </a:pPr>
            <a:r>
              <a:rPr lang="en-GB" sz="1700">
                <a:ea typeface="Batang"/>
              </a:rPr>
              <a:t>When starting with a new client, you will need to assess their capability and understanding in terms of using the technology. You may need to send out guide sheets or information sheets prior to the first session.</a:t>
            </a:r>
            <a:endParaRPr lang="en-GB" sz="1700"/>
          </a:p>
          <a:p>
            <a:pPr>
              <a:lnSpc>
                <a:spcPct val="90000"/>
              </a:lnSpc>
            </a:pPr>
            <a:r>
              <a:rPr lang="en-GB" sz="1700">
                <a:ea typeface="Batang"/>
              </a:rPr>
              <a:t>You need to consider their ability to work through their feelings and experience via OPT.</a:t>
            </a:r>
            <a:endParaRPr lang="en-GB" sz="1700"/>
          </a:p>
          <a:p>
            <a:pPr>
              <a:lnSpc>
                <a:spcPct val="90000"/>
              </a:lnSpc>
            </a:pPr>
            <a:r>
              <a:rPr lang="en-GB" sz="1700">
                <a:ea typeface="Batang"/>
              </a:rPr>
              <a:t>You will need to check whether they have used digital media in the past to communicate with others</a:t>
            </a:r>
          </a:p>
          <a:p>
            <a:pPr>
              <a:lnSpc>
                <a:spcPct val="90000"/>
              </a:lnSpc>
            </a:pPr>
            <a:r>
              <a:rPr lang="en-GB" sz="1700">
                <a:ea typeface="Batang"/>
              </a:rPr>
              <a:t>You will also need to assess their capabilities in terms of technology failures. </a:t>
            </a:r>
          </a:p>
        </p:txBody>
      </p:sp>
      <p:pic>
        <p:nvPicPr>
          <p:cNvPr id="4" name="Picture 4" descr="Text&#10;&#10;Description automatically generated">
            <a:extLst>
              <a:ext uri="{FF2B5EF4-FFF2-40B4-BE49-F238E27FC236}">
                <a16:creationId xmlns:a16="http://schemas.microsoft.com/office/drawing/2014/main" id="{4CD8841E-DA55-47A1-938B-643E54E2B5A9}"/>
              </a:ext>
            </a:extLst>
          </p:cNvPr>
          <p:cNvPicPr>
            <a:picLocks noChangeAspect="1"/>
          </p:cNvPicPr>
          <p:nvPr/>
        </p:nvPicPr>
        <p:blipFill>
          <a:blip r:embed="rId2"/>
          <a:stretch>
            <a:fillRect/>
          </a:stretch>
        </p:blipFill>
        <p:spPr>
          <a:xfrm>
            <a:off x="6450426" y="2554411"/>
            <a:ext cx="4788505" cy="2693533"/>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3432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EF0C02-0D5B-41E0-8C74-C4CA99C798DF}"/>
              </a:ext>
            </a:extLst>
          </p:cNvPr>
          <p:cNvSpPr>
            <a:spLocks noGrp="1"/>
          </p:cNvSpPr>
          <p:nvPr>
            <p:ph type="title"/>
          </p:nvPr>
        </p:nvSpPr>
        <p:spPr>
          <a:xfrm>
            <a:off x="1050879" y="609601"/>
            <a:ext cx="9810604" cy="1216024"/>
          </a:xfrm>
        </p:spPr>
        <p:txBody>
          <a:bodyPr>
            <a:normAutofit/>
          </a:bodyPr>
          <a:lstStyle/>
          <a:p>
            <a:r>
              <a:rPr lang="en-GB" dirty="0">
                <a:ea typeface="Batang"/>
              </a:rPr>
              <a:t>Assessment</a:t>
            </a:r>
            <a:endParaRPr lang="en-GB" dirty="0" err="1"/>
          </a:p>
        </p:txBody>
      </p:sp>
      <p:sp>
        <p:nvSpPr>
          <p:cNvPr id="3" name="Content Placeholder 2">
            <a:extLst>
              <a:ext uri="{FF2B5EF4-FFF2-40B4-BE49-F238E27FC236}">
                <a16:creationId xmlns:a16="http://schemas.microsoft.com/office/drawing/2014/main" id="{6D67114D-31DE-4854-8F4B-1E3F53385DA8}"/>
              </a:ext>
            </a:extLst>
          </p:cNvPr>
          <p:cNvSpPr>
            <a:spLocks noGrp="1"/>
          </p:cNvSpPr>
          <p:nvPr>
            <p:ph idx="1"/>
          </p:nvPr>
        </p:nvSpPr>
        <p:spPr>
          <a:xfrm>
            <a:off x="1050879" y="2296161"/>
            <a:ext cx="4788505" cy="3846012"/>
          </a:xfrm>
        </p:spPr>
        <p:txBody>
          <a:bodyPr vert="horz" lIns="91440" tIns="45720" rIns="91440" bIns="45720" rtlCol="0">
            <a:normAutofit/>
          </a:bodyPr>
          <a:lstStyle/>
          <a:p>
            <a:pPr>
              <a:lnSpc>
                <a:spcPct val="90000"/>
              </a:lnSpc>
            </a:pPr>
            <a:r>
              <a:rPr lang="en-GB" sz="1500">
                <a:ea typeface="Batang"/>
              </a:rPr>
              <a:t>In addition to technology, you will also need to assess the following:</a:t>
            </a:r>
          </a:p>
          <a:p>
            <a:pPr>
              <a:lnSpc>
                <a:spcPct val="90000"/>
              </a:lnSpc>
            </a:pPr>
            <a:endParaRPr lang="en-GB" sz="1500"/>
          </a:p>
          <a:p>
            <a:pPr lvl="1">
              <a:lnSpc>
                <a:spcPct val="90000"/>
              </a:lnSpc>
            </a:pPr>
            <a:r>
              <a:rPr lang="en-GB" sz="1500">
                <a:ea typeface="Batang"/>
              </a:rPr>
              <a:t>Your client's psychological suitability : Are they high risk? Do they have support around them?</a:t>
            </a:r>
            <a:endParaRPr lang="en-GB" sz="1500"/>
          </a:p>
          <a:p>
            <a:pPr lvl="1">
              <a:lnSpc>
                <a:spcPct val="90000"/>
              </a:lnSpc>
            </a:pPr>
            <a:r>
              <a:rPr lang="en-GB" sz="1500">
                <a:ea typeface="Batang"/>
              </a:rPr>
              <a:t>Are they able to function on a day-to-day basis? Are they struggling to relate to reality?</a:t>
            </a:r>
          </a:p>
          <a:p>
            <a:pPr lvl="1">
              <a:lnSpc>
                <a:spcPct val="90000"/>
              </a:lnSpc>
            </a:pPr>
            <a:r>
              <a:rPr lang="en-GB" sz="1500">
                <a:ea typeface="Batang"/>
              </a:rPr>
              <a:t>Do they have a resistance to appropriate boundaries?</a:t>
            </a:r>
          </a:p>
          <a:p>
            <a:pPr lvl="1">
              <a:lnSpc>
                <a:spcPct val="90000"/>
              </a:lnSpc>
            </a:pPr>
            <a:r>
              <a:rPr lang="en-GB" sz="1500">
                <a:ea typeface="Batang"/>
              </a:rPr>
              <a:t>Are they able to converse in a concrete, consistent manner, or are they fragmented and dissociating? </a:t>
            </a:r>
          </a:p>
          <a:p>
            <a:pPr lvl="1">
              <a:lnSpc>
                <a:spcPct val="90000"/>
              </a:lnSpc>
            </a:pPr>
            <a:endParaRPr lang="en-GB" sz="1500">
              <a:ea typeface="Batang"/>
            </a:endParaRPr>
          </a:p>
          <a:p>
            <a:pPr lvl="1">
              <a:lnSpc>
                <a:spcPct val="90000"/>
              </a:lnSpc>
            </a:pPr>
            <a:r>
              <a:rPr lang="en-GB" sz="1500">
                <a:ea typeface="Batang"/>
              </a:rPr>
              <a:t>If you have any concerns at all, explore in more depth and refer onwards if need be. </a:t>
            </a:r>
          </a:p>
          <a:p>
            <a:pPr lvl="1">
              <a:lnSpc>
                <a:spcPct val="90000"/>
              </a:lnSpc>
            </a:pPr>
            <a:endParaRPr lang="en-GB" sz="1500">
              <a:ea typeface="Batang"/>
            </a:endParaRPr>
          </a:p>
          <a:p>
            <a:pPr lvl="1">
              <a:lnSpc>
                <a:spcPct val="90000"/>
              </a:lnSpc>
            </a:pPr>
            <a:endParaRPr lang="en-GB" sz="1500">
              <a:ea typeface="Batang"/>
            </a:endParaRPr>
          </a:p>
        </p:txBody>
      </p:sp>
      <p:pic>
        <p:nvPicPr>
          <p:cNvPr id="4" name="Picture 4" descr="Chart, sunburst chart&#10;&#10;Description automatically generated">
            <a:extLst>
              <a:ext uri="{FF2B5EF4-FFF2-40B4-BE49-F238E27FC236}">
                <a16:creationId xmlns:a16="http://schemas.microsoft.com/office/drawing/2014/main" id="{FF6866A9-D095-45F4-8E3F-4EFED51414F3}"/>
              </a:ext>
            </a:extLst>
          </p:cNvPr>
          <p:cNvPicPr>
            <a:picLocks noChangeAspect="1"/>
          </p:cNvPicPr>
          <p:nvPr/>
        </p:nvPicPr>
        <p:blipFill>
          <a:blip r:embed="rId2"/>
          <a:stretch>
            <a:fillRect/>
          </a:stretch>
        </p:blipFill>
        <p:spPr>
          <a:xfrm>
            <a:off x="6450426" y="1985775"/>
            <a:ext cx="4788505" cy="3830804"/>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719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C03CA-8958-47C9-AD90-5C2F6EB9B3D7}"/>
              </a:ext>
            </a:extLst>
          </p:cNvPr>
          <p:cNvSpPr>
            <a:spLocks noGrp="1"/>
          </p:cNvSpPr>
          <p:nvPr>
            <p:ph type="title"/>
          </p:nvPr>
        </p:nvSpPr>
        <p:spPr/>
        <p:txBody>
          <a:bodyPr/>
          <a:lstStyle/>
          <a:p>
            <a:r>
              <a:rPr lang="en-GB" dirty="0">
                <a:ea typeface="Batang"/>
              </a:rPr>
              <a:t>Planning</a:t>
            </a:r>
            <a:endParaRPr lang="en-GB" dirty="0"/>
          </a:p>
        </p:txBody>
      </p:sp>
      <p:sp>
        <p:nvSpPr>
          <p:cNvPr id="3" name="Content Placeholder 2">
            <a:extLst>
              <a:ext uri="{FF2B5EF4-FFF2-40B4-BE49-F238E27FC236}">
                <a16:creationId xmlns:a16="http://schemas.microsoft.com/office/drawing/2014/main" id="{7BDD1A44-4A9C-4E4B-9CBF-2A44B97DE094}"/>
              </a:ext>
            </a:extLst>
          </p:cNvPr>
          <p:cNvSpPr>
            <a:spLocks noGrp="1"/>
          </p:cNvSpPr>
          <p:nvPr>
            <p:ph idx="1"/>
          </p:nvPr>
        </p:nvSpPr>
        <p:spPr/>
        <p:txBody>
          <a:bodyPr vert="horz" lIns="91440" tIns="45720" rIns="91440" bIns="45720" rtlCol="0" anchor="t">
            <a:normAutofit/>
          </a:bodyPr>
          <a:lstStyle/>
          <a:p>
            <a:r>
              <a:rPr lang="en-GB" dirty="0">
                <a:ea typeface="Batang"/>
              </a:rPr>
              <a:t>When working with clients, you need to have developed a strategy for working with them online.</a:t>
            </a:r>
          </a:p>
          <a:p>
            <a:r>
              <a:rPr lang="en-GB" dirty="0">
                <a:ea typeface="Batang"/>
              </a:rPr>
              <a:t>This will include contracting and communication boundaries. But it will also be about negotiating if you need to refer them to their GP.</a:t>
            </a:r>
          </a:p>
          <a:p>
            <a:r>
              <a:rPr lang="en-GB" dirty="0">
                <a:ea typeface="Batang"/>
              </a:rPr>
              <a:t>You will also need to ask about their support system. Are there close family members, friends or services that they refer to when they are in need.</a:t>
            </a:r>
          </a:p>
          <a:p>
            <a:endParaRPr lang="en-GB" dirty="0">
              <a:ea typeface="Batang"/>
            </a:endParaRPr>
          </a:p>
        </p:txBody>
      </p:sp>
    </p:spTree>
    <p:extLst>
      <p:ext uri="{BB962C8B-B14F-4D97-AF65-F5344CB8AC3E}">
        <p14:creationId xmlns:p14="http://schemas.microsoft.com/office/powerpoint/2010/main" val="1281027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BBCAF-8163-47FE-881D-1B0604180EC9}"/>
              </a:ext>
            </a:extLst>
          </p:cNvPr>
          <p:cNvSpPr>
            <a:spLocks noGrp="1"/>
          </p:cNvSpPr>
          <p:nvPr>
            <p:ph type="title"/>
          </p:nvPr>
        </p:nvSpPr>
        <p:spPr>
          <a:xfrm>
            <a:off x="1050879" y="609601"/>
            <a:ext cx="4476464" cy="1216024"/>
          </a:xfrm>
        </p:spPr>
        <p:txBody>
          <a:bodyPr>
            <a:normAutofit/>
          </a:bodyPr>
          <a:lstStyle/>
          <a:p>
            <a:r>
              <a:rPr lang="en-GB" dirty="0">
                <a:ea typeface="Batang"/>
              </a:rPr>
              <a:t>Assessing Risk</a:t>
            </a:r>
            <a:endParaRPr lang="en-GB" dirty="0"/>
          </a:p>
        </p:txBody>
      </p:sp>
      <p:sp>
        <p:nvSpPr>
          <p:cNvPr id="3" name="Content Placeholder 2">
            <a:extLst>
              <a:ext uri="{FF2B5EF4-FFF2-40B4-BE49-F238E27FC236}">
                <a16:creationId xmlns:a16="http://schemas.microsoft.com/office/drawing/2014/main" id="{AEE89694-C1E8-4E8D-9BA3-4E0074870DF4}"/>
              </a:ext>
            </a:extLst>
          </p:cNvPr>
          <p:cNvSpPr>
            <a:spLocks noGrp="1"/>
          </p:cNvSpPr>
          <p:nvPr>
            <p:ph idx="1"/>
          </p:nvPr>
        </p:nvSpPr>
        <p:spPr>
          <a:xfrm>
            <a:off x="1050879" y="2163685"/>
            <a:ext cx="3875963" cy="4107020"/>
          </a:xfrm>
        </p:spPr>
        <p:txBody>
          <a:bodyPr vert="horz" lIns="91440" tIns="45720" rIns="91440" bIns="45720" rtlCol="0">
            <a:normAutofit/>
          </a:bodyPr>
          <a:lstStyle/>
          <a:p>
            <a:r>
              <a:rPr lang="en-GB" dirty="0">
                <a:ea typeface="Batang"/>
              </a:rPr>
              <a:t>When working online, it can be more difficult to assess crises and risk. Do you know why this might be?</a:t>
            </a:r>
            <a:endParaRPr lang="en-GB" dirty="0"/>
          </a:p>
        </p:txBody>
      </p:sp>
      <p:pic>
        <p:nvPicPr>
          <p:cNvPr id="4" name="Picture 4" descr="Yellow and blue symbols">
            <a:extLst>
              <a:ext uri="{FF2B5EF4-FFF2-40B4-BE49-F238E27FC236}">
                <a16:creationId xmlns:a16="http://schemas.microsoft.com/office/drawing/2014/main" id="{5CCB65B2-0DE0-4029-A5FC-2A98715F1B79}"/>
              </a:ext>
            </a:extLst>
          </p:cNvPr>
          <p:cNvPicPr>
            <a:picLocks noChangeAspect="1"/>
          </p:cNvPicPr>
          <p:nvPr/>
        </p:nvPicPr>
        <p:blipFill rotWithShape="1">
          <a:blip r:embed="rId2"/>
          <a:srcRect l="8578" r="14127"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206012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9">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295E98-9D50-4EFD-8DB2-E50BCADB7117}"/>
              </a:ext>
            </a:extLst>
          </p:cNvPr>
          <p:cNvSpPr>
            <a:spLocks noGrp="1"/>
          </p:cNvSpPr>
          <p:nvPr>
            <p:ph type="title"/>
          </p:nvPr>
        </p:nvSpPr>
        <p:spPr>
          <a:xfrm>
            <a:off x="1050879" y="609600"/>
            <a:ext cx="5562706" cy="1426234"/>
          </a:xfrm>
        </p:spPr>
        <p:txBody>
          <a:bodyPr>
            <a:normAutofit/>
          </a:bodyPr>
          <a:lstStyle/>
          <a:p>
            <a:r>
              <a:rPr lang="en-GB" dirty="0">
                <a:ea typeface="Batang"/>
              </a:rPr>
              <a:t>Assessing risk</a:t>
            </a:r>
            <a:endParaRPr lang="en-GB" dirty="0"/>
          </a:p>
        </p:txBody>
      </p:sp>
      <p:sp>
        <p:nvSpPr>
          <p:cNvPr id="3" name="Content Placeholder 2">
            <a:extLst>
              <a:ext uri="{FF2B5EF4-FFF2-40B4-BE49-F238E27FC236}">
                <a16:creationId xmlns:a16="http://schemas.microsoft.com/office/drawing/2014/main" id="{B53A714A-544F-4632-9BBB-5BC54C5DAD8E}"/>
              </a:ext>
            </a:extLst>
          </p:cNvPr>
          <p:cNvSpPr>
            <a:spLocks noGrp="1"/>
          </p:cNvSpPr>
          <p:nvPr>
            <p:ph idx="1"/>
          </p:nvPr>
        </p:nvSpPr>
        <p:spPr>
          <a:xfrm>
            <a:off x="1050879" y="2357567"/>
            <a:ext cx="5216426" cy="3896810"/>
          </a:xfrm>
        </p:spPr>
        <p:txBody>
          <a:bodyPr vert="horz" lIns="91440" tIns="45720" rIns="91440" bIns="45720" rtlCol="0">
            <a:normAutofit/>
          </a:bodyPr>
          <a:lstStyle/>
          <a:p>
            <a:r>
              <a:rPr lang="en-GB" dirty="0">
                <a:ea typeface="Batang"/>
              </a:rPr>
              <a:t>When working with OPT we have fewer cues to work from than we might if we were working face-to-face. </a:t>
            </a:r>
            <a:endParaRPr lang="en-GB" dirty="0"/>
          </a:p>
          <a:p>
            <a:r>
              <a:rPr lang="en-GB" dirty="0">
                <a:ea typeface="Batang"/>
              </a:rPr>
              <a:t>We have fewer physical cues, particularly when working on the phone or via text.</a:t>
            </a:r>
          </a:p>
          <a:p>
            <a:r>
              <a:rPr lang="en-GB" dirty="0">
                <a:ea typeface="Batang"/>
              </a:rPr>
              <a:t>Clients can often give limited information, which means that our assessment of risk can be hampered.</a:t>
            </a:r>
          </a:p>
          <a:p>
            <a:r>
              <a:rPr lang="en-GB" dirty="0">
                <a:ea typeface="Batang"/>
              </a:rPr>
              <a:t>When risk issues emerge, we need to know where to go for support, but these can be limited when working with OPT. </a:t>
            </a:r>
          </a:p>
        </p:txBody>
      </p:sp>
      <p:pic>
        <p:nvPicPr>
          <p:cNvPr id="13" name="Picture 13" descr="A picture containing scale, device&#10;&#10;Description automatically generated">
            <a:extLst>
              <a:ext uri="{FF2B5EF4-FFF2-40B4-BE49-F238E27FC236}">
                <a16:creationId xmlns:a16="http://schemas.microsoft.com/office/drawing/2014/main" id="{3EE1DB07-E9C3-4BC6-ADD4-D66624E00B48}"/>
              </a:ext>
            </a:extLst>
          </p:cNvPr>
          <p:cNvPicPr>
            <a:picLocks noChangeAspect="1"/>
          </p:cNvPicPr>
          <p:nvPr/>
        </p:nvPicPr>
        <p:blipFill>
          <a:blip r:embed="rId2"/>
          <a:stretch>
            <a:fillRect/>
          </a:stretch>
        </p:blipFill>
        <p:spPr>
          <a:xfrm>
            <a:off x="7253784" y="2340105"/>
            <a:ext cx="3951737" cy="2193214"/>
          </a:xfrm>
          <a:prstGeom prst="rect">
            <a:avLst/>
          </a:prstGeom>
        </p:spPr>
      </p:pic>
    </p:spTree>
    <p:extLst>
      <p:ext uri="{BB962C8B-B14F-4D97-AF65-F5344CB8AC3E}">
        <p14:creationId xmlns:p14="http://schemas.microsoft.com/office/powerpoint/2010/main" val="219020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3265E4-E045-4784-830F-C4533E6755D1}"/>
              </a:ext>
            </a:extLst>
          </p:cNvPr>
          <p:cNvSpPr>
            <a:spLocks noGrp="1"/>
          </p:cNvSpPr>
          <p:nvPr>
            <p:ph type="title"/>
          </p:nvPr>
        </p:nvSpPr>
        <p:spPr>
          <a:xfrm>
            <a:off x="1050879" y="609601"/>
            <a:ext cx="9810604" cy="1216024"/>
          </a:xfrm>
        </p:spPr>
        <p:txBody>
          <a:bodyPr>
            <a:normAutofit/>
          </a:bodyPr>
          <a:lstStyle/>
          <a:p>
            <a:r>
              <a:rPr lang="en-GB" dirty="0">
                <a:ea typeface="Batang"/>
              </a:rPr>
              <a:t>Referral and signposting</a:t>
            </a:r>
            <a:endParaRPr lang="en-GB" dirty="0"/>
          </a:p>
        </p:txBody>
      </p:sp>
      <p:sp>
        <p:nvSpPr>
          <p:cNvPr id="3" name="Content Placeholder 2">
            <a:extLst>
              <a:ext uri="{FF2B5EF4-FFF2-40B4-BE49-F238E27FC236}">
                <a16:creationId xmlns:a16="http://schemas.microsoft.com/office/drawing/2014/main" id="{DF861180-0294-4496-9E17-78F847D8ECAE}"/>
              </a:ext>
            </a:extLst>
          </p:cNvPr>
          <p:cNvSpPr>
            <a:spLocks noGrp="1"/>
          </p:cNvSpPr>
          <p:nvPr>
            <p:ph idx="1"/>
          </p:nvPr>
        </p:nvSpPr>
        <p:spPr>
          <a:xfrm>
            <a:off x="1050879" y="2296161"/>
            <a:ext cx="4788505" cy="3846012"/>
          </a:xfrm>
        </p:spPr>
        <p:txBody>
          <a:bodyPr vert="horz" lIns="91440" tIns="45720" rIns="91440" bIns="45720" rtlCol="0">
            <a:normAutofit/>
          </a:bodyPr>
          <a:lstStyle/>
          <a:p>
            <a:pPr>
              <a:lnSpc>
                <a:spcPct val="90000"/>
              </a:lnSpc>
            </a:pPr>
            <a:r>
              <a:rPr lang="en-GB" sz="1700">
                <a:ea typeface="Batang"/>
              </a:rPr>
              <a:t>As with face-to-face work, we need to know where we can signpost when required. Having a bank of online resources can be helpful to provide supplementary support for your clients.</a:t>
            </a:r>
          </a:p>
          <a:p>
            <a:pPr>
              <a:lnSpc>
                <a:spcPct val="90000"/>
              </a:lnSpc>
            </a:pPr>
            <a:r>
              <a:rPr lang="en-GB" sz="1700">
                <a:ea typeface="Batang"/>
              </a:rPr>
              <a:t>In addition, you might want to look at further OPT resources to help your clients, which might be such things as chatrooms, forums, blog, self-help groups and so on. </a:t>
            </a:r>
          </a:p>
          <a:p>
            <a:pPr>
              <a:lnSpc>
                <a:spcPct val="90000"/>
              </a:lnSpc>
            </a:pPr>
            <a:endParaRPr lang="en-GB" sz="1700"/>
          </a:p>
          <a:p>
            <a:pPr>
              <a:lnSpc>
                <a:spcPct val="90000"/>
              </a:lnSpc>
            </a:pPr>
            <a:r>
              <a:rPr lang="en-GB" sz="1700">
                <a:ea typeface="Batang"/>
              </a:rPr>
              <a:t>However, these come with some warning, we are aware of the drawbacks of social media and messaging services, be aware of some of the drawbacks or dangers of these websites, such as those that promote self-harming behaviours.</a:t>
            </a:r>
            <a:endParaRPr lang="en-GB" sz="1700"/>
          </a:p>
        </p:txBody>
      </p:sp>
      <p:pic>
        <p:nvPicPr>
          <p:cNvPr id="4" name="Picture 4" descr="Text&#10;&#10;Description automatically generated">
            <a:extLst>
              <a:ext uri="{FF2B5EF4-FFF2-40B4-BE49-F238E27FC236}">
                <a16:creationId xmlns:a16="http://schemas.microsoft.com/office/drawing/2014/main" id="{FCDF419A-A8B5-4197-8E0A-697817AC7332}"/>
              </a:ext>
            </a:extLst>
          </p:cNvPr>
          <p:cNvPicPr>
            <a:picLocks noChangeAspect="1"/>
          </p:cNvPicPr>
          <p:nvPr/>
        </p:nvPicPr>
        <p:blipFill>
          <a:blip r:embed="rId2"/>
          <a:stretch>
            <a:fillRect/>
          </a:stretch>
        </p:blipFill>
        <p:spPr>
          <a:xfrm>
            <a:off x="6450426" y="2207244"/>
            <a:ext cx="4788505" cy="3387866"/>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9484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BA95E-621E-4AC0-8979-682E73B2D5CD}"/>
              </a:ext>
            </a:extLst>
          </p:cNvPr>
          <p:cNvSpPr>
            <a:spLocks noGrp="1"/>
          </p:cNvSpPr>
          <p:nvPr>
            <p:ph type="title"/>
          </p:nvPr>
        </p:nvSpPr>
        <p:spPr>
          <a:xfrm>
            <a:off x="1050879" y="609601"/>
            <a:ext cx="4476464" cy="1216024"/>
          </a:xfrm>
        </p:spPr>
        <p:txBody>
          <a:bodyPr>
            <a:normAutofit/>
          </a:bodyPr>
          <a:lstStyle/>
          <a:p>
            <a:r>
              <a:rPr lang="en-GB" dirty="0">
                <a:ea typeface="Batang"/>
              </a:rPr>
              <a:t>Meta-competences</a:t>
            </a:r>
            <a:endParaRPr lang="en-GB" dirty="0"/>
          </a:p>
        </p:txBody>
      </p:sp>
      <p:sp>
        <p:nvSpPr>
          <p:cNvPr id="3" name="Content Placeholder 2">
            <a:extLst>
              <a:ext uri="{FF2B5EF4-FFF2-40B4-BE49-F238E27FC236}">
                <a16:creationId xmlns:a16="http://schemas.microsoft.com/office/drawing/2014/main" id="{35EB754C-28D6-4685-A7A1-5B0D7232796F}"/>
              </a:ext>
            </a:extLst>
          </p:cNvPr>
          <p:cNvSpPr>
            <a:spLocks noGrp="1"/>
          </p:cNvSpPr>
          <p:nvPr>
            <p:ph idx="1"/>
          </p:nvPr>
        </p:nvSpPr>
        <p:spPr>
          <a:xfrm>
            <a:off x="1050879" y="2163685"/>
            <a:ext cx="3875963" cy="4107020"/>
          </a:xfrm>
        </p:spPr>
        <p:txBody>
          <a:bodyPr vert="horz" lIns="91440" tIns="45720" rIns="91440" bIns="45720" rtlCol="0">
            <a:normAutofit/>
          </a:bodyPr>
          <a:lstStyle/>
          <a:p>
            <a:r>
              <a:rPr lang="en-GB" dirty="0">
                <a:ea typeface="Batang"/>
              </a:rPr>
              <a:t>Assessment: Alongside regular assessments, we also need to consider how we are going to check the identity of the client. </a:t>
            </a:r>
          </a:p>
          <a:p>
            <a:r>
              <a:rPr lang="en-GB" dirty="0">
                <a:ea typeface="Batang"/>
              </a:rPr>
              <a:t>How might you go about this? </a:t>
            </a:r>
            <a:endParaRPr lang="en-GB" dirty="0"/>
          </a:p>
        </p:txBody>
      </p:sp>
      <p:pic>
        <p:nvPicPr>
          <p:cNvPr id="4" name="Picture 4" descr="A picture containing text, electronics, screenshot, computer&#10;&#10;Description automatically generated">
            <a:extLst>
              <a:ext uri="{FF2B5EF4-FFF2-40B4-BE49-F238E27FC236}">
                <a16:creationId xmlns:a16="http://schemas.microsoft.com/office/drawing/2014/main" id="{69E5F1A3-53FF-4989-A818-F83E75649D25}"/>
              </a:ext>
            </a:extLst>
          </p:cNvPr>
          <p:cNvPicPr>
            <a:picLocks noChangeAspect="1"/>
          </p:cNvPicPr>
          <p:nvPr/>
        </p:nvPicPr>
        <p:blipFill rotWithShape="1">
          <a:blip r:embed="rId2"/>
          <a:srcRect l="17692" r="13854"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4036421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8304E7-27B9-4B32-B734-39819455A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6D278F6-3BB7-495D-ACAC-035E55A3F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3150" cy="6858000"/>
          </a:xfrm>
          <a:custGeom>
            <a:avLst/>
            <a:gdLst>
              <a:gd name="connsiteX0" fmla="*/ 0 w 5773150"/>
              <a:gd name="connsiteY0" fmla="*/ 0 h 6858000"/>
              <a:gd name="connsiteX1" fmla="*/ 5743678 w 5773150"/>
              <a:gd name="connsiteY1" fmla="*/ 0 h 6858000"/>
              <a:gd name="connsiteX2" fmla="*/ 5751391 w 5773150"/>
              <a:gd name="connsiteY2" fmla="*/ 30573 h 6858000"/>
              <a:gd name="connsiteX3" fmla="*/ 5766902 w 5773150"/>
              <a:gd name="connsiteY3" fmla="*/ 64019 h 6858000"/>
              <a:gd name="connsiteX4" fmla="*/ 5766384 w 5773150"/>
              <a:gd name="connsiteY4" fmla="*/ 102070 h 6858000"/>
              <a:gd name="connsiteX5" fmla="*/ 5761277 w 5773150"/>
              <a:gd name="connsiteY5" fmla="*/ 107443 h 6858000"/>
              <a:gd name="connsiteX6" fmla="*/ 5752316 w 5773150"/>
              <a:gd name="connsiteY6" fmla="*/ 295258 h 6858000"/>
              <a:gd name="connsiteX7" fmla="*/ 5746314 w 5773150"/>
              <a:gd name="connsiteY7" fmla="*/ 327740 h 6858000"/>
              <a:gd name="connsiteX8" fmla="*/ 5738881 w 5773150"/>
              <a:gd name="connsiteY8" fmla="*/ 351315 h 6858000"/>
              <a:gd name="connsiteX9" fmla="*/ 5736461 w 5773150"/>
              <a:gd name="connsiteY9" fmla="*/ 411657 h 6858000"/>
              <a:gd name="connsiteX10" fmla="*/ 5739349 w 5773150"/>
              <a:gd name="connsiteY10" fmla="*/ 511819 h 6858000"/>
              <a:gd name="connsiteX11" fmla="*/ 5738426 w 5773150"/>
              <a:gd name="connsiteY11" fmla="*/ 533052 h 6858000"/>
              <a:gd name="connsiteX12" fmla="*/ 5731528 w 5773150"/>
              <a:gd name="connsiteY12" fmla="*/ 550926 h 6858000"/>
              <a:gd name="connsiteX13" fmla="*/ 5724607 w 5773150"/>
              <a:gd name="connsiteY13" fmla="*/ 554743 h 6858000"/>
              <a:gd name="connsiteX14" fmla="*/ 5723119 w 5773150"/>
              <a:gd name="connsiteY14" fmla="*/ 566363 h 6858000"/>
              <a:gd name="connsiteX15" fmla="*/ 5721446 w 5773150"/>
              <a:gd name="connsiteY15" fmla="*/ 569374 h 6858000"/>
              <a:gd name="connsiteX16" fmla="*/ 5727098 w 5773150"/>
              <a:gd name="connsiteY16" fmla="*/ 625703 h 6858000"/>
              <a:gd name="connsiteX17" fmla="*/ 5718199 w 5773150"/>
              <a:gd name="connsiteY17" fmla="*/ 672062 h 6858000"/>
              <a:gd name="connsiteX18" fmla="*/ 5721559 w 5773150"/>
              <a:gd name="connsiteY18" fmla="*/ 799708 h 6858000"/>
              <a:gd name="connsiteX19" fmla="*/ 5706600 w 5773150"/>
              <a:gd name="connsiteY19" fmla="*/ 996786 h 6858000"/>
              <a:gd name="connsiteX20" fmla="*/ 5698779 w 5773150"/>
              <a:gd name="connsiteY20" fmla="*/ 1123394 h 6858000"/>
              <a:gd name="connsiteX21" fmla="*/ 5731557 w 5773150"/>
              <a:gd name="connsiteY21" fmla="*/ 1202870 h 6858000"/>
              <a:gd name="connsiteX22" fmla="*/ 5736580 w 5773150"/>
              <a:gd name="connsiteY22" fmla="*/ 1215292 h 6858000"/>
              <a:gd name="connsiteX23" fmla="*/ 5735505 w 5773150"/>
              <a:gd name="connsiteY23" fmla="*/ 1217172 h 6858000"/>
              <a:gd name="connsiteX24" fmla="*/ 5736321 w 5773150"/>
              <a:gd name="connsiteY24" fmla="*/ 1232680 h 6858000"/>
              <a:gd name="connsiteX25" fmla="*/ 5739880 w 5773150"/>
              <a:gd name="connsiteY25" fmla="*/ 1235358 h 6858000"/>
              <a:gd name="connsiteX26" fmla="*/ 5741500 w 5773150"/>
              <a:gd name="connsiteY26" fmla="*/ 1245773 h 6858000"/>
              <a:gd name="connsiteX27" fmla="*/ 5747543 w 5773150"/>
              <a:gd name="connsiteY27" fmla="*/ 1265687 h 6858000"/>
              <a:gd name="connsiteX28" fmla="*/ 5746000 w 5773150"/>
              <a:gd name="connsiteY28" fmla="*/ 1269978 h 6858000"/>
              <a:gd name="connsiteX29" fmla="*/ 5713210 w 5773150"/>
              <a:gd name="connsiteY29" fmla="*/ 1375228 h 6858000"/>
              <a:gd name="connsiteX30" fmla="*/ 5718231 w 5773150"/>
              <a:gd name="connsiteY30" fmla="*/ 1407489 h 6858000"/>
              <a:gd name="connsiteX31" fmla="*/ 5718549 w 5773150"/>
              <a:gd name="connsiteY31" fmla="*/ 1414144 h 6858000"/>
              <a:gd name="connsiteX32" fmla="*/ 5718270 w 5773150"/>
              <a:gd name="connsiteY32" fmla="*/ 1414342 h 6858000"/>
              <a:gd name="connsiteX33" fmla="*/ 5718039 w 5773150"/>
              <a:gd name="connsiteY33" fmla="*/ 1421494 h 6858000"/>
              <a:gd name="connsiteX34" fmla="*/ 5719130 w 5773150"/>
              <a:gd name="connsiteY34" fmla="*/ 1426276 h 6858000"/>
              <a:gd name="connsiteX35" fmla="*/ 5719749 w 5773150"/>
              <a:gd name="connsiteY35" fmla="*/ 1439183 h 6858000"/>
              <a:gd name="connsiteX36" fmla="*/ 5718068 w 5773150"/>
              <a:gd name="connsiteY36" fmla="*/ 1444070 h 6858000"/>
              <a:gd name="connsiteX37" fmla="*/ 5683760 w 5773150"/>
              <a:gd name="connsiteY37" fmla="*/ 1484872 h 6858000"/>
              <a:gd name="connsiteX38" fmla="*/ 5655213 w 5773150"/>
              <a:gd name="connsiteY38" fmla="*/ 1570335 h 6858000"/>
              <a:gd name="connsiteX39" fmla="*/ 5630336 w 5773150"/>
              <a:gd name="connsiteY39" fmla="*/ 1655809 h 6858000"/>
              <a:gd name="connsiteX40" fmla="*/ 5622971 w 5773150"/>
              <a:gd name="connsiteY40" fmla="*/ 1687176 h 6858000"/>
              <a:gd name="connsiteX41" fmla="*/ 5602601 w 5773150"/>
              <a:gd name="connsiteY41" fmla="*/ 1741240 h 6858000"/>
              <a:gd name="connsiteX42" fmla="*/ 5588781 w 5773150"/>
              <a:gd name="connsiteY42" fmla="*/ 1764858 h 6858000"/>
              <a:gd name="connsiteX43" fmla="*/ 5588947 w 5773150"/>
              <a:gd name="connsiteY43" fmla="*/ 1766091 h 6858000"/>
              <a:gd name="connsiteX44" fmla="*/ 5585214 w 5773150"/>
              <a:gd name="connsiteY44" fmla="*/ 1767564 h 6858000"/>
              <a:gd name="connsiteX45" fmla="*/ 5582552 w 5773150"/>
              <a:gd name="connsiteY45" fmla="*/ 1771907 h 6858000"/>
              <a:gd name="connsiteX46" fmla="*/ 5580211 w 5773150"/>
              <a:gd name="connsiteY46" fmla="*/ 1785016 h 6858000"/>
              <a:gd name="connsiteX47" fmla="*/ 5580144 w 5773150"/>
              <a:gd name="connsiteY47" fmla="*/ 1790155 h 6858000"/>
              <a:gd name="connsiteX48" fmla="*/ 5578316 w 5773150"/>
              <a:gd name="connsiteY48" fmla="*/ 1797230 h 6858000"/>
              <a:gd name="connsiteX49" fmla="*/ 5578012 w 5773150"/>
              <a:gd name="connsiteY49" fmla="*/ 1797341 h 6858000"/>
              <a:gd name="connsiteX50" fmla="*/ 5576805 w 5773150"/>
              <a:gd name="connsiteY50" fmla="*/ 1804097 h 6858000"/>
              <a:gd name="connsiteX51" fmla="*/ 5574175 w 5773150"/>
              <a:gd name="connsiteY51" fmla="*/ 1837992 h 6858000"/>
              <a:gd name="connsiteX52" fmla="*/ 5538573 w 5773150"/>
              <a:gd name="connsiteY52" fmla="*/ 1874590 h 6858000"/>
              <a:gd name="connsiteX53" fmla="*/ 5529775 w 5773150"/>
              <a:gd name="connsiteY53" fmla="*/ 1891237 h 6858000"/>
              <a:gd name="connsiteX54" fmla="*/ 5523694 w 5773150"/>
              <a:gd name="connsiteY54" fmla="*/ 1899776 h 6858000"/>
              <a:gd name="connsiteX55" fmla="*/ 5522424 w 5773150"/>
              <a:gd name="connsiteY55" fmla="*/ 1900078 h 6858000"/>
              <a:gd name="connsiteX56" fmla="*/ 5520031 w 5773150"/>
              <a:gd name="connsiteY56" fmla="*/ 1932606 h 6858000"/>
              <a:gd name="connsiteX57" fmla="*/ 5517631 w 5773150"/>
              <a:gd name="connsiteY57" fmla="*/ 1936394 h 6858000"/>
              <a:gd name="connsiteX58" fmla="*/ 5518736 w 5773150"/>
              <a:gd name="connsiteY58" fmla="*/ 1958275 h 6858000"/>
              <a:gd name="connsiteX59" fmla="*/ 5520575 w 5773150"/>
              <a:gd name="connsiteY59" fmla="*/ 1973057 h 6858000"/>
              <a:gd name="connsiteX60" fmla="*/ 5494788 w 5773150"/>
              <a:gd name="connsiteY60" fmla="*/ 2160875 h 6858000"/>
              <a:gd name="connsiteX61" fmla="*/ 5495547 w 5773150"/>
              <a:gd name="connsiteY61" fmla="*/ 2270995 h 6858000"/>
              <a:gd name="connsiteX62" fmla="*/ 5473327 w 5773150"/>
              <a:gd name="connsiteY62" fmla="*/ 2341361 h 6858000"/>
              <a:gd name="connsiteX63" fmla="*/ 5444557 w 5773150"/>
              <a:gd name="connsiteY63" fmla="*/ 2359357 h 6858000"/>
              <a:gd name="connsiteX64" fmla="*/ 5410799 w 5773150"/>
              <a:gd name="connsiteY64" fmla="*/ 2539631 h 6858000"/>
              <a:gd name="connsiteX65" fmla="*/ 5392086 w 5773150"/>
              <a:gd name="connsiteY65" fmla="*/ 2583107 h 6858000"/>
              <a:gd name="connsiteX66" fmla="*/ 5396221 w 5773150"/>
              <a:gd name="connsiteY66" fmla="*/ 2626625 h 6858000"/>
              <a:gd name="connsiteX67" fmla="*/ 5384605 w 5773150"/>
              <a:gd name="connsiteY67" fmla="*/ 2641276 h 6858000"/>
              <a:gd name="connsiteX68" fmla="*/ 5382375 w 5773150"/>
              <a:gd name="connsiteY68" fmla="*/ 2643748 h 6858000"/>
              <a:gd name="connsiteX69" fmla="*/ 5378376 w 5773150"/>
              <a:gd name="connsiteY69" fmla="*/ 2654882 h 6858000"/>
              <a:gd name="connsiteX70" fmla="*/ 5371098 w 5773150"/>
              <a:gd name="connsiteY70" fmla="*/ 2656453 h 6858000"/>
              <a:gd name="connsiteX71" fmla="*/ 5360670 w 5773150"/>
              <a:gd name="connsiteY71" fmla="*/ 2672090 h 6858000"/>
              <a:gd name="connsiteX72" fmla="*/ 5355023 w 5773150"/>
              <a:gd name="connsiteY72" fmla="*/ 2693024 h 6858000"/>
              <a:gd name="connsiteX73" fmla="*/ 5334290 w 5773150"/>
              <a:gd name="connsiteY73" fmla="*/ 2767224 h 6858000"/>
              <a:gd name="connsiteX74" fmla="*/ 5334675 w 5773150"/>
              <a:gd name="connsiteY74" fmla="*/ 2780287 h 6858000"/>
              <a:gd name="connsiteX75" fmla="*/ 5318729 w 5773150"/>
              <a:gd name="connsiteY75" fmla="*/ 2818533 h 6858000"/>
              <a:gd name="connsiteX76" fmla="*/ 5308395 w 5773150"/>
              <a:gd name="connsiteY76" fmla="*/ 2853605 h 6858000"/>
              <a:gd name="connsiteX77" fmla="*/ 5305322 w 5773150"/>
              <a:gd name="connsiteY77" fmla="*/ 2877253 h 6858000"/>
              <a:gd name="connsiteX78" fmla="*/ 5301489 w 5773150"/>
              <a:gd name="connsiteY78" fmla="*/ 2882681 h 6858000"/>
              <a:gd name="connsiteX79" fmla="*/ 5294118 w 5773150"/>
              <a:gd name="connsiteY79" fmla="*/ 2905402 h 6858000"/>
              <a:gd name="connsiteX80" fmla="*/ 5294526 w 5773150"/>
              <a:gd name="connsiteY80" fmla="*/ 2918038 h 6858000"/>
              <a:gd name="connsiteX81" fmla="*/ 5283716 w 5773150"/>
              <a:gd name="connsiteY81" fmla="*/ 2927650 h 6858000"/>
              <a:gd name="connsiteX82" fmla="*/ 5277240 w 5773150"/>
              <a:gd name="connsiteY82" fmla="*/ 2929023 h 6858000"/>
              <a:gd name="connsiteX83" fmla="*/ 5275633 w 5773150"/>
              <a:gd name="connsiteY83" fmla="*/ 2946120 h 6858000"/>
              <a:gd name="connsiteX84" fmla="*/ 5266576 w 5773150"/>
              <a:gd name="connsiteY84" fmla="*/ 2958163 h 6858000"/>
              <a:gd name="connsiteX85" fmla="*/ 5267255 w 5773150"/>
              <a:gd name="connsiteY85" fmla="*/ 2970848 h 6858000"/>
              <a:gd name="connsiteX86" fmla="*/ 5265185 w 5773150"/>
              <a:gd name="connsiteY86" fmla="*/ 2975513 h 6858000"/>
              <a:gd name="connsiteX87" fmla="*/ 5259313 w 5773150"/>
              <a:gd name="connsiteY87" fmla="*/ 2986924 h 6858000"/>
              <a:gd name="connsiteX88" fmla="*/ 5247802 w 5773150"/>
              <a:gd name="connsiteY88" fmla="*/ 3006258 h 6858000"/>
              <a:gd name="connsiteX89" fmla="*/ 5245279 w 5773150"/>
              <a:gd name="connsiteY89" fmla="*/ 3012562 h 6858000"/>
              <a:gd name="connsiteX90" fmla="*/ 5232206 w 5773150"/>
              <a:gd name="connsiteY90" fmla="*/ 3024355 h 6858000"/>
              <a:gd name="connsiteX91" fmla="*/ 5217115 w 5773150"/>
              <a:gd name="connsiteY91" fmla="*/ 3049786 h 6858000"/>
              <a:gd name="connsiteX92" fmla="*/ 5176572 w 5773150"/>
              <a:gd name="connsiteY92" fmla="*/ 3090998 h 6858000"/>
              <a:gd name="connsiteX93" fmla="*/ 5155861 w 5773150"/>
              <a:gd name="connsiteY93" fmla="*/ 3116019 h 6858000"/>
              <a:gd name="connsiteX94" fmla="*/ 5138549 w 5773150"/>
              <a:gd name="connsiteY94" fmla="*/ 3132106 h 6858000"/>
              <a:gd name="connsiteX95" fmla="*/ 5106546 w 5773150"/>
              <a:gd name="connsiteY95" fmla="*/ 3184456 h 6858000"/>
              <a:gd name="connsiteX96" fmla="*/ 5058542 w 5773150"/>
              <a:gd name="connsiteY96" fmla="*/ 3275999 h 6858000"/>
              <a:gd name="connsiteX97" fmla="*/ 5047232 w 5773150"/>
              <a:gd name="connsiteY97" fmla="*/ 3294370 h 6858000"/>
              <a:gd name="connsiteX98" fmla="*/ 5033169 w 5773150"/>
              <a:gd name="connsiteY98" fmla="*/ 3305717 h 6858000"/>
              <a:gd name="connsiteX99" fmla="*/ 5026122 w 5773150"/>
              <a:gd name="connsiteY99" fmla="*/ 3304478 h 6858000"/>
              <a:gd name="connsiteX100" fmla="*/ 5019204 w 5773150"/>
              <a:gd name="connsiteY100" fmla="*/ 3313868 h 6858000"/>
              <a:gd name="connsiteX101" fmla="*/ 5016458 w 5773150"/>
              <a:gd name="connsiteY101" fmla="*/ 3315437 h 6858000"/>
              <a:gd name="connsiteX102" fmla="*/ 5001612 w 5773150"/>
              <a:gd name="connsiteY102" fmla="*/ 3325366 h 6858000"/>
              <a:gd name="connsiteX103" fmla="*/ 4992447 w 5773150"/>
              <a:gd name="connsiteY103" fmla="*/ 3369627 h 6858000"/>
              <a:gd name="connsiteX104" fmla="*/ 4962640 w 5773150"/>
              <a:gd name="connsiteY104" fmla="*/ 3405111 h 6858000"/>
              <a:gd name="connsiteX105" fmla="*/ 4885437 w 5773150"/>
              <a:gd name="connsiteY105" fmla="*/ 3542476 h 6858000"/>
              <a:gd name="connsiteX106" fmla="*/ 4847328 w 5773150"/>
              <a:gd name="connsiteY106" fmla="*/ 3575653 h 6858000"/>
              <a:gd name="connsiteX107" fmla="*/ 4767104 w 5773150"/>
              <a:gd name="connsiteY107" fmla="*/ 3661469 h 6858000"/>
              <a:gd name="connsiteX108" fmla="*/ 4704780 w 5773150"/>
              <a:gd name="connsiteY108" fmla="*/ 3873639 h 6858000"/>
              <a:gd name="connsiteX109" fmla="*/ 4706808 w 5773150"/>
              <a:gd name="connsiteY109" fmla="*/ 3888925 h 6858000"/>
              <a:gd name="connsiteX110" fmla="*/ 4704311 w 5773150"/>
              <a:gd name="connsiteY110" fmla="*/ 3903419 h 6858000"/>
              <a:gd name="connsiteX111" fmla="*/ 4702575 w 5773150"/>
              <a:gd name="connsiteY111" fmla="*/ 3904376 h 6858000"/>
              <a:gd name="connsiteX112" fmla="*/ 4695419 w 5773150"/>
              <a:gd name="connsiteY112" fmla="*/ 3918796 h 6858000"/>
              <a:gd name="connsiteX113" fmla="*/ 4696713 w 5773150"/>
              <a:gd name="connsiteY113" fmla="*/ 3923588 h 6858000"/>
              <a:gd name="connsiteX114" fmla="*/ 4692700 w 5773150"/>
              <a:gd name="connsiteY114" fmla="*/ 3933994 h 6858000"/>
              <a:gd name="connsiteX115" fmla="*/ 4687213 w 5773150"/>
              <a:gd name="connsiteY115" fmla="*/ 3955874 h 6858000"/>
              <a:gd name="connsiteX116" fmla="*/ 4683919 w 5773150"/>
              <a:gd name="connsiteY116" fmla="*/ 3958674 h 6858000"/>
              <a:gd name="connsiteX117" fmla="*/ 4606919 w 5773150"/>
              <a:gd name="connsiteY117" fmla="*/ 4030764 h 6858000"/>
              <a:gd name="connsiteX118" fmla="*/ 4591395 w 5773150"/>
              <a:gd name="connsiteY118" fmla="*/ 4069165 h 6858000"/>
              <a:gd name="connsiteX119" fmla="*/ 4591089 w 5773150"/>
              <a:gd name="connsiteY119" fmla="*/ 4069157 h 6858000"/>
              <a:gd name="connsiteX120" fmla="*/ 4587337 w 5773150"/>
              <a:gd name="connsiteY120" fmla="*/ 4075398 h 6858000"/>
              <a:gd name="connsiteX121" fmla="*/ 4585754 w 5773150"/>
              <a:gd name="connsiteY121" fmla="*/ 4080409 h 6858000"/>
              <a:gd name="connsiteX122" fmla="*/ 4576058 w 5773150"/>
              <a:gd name="connsiteY122" fmla="*/ 4095613 h 6858000"/>
              <a:gd name="connsiteX123" fmla="*/ 4572245 w 5773150"/>
              <a:gd name="connsiteY123" fmla="*/ 4095632 h 6858000"/>
              <a:gd name="connsiteX124" fmla="*/ 4572030 w 5773150"/>
              <a:gd name="connsiteY124" fmla="*/ 4096903 h 6858000"/>
              <a:gd name="connsiteX125" fmla="*/ 4454298 w 5773150"/>
              <a:gd name="connsiteY125" fmla="*/ 4262280 h 6858000"/>
              <a:gd name="connsiteX126" fmla="*/ 4403153 w 5773150"/>
              <a:gd name="connsiteY126" fmla="*/ 4335179 h 6858000"/>
              <a:gd name="connsiteX127" fmla="*/ 4360039 w 5773150"/>
              <a:gd name="connsiteY127" fmla="*/ 4362080 h 6858000"/>
              <a:gd name="connsiteX128" fmla="*/ 4357068 w 5773150"/>
              <a:gd name="connsiteY128" fmla="*/ 4366231 h 6858000"/>
              <a:gd name="connsiteX129" fmla="*/ 4353801 w 5773150"/>
              <a:gd name="connsiteY129" fmla="*/ 4379126 h 6858000"/>
              <a:gd name="connsiteX130" fmla="*/ 4353370 w 5773150"/>
              <a:gd name="connsiteY130" fmla="*/ 4384233 h 6858000"/>
              <a:gd name="connsiteX131" fmla="*/ 4351043 w 5773150"/>
              <a:gd name="connsiteY131" fmla="*/ 4391157 h 6858000"/>
              <a:gd name="connsiteX132" fmla="*/ 4350731 w 5773150"/>
              <a:gd name="connsiteY132" fmla="*/ 4391247 h 6858000"/>
              <a:gd name="connsiteX133" fmla="*/ 4349047 w 5773150"/>
              <a:gd name="connsiteY133" fmla="*/ 4397893 h 6858000"/>
              <a:gd name="connsiteX134" fmla="*/ 4344022 w 5773150"/>
              <a:gd name="connsiteY134" fmla="*/ 4431453 h 6858000"/>
              <a:gd name="connsiteX135" fmla="*/ 4305819 w 5773150"/>
              <a:gd name="connsiteY135" fmla="*/ 4465595 h 6858000"/>
              <a:gd name="connsiteX136" fmla="*/ 4295842 w 5773150"/>
              <a:gd name="connsiteY136" fmla="*/ 4481597 h 6858000"/>
              <a:gd name="connsiteX137" fmla="*/ 4289154 w 5773150"/>
              <a:gd name="connsiteY137" fmla="*/ 4489703 h 6858000"/>
              <a:gd name="connsiteX138" fmla="*/ 4287862 w 5773150"/>
              <a:gd name="connsiteY138" fmla="*/ 4489926 h 6858000"/>
              <a:gd name="connsiteX139" fmla="*/ 4283172 w 5773150"/>
              <a:gd name="connsiteY139" fmla="*/ 4522137 h 6858000"/>
              <a:gd name="connsiteX140" fmla="*/ 4280503 w 5773150"/>
              <a:gd name="connsiteY140" fmla="*/ 4525754 h 6858000"/>
              <a:gd name="connsiteX141" fmla="*/ 4280064 w 5773150"/>
              <a:gd name="connsiteY141" fmla="*/ 4547595 h 6858000"/>
              <a:gd name="connsiteX142" fmla="*/ 4278441 w 5773150"/>
              <a:gd name="connsiteY142" fmla="*/ 4558429 h 6858000"/>
              <a:gd name="connsiteX143" fmla="*/ 4280863 w 5773150"/>
              <a:gd name="connsiteY143" fmla="*/ 4562417 h 6858000"/>
              <a:gd name="connsiteX144" fmla="*/ 4277004 w 5773150"/>
              <a:gd name="connsiteY144" fmla="*/ 4577939 h 6858000"/>
              <a:gd name="connsiteX145" fmla="*/ 4275476 w 5773150"/>
              <a:gd name="connsiteY145" fmla="*/ 4579371 h 6858000"/>
              <a:gd name="connsiteX146" fmla="*/ 4276334 w 5773150"/>
              <a:gd name="connsiteY146" fmla="*/ 4593473 h 6858000"/>
              <a:gd name="connsiteX147" fmla="*/ 4281939 w 5773150"/>
              <a:gd name="connsiteY147" fmla="*/ 4606870 h 6858000"/>
              <a:gd name="connsiteX148" fmla="*/ 4233839 w 5773150"/>
              <a:gd name="connsiteY148" fmla="*/ 4733904 h 6858000"/>
              <a:gd name="connsiteX149" fmla="*/ 4234794 w 5773150"/>
              <a:gd name="connsiteY149" fmla="*/ 4857271 h 6858000"/>
              <a:gd name="connsiteX150" fmla="*/ 4207596 w 5773150"/>
              <a:gd name="connsiteY150" fmla="*/ 4925868 h 6858000"/>
              <a:gd name="connsiteX151" fmla="*/ 4177540 w 5773150"/>
              <a:gd name="connsiteY151" fmla="*/ 4941939 h 6858000"/>
              <a:gd name="connsiteX152" fmla="*/ 4131041 w 5773150"/>
              <a:gd name="connsiteY152" fmla="*/ 5119156 h 6858000"/>
              <a:gd name="connsiteX153" fmla="*/ 4109250 w 5773150"/>
              <a:gd name="connsiteY153" fmla="*/ 5161219 h 6858000"/>
              <a:gd name="connsiteX154" fmla="*/ 4110314 w 5773150"/>
              <a:gd name="connsiteY154" fmla="*/ 5204785 h 6858000"/>
              <a:gd name="connsiteX155" fmla="*/ 4097659 w 5773150"/>
              <a:gd name="connsiteY155" fmla="*/ 5218622 h 6858000"/>
              <a:gd name="connsiteX156" fmla="*/ 4095256 w 5773150"/>
              <a:gd name="connsiteY156" fmla="*/ 5220937 h 6858000"/>
              <a:gd name="connsiteX157" fmla="*/ 4090467 w 5773150"/>
              <a:gd name="connsiteY157" fmla="*/ 5231761 h 6858000"/>
              <a:gd name="connsiteX158" fmla="*/ 4083075 w 5773150"/>
              <a:gd name="connsiteY158" fmla="*/ 5232862 h 6858000"/>
              <a:gd name="connsiteX159" fmla="*/ 4037326 w 5773150"/>
              <a:gd name="connsiteY159" fmla="*/ 5367558 h 6858000"/>
              <a:gd name="connsiteX160" fmla="*/ 4017249 w 5773150"/>
              <a:gd name="connsiteY160" fmla="*/ 5425813 h 6858000"/>
              <a:gd name="connsiteX161" fmla="*/ 4003539 w 5773150"/>
              <a:gd name="connsiteY161" fmla="*/ 5446090 h 6858000"/>
              <a:gd name="connsiteX162" fmla="*/ 3957205 w 5773150"/>
              <a:gd name="connsiteY162" fmla="*/ 5526392 h 6858000"/>
              <a:gd name="connsiteX163" fmla="*/ 3923369 w 5773150"/>
              <a:gd name="connsiteY163" fmla="*/ 5597055 h 6858000"/>
              <a:gd name="connsiteX164" fmla="*/ 3924699 w 5773150"/>
              <a:gd name="connsiteY164" fmla="*/ 5656420 h 6858000"/>
              <a:gd name="connsiteX165" fmla="*/ 3918490 w 5773150"/>
              <a:gd name="connsiteY165" fmla="*/ 5659739 h 6858000"/>
              <a:gd name="connsiteX166" fmla="*/ 3906741 w 5773150"/>
              <a:gd name="connsiteY166" fmla="*/ 5696859 h 6858000"/>
              <a:gd name="connsiteX167" fmla="*/ 3896975 w 5773150"/>
              <a:gd name="connsiteY167" fmla="*/ 5836200 h 6858000"/>
              <a:gd name="connsiteX168" fmla="*/ 3873147 w 5773150"/>
              <a:gd name="connsiteY168" fmla="*/ 5908482 h 6858000"/>
              <a:gd name="connsiteX169" fmla="*/ 3859627 w 5773150"/>
              <a:gd name="connsiteY169" fmla="*/ 5932636 h 6858000"/>
              <a:gd name="connsiteX170" fmla="*/ 3837289 w 5773150"/>
              <a:gd name="connsiteY170" fmla="*/ 5973195 h 6858000"/>
              <a:gd name="connsiteX171" fmla="*/ 3808128 w 5773150"/>
              <a:gd name="connsiteY171" fmla="*/ 5999815 h 6858000"/>
              <a:gd name="connsiteX172" fmla="*/ 3794389 w 5773150"/>
              <a:gd name="connsiteY172" fmla="*/ 6035197 h 6858000"/>
              <a:gd name="connsiteX173" fmla="*/ 3807321 w 5773150"/>
              <a:gd name="connsiteY173" fmla="*/ 6048196 h 6858000"/>
              <a:gd name="connsiteX174" fmla="*/ 3755396 w 5773150"/>
              <a:gd name="connsiteY174" fmla="*/ 6139024 h 6858000"/>
              <a:gd name="connsiteX175" fmla="*/ 3741103 w 5773150"/>
              <a:gd name="connsiteY175" fmla="*/ 6171711 h 6858000"/>
              <a:gd name="connsiteX176" fmla="*/ 3697544 w 5773150"/>
              <a:gd name="connsiteY176" fmla="*/ 6259653 h 6858000"/>
              <a:gd name="connsiteX177" fmla="*/ 3650470 w 5773150"/>
              <a:gd name="connsiteY177" fmla="*/ 6346715 h 6858000"/>
              <a:gd name="connsiteX178" fmla="*/ 3603128 w 5773150"/>
              <a:gd name="connsiteY178" fmla="*/ 6392515 h 6858000"/>
              <a:gd name="connsiteX179" fmla="*/ 3566534 w 5773150"/>
              <a:gd name="connsiteY179" fmla="*/ 6464704 h 6858000"/>
              <a:gd name="connsiteX180" fmla="*/ 3557558 w 5773150"/>
              <a:gd name="connsiteY180" fmla="*/ 6475940 h 6858000"/>
              <a:gd name="connsiteX181" fmla="*/ 3467778 w 5773150"/>
              <a:gd name="connsiteY181" fmla="*/ 6598594 h 6858000"/>
              <a:gd name="connsiteX182" fmla="*/ 3406680 w 5773150"/>
              <a:gd name="connsiteY182" fmla="*/ 6665163 h 6858000"/>
              <a:gd name="connsiteX183" fmla="*/ 3298660 w 5773150"/>
              <a:gd name="connsiteY183" fmla="*/ 6829172 h 6858000"/>
              <a:gd name="connsiteX184" fmla="*/ 3279359 w 5773150"/>
              <a:gd name="connsiteY184" fmla="*/ 6858000 h 6858000"/>
              <a:gd name="connsiteX185" fmla="*/ 0 w 5773150"/>
              <a:gd name="connsiteY18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5773150" h="6858000">
                <a:moveTo>
                  <a:pt x="0" y="0"/>
                </a:moveTo>
                <a:lnTo>
                  <a:pt x="5743678" y="0"/>
                </a:lnTo>
                <a:lnTo>
                  <a:pt x="5751391" y="30573"/>
                </a:lnTo>
                <a:cubicBezTo>
                  <a:pt x="5755183" y="41656"/>
                  <a:pt x="5760175" y="52820"/>
                  <a:pt x="5766902" y="64019"/>
                </a:cubicBezTo>
                <a:cubicBezTo>
                  <a:pt x="5775432" y="73156"/>
                  <a:pt x="5775199" y="90194"/>
                  <a:pt x="5766384" y="102070"/>
                </a:cubicBezTo>
                <a:cubicBezTo>
                  <a:pt x="5764867" y="104110"/>
                  <a:pt x="5763145" y="105922"/>
                  <a:pt x="5761277" y="107443"/>
                </a:cubicBezTo>
                <a:cubicBezTo>
                  <a:pt x="5758933" y="139641"/>
                  <a:pt x="5754809" y="258542"/>
                  <a:pt x="5752316" y="295258"/>
                </a:cubicBezTo>
                <a:cubicBezTo>
                  <a:pt x="5738492" y="294758"/>
                  <a:pt x="5757608" y="318519"/>
                  <a:pt x="5746314" y="327740"/>
                </a:cubicBezTo>
                <a:cubicBezTo>
                  <a:pt x="5736871" y="333999"/>
                  <a:pt x="5740467" y="342667"/>
                  <a:pt x="5738881" y="351315"/>
                </a:cubicBezTo>
                <a:cubicBezTo>
                  <a:pt x="5730234" y="361036"/>
                  <a:pt x="5731385" y="400223"/>
                  <a:pt x="5736461" y="411657"/>
                </a:cubicBezTo>
                <a:cubicBezTo>
                  <a:pt x="5756734" y="441057"/>
                  <a:pt x="5724191" y="487822"/>
                  <a:pt x="5739349" y="511819"/>
                </a:cubicBezTo>
                <a:cubicBezTo>
                  <a:pt x="5740531" y="519425"/>
                  <a:pt x="5740006" y="526440"/>
                  <a:pt x="5738426" y="533052"/>
                </a:cubicBezTo>
                <a:lnTo>
                  <a:pt x="5731528" y="550926"/>
                </a:lnTo>
                <a:lnTo>
                  <a:pt x="5724607" y="554743"/>
                </a:lnTo>
                <a:lnTo>
                  <a:pt x="5723119" y="566363"/>
                </a:lnTo>
                <a:lnTo>
                  <a:pt x="5721446" y="569374"/>
                </a:lnTo>
                <a:cubicBezTo>
                  <a:pt x="5722109" y="579264"/>
                  <a:pt x="5727640" y="608589"/>
                  <a:pt x="5727098" y="625703"/>
                </a:cubicBezTo>
                <a:cubicBezTo>
                  <a:pt x="5720765" y="657876"/>
                  <a:pt x="5748028" y="639054"/>
                  <a:pt x="5718199" y="672062"/>
                </a:cubicBezTo>
                <a:cubicBezTo>
                  <a:pt x="5728541" y="727155"/>
                  <a:pt x="5696651" y="752273"/>
                  <a:pt x="5721559" y="799708"/>
                </a:cubicBezTo>
                <a:cubicBezTo>
                  <a:pt x="5723793" y="864308"/>
                  <a:pt x="5706512" y="931254"/>
                  <a:pt x="5706600" y="996786"/>
                </a:cubicBezTo>
                <a:cubicBezTo>
                  <a:pt x="5701422" y="1044681"/>
                  <a:pt x="5722027" y="1077722"/>
                  <a:pt x="5698779" y="1123394"/>
                </a:cubicBezTo>
                <a:cubicBezTo>
                  <a:pt x="5702808" y="1126021"/>
                  <a:pt x="5729183" y="1198935"/>
                  <a:pt x="5731557" y="1202870"/>
                </a:cubicBezTo>
                <a:lnTo>
                  <a:pt x="5736580" y="1215292"/>
                </a:lnTo>
                <a:lnTo>
                  <a:pt x="5735505" y="1217172"/>
                </a:lnTo>
                <a:cubicBezTo>
                  <a:pt x="5733380" y="1225092"/>
                  <a:pt x="5734203" y="1229635"/>
                  <a:pt x="5736321" y="1232680"/>
                </a:cubicBezTo>
                <a:lnTo>
                  <a:pt x="5739880" y="1235358"/>
                </a:lnTo>
                <a:lnTo>
                  <a:pt x="5741500" y="1245773"/>
                </a:lnTo>
                <a:lnTo>
                  <a:pt x="5747543" y="1265687"/>
                </a:lnTo>
                <a:lnTo>
                  <a:pt x="5746000" y="1269978"/>
                </a:lnTo>
                <a:lnTo>
                  <a:pt x="5713210" y="1375228"/>
                </a:lnTo>
                <a:cubicBezTo>
                  <a:pt x="5715338" y="1385493"/>
                  <a:pt x="5717065" y="1396315"/>
                  <a:pt x="5718231" y="1407489"/>
                </a:cubicBezTo>
                <a:lnTo>
                  <a:pt x="5718549" y="1414144"/>
                </a:lnTo>
                <a:lnTo>
                  <a:pt x="5718270" y="1414342"/>
                </a:lnTo>
                <a:cubicBezTo>
                  <a:pt x="5717731" y="1415932"/>
                  <a:pt x="5717607" y="1418173"/>
                  <a:pt x="5718039" y="1421494"/>
                </a:cubicBezTo>
                <a:lnTo>
                  <a:pt x="5719130" y="1426276"/>
                </a:lnTo>
                <a:lnTo>
                  <a:pt x="5719749" y="1439183"/>
                </a:lnTo>
                <a:lnTo>
                  <a:pt x="5718068" y="1444070"/>
                </a:lnTo>
                <a:cubicBezTo>
                  <a:pt x="5706546" y="1461201"/>
                  <a:pt x="5668509" y="1454838"/>
                  <a:pt x="5683760" y="1484872"/>
                </a:cubicBezTo>
                <a:cubicBezTo>
                  <a:pt x="5674680" y="1518718"/>
                  <a:pt x="5649677" y="1535628"/>
                  <a:pt x="5655213" y="1570335"/>
                </a:cubicBezTo>
                <a:cubicBezTo>
                  <a:pt x="5646629" y="1601999"/>
                  <a:pt x="5631412" y="1627433"/>
                  <a:pt x="5630336" y="1655809"/>
                </a:cubicBezTo>
                <a:cubicBezTo>
                  <a:pt x="5621171" y="1665112"/>
                  <a:pt x="5615969" y="1674755"/>
                  <a:pt x="5622971" y="1687176"/>
                </a:cubicBezTo>
                <a:cubicBezTo>
                  <a:pt x="5612223" y="1716027"/>
                  <a:pt x="5596756" y="1719733"/>
                  <a:pt x="5602601" y="1741240"/>
                </a:cubicBezTo>
                <a:cubicBezTo>
                  <a:pt x="5576295" y="1752284"/>
                  <a:pt x="5584462" y="1755416"/>
                  <a:pt x="5588781" y="1764858"/>
                </a:cubicBezTo>
                <a:lnTo>
                  <a:pt x="5588947" y="1766091"/>
                </a:lnTo>
                <a:lnTo>
                  <a:pt x="5585214" y="1767564"/>
                </a:lnTo>
                <a:lnTo>
                  <a:pt x="5582552" y="1771907"/>
                </a:lnTo>
                <a:lnTo>
                  <a:pt x="5580211" y="1785016"/>
                </a:lnTo>
                <a:lnTo>
                  <a:pt x="5580144" y="1790155"/>
                </a:lnTo>
                <a:cubicBezTo>
                  <a:pt x="5579795" y="1793615"/>
                  <a:pt x="5579174" y="1795816"/>
                  <a:pt x="5578316" y="1797230"/>
                </a:cubicBezTo>
                <a:lnTo>
                  <a:pt x="5578012" y="1797341"/>
                </a:lnTo>
                <a:lnTo>
                  <a:pt x="5576805" y="1804097"/>
                </a:lnTo>
                <a:cubicBezTo>
                  <a:pt x="5575363" y="1815650"/>
                  <a:pt x="5574518" y="1827037"/>
                  <a:pt x="5574175" y="1837992"/>
                </a:cubicBezTo>
                <a:cubicBezTo>
                  <a:pt x="5557462" y="1843069"/>
                  <a:pt x="5564796" y="1885741"/>
                  <a:pt x="5538573" y="1874590"/>
                </a:cubicBezTo>
                <a:cubicBezTo>
                  <a:pt x="5537299" y="1889161"/>
                  <a:pt x="5546475" y="1900511"/>
                  <a:pt x="5529775" y="1891237"/>
                </a:cubicBezTo>
                <a:cubicBezTo>
                  <a:pt x="5528841" y="1895903"/>
                  <a:pt x="5526597" y="1898352"/>
                  <a:pt x="5523694" y="1899776"/>
                </a:cubicBezTo>
                <a:lnTo>
                  <a:pt x="5522424" y="1900078"/>
                </a:lnTo>
                <a:lnTo>
                  <a:pt x="5520031" y="1932606"/>
                </a:lnTo>
                <a:lnTo>
                  <a:pt x="5517631" y="1936394"/>
                </a:lnTo>
                <a:lnTo>
                  <a:pt x="5518736" y="1958275"/>
                </a:lnTo>
                <a:lnTo>
                  <a:pt x="5520575" y="1973057"/>
                </a:lnTo>
                <a:lnTo>
                  <a:pt x="5494788" y="2160875"/>
                </a:lnTo>
                <a:cubicBezTo>
                  <a:pt x="5491310" y="2207647"/>
                  <a:pt x="5503036" y="2214838"/>
                  <a:pt x="5495547" y="2270995"/>
                </a:cubicBezTo>
                <a:cubicBezTo>
                  <a:pt x="5458835" y="2262012"/>
                  <a:pt x="5510792" y="2386959"/>
                  <a:pt x="5473327" y="2341361"/>
                </a:cubicBezTo>
                <a:cubicBezTo>
                  <a:pt x="5472407" y="2358369"/>
                  <a:pt x="5453871" y="2371442"/>
                  <a:pt x="5444557" y="2359357"/>
                </a:cubicBezTo>
                <a:cubicBezTo>
                  <a:pt x="5456929" y="2414891"/>
                  <a:pt x="5413654" y="2481170"/>
                  <a:pt x="5410799" y="2539631"/>
                </a:cubicBezTo>
                <a:cubicBezTo>
                  <a:pt x="5375706" y="2562954"/>
                  <a:pt x="5405218" y="2552984"/>
                  <a:pt x="5392086" y="2583107"/>
                </a:cubicBezTo>
                <a:cubicBezTo>
                  <a:pt x="5419473" y="2580934"/>
                  <a:pt x="5368223" y="2617657"/>
                  <a:pt x="5396221" y="2626625"/>
                </a:cubicBezTo>
                <a:cubicBezTo>
                  <a:pt x="5392944" y="2631822"/>
                  <a:pt x="5388887" y="2636576"/>
                  <a:pt x="5384605" y="2641276"/>
                </a:cubicBezTo>
                <a:lnTo>
                  <a:pt x="5382375" y="2643748"/>
                </a:lnTo>
                <a:lnTo>
                  <a:pt x="5378376" y="2654882"/>
                </a:lnTo>
                <a:lnTo>
                  <a:pt x="5371098" y="2656453"/>
                </a:lnTo>
                <a:lnTo>
                  <a:pt x="5360670" y="2672090"/>
                </a:lnTo>
                <a:cubicBezTo>
                  <a:pt x="5357715" y="2678188"/>
                  <a:pt x="5355645" y="2685034"/>
                  <a:pt x="5355023" y="2693024"/>
                </a:cubicBezTo>
                <a:cubicBezTo>
                  <a:pt x="5361493" y="2714719"/>
                  <a:pt x="5340211" y="2740505"/>
                  <a:pt x="5334290" y="2767224"/>
                </a:cubicBezTo>
                <a:lnTo>
                  <a:pt x="5334675" y="2780287"/>
                </a:lnTo>
                <a:lnTo>
                  <a:pt x="5318729" y="2818533"/>
                </a:lnTo>
                <a:cubicBezTo>
                  <a:pt x="5314717" y="2829555"/>
                  <a:pt x="5311133" y="2841142"/>
                  <a:pt x="5308395" y="2853605"/>
                </a:cubicBezTo>
                <a:lnTo>
                  <a:pt x="5305322" y="2877253"/>
                </a:lnTo>
                <a:lnTo>
                  <a:pt x="5301489" y="2882681"/>
                </a:lnTo>
                <a:cubicBezTo>
                  <a:pt x="5299075" y="2893219"/>
                  <a:pt x="5303638" y="2909145"/>
                  <a:pt x="5294118" y="2905402"/>
                </a:cubicBezTo>
                <a:lnTo>
                  <a:pt x="5294526" y="2918038"/>
                </a:lnTo>
                <a:lnTo>
                  <a:pt x="5283716" y="2927650"/>
                </a:lnTo>
                <a:cubicBezTo>
                  <a:pt x="5281569" y="2928458"/>
                  <a:pt x="5279386" y="2928919"/>
                  <a:pt x="5277240" y="2929023"/>
                </a:cubicBezTo>
                <a:lnTo>
                  <a:pt x="5275633" y="2946120"/>
                </a:lnTo>
                <a:lnTo>
                  <a:pt x="5266576" y="2958163"/>
                </a:lnTo>
                <a:lnTo>
                  <a:pt x="5267255" y="2970848"/>
                </a:lnTo>
                <a:lnTo>
                  <a:pt x="5265185" y="2975513"/>
                </a:lnTo>
                <a:lnTo>
                  <a:pt x="5259313" y="2986924"/>
                </a:lnTo>
                <a:cubicBezTo>
                  <a:pt x="5255780" y="2992640"/>
                  <a:pt x="5251658" y="2998994"/>
                  <a:pt x="5247802" y="3006258"/>
                </a:cubicBezTo>
                <a:lnTo>
                  <a:pt x="5245279" y="3012562"/>
                </a:lnTo>
                <a:lnTo>
                  <a:pt x="5232206" y="3024355"/>
                </a:lnTo>
                <a:cubicBezTo>
                  <a:pt x="5222427" y="3032866"/>
                  <a:pt x="5215538" y="3039771"/>
                  <a:pt x="5217115" y="3049786"/>
                </a:cubicBezTo>
                <a:cubicBezTo>
                  <a:pt x="5203961" y="3062817"/>
                  <a:pt x="5175346" y="3066969"/>
                  <a:pt x="5176572" y="3090998"/>
                </a:cubicBezTo>
                <a:cubicBezTo>
                  <a:pt x="5166573" y="3081252"/>
                  <a:pt x="5168849" y="3115369"/>
                  <a:pt x="5155861" y="3116019"/>
                </a:cubicBezTo>
                <a:cubicBezTo>
                  <a:pt x="5145726" y="3115265"/>
                  <a:pt x="5144054" y="3125438"/>
                  <a:pt x="5138549" y="3132106"/>
                </a:cubicBezTo>
                <a:cubicBezTo>
                  <a:pt x="5127269" y="3134983"/>
                  <a:pt x="5108506" y="3170815"/>
                  <a:pt x="5106546" y="3184456"/>
                </a:cubicBezTo>
                <a:cubicBezTo>
                  <a:pt x="5106861" y="3224391"/>
                  <a:pt x="5059318" y="3244332"/>
                  <a:pt x="5058542" y="3275999"/>
                </a:cubicBezTo>
                <a:cubicBezTo>
                  <a:pt x="5055611" y="3283596"/>
                  <a:pt x="5051712" y="3289520"/>
                  <a:pt x="5047232" y="3294370"/>
                </a:cubicBezTo>
                <a:lnTo>
                  <a:pt x="5033169" y="3305717"/>
                </a:lnTo>
                <a:cubicBezTo>
                  <a:pt x="5030820" y="3305304"/>
                  <a:pt x="5028471" y="3304890"/>
                  <a:pt x="5026122" y="3304478"/>
                </a:cubicBezTo>
                <a:lnTo>
                  <a:pt x="5019204" y="3313868"/>
                </a:lnTo>
                <a:lnTo>
                  <a:pt x="5016458" y="3315437"/>
                </a:lnTo>
                <a:cubicBezTo>
                  <a:pt x="5011193" y="3318413"/>
                  <a:pt x="5006115" y="3321522"/>
                  <a:pt x="5001612" y="3325366"/>
                </a:cubicBezTo>
                <a:cubicBezTo>
                  <a:pt x="5024263" y="3344866"/>
                  <a:pt x="4967044" y="3361287"/>
                  <a:pt x="4992447" y="3369627"/>
                </a:cubicBezTo>
                <a:cubicBezTo>
                  <a:pt x="4971645" y="3394149"/>
                  <a:pt x="5001283" y="3395653"/>
                  <a:pt x="4962640" y="3405111"/>
                </a:cubicBezTo>
                <a:cubicBezTo>
                  <a:pt x="4942726" y="3461354"/>
                  <a:pt x="4890717" y="3483285"/>
                  <a:pt x="4885437" y="3542476"/>
                </a:cubicBezTo>
                <a:cubicBezTo>
                  <a:pt x="4880600" y="3527061"/>
                  <a:pt x="4853204" y="3559326"/>
                  <a:pt x="4847328" y="3575653"/>
                </a:cubicBezTo>
                <a:cubicBezTo>
                  <a:pt x="4826975" y="3516612"/>
                  <a:pt x="4797633" y="3684316"/>
                  <a:pt x="4767104" y="3661469"/>
                </a:cubicBezTo>
                <a:cubicBezTo>
                  <a:pt x="4743347" y="3711133"/>
                  <a:pt x="4721374" y="3831513"/>
                  <a:pt x="4704780" y="3873639"/>
                </a:cubicBezTo>
                <a:cubicBezTo>
                  <a:pt x="4706450" y="3878699"/>
                  <a:pt x="4707018" y="3883808"/>
                  <a:pt x="4706808" y="3888925"/>
                </a:cubicBezTo>
                <a:lnTo>
                  <a:pt x="4704311" y="3903419"/>
                </a:lnTo>
                <a:lnTo>
                  <a:pt x="4702575" y="3904376"/>
                </a:lnTo>
                <a:cubicBezTo>
                  <a:pt x="4697037" y="3910030"/>
                  <a:pt x="4695370" y="3914647"/>
                  <a:pt x="4695419" y="3918796"/>
                </a:cubicBezTo>
                <a:lnTo>
                  <a:pt x="4696713" y="3923588"/>
                </a:lnTo>
                <a:lnTo>
                  <a:pt x="4692700" y="3933994"/>
                </a:lnTo>
                <a:lnTo>
                  <a:pt x="4687213" y="3955874"/>
                </a:lnTo>
                <a:lnTo>
                  <a:pt x="4683919" y="3958674"/>
                </a:lnTo>
                <a:cubicBezTo>
                  <a:pt x="4670537" y="3971156"/>
                  <a:pt x="4621823" y="4013377"/>
                  <a:pt x="4606919" y="4030764"/>
                </a:cubicBezTo>
                <a:lnTo>
                  <a:pt x="4591395" y="4069165"/>
                </a:lnTo>
                <a:cubicBezTo>
                  <a:pt x="4591293" y="4069162"/>
                  <a:pt x="4591190" y="4069159"/>
                  <a:pt x="4591089" y="4069157"/>
                </a:cubicBezTo>
                <a:cubicBezTo>
                  <a:pt x="4589894" y="4070214"/>
                  <a:pt x="4588680" y="4072136"/>
                  <a:pt x="4587337" y="4075398"/>
                </a:cubicBezTo>
                <a:lnTo>
                  <a:pt x="4585754" y="4080409"/>
                </a:lnTo>
                <a:lnTo>
                  <a:pt x="4576058" y="4095613"/>
                </a:lnTo>
                <a:lnTo>
                  <a:pt x="4572245" y="4095632"/>
                </a:lnTo>
                <a:lnTo>
                  <a:pt x="4572030" y="4096903"/>
                </a:lnTo>
                <a:lnTo>
                  <a:pt x="4454298" y="4262280"/>
                </a:lnTo>
                <a:cubicBezTo>
                  <a:pt x="4449015" y="4298433"/>
                  <a:pt x="4421396" y="4305460"/>
                  <a:pt x="4403153" y="4335179"/>
                </a:cubicBezTo>
                <a:cubicBezTo>
                  <a:pt x="4408038" y="4370465"/>
                  <a:pt x="4375534" y="4349684"/>
                  <a:pt x="4360039" y="4362080"/>
                </a:cubicBezTo>
                <a:lnTo>
                  <a:pt x="4357068" y="4366231"/>
                </a:lnTo>
                <a:lnTo>
                  <a:pt x="4353801" y="4379126"/>
                </a:lnTo>
                <a:lnTo>
                  <a:pt x="4353370" y="4384233"/>
                </a:lnTo>
                <a:cubicBezTo>
                  <a:pt x="4352777" y="4387655"/>
                  <a:pt x="4352001" y="4389806"/>
                  <a:pt x="4351043" y="4391157"/>
                </a:cubicBezTo>
                <a:cubicBezTo>
                  <a:pt x="4350939" y="4391187"/>
                  <a:pt x="4350835" y="4391216"/>
                  <a:pt x="4350731" y="4391247"/>
                </a:cubicBezTo>
                <a:lnTo>
                  <a:pt x="4349047" y="4397893"/>
                </a:lnTo>
                <a:cubicBezTo>
                  <a:pt x="4346788" y="4409298"/>
                  <a:pt x="4345141" y="4420572"/>
                  <a:pt x="4344022" y="4431453"/>
                </a:cubicBezTo>
                <a:cubicBezTo>
                  <a:pt x="4326944" y="4435435"/>
                  <a:pt x="4331268" y="4478362"/>
                  <a:pt x="4305819" y="4465595"/>
                </a:cubicBezTo>
                <a:cubicBezTo>
                  <a:pt x="4303516" y="4480014"/>
                  <a:pt x="4311896" y="4491890"/>
                  <a:pt x="4295842" y="4481597"/>
                </a:cubicBezTo>
                <a:cubicBezTo>
                  <a:pt x="4294579" y="4486180"/>
                  <a:pt x="4292159" y="4488473"/>
                  <a:pt x="4289154" y="4489703"/>
                </a:cubicBezTo>
                <a:lnTo>
                  <a:pt x="4287862" y="4489926"/>
                </a:lnTo>
                <a:lnTo>
                  <a:pt x="4283172" y="4522137"/>
                </a:lnTo>
                <a:lnTo>
                  <a:pt x="4280503" y="4525754"/>
                </a:lnTo>
                <a:lnTo>
                  <a:pt x="4280064" y="4547595"/>
                </a:lnTo>
                <a:lnTo>
                  <a:pt x="4278441" y="4558429"/>
                </a:lnTo>
                <a:lnTo>
                  <a:pt x="4280863" y="4562417"/>
                </a:lnTo>
                <a:cubicBezTo>
                  <a:pt x="4281877" y="4566212"/>
                  <a:pt x="4281272" y="4570986"/>
                  <a:pt x="4277004" y="4577939"/>
                </a:cubicBezTo>
                <a:lnTo>
                  <a:pt x="4275476" y="4579371"/>
                </a:lnTo>
                <a:lnTo>
                  <a:pt x="4276334" y="4593473"/>
                </a:lnTo>
                <a:cubicBezTo>
                  <a:pt x="4277315" y="4598241"/>
                  <a:pt x="4279075" y="4602753"/>
                  <a:pt x="4281939" y="4606870"/>
                </a:cubicBezTo>
                <a:cubicBezTo>
                  <a:pt x="4247382" y="4642774"/>
                  <a:pt x="4252718" y="4688912"/>
                  <a:pt x="4233839" y="4733904"/>
                </a:cubicBezTo>
                <a:cubicBezTo>
                  <a:pt x="4195436" y="4743589"/>
                  <a:pt x="4207804" y="4835870"/>
                  <a:pt x="4234794" y="4857271"/>
                </a:cubicBezTo>
                <a:cubicBezTo>
                  <a:pt x="4198696" y="4845991"/>
                  <a:pt x="4241862" y="4973625"/>
                  <a:pt x="4207596" y="4925868"/>
                </a:cubicBezTo>
                <a:cubicBezTo>
                  <a:pt x="4205472" y="4942730"/>
                  <a:pt x="4186007" y="4954558"/>
                  <a:pt x="4177540" y="4941939"/>
                </a:cubicBezTo>
                <a:cubicBezTo>
                  <a:pt x="4185998" y="4997982"/>
                  <a:pt x="4138024" y="5061170"/>
                  <a:pt x="4131041" y="5119156"/>
                </a:cubicBezTo>
                <a:cubicBezTo>
                  <a:pt x="4094285" y="5140124"/>
                  <a:pt x="4124516" y="5132087"/>
                  <a:pt x="4109250" y="5161219"/>
                </a:cubicBezTo>
                <a:cubicBezTo>
                  <a:pt x="4136804" y="5160804"/>
                  <a:pt x="4082938" y="5194076"/>
                  <a:pt x="4110314" y="5204785"/>
                </a:cubicBezTo>
                <a:cubicBezTo>
                  <a:pt x="4106672" y="5209749"/>
                  <a:pt x="4102276" y="5214217"/>
                  <a:pt x="4097659" y="5218622"/>
                </a:cubicBezTo>
                <a:lnTo>
                  <a:pt x="4095256" y="5220937"/>
                </a:lnTo>
                <a:lnTo>
                  <a:pt x="4090467" y="5231761"/>
                </a:lnTo>
                <a:lnTo>
                  <a:pt x="4083075" y="5232862"/>
                </a:lnTo>
                <a:lnTo>
                  <a:pt x="4037326" y="5367558"/>
                </a:lnTo>
                <a:cubicBezTo>
                  <a:pt x="4038526" y="5380711"/>
                  <a:pt x="4027950" y="5419583"/>
                  <a:pt x="4017249" y="5425813"/>
                </a:cubicBezTo>
                <a:cubicBezTo>
                  <a:pt x="4013252" y="5433685"/>
                  <a:pt x="4013934" y="5443563"/>
                  <a:pt x="4003539" y="5446090"/>
                </a:cubicBezTo>
                <a:cubicBezTo>
                  <a:pt x="3993532" y="5462854"/>
                  <a:pt x="3970565" y="5501232"/>
                  <a:pt x="3957205" y="5526392"/>
                </a:cubicBezTo>
                <a:cubicBezTo>
                  <a:pt x="3965043" y="5543786"/>
                  <a:pt x="3935859" y="5560520"/>
                  <a:pt x="3923369" y="5597055"/>
                </a:cubicBezTo>
                <a:cubicBezTo>
                  <a:pt x="3932664" y="5616273"/>
                  <a:pt x="3914767" y="5621631"/>
                  <a:pt x="3924699" y="5656420"/>
                </a:cubicBezTo>
                <a:cubicBezTo>
                  <a:pt x="3922559" y="5657197"/>
                  <a:pt x="3920468" y="5658315"/>
                  <a:pt x="3918490" y="5659739"/>
                </a:cubicBezTo>
                <a:cubicBezTo>
                  <a:pt x="3906998" y="5668014"/>
                  <a:pt x="3901738" y="5684633"/>
                  <a:pt x="3906741" y="5696859"/>
                </a:cubicBezTo>
                <a:cubicBezTo>
                  <a:pt x="3917787" y="5751077"/>
                  <a:pt x="3903894" y="5794137"/>
                  <a:pt x="3896975" y="5836200"/>
                </a:cubicBezTo>
                <a:cubicBezTo>
                  <a:pt x="3886327" y="5883020"/>
                  <a:pt x="3866333" y="5844567"/>
                  <a:pt x="3873147" y="5908482"/>
                </a:cubicBezTo>
                <a:cubicBezTo>
                  <a:pt x="3861187" y="5911886"/>
                  <a:pt x="3858506" y="5919033"/>
                  <a:pt x="3859627" y="5932636"/>
                </a:cubicBezTo>
                <a:cubicBezTo>
                  <a:pt x="3853699" y="5955178"/>
                  <a:pt x="3828855" y="5946431"/>
                  <a:pt x="3837289" y="5973195"/>
                </a:cubicBezTo>
                <a:cubicBezTo>
                  <a:pt x="3824885" y="5965382"/>
                  <a:pt x="3819167" y="6014054"/>
                  <a:pt x="3808128" y="5999815"/>
                </a:cubicBezTo>
                <a:cubicBezTo>
                  <a:pt x="3791300" y="6010907"/>
                  <a:pt x="3809561" y="6023761"/>
                  <a:pt x="3794389" y="6035197"/>
                </a:cubicBezTo>
                <a:cubicBezTo>
                  <a:pt x="3786929" y="6050774"/>
                  <a:pt x="3811790" y="6029898"/>
                  <a:pt x="3807321" y="6048196"/>
                </a:cubicBezTo>
                <a:lnTo>
                  <a:pt x="3755396" y="6139024"/>
                </a:lnTo>
                <a:cubicBezTo>
                  <a:pt x="3759254" y="6154301"/>
                  <a:pt x="3752042" y="6163661"/>
                  <a:pt x="3741103" y="6171711"/>
                </a:cubicBezTo>
                <a:cubicBezTo>
                  <a:pt x="3733535" y="6202598"/>
                  <a:pt x="3713075" y="6226925"/>
                  <a:pt x="3697544" y="6259653"/>
                </a:cubicBezTo>
                <a:cubicBezTo>
                  <a:pt x="3694865" y="6299045"/>
                  <a:pt x="3666977" y="6311715"/>
                  <a:pt x="3650470" y="6346715"/>
                </a:cubicBezTo>
                <a:cubicBezTo>
                  <a:pt x="3659289" y="6388489"/>
                  <a:pt x="3612267" y="6361702"/>
                  <a:pt x="3603128" y="6392515"/>
                </a:cubicBezTo>
                <a:cubicBezTo>
                  <a:pt x="3605217" y="6447506"/>
                  <a:pt x="3586565" y="6386444"/>
                  <a:pt x="3566534" y="6464704"/>
                </a:cubicBezTo>
                <a:cubicBezTo>
                  <a:pt x="3568262" y="6469951"/>
                  <a:pt x="3561663" y="6478219"/>
                  <a:pt x="3557558" y="6475940"/>
                </a:cubicBezTo>
                <a:cubicBezTo>
                  <a:pt x="3553344" y="6493136"/>
                  <a:pt x="3470845" y="6573200"/>
                  <a:pt x="3467778" y="6598594"/>
                </a:cubicBezTo>
                <a:cubicBezTo>
                  <a:pt x="3438927" y="6641625"/>
                  <a:pt x="3422129" y="6632408"/>
                  <a:pt x="3406680" y="6665163"/>
                </a:cubicBezTo>
                <a:cubicBezTo>
                  <a:pt x="3378055" y="6699949"/>
                  <a:pt x="3355790" y="6770233"/>
                  <a:pt x="3298660" y="6829172"/>
                </a:cubicBezTo>
                <a:lnTo>
                  <a:pt x="3279359"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5945FB-D769-4438-B5CE-35B8A1BE33B0}"/>
              </a:ext>
            </a:extLst>
          </p:cNvPr>
          <p:cNvSpPr>
            <a:spLocks noGrp="1"/>
          </p:cNvSpPr>
          <p:nvPr>
            <p:ph type="title"/>
          </p:nvPr>
        </p:nvSpPr>
        <p:spPr>
          <a:xfrm>
            <a:off x="818866" y="609600"/>
            <a:ext cx="4603739" cy="3244702"/>
          </a:xfrm>
        </p:spPr>
        <p:txBody>
          <a:bodyPr anchor="t">
            <a:normAutofit/>
          </a:bodyPr>
          <a:lstStyle/>
          <a:p>
            <a:r>
              <a:rPr lang="en-GB" dirty="0">
                <a:ea typeface="Batang"/>
              </a:rPr>
              <a:t>Meta-Competences</a:t>
            </a:r>
            <a:endParaRPr lang="en-US" dirty="0" err="1"/>
          </a:p>
        </p:txBody>
      </p:sp>
      <p:sp>
        <p:nvSpPr>
          <p:cNvPr id="3" name="Content Placeholder 2">
            <a:extLst>
              <a:ext uri="{FF2B5EF4-FFF2-40B4-BE49-F238E27FC236}">
                <a16:creationId xmlns:a16="http://schemas.microsoft.com/office/drawing/2014/main" id="{BC167A55-7391-440C-9098-B39524024DCF}"/>
              </a:ext>
            </a:extLst>
          </p:cNvPr>
          <p:cNvSpPr>
            <a:spLocks noGrp="1"/>
          </p:cNvSpPr>
          <p:nvPr>
            <p:ph idx="1"/>
          </p:nvPr>
        </p:nvSpPr>
        <p:spPr>
          <a:xfrm>
            <a:off x="6411433" y="609600"/>
            <a:ext cx="4450050" cy="5644777"/>
          </a:xfrm>
        </p:spPr>
        <p:txBody>
          <a:bodyPr vert="horz" lIns="91440" tIns="45720" rIns="91440" bIns="45720" rtlCol="0">
            <a:normAutofit/>
          </a:bodyPr>
          <a:lstStyle/>
          <a:p>
            <a:r>
              <a:rPr lang="en-GB" dirty="0">
                <a:ea typeface="Batang"/>
              </a:rPr>
              <a:t>Risk: You will need to be able to judge risk, just on the assessments that you are undertaking. This means, asking the right number of appropriate questions and checking the client's support network.</a:t>
            </a:r>
            <a:endParaRPr lang="en-GB" dirty="0"/>
          </a:p>
          <a:p>
            <a:r>
              <a:rPr lang="en-GB" dirty="0">
                <a:ea typeface="Batang"/>
              </a:rPr>
              <a:t>You will also need to consider how flexible you are around the boundaries. Particularly if there is an indication of risk. How will you manage this?</a:t>
            </a:r>
          </a:p>
          <a:p>
            <a:r>
              <a:rPr lang="en-GB" dirty="0">
                <a:ea typeface="Batang"/>
              </a:rPr>
              <a:t>You need to develop a therapeutic relationship, but you also need to undertake a thorough assessment. You will need to reflect on how to manage this effectively.</a:t>
            </a:r>
          </a:p>
        </p:txBody>
      </p:sp>
    </p:spTree>
    <p:extLst>
      <p:ext uri="{BB962C8B-B14F-4D97-AF65-F5344CB8AC3E}">
        <p14:creationId xmlns:p14="http://schemas.microsoft.com/office/powerpoint/2010/main" val="2373913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DEC86-CFDB-467A-AEE3-55B3A34F1E6F}"/>
              </a:ext>
            </a:extLst>
          </p:cNvPr>
          <p:cNvSpPr>
            <a:spLocks noGrp="1"/>
          </p:cNvSpPr>
          <p:nvPr>
            <p:ph type="title"/>
          </p:nvPr>
        </p:nvSpPr>
        <p:spPr>
          <a:xfrm>
            <a:off x="1050879" y="609601"/>
            <a:ext cx="4476464" cy="1216024"/>
          </a:xfrm>
        </p:spPr>
        <p:txBody>
          <a:bodyPr>
            <a:normAutofit/>
          </a:bodyPr>
          <a:lstStyle/>
          <a:p>
            <a:r>
              <a:rPr lang="en-GB" dirty="0">
                <a:ea typeface="Batang"/>
              </a:rPr>
              <a:t>Meta-Competences</a:t>
            </a:r>
            <a:endParaRPr lang="en-GB" dirty="0" err="1"/>
          </a:p>
        </p:txBody>
      </p:sp>
      <p:sp>
        <p:nvSpPr>
          <p:cNvPr id="3" name="Content Placeholder 2">
            <a:extLst>
              <a:ext uri="{FF2B5EF4-FFF2-40B4-BE49-F238E27FC236}">
                <a16:creationId xmlns:a16="http://schemas.microsoft.com/office/drawing/2014/main" id="{84EF07D0-7F01-42F5-AE20-015594732362}"/>
              </a:ext>
            </a:extLst>
          </p:cNvPr>
          <p:cNvSpPr>
            <a:spLocks noGrp="1"/>
          </p:cNvSpPr>
          <p:nvPr>
            <p:ph idx="1"/>
          </p:nvPr>
        </p:nvSpPr>
        <p:spPr>
          <a:xfrm>
            <a:off x="1050879" y="2163685"/>
            <a:ext cx="3875963" cy="4107020"/>
          </a:xfrm>
        </p:spPr>
        <p:txBody>
          <a:bodyPr vert="horz" lIns="91440" tIns="45720" rIns="91440" bIns="45720" rtlCol="0">
            <a:normAutofit/>
          </a:bodyPr>
          <a:lstStyle/>
          <a:p>
            <a:r>
              <a:rPr lang="en-GB" dirty="0">
                <a:ea typeface="Batang"/>
              </a:rPr>
              <a:t>Communication – You will need to consider your communication and how effective this is. Will all clients be able to understand/hear you? How can you make sure that your communication is effective, fluent and understandable?</a:t>
            </a:r>
            <a:endParaRPr lang="en-GB" dirty="0"/>
          </a:p>
        </p:txBody>
      </p:sp>
      <p:pic>
        <p:nvPicPr>
          <p:cNvPr id="5" name="Picture 4" descr="Empty speech bubbles">
            <a:extLst>
              <a:ext uri="{FF2B5EF4-FFF2-40B4-BE49-F238E27FC236}">
                <a16:creationId xmlns:a16="http://schemas.microsoft.com/office/drawing/2014/main" id="{96948401-0618-4892-8ACD-5A870C3B70C0}"/>
              </a:ext>
            </a:extLst>
          </p:cNvPr>
          <p:cNvPicPr>
            <a:picLocks noChangeAspect="1"/>
          </p:cNvPicPr>
          <p:nvPr/>
        </p:nvPicPr>
        <p:blipFill rotWithShape="1">
          <a:blip r:embed="rId2"/>
          <a:srcRect l="20559" r="11998"/>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642451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964451-B074-4756-8D68-7F4A6023A163}"/>
              </a:ext>
            </a:extLst>
          </p:cNvPr>
          <p:cNvSpPr>
            <a:spLocks noGrp="1"/>
          </p:cNvSpPr>
          <p:nvPr>
            <p:ph type="title"/>
          </p:nvPr>
        </p:nvSpPr>
        <p:spPr>
          <a:xfrm>
            <a:off x="1050879" y="609601"/>
            <a:ext cx="9810604" cy="1216024"/>
          </a:xfrm>
        </p:spPr>
        <p:txBody>
          <a:bodyPr>
            <a:normAutofit/>
          </a:bodyPr>
          <a:lstStyle/>
          <a:p>
            <a:r>
              <a:rPr lang="en-GB" dirty="0">
                <a:ea typeface="Batang"/>
              </a:rPr>
              <a:t>Consider..</a:t>
            </a:r>
            <a:endParaRPr lang="en-GB" dirty="0"/>
          </a:p>
        </p:txBody>
      </p:sp>
      <p:sp>
        <p:nvSpPr>
          <p:cNvPr id="3" name="Content Placeholder 2">
            <a:extLst>
              <a:ext uri="{FF2B5EF4-FFF2-40B4-BE49-F238E27FC236}">
                <a16:creationId xmlns:a16="http://schemas.microsoft.com/office/drawing/2014/main" id="{E5BDF2BF-8B89-47A3-81A6-42C7B4FDF049}"/>
              </a:ext>
            </a:extLst>
          </p:cNvPr>
          <p:cNvSpPr>
            <a:spLocks noGrp="1"/>
          </p:cNvSpPr>
          <p:nvPr>
            <p:ph idx="1"/>
          </p:nvPr>
        </p:nvSpPr>
        <p:spPr>
          <a:xfrm>
            <a:off x="1050879" y="2296161"/>
            <a:ext cx="4788505" cy="3846012"/>
          </a:xfrm>
        </p:spPr>
        <p:txBody>
          <a:bodyPr vert="horz" lIns="91440" tIns="45720" rIns="91440" bIns="45720" rtlCol="0">
            <a:normAutofit/>
          </a:bodyPr>
          <a:lstStyle/>
          <a:p>
            <a:r>
              <a:rPr lang="en-GB" dirty="0">
                <a:ea typeface="Batang"/>
              </a:rPr>
              <a:t>Knowledge</a:t>
            </a:r>
          </a:p>
          <a:p>
            <a:r>
              <a:rPr lang="en-GB" dirty="0">
                <a:ea typeface="Batang"/>
              </a:rPr>
              <a:t>Professional Competences</a:t>
            </a:r>
            <a:endParaRPr lang="en-GB" dirty="0"/>
          </a:p>
          <a:p>
            <a:r>
              <a:rPr lang="en-GB" dirty="0">
                <a:ea typeface="Batang"/>
              </a:rPr>
              <a:t>Therapeutic Competences</a:t>
            </a:r>
            <a:endParaRPr lang="en-GB" dirty="0"/>
          </a:p>
          <a:p>
            <a:r>
              <a:rPr lang="en-GB" dirty="0">
                <a:ea typeface="Batang"/>
              </a:rPr>
              <a:t>Assessment, Planning and Referral</a:t>
            </a:r>
            <a:endParaRPr lang="en-GB" dirty="0"/>
          </a:p>
          <a:p>
            <a:r>
              <a:rPr lang="en-GB" dirty="0">
                <a:ea typeface="Batang"/>
              </a:rPr>
              <a:t>Meta-Competences.</a:t>
            </a:r>
          </a:p>
          <a:p>
            <a:endParaRPr lang="en-GB" dirty="0">
              <a:ea typeface="Batang"/>
            </a:endParaRPr>
          </a:p>
          <a:p>
            <a:endParaRPr lang="en-GB" dirty="0">
              <a:ea typeface="Batang"/>
            </a:endParaRPr>
          </a:p>
          <a:p>
            <a:r>
              <a:rPr lang="en-GB" dirty="0">
                <a:ea typeface="Batang"/>
              </a:rPr>
              <a:t>How do you feel about working with OPT?</a:t>
            </a:r>
          </a:p>
        </p:txBody>
      </p:sp>
      <p:pic>
        <p:nvPicPr>
          <p:cNvPr id="4" name="Picture 4">
            <a:extLst>
              <a:ext uri="{FF2B5EF4-FFF2-40B4-BE49-F238E27FC236}">
                <a16:creationId xmlns:a16="http://schemas.microsoft.com/office/drawing/2014/main" id="{97260AC3-F0BD-4DDA-80B9-06433F760CBF}"/>
              </a:ext>
            </a:extLst>
          </p:cNvPr>
          <p:cNvPicPr>
            <a:picLocks noChangeAspect="1"/>
          </p:cNvPicPr>
          <p:nvPr/>
        </p:nvPicPr>
        <p:blipFill>
          <a:blip r:embed="rId2"/>
          <a:stretch>
            <a:fillRect/>
          </a:stretch>
        </p:blipFill>
        <p:spPr>
          <a:xfrm>
            <a:off x="6450426" y="2716023"/>
            <a:ext cx="4788505" cy="2370309"/>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3031391"/>
      </p:ext>
    </p:extLst>
  </p:cSld>
  <p:clrMapOvr>
    <a:masterClrMapping/>
  </p:clrMapOvr>
</p:sld>
</file>

<file path=ppt/theme/theme1.xml><?xml version="1.0" encoding="utf-8"?>
<a:theme xmlns:a="http://schemas.openxmlformats.org/drawingml/2006/main" name="ArchiveVTI">
  <a:themeElements>
    <a:clrScheme name="AnalogousFromRegularSeedRightStep">
      <a:dk1>
        <a:srgbClr val="000000"/>
      </a:dk1>
      <a:lt1>
        <a:srgbClr val="FFFFFF"/>
      </a:lt1>
      <a:dk2>
        <a:srgbClr val="321C1C"/>
      </a:dk2>
      <a:lt2>
        <a:srgbClr val="F0F1F3"/>
      </a:lt2>
      <a:accent1>
        <a:srgbClr val="B99F41"/>
      </a:accent1>
      <a:accent2>
        <a:srgbClr val="93AC32"/>
      </a:accent2>
      <a:accent3>
        <a:srgbClr val="6BB33F"/>
      </a:accent3>
      <a:accent4>
        <a:srgbClr val="35B739"/>
      </a:accent4>
      <a:accent5>
        <a:srgbClr val="40B675"/>
      </a:accent5>
      <a:accent6>
        <a:srgbClr val="34B2A1"/>
      </a:accent6>
      <a:hlink>
        <a:srgbClr val="4D67C3"/>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office theme</Template>
  <TotalTime>6</TotalTime>
  <Words>1226</Words>
  <Application>Microsoft Office PowerPoint</Application>
  <PresentationFormat>Widescreen</PresentationFormat>
  <Paragraphs>97</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Bembo</vt:lpstr>
      <vt:lpstr>ArchiveVTI</vt:lpstr>
      <vt:lpstr>Online Phone Therapy</vt:lpstr>
      <vt:lpstr>Aims</vt:lpstr>
      <vt:lpstr>Quick reminder of previous session</vt:lpstr>
      <vt:lpstr>Therapeutic Competences</vt:lpstr>
      <vt:lpstr>Ability to work remotely with psychological processes</vt:lpstr>
      <vt:lpstr>Psychological Processes</vt:lpstr>
      <vt:lpstr>Your own Social media presence</vt:lpstr>
      <vt:lpstr>Managing Endings</vt:lpstr>
      <vt:lpstr>Practitioner self-care and wellbeing</vt:lpstr>
      <vt:lpstr>Assessment, planning and referral</vt:lpstr>
      <vt:lpstr>Question</vt:lpstr>
      <vt:lpstr>Assessment</vt:lpstr>
      <vt:lpstr>Assessment</vt:lpstr>
      <vt:lpstr>Planning</vt:lpstr>
      <vt:lpstr>Assessing Risk</vt:lpstr>
      <vt:lpstr>Assessing risk</vt:lpstr>
      <vt:lpstr>Referral and signposting</vt:lpstr>
      <vt:lpstr>Meta-competences</vt:lpstr>
      <vt:lpstr>Meta-Competences</vt:lpstr>
      <vt:lpstr>Meta-Competences</vt:lpstr>
      <vt:lpstr>Consider..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294</cp:revision>
  <dcterms:created xsi:type="dcterms:W3CDTF">2021-12-01T11:55:02Z</dcterms:created>
  <dcterms:modified xsi:type="dcterms:W3CDTF">2021-12-01T19:57:03Z</dcterms:modified>
</cp:coreProperties>
</file>