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K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80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D8378-3437-0F1E-1920-E4098F4AAC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KE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8E4434-C0C6-EE79-20EF-FFED98635D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K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497152-A114-5C9C-155F-F38716C3C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344-39C4-4780-AE47-92F4B4DFBBAC}" type="datetimeFigureOut">
              <a:rPr lang="en-KE" smtClean="0"/>
              <a:t>7/25/26</a:t>
            </a:fld>
            <a:endParaRPr lang="en-K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04FC28-1DAC-9362-8AF1-C956E0CB3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EF0DB-1EB0-FD05-7519-D6CA40191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3C766-5AAB-49CA-A7CF-F40D3912761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460493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B17E1-5F93-D7F6-86D2-A925E05BC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K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13E38-3EED-DB6C-0D18-89BCA30143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699B26-8230-4BF7-6C08-F4E3A1C0C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344-39C4-4780-AE47-92F4B4DFBBAC}" type="datetimeFigureOut">
              <a:rPr lang="en-KE" smtClean="0"/>
              <a:t>7/25/26</a:t>
            </a:fld>
            <a:endParaRPr lang="en-K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638CAE-1806-3D98-F0A0-5E9599AF91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D04C1C-65B3-2B53-4116-0A570099A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3C766-5AAB-49CA-A7CF-F40D3912761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549454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E2E17-9A5A-0B3B-14D6-F599B3BEC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K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86D71D-A190-CE9F-8FDD-EBC43DA96A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DACE1F-9D52-20DF-C63A-632EBB3E0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344-39C4-4780-AE47-92F4B4DFBBAC}" type="datetimeFigureOut">
              <a:rPr lang="en-KE" smtClean="0"/>
              <a:t>7/25/26</a:t>
            </a:fld>
            <a:endParaRPr lang="en-K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FEBBF8-3815-BD12-A297-7F6720F8D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99B412-A6A5-ED57-0FA2-1349B41DF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3C766-5AAB-49CA-A7CF-F40D3912761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943738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1C29F-CA3F-1B95-80EF-557181162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K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0A24E-6799-8D07-3F58-0273FCDBBA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E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488DB3-9678-74CB-2B31-B685008F00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E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A30C05-3AAD-72B2-B4FB-A6DAFB1D59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344-39C4-4780-AE47-92F4B4DFBBAC}" type="datetimeFigureOut">
              <a:rPr lang="en-KE" smtClean="0"/>
              <a:t>7/25/26</a:t>
            </a:fld>
            <a:endParaRPr lang="en-K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5F55CB-A8A4-F2AF-E090-BED3E5D66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CD7F2-2DD8-4666-3A87-FE2A6A52F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3C766-5AAB-49CA-A7CF-F40D3912761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252554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61298-B34D-0EC5-0635-F53C5C4CD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K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0212-70AE-B2CC-A51A-2C8240FD3F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E6B97C-99F0-4D8A-8FE0-AA20367DCA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E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C00EC8-C19F-BF01-C79F-9AE1EF0B67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55C295-5008-97E2-9E9A-239FB7E0CE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E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1F3990-3F3A-5675-7939-6F3E2DC5D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344-39C4-4780-AE47-92F4B4DFBBAC}" type="datetimeFigureOut">
              <a:rPr lang="en-KE" smtClean="0"/>
              <a:t>7/25/26</a:t>
            </a:fld>
            <a:endParaRPr lang="en-KE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16C81-DA0C-7944-BE8F-A4D4A07A6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F48F2F-A4B7-6293-43E5-2138B30D5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3C766-5AAB-49CA-A7CF-F40D3912761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738438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6755F-B733-ACB6-410B-CDAF9D61E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KE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9A998E-3A44-7D99-9A68-B95EBB9D1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344-39C4-4780-AE47-92F4B4DFBBAC}" type="datetimeFigureOut">
              <a:rPr lang="en-KE" smtClean="0"/>
              <a:t>7/25/26</a:t>
            </a:fld>
            <a:endParaRPr lang="en-KE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18B854-E80E-5654-1134-C6A1B4707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462845-5E59-A31F-EFBE-7AF49B9F7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3C766-5AAB-49CA-A7CF-F40D3912761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4202944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98467-A602-0A5F-2BF9-77378B758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344-39C4-4780-AE47-92F4B4DFBBAC}" type="datetimeFigureOut">
              <a:rPr lang="en-KE" smtClean="0"/>
              <a:t>7/25/26</a:t>
            </a:fld>
            <a:endParaRPr lang="en-KE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FDF988-337A-D2E4-5A64-B923981A6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41552D-6D27-F79D-8960-E50FDE4C0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3C766-5AAB-49CA-A7CF-F40D3912761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260460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1005C-44AE-8070-0F23-5974A8D97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KE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FC75A-83B1-DD48-94E8-D68846380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C0AE28-ACCB-6D9A-D1E1-456C3180D1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3E75F-7214-43FB-77E7-8EBB06F49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344-39C4-4780-AE47-92F4B4DFBBAC}" type="datetimeFigureOut">
              <a:rPr lang="en-KE" smtClean="0"/>
              <a:t>7/25/26</a:t>
            </a:fld>
            <a:endParaRPr lang="en-K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7DF4C9-2B7F-C570-6D73-E57117A4F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B26010-E5FE-08C5-8AE2-CEA32779E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3C766-5AAB-49CA-A7CF-F40D3912761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4228144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29ADD-946F-7291-6E55-FE5EF8CC3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KE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E109FB-1079-471F-3D72-493A4A84F4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K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E0DD8C-580B-3A9C-E95E-3E27E7D62C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C7FC2-418F-AA79-8F77-FBE4BC95C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344-39C4-4780-AE47-92F4B4DFBBAC}" type="datetimeFigureOut">
              <a:rPr lang="en-KE" smtClean="0"/>
              <a:t>7/25/26</a:t>
            </a:fld>
            <a:endParaRPr lang="en-KE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6C8738-22CA-6C41-AE10-8ED141920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6B09E5-1681-02A6-DE19-8A4DEA439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3C766-5AAB-49CA-A7CF-F40D3912761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472261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18F7E-FC19-3B2E-36EF-E323154CE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K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DD7304-BC11-6DD8-3E47-1A2645A775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8B8725-EFAA-78DF-4B8A-D1616F38F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344-39C4-4780-AE47-92F4B4DFBBAC}" type="datetimeFigureOut">
              <a:rPr lang="en-KE" smtClean="0"/>
              <a:t>7/25/26</a:t>
            </a:fld>
            <a:endParaRPr lang="en-K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1595BD-FC71-EFFE-41E2-A20552D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192057-67AE-4872-54AD-B39D66E29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3C766-5AAB-49CA-A7CF-F40D3912761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992375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041792-5B06-EFA8-9FBB-37281BAB97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KE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EC2985-DD40-366A-A3E4-22A5DB63FA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BB687-D898-6A92-2EBF-6C02C0D01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18344-39C4-4780-AE47-92F4B4DFBBAC}" type="datetimeFigureOut">
              <a:rPr lang="en-KE" smtClean="0"/>
              <a:t>7/25/26</a:t>
            </a:fld>
            <a:endParaRPr lang="en-K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57C9EB-67C4-FBE1-C387-7E24912CB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2BD1A4-7858-1BB7-8FEE-08736E070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3C766-5AAB-49CA-A7CF-F40D3912761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5061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BF5AA0-86B9-A518-CB8D-29748306A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K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42D742-8D01-9C4D-55D5-3CB4AC20B9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CAC2E-3B9D-004E-3315-AA190DC4B3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D18344-39C4-4780-AE47-92F4B4DFBBAC}" type="datetimeFigureOut">
              <a:rPr lang="en-KE" smtClean="0"/>
              <a:t>7/25/26</a:t>
            </a:fld>
            <a:endParaRPr lang="en-K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53C1A0-618C-F087-9FDC-B275131B13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K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9A59A-BEF8-8210-27A2-4041F019C0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F3C766-5AAB-49CA-A7CF-F40D3912761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668930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K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emotion.wisc.edu/wp-content/uploads/sites/1353/2021/08/Weems-2020-Translating-the-neuroscience-of-Adverse-Childhood-Experiences-to-inform-policy-and-foster-population-level-resilienc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54565-6933-A6BE-D4C5-831C0E8D1C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Methods and Search Strategy Academic Poster</a:t>
            </a:r>
            <a:endParaRPr lang="en-KE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3D969F-DEA1-777C-3AAF-BD2B21A196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KE" sz="2000"/>
              <a:t>Name: Ali Mohammed Mustafa </a:t>
            </a:r>
            <a:endParaRPr lang="en-US" sz="2000" dirty="0"/>
          </a:p>
          <a:p>
            <a:r>
              <a:rPr lang="en-KE" sz="2000"/>
              <a:t>Student </a:t>
            </a:r>
            <a:r>
              <a:rPr lang="en-US" sz="2000" dirty="0"/>
              <a:t>no : </a:t>
            </a:r>
            <a:r>
              <a:rPr lang="en-KE" sz="2000"/>
              <a:t>2244081</a:t>
            </a:r>
            <a:endParaRPr lang="en-US" sz="2000" dirty="0"/>
          </a:p>
          <a:p>
            <a:r>
              <a:rPr lang="en-US" sz="2000" dirty="0"/>
              <a:t>Module code </a:t>
            </a:r>
            <a:r>
              <a:rPr lang="en-US" sz="2000"/>
              <a:t>: BHMP6020</a:t>
            </a:r>
            <a:endParaRPr lang="en-KE" sz="2000" dirty="0"/>
          </a:p>
        </p:txBody>
      </p:sp>
    </p:spTree>
    <p:extLst>
      <p:ext uri="{BB962C8B-B14F-4D97-AF65-F5344CB8AC3E}">
        <p14:creationId xmlns:p14="http://schemas.microsoft.com/office/powerpoint/2010/main" val="42843488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0AE42B2-F1EC-5C81-A01D-64940A2A5A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9985947"/>
              </p:ext>
            </p:extLst>
          </p:nvPr>
        </p:nvGraphicFramePr>
        <p:xfrm>
          <a:off x="108857" y="99179"/>
          <a:ext cx="11952514" cy="66596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76257">
                  <a:extLst>
                    <a:ext uri="{9D8B030D-6E8A-4147-A177-3AD203B41FA5}">
                      <a16:colId xmlns:a16="http://schemas.microsoft.com/office/drawing/2014/main" val="2791670893"/>
                    </a:ext>
                  </a:extLst>
                </a:gridCol>
                <a:gridCol w="5976257">
                  <a:extLst>
                    <a:ext uri="{9D8B030D-6E8A-4147-A177-3AD203B41FA5}">
                      <a16:colId xmlns:a16="http://schemas.microsoft.com/office/drawing/2014/main" val="3048481590"/>
                    </a:ext>
                  </a:extLst>
                </a:gridCol>
              </a:tblGrid>
              <a:tr h="667303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b="1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 Investigation into the Long-Term Mental Health Outcomes of Adverse Childhood Experiences (ACEs) Among Marginalised and Vulnerable Populations in England and Wales: Implications for NHS Health and Social Care Practice</a:t>
                      </a:r>
                      <a:endParaRPr lang="en-KE" sz="1800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K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4311025"/>
                  </a:ext>
                </a:extLst>
              </a:tr>
              <a:tr h="3717833">
                <a:tc>
                  <a:txBody>
                    <a:bodyPr/>
                    <a:lstStyle/>
                    <a:p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01 Introduction and Research Aim</a:t>
                      </a: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Adverse Childhood Experiences (ACEs) have been closely linked with poor mental health inequality over the long term especially in marginalised groups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Hughes et al., 2025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; 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Kurdi, 2025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Despite the growing recognition of ACEs in the policy and health-related discourse, the question of whether or not health and social care systems address the needs caused by trauma remains a matter of concern. 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Consistently, there is a need to evaluate 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ACEs determine mental health and whether the responses to trauma are sufficiently integrated into practice through the application of trauma-informed healthcare settings. This review aimed to critically evaluate the relationship between adverse childhood experiences and mental health outcomes in marginalised groups in England and Wales.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02 Search Strategy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Search strategy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is the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process of searching the academic literature of the secondary research to find the relevant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sources (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Furlong and Lester, 2023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It entails systematic search by means of predetermined keywords, databases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CINAHL, MEDLINE, PsycINFO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UWTSD Library, NHS England, Public Health Wales, OHID and GOV.UK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repositories)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search boundaries to make sure that evidence is suitable and reliable. 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search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entailed selecting 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peer-reviewed articles 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on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ACEs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among marginalized populations in the UK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mental health disparities and trauma-informed care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Keyword included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Adverse Childhood Experiences, mental health outcomes, and trauma-informed care and marginalised populations. Search results were refined 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using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the Boolean operators 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improve relevance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allowing recognition of sources 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that met the objective of the research.</a:t>
                      </a:r>
                      <a:endParaRPr lang="en-KE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03500261"/>
                  </a:ext>
                </a:extLst>
              </a:tr>
              <a:tr h="2274505">
                <a:tc>
                  <a:txBody>
                    <a:bodyPr/>
                    <a:lstStyle/>
                    <a:p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03 Searching for Information</a:t>
                      </a: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identification of relevant studies was done systematically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:</a:t>
                      </a:r>
                      <a:endParaRPr lang="en-GB" sz="16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4163" indent="-284163"/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	To have credible sources, academic databases were chosen.</a:t>
                      </a:r>
                    </a:p>
                    <a:p>
                      <a:pPr marL="284163" indent="-284163"/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	Keywords have been created according to the research purpose.</a:t>
                      </a:r>
                    </a:p>
                    <a:p>
                      <a:pPr marL="284163" indent="-284163"/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	Search results were 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filtered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with the help of Boolean operators (AND/OR).</a:t>
                      </a:r>
                    </a:p>
                    <a:p>
                      <a:pPr marL="284163" indent="-284163"/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	Relevant titles and abstracts were filtered.</a:t>
                      </a:r>
                    </a:p>
                    <a:p>
                      <a:pPr marL="284163" indent="-284163"/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5.	Inclusion was done after CRAAP test of full articles.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04 Picture/Graph/Visual Aid/Statistics</a:t>
                      </a:r>
                    </a:p>
                    <a:p>
                      <a:endParaRPr lang="en-KE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2627988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3CE6D8D5-35DB-58CA-63D5-C344DBE0DA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1564" y="4860235"/>
            <a:ext cx="3396613" cy="18687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EABCD98-4150-7C62-0F43-334651AB6AAF}"/>
              </a:ext>
            </a:extLst>
          </p:cNvPr>
          <p:cNvSpPr txBox="1"/>
          <p:nvPr/>
        </p:nvSpPr>
        <p:spPr>
          <a:xfrm>
            <a:off x="9796670" y="6082673"/>
            <a:ext cx="19911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cs typeface="Arial" panose="020B0604020202020204" pitchFamily="34" charset="0"/>
              </a:rPr>
              <a:t>TRACEs+ Pyramid </a:t>
            </a:r>
          </a:p>
          <a:p>
            <a:r>
              <a:rPr lang="en-GB" sz="1600" dirty="0">
                <a:cs typeface="Arial" panose="020B0604020202020204" pitchFamily="34" charset="0"/>
              </a:rPr>
              <a:t>(</a:t>
            </a:r>
            <a:r>
              <a:rPr lang="en-KE" sz="1600" dirty="0">
                <a:cs typeface="Arial" panose="020B0604020202020204" pitchFamily="34" charset="0"/>
              </a:rPr>
              <a:t>Weems</a:t>
            </a:r>
            <a:r>
              <a:rPr lang="en-US" sz="1600" dirty="0">
                <a:cs typeface="Arial" panose="020B0604020202020204" pitchFamily="34" charset="0"/>
              </a:rPr>
              <a:t> et al. 2021</a:t>
            </a:r>
            <a:r>
              <a:rPr lang="en-GB" sz="1600" dirty="0">
                <a:cs typeface="Arial" panose="020B0604020202020204" pitchFamily="34" charset="0"/>
              </a:rPr>
              <a:t>)</a:t>
            </a:r>
            <a:r>
              <a:rPr lang="en-US" sz="1600" dirty="0">
                <a:cs typeface="Arial" panose="020B0604020202020204" pitchFamily="34" charset="0"/>
              </a:rPr>
              <a:t> </a:t>
            </a:r>
            <a:endParaRPr lang="en-KE" sz="16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7624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0616BA3-8FFE-381E-1AF8-0B94F7827B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50092"/>
              </p:ext>
            </p:extLst>
          </p:nvPr>
        </p:nvGraphicFramePr>
        <p:xfrm>
          <a:off x="108857" y="99179"/>
          <a:ext cx="11952514" cy="67617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21530">
                  <a:extLst>
                    <a:ext uri="{9D8B030D-6E8A-4147-A177-3AD203B41FA5}">
                      <a16:colId xmlns:a16="http://schemas.microsoft.com/office/drawing/2014/main" val="2791670893"/>
                    </a:ext>
                  </a:extLst>
                </a:gridCol>
                <a:gridCol w="5030984">
                  <a:extLst>
                    <a:ext uri="{9D8B030D-6E8A-4147-A177-3AD203B41FA5}">
                      <a16:colId xmlns:a16="http://schemas.microsoft.com/office/drawing/2014/main" val="3048481590"/>
                    </a:ext>
                  </a:extLst>
                </a:gridCol>
              </a:tblGrid>
              <a:tr h="1399188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b="1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05 Research Validation and Analysis</a:t>
                      </a:r>
                      <a:endParaRPr lang="en-GB" sz="2000" b="0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Research validation gives credibility, reliability and relevancy to secondary sources</a:t>
                      </a:r>
                      <a:r>
                        <a:rPr lang="en-US" sz="16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(</a:t>
                      </a:r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Arai, 2023</a:t>
                      </a:r>
                      <a:r>
                        <a:rPr lang="en-US" sz="16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)</a:t>
                      </a:r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 Quality of methodology and reduction of bias was achieved through </a:t>
                      </a:r>
                      <a:r>
                        <a:rPr lang="en-US" sz="16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CRAAP appraisal</a:t>
                      </a:r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 Nevertheless, the use of available literature restrict</a:t>
                      </a:r>
                      <a:r>
                        <a:rPr lang="en-US" sz="16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ed</a:t>
                      </a:r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 manipulation of study design </a:t>
                      </a:r>
                      <a:r>
                        <a:rPr lang="en-US" sz="16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across UK</a:t>
                      </a:r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healthcare systems. The thematic analysis was used to conduct the analysis of the literature, where </a:t>
                      </a:r>
                      <a:r>
                        <a:rPr lang="en-US" sz="16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repeat </a:t>
                      </a:r>
                      <a:r>
                        <a:rPr lang="en-GB" sz="16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patterns emerging in the studies were clustered into themes</a:t>
                      </a:r>
                      <a:r>
                        <a:rPr lang="en-GB" sz="18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KE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4311025"/>
                  </a:ext>
                </a:extLst>
              </a:tr>
              <a:tr h="2596531">
                <a:tc>
                  <a:txBody>
                    <a:bodyPr/>
                    <a:lstStyle/>
                    <a:p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06 Inclusion Criteria </a:t>
                      </a: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Articles 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with 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literature on ACE exposure in marginalised or vulnerable groups.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Studies of adverse childhood experiences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On UK based research, this is applicable in England and Wales.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Long-term mental health outcome studies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Empirical, systematic reviews and policy reports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UK studies or research that are relevant in England and Wales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Studies published between 2016 and 2026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07 Exclusion Criteria</a:t>
                      </a: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Studies older than 10 years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Weblogs, opinionated or unverified content.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03500261"/>
                  </a:ext>
                </a:extLst>
              </a:tr>
              <a:tr h="2763102">
                <a:tc gridSpan="2">
                  <a:txBody>
                    <a:bodyPr/>
                    <a:lstStyle/>
                    <a:p>
                      <a:pPr algn="ctr"/>
                      <a:r>
                        <a:rPr lang="en-GB" sz="20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08 Ethical Considerations</a:t>
                      </a:r>
                      <a:endParaRPr lang="en-GB" sz="20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 secondary research, ethics means to use the available data in a manner that is responsible and which also upholds academic integrity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(</a:t>
                      </a:r>
                      <a:r>
                        <a:rPr lang="en-GB" sz="16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Zhaksylyk</a:t>
                      </a:r>
                      <a:r>
                        <a:rPr lang="en-US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et al. 2023)</a:t>
                      </a:r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 The sources have been referenced appropriately to prevent plagiarism and appreciate intellectual property. Peer-reviewed studies that were credible were only utilized to achieve data reliability.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26279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3502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3A094-6F04-ED4C-626E-391FDF7A7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72CA9-7C75-F098-6620-37849BE90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1600" dirty="0">
                <a:cs typeface="Arial" panose="020B0604020202020204" pitchFamily="34" charset="0"/>
              </a:rPr>
              <a:t>Arai, L. (2023) ‘Essential study skills for health and social care students.’ In </a:t>
            </a:r>
            <a:r>
              <a:rPr lang="en-GB" sz="1600" i="1" dirty="0">
                <a:cs typeface="Arial" panose="020B0604020202020204" pitchFamily="34" charset="0"/>
              </a:rPr>
              <a:t>Foundations for 21st-Century Health and Social Care</a:t>
            </a:r>
            <a:r>
              <a:rPr lang="en-GB" sz="1600" dirty="0">
                <a:cs typeface="Arial" panose="020B0604020202020204" pitchFamily="34" charset="0"/>
              </a:rPr>
              <a:t> (pp. 11-31). Routledge.</a:t>
            </a:r>
          </a:p>
          <a:p>
            <a:r>
              <a:rPr lang="en-GB" sz="1600" dirty="0">
                <a:cs typeface="Arial" panose="020B0604020202020204" pitchFamily="34" charset="0"/>
              </a:rPr>
              <a:t>Furlong, D.E. and Lester, J.N. (20230 ‘Toward a practice of qualitative methodological literature reviewing’, </a:t>
            </a:r>
            <a:r>
              <a:rPr lang="en-GB" sz="1600" i="1" dirty="0">
                <a:cs typeface="Arial" panose="020B0604020202020204" pitchFamily="34" charset="0"/>
              </a:rPr>
              <a:t>Qualitative Inquiry</a:t>
            </a:r>
            <a:r>
              <a:rPr lang="en-GB" sz="1600" dirty="0">
                <a:cs typeface="Arial" panose="020B0604020202020204" pitchFamily="34" charset="0"/>
              </a:rPr>
              <a:t>, </a:t>
            </a:r>
            <a:r>
              <a:rPr lang="en-GB" sz="1600" i="1" dirty="0">
                <a:cs typeface="Arial" panose="020B0604020202020204" pitchFamily="34" charset="0"/>
              </a:rPr>
              <a:t>29</a:t>
            </a:r>
            <a:r>
              <a:rPr lang="en-GB" sz="1600" dirty="0">
                <a:cs typeface="Arial" panose="020B0604020202020204" pitchFamily="34" charset="0"/>
              </a:rPr>
              <a:t>(6), pp.669-677.</a:t>
            </a:r>
          </a:p>
          <a:p>
            <a:r>
              <a:rPr lang="en-GB" sz="1600" dirty="0">
                <a:cs typeface="Arial" panose="020B0604020202020204" pitchFamily="34" charset="0"/>
              </a:rPr>
              <a:t>Hughes, K., Bellis, M., Ford, K., Sharp, C., Hopkins, J., Hill, R. and Cresswell, K. (2025) ‘Adverse childhood and school experiences: a retrospective cross-sectional study examining their associations with health-related behaviours and mental health’, </a:t>
            </a:r>
            <a:r>
              <a:rPr lang="en-GB" sz="1600" i="1" dirty="0">
                <a:cs typeface="Arial" panose="020B0604020202020204" pitchFamily="34" charset="0"/>
              </a:rPr>
              <a:t>BMC Public Health</a:t>
            </a:r>
            <a:r>
              <a:rPr lang="en-GB" sz="1600" dirty="0">
                <a:cs typeface="Arial" panose="020B0604020202020204" pitchFamily="34" charset="0"/>
              </a:rPr>
              <a:t>, 25.</a:t>
            </a:r>
          </a:p>
          <a:p>
            <a:r>
              <a:rPr lang="en-GB" sz="1600" dirty="0">
                <a:cs typeface="Arial" panose="020B0604020202020204" pitchFamily="34" charset="0"/>
              </a:rPr>
              <a:t>Kurdi, Z. (2025) </a:t>
            </a:r>
            <a:r>
              <a:rPr lang="en-GB" sz="1600" i="1" dirty="0">
                <a:cs typeface="Arial" panose="020B0604020202020204" pitchFamily="34" charset="0"/>
              </a:rPr>
              <a:t>Measuring adverse childhood experiences (ACEs) and deprivation during early childhood and its link to self-reported victimisation during adolescence among young adults in the UK</a:t>
            </a:r>
            <a:r>
              <a:rPr lang="en-GB" sz="1600" dirty="0">
                <a:cs typeface="Arial" panose="020B0604020202020204" pitchFamily="34" charset="0"/>
              </a:rPr>
              <a:t>.</a:t>
            </a:r>
          </a:p>
          <a:p>
            <a:r>
              <a:rPr lang="en-KE" sz="1600" dirty="0"/>
              <a:t>Weems, C.F., Russell, J.D., Neill, E.L. and McCurdy, B.H.</a:t>
            </a:r>
            <a:r>
              <a:rPr lang="en-US" sz="1600" dirty="0"/>
              <a:t> (</a:t>
            </a:r>
            <a:r>
              <a:rPr lang="en-KE" sz="1600" dirty="0"/>
              <a:t>2021</a:t>
            </a:r>
            <a:r>
              <a:rPr lang="en-US" sz="1600" dirty="0"/>
              <a:t>) </a:t>
            </a:r>
            <a:r>
              <a:rPr lang="en-KE" sz="1600" i="1" dirty="0"/>
              <a:t>Translating the neuroscience of adverse childhood experiences to inform policy and foster population-level resilience</a:t>
            </a:r>
            <a:r>
              <a:rPr lang="en-KE" sz="1600" dirty="0"/>
              <a:t>. Wisconsin </a:t>
            </a:r>
            <a:r>
              <a:rPr lang="en-KE" sz="1600" dirty="0" err="1"/>
              <a:t>Center</a:t>
            </a:r>
            <a:r>
              <a:rPr lang="en-KE" sz="1600" dirty="0"/>
              <a:t> for Affective Science.</a:t>
            </a:r>
            <a:r>
              <a:rPr lang="en-US" sz="1600" dirty="0"/>
              <a:t> </a:t>
            </a:r>
            <a:r>
              <a:rPr lang="en-KE" sz="1600" dirty="0"/>
              <a:t>Available at: </a:t>
            </a:r>
            <a:r>
              <a:rPr lang="en-KE" sz="1600" u="sng" dirty="0">
                <a:hlinkClick r:id="rId2"/>
              </a:rPr>
              <a:t>https://emotion.wisc.edu/wp-content/uploads/sites/1353/2021/08/Weems-2020-Translating-the-neuroscience-of-Adverse-Childhood-Experiences-to-inform-policy-and-foster-population-level-resilience.pdf </a:t>
            </a:r>
            <a:r>
              <a:rPr lang="en-KE" sz="1600" dirty="0"/>
              <a:t> (Accessed 28 March 2026). </a:t>
            </a:r>
          </a:p>
          <a:p>
            <a:r>
              <a:rPr lang="en-GB" sz="1600" dirty="0" err="1">
                <a:cs typeface="Arial" panose="020B0604020202020204" pitchFamily="34" charset="0"/>
              </a:rPr>
              <a:t>Zhaksylyk</a:t>
            </a:r>
            <a:r>
              <a:rPr lang="en-GB" sz="1600" dirty="0">
                <a:cs typeface="Arial" panose="020B0604020202020204" pitchFamily="34" charset="0"/>
              </a:rPr>
              <a:t>, A., Zimba, O., </a:t>
            </a:r>
            <a:r>
              <a:rPr lang="en-GB" sz="1600" dirty="0" err="1">
                <a:cs typeface="Arial" panose="020B0604020202020204" pitchFamily="34" charset="0"/>
              </a:rPr>
              <a:t>Yessirkepov</a:t>
            </a:r>
            <a:r>
              <a:rPr lang="en-GB" sz="1600" dirty="0">
                <a:cs typeface="Arial" panose="020B0604020202020204" pitchFamily="34" charset="0"/>
              </a:rPr>
              <a:t>, M. and </a:t>
            </a:r>
            <a:r>
              <a:rPr lang="en-GB" sz="1600" dirty="0" err="1">
                <a:cs typeface="Arial" panose="020B0604020202020204" pitchFamily="34" charset="0"/>
              </a:rPr>
              <a:t>Kocyigit</a:t>
            </a:r>
            <a:r>
              <a:rPr lang="en-GB" sz="1600" dirty="0">
                <a:cs typeface="Arial" panose="020B0604020202020204" pitchFamily="34" charset="0"/>
              </a:rPr>
              <a:t>, B.F. (2023) ‘Research integrity: where we are and where we are heading’, </a:t>
            </a:r>
            <a:r>
              <a:rPr lang="en-GB" sz="1600" i="1" dirty="0">
                <a:cs typeface="Arial" panose="020B0604020202020204" pitchFamily="34" charset="0"/>
              </a:rPr>
              <a:t>Journal of Korean medical science</a:t>
            </a:r>
            <a:r>
              <a:rPr lang="en-GB" sz="1600" dirty="0">
                <a:cs typeface="Arial" panose="020B0604020202020204" pitchFamily="34" charset="0"/>
              </a:rPr>
              <a:t>, </a:t>
            </a:r>
            <a:r>
              <a:rPr lang="en-GB" sz="1600" i="1" dirty="0">
                <a:cs typeface="Arial" panose="020B0604020202020204" pitchFamily="34" charset="0"/>
              </a:rPr>
              <a:t>38</a:t>
            </a:r>
            <a:r>
              <a:rPr lang="en-GB" sz="1600" dirty="0">
                <a:cs typeface="Arial" panose="020B0604020202020204" pitchFamily="34" charset="0"/>
              </a:rPr>
              <a:t>(47).</a:t>
            </a:r>
          </a:p>
        </p:txBody>
      </p:sp>
    </p:spTree>
    <p:extLst>
      <p:ext uri="{BB962C8B-B14F-4D97-AF65-F5344CB8AC3E}">
        <p14:creationId xmlns:p14="http://schemas.microsoft.com/office/powerpoint/2010/main" val="935495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610</TotalTime>
  <Words>921</Words>
  <Application>Microsoft Office PowerPoint</Application>
  <PresentationFormat>Widescreen</PresentationFormat>
  <Paragraphs>42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Methods and Search Strategy Academic Poster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Methods and Search Strategy Academic Poster</dc:title>
  <dc:creator>Ayd3n B10x</dc:creator>
  <cp:lastModifiedBy>CHIGBO ONWUAGHA</cp:lastModifiedBy>
  <cp:revision>6</cp:revision>
  <dcterms:created xsi:type="dcterms:W3CDTF">2026-03-21T07:27:08Z</dcterms:created>
  <dcterms:modified xsi:type="dcterms:W3CDTF">2026-07-25T11:53:32Z</dcterms:modified>
</cp:coreProperties>
</file>