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embeddedFontLst>
    <p:embeddedFont>
      <p:font typeface="Calibri (MS)" panose="020B0604020202020204" charset="0"/>
      <p:regular r:id="rId26"/>
    </p:embeddedFont>
    <p:embeddedFont>
      <p:font typeface="Calibri (MS) Bold" panose="020B0604020202020204" charset="0"/>
      <p:regular r:id="rId27"/>
    </p:embeddedFont>
    <p:embeddedFont>
      <p:font typeface="Lato" panose="020F0502020204030203" pitchFamily="34" charset="0"/>
      <p:regular r:id="rId28"/>
    </p:embeddedFont>
    <p:embeddedFont>
      <p:font typeface="Lato Bold" panose="020F0502020204030203" charset="0"/>
      <p:regular r:id="rId29"/>
    </p:embeddedFont>
    <p:embeddedFont>
      <p:font typeface="Open Sans Condensed" panose="020B0604020202020204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35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ns, Undeg" userId="fa7c2406-70e9-406e-83ee-28c0966f5f6a" providerId="ADAL" clId="{051DDC10-D5F4-4F1E-A05B-3D7DD5016F0E}"/>
    <pc:docChg chg="custSel modSld">
      <pc:chgData name="Evans, Undeg" userId="fa7c2406-70e9-406e-83ee-28c0966f5f6a" providerId="ADAL" clId="{051DDC10-D5F4-4F1E-A05B-3D7DD5016F0E}" dt="2025-03-04T12:50:39.700" v="354" actId="20577"/>
      <pc:docMkLst>
        <pc:docMk/>
      </pc:docMkLst>
      <pc:sldChg chg="modSp mod">
        <pc:chgData name="Evans, Undeg" userId="fa7c2406-70e9-406e-83ee-28c0966f5f6a" providerId="ADAL" clId="{051DDC10-D5F4-4F1E-A05B-3D7DD5016F0E}" dt="2025-03-04T11:34:58.728" v="2" actId="20577"/>
        <pc:sldMkLst>
          <pc:docMk/>
          <pc:sldMk cId="0" sldId="263"/>
        </pc:sldMkLst>
        <pc:spChg chg="mod">
          <ac:chgData name="Evans, Undeg" userId="fa7c2406-70e9-406e-83ee-28c0966f5f6a" providerId="ADAL" clId="{051DDC10-D5F4-4F1E-A05B-3D7DD5016F0E}" dt="2025-03-04T11:34:58.728" v="2" actId="20577"/>
          <ac:spMkLst>
            <pc:docMk/>
            <pc:sldMk cId="0" sldId="263"/>
            <ac:spMk id="4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1:39:54.484" v="20" actId="20577"/>
        <pc:sldMkLst>
          <pc:docMk/>
          <pc:sldMk cId="0" sldId="264"/>
        </pc:sldMkLst>
        <pc:spChg chg="mod">
          <ac:chgData name="Evans, Undeg" userId="fa7c2406-70e9-406e-83ee-28c0966f5f6a" providerId="ADAL" clId="{051DDC10-D5F4-4F1E-A05B-3D7DD5016F0E}" dt="2025-03-04T11:39:54.484" v="20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50:39.700" v="354" actId="20577"/>
        <pc:sldMkLst>
          <pc:docMk/>
          <pc:sldMk cId="0" sldId="265"/>
        </pc:sldMkLst>
        <pc:spChg chg="mod">
          <ac:chgData name="Evans, Undeg" userId="fa7c2406-70e9-406e-83ee-28c0966f5f6a" providerId="ADAL" clId="{051DDC10-D5F4-4F1E-A05B-3D7DD5016F0E}" dt="2025-03-04T12:50:39.700" v="354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1:57:01.605" v="80" actId="255"/>
        <pc:sldMkLst>
          <pc:docMk/>
          <pc:sldMk cId="0" sldId="266"/>
        </pc:sldMkLst>
        <pc:spChg chg="mod">
          <ac:chgData name="Evans, Undeg" userId="fa7c2406-70e9-406e-83ee-28c0966f5f6a" providerId="ADAL" clId="{051DDC10-D5F4-4F1E-A05B-3D7DD5016F0E}" dt="2025-03-04T11:57:01.605" v="80" actId="255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48:58.814" v="339" actId="20577"/>
        <pc:sldMkLst>
          <pc:docMk/>
          <pc:sldMk cId="0" sldId="267"/>
        </pc:sldMkLst>
        <pc:spChg chg="mod">
          <ac:chgData name="Evans, Undeg" userId="fa7c2406-70e9-406e-83ee-28c0966f5f6a" providerId="ADAL" clId="{051DDC10-D5F4-4F1E-A05B-3D7DD5016F0E}" dt="2025-03-04T12:48:58.814" v="339" actId="20577"/>
          <ac:spMkLst>
            <pc:docMk/>
            <pc:sldMk cId="0" sldId="267"/>
            <ac:spMk id="3" creationId="{00000000-0000-0000-0000-000000000000}"/>
          </ac:spMkLst>
        </pc:spChg>
        <pc:spChg chg="mod">
          <ac:chgData name="Evans, Undeg" userId="fa7c2406-70e9-406e-83ee-28c0966f5f6a" providerId="ADAL" clId="{051DDC10-D5F4-4F1E-A05B-3D7DD5016F0E}" dt="2025-03-04T12:48:23.662" v="317" actId="13926"/>
          <ac:spMkLst>
            <pc:docMk/>
            <pc:sldMk cId="0" sldId="267"/>
            <ac:spMk id="4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02:38.137" v="120" actId="20577"/>
        <pc:sldMkLst>
          <pc:docMk/>
          <pc:sldMk cId="0" sldId="268"/>
        </pc:sldMkLst>
        <pc:spChg chg="mod">
          <ac:chgData name="Evans, Undeg" userId="fa7c2406-70e9-406e-83ee-28c0966f5f6a" providerId="ADAL" clId="{051DDC10-D5F4-4F1E-A05B-3D7DD5016F0E}" dt="2025-03-04T12:02:38.137" v="120" actId="20577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11:22.899" v="128" actId="20577"/>
        <pc:sldMkLst>
          <pc:docMk/>
          <pc:sldMk cId="0" sldId="269"/>
        </pc:sldMkLst>
        <pc:spChg chg="mod">
          <ac:chgData name="Evans, Undeg" userId="fa7c2406-70e9-406e-83ee-28c0966f5f6a" providerId="ADAL" clId="{051DDC10-D5F4-4F1E-A05B-3D7DD5016F0E}" dt="2025-03-04T12:11:22.899" v="128" actId="20577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16:10.557" v="190" actId="20577"/>
        <pc:sldMkLst>
          <pc:docMk/>
          <pc:sldMk cId="0" sldId="270"/>
        </pc:sldMkLst>
        <pc:spChg chg="mod">
          <ac:chgData name="Evans, Undeg" userId="fa7c2406-70e9-406e-83ee-28c0966f5f6a" providerId="ADAL" clId="{051DDC10-D5F4-4F1E-A05B-3D7DD5016F0E}" dt="2025-03-04T12:16:10.557" v="190" actId="20577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25:12.213" v="265" actId="20577"/>
        <pc:sldMkLst>
          <pc:docMk/>
          <pc:sldMk cId="0" sldId="271"/>
        </pc:sldMkLst>
        <pc:spChg chg="mod">
          <ac:chgData name="Evans, Undeg" userId="fa7c2406-70e9-406e-83ee-28c0966f5f6a" providerId="ADAL" clId="{051DDC10-D5F4-4F1E-A05B-3D7DD5016F0E}" dt="2025-03-04T12:16:34.392" v="197" actId="20577"/>
          <ac:spMkLst>
            <pc:docMk/>
            <pc:sldMk cId="0" sldId="271"/>
            <ac:spMk id="2" creationId="{00000000-0000-0000-0000-000000000000}"/>
          </ac:spMkLst>
        </pc:spChg>
        <pc:spChg chg="mod">
          <ac:chgData name="Evans, Undeg" userId="fa7c2406-70e9-406e-83ee-28c0966f5f6a" providerId="ADAL" clId="{051DDC10-D5F4-4F1E-A05B-3D7DD5016F0E}" dt="2025-03-04T12:25:12.213" v="265" actId="20577"/>
          <ac:spMkLst>
            <pc:docMk/>
            <pc:sldMk cId="0" sldId="271"/>
            <ac:spMk id="4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27:52.324" v="291" actId="20577"/>
        <pc:sldMkLst>
          <pc:docMk/>
          <pc:sldMk cId="0" sldId="272"/>
        </pc:sldMkLst>
        <pc:spChg chg="mod">
          <ac:chgData name="Evans, Undeg" userId="fa7c2406-70e9-406e-83ee-28c0966f5f6a" providerId="ADAL" clId="{051DDC10-D5F4-4F1E-A05B-3D7DD5016F0E}" dt="2025-03-04T12:27:52.324" v="291" actId="20577"/>
          <ac:spMkLst>
            <pc:docMk/>
            <pc:sldMk cId="0" sldId="272"/>
            <ac:spMk id="4" creationId="{00000000-0000-0000-0000-000000000000}"/>
          </ac:spMkLst>
        </pc:spChg>
      </pc:sldChg>
      <pc:sldChg chg="modSp mod">
        <pc:chgData name="Evans, Undeg" userId="fa7c2406-70e9-406e-83ee-28c0966f5f6a" providerId="ADAL" clId="{051DDC10-D5F4-4F1E-A05B-3D7DD5016F0E}" dt="2025-03-04T12:29:20.346" v="296" actId="20577"/>
        <pc:sldMkLst>
          <pc:docMk/>
          <pc:sldMk cId="0" sldId="273"/>
        </pc:sldMkLst>
        <pc:spChg chg="mod">
          <ac:chgData name="Evans, Undeg" userId="fa7c2406-70e9-406e-83ee-28c0966f5f6a" providerId="ADAL" clId="{051DDC10-D5F4-4F1E-A05B-3D7DD5016F0E}" dt="2025-03-04T12:29:20.346" v="296" actId="20577"/>
          <ac:spMkLst>
            <pc:docMk/>
            <pc:sldMk cId="0" sldId="273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YBUY1kZpf8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watch?v=xYBUY1kZpf8" TargetMode="External"/><Relationship Id="rId4" Type="http://schemas.openxmlformats.org/officeDocument/2006/relationships/image" Target="../media/image6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ke.lt/w/s/TetDBp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096000" y="-658723"/>
            <a:ext cx="8535215" cy="8175446"/>
            <a:chOff x="0" y="0"/>
            <a:chExt cx="6629438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-63691"/>
              <a:ext cx="6629450" cy="6428054"/>
            </a:xfrm>
            <a:custGeom>
              <a:avLst/>
              <a:gdLst/>
              <a:ahLst/>
              <a:cxnLst/>
              <a:rect l="l" t="t" r="r" b="b"/>
              <a:pathLst>
                <a:path w="6629450" h="6428054">
                  <a:moveTo>
                    <a:pt x="5039132" y="5663667"/>
                  </a:moveTo>
                  <a:cubicBezTo>
                    <a:pt x="4972520" y="5722125"/>
                    <a:pt x="4905807" y="5780647"/>
                    <a:pt x="4834776" y="5833657"/>
                  </a:cubicBezTo>
                  <a:cubicBezTo>
                    <a:pt x="4698467" y="5935383"/>
                    <a:pt x="4547680" y="6015737"/>
                    <a:pt x="4403738" y="6106338"/>
                  </a:cubicBezTo>
                  <a:cubicBezTo>
                    <a:pt x="4277601" y="6185726"/>
                    <a:pt x="4156088" y="6273394"/>
                    <a:pt x="4022332" y="6339142"/>
                  </a:cubicBezTo>
                  <a:cubicBezTo>
                    <a:pt x="3888588" y="6404902"/>
                    <a:pt x="3622612" y="6428054"/>
                    <a:pt x="3475355" y="6405017"/>
                  </a:cubicBezTo>
                  <a:cubicBezTo>
                    <a:pt x="2710294" y="6285281"/>
                    <a:pt x="1894319" y="5898617"/>
                    <a:pt x="1198614" y="5558575"/>
                  </a:cubicBezTo>
                  <a:cubicBezTo>
                    <a:pt x="997522" y="5123612"/>
                    <a:pt x="680923" y="4753712"/>
                    <a:pt x="432638" y="4343858"/>
                  </a:cubicBezTo>
                  <a:cubicBezTo>
                    <a:pt x="290754" y="4109619"/>
                    <a:pt x="95352" y="3692805"/>
                    <a:pt x="0" y="3436074"/>
                  </a:cubicBezTo>
                  <a:cubicBezTo>
                    <a:pt x="90881" y="2946413"/>
                    <a:pt x="340347" y="2502904"/>
                    <a:pt x="585978" y="2069681"/>
                  </a:cubicBezTo>
                  <a:cubicBezTo>
                    <a:pt x="708050" y="1854378"/>
                    <a:pt x="932777" y="1431379"/>
                    <a:pt x="1117079" y="1266178"/>
                  </a:cubicBezTo>
                  <a:cubicBezTo>
                    <a:pt x="1615897" y="819036"/>
                    <a:pt x="2110804" y="100267"/>
                    <a:pt x="2779865" y="66790"/>
                  </a:cubicBezTo>
                  <a:cubicBezTo>
                    <a:pt x="4114940" y="0"/>
                    <a:pt x="5370157" y="1025894"/>
                    <a:pt x="5933021" y="1844510"/>
                  </a:cubicBezTo>
                  <a:cubicBezTo>
                    <a:pt x="6381000" y="2496046"/>
                    <a:pt x="6554368" y="3141460"/>
                    <a:pt x="6629450" y="3551581"/>
                  </a:cubicBezTo>
                  <a:cubicBezTo>
                    <a:pt x="6586106" y="3653904"/>
                    <a:pt x="6542760" y="3756228"/>
                    <a:pt x="6499415" y="3858552"/>
                  </a:cubicBezTo>
                  <a:cubicBezTo>
                    <a:pt x="6056604" y="4304907"/>
                    <a:pt x="5799696" y="4663326"/>
                    <a:pt x="5645086" y="4914278"/>
                  </a:cubicBezTo>
                  <a:cubicBezTo>
                    <a:pt x="5638267" y="4925327"/>
                    <a:pt x="5372798" y="5370881"/>
                    <a:pt x="5039132" y="5663667"/>
                  </a:cubicBezTo>
                  <a:close/>
                </a:path>
              </a:pathLst>
            </a:custGeom>
            <a:blipFill>
              <a:blip r:embed="rId3"/>
              <a:stretch>
                <a:fillRect t="-4396" b="-741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85800" y="3693976"/>
            <a:ext cx="5280180" cy="2068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31"/>
              </a:lnSpc>
            </a:pPr>
            <a:r>
              <a:rPr lang="en-US" sz="2150" spc="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ECES6020C</a:t>
            </a:r>
          </a:p>
          <a:p>
            <a:pPr algn="ctr">
              <a:lnSpc>
                <a:spcPts val="2731"/>
              </a:lnSpc>
            </a:pPr>
            <a:endParaRPr lang="en-US" sz="2150" spc="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2731"/>
              </a:lnSpc>
            </a:pPr>
            <a:r>
              <a:rPr lang="en-US" sz="2150" spc="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Gwaith Therapiwtig Gydag Unigolion</a:t>
            </a:r>
          </a:p>
          <a:p>
            <a:pPr algn="ctr">
              <a:lnSpc>
                <a:spcPts val="2731"/>
              </a:lnSpc>
            </a:pPr>
            <a:endParaRPr lang="en-US" sz="2150" spc="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2731"/>
              </a:lnSpc>
            </a:pPr>
            <a:r>
              <a:rPr lang="en-US" sz="2150" spc="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Therapeutic Work With Individuals</a:t>
            </a:r>
          </a:p>
          <a:p>
            <a:pPr algn="ctr">
              <a:lnSpc>
                <a:spcPts val="2731"/>
              </a:lnSpc>
            </a:pPr>
            <a:endParaRPr lang="en-US" sz="2150" spc="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658020" y="886328"/>
            <a:ext cx="1335740" cy="574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8"/>
              </a:lnSpc>
            </a:pPr>
            <a:r>
              <a:rPr lang="en-US" sz="240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3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6359" y="1527621"/>
            <a:ext cx="4779063" cy="1934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Trawma Plentyndod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800" y="1938238"/>
            <a:ext cx="4660072" cy="4015602"/>
            <a:chOff x="0" y="-133350"/>
            <a:chExt cx="6213429" cy="5354135"/>
          </a:xfrm>
        </p:grpSpPr>
        <p:sp>
          <p:nvSpPr>
            <p:cNvPr id="3" name="TextBox 3"/>
            <p:cNvSpPr txBox="1"/>
            <p:nvPr/>
          </p:nvSpPr>
          <p:spPr>
            <a:xfrm>
              <a:off x="41741" y="-133350"/>
              <a:ext cx="2088278" cy="8078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66"/>
                </a:lnSpc>
              </a:pPr>
              <a:r>
                <a:rPr lang="en-US" sz="3333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Nodau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63385" y="3047481"/>
              <a:ext cx="3171444" cy="8078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666"/>
                </a:lnSpc>
              </a:pPr>
              <a:r>
                <a:rPr lang="en-US" sz="3333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Amcanion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41741" y="598311"/>
              <a:ext cx="6171688" cy="1430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31800" lvl="1" indent="-215900" algn="l">
                <a:lnSpc>
                  <a:spcPts val="2800"/>
                </a:lnSpc>
                <a:buFont typeface="Arial"/>
                <a:buChar char="•"/>
              </a:pPr>
              <a:r>
                <a:rPr lang="en-US" sz="200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Beth yw trawma plentyndod?</a:t>
              </a:r>
            </a:p>
            <a:p>
              <a:pPr marL="431800" lvl="1" indent="-215900" algn="l">
                <a:lnSpc>
                  <a:spcPts val="2800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00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Adnabod sut mae therapi yn gallu helpu trawma plentyndod.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769619"/>
              <a:ext cx="6213429" cy="14511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48355" lvl="1" indent="-224178" algn="l">
                <a:lnSpc>
                  <a:spcPts val="2907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b="0" i="0" dirty="0">
                  <a:solidFill>
                    <a:srgbClr val="000000"/>
                  </a:solidFill>
                  <a:effectLst/>
                  <a:latin typeface="Calibri (MS)"/>
                  <a:cs typeface="Calibri (MS)"/>
                  <a:sym typeface="Calibri (MS)"/>
                </a:rPr>
                <a:t>A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mlinellu'n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feirniadol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yr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amgylchiadau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a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allai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arwain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at yr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angen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am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ymyrriadau</a:t>
              </a:r>
              <a:r>
                <a:rPr lang="en-GB" b="0" i="0" dirty="0">
                  <a:solidFill>
                    <a:srgbClr val="000000"/>
                  </a:solidFill>
                  <a:effectLst/>
                  <a:latin typeface="Segoe UI Web (West European)"/>
                </a:rPr>
                <a:t> </a:t>
              </a:r>
              <a:r>
                <a:rPr lang="en-GB" b="0" i="0" dirty="0" err="1">
                  <a:solidFill>
                    <a:srgbClr val="000000"/>
                  </a:solidFill>
                  <a:effectLst/>
                  <a:latin typeface="Segoe UI Web (West European)"/>
                </a:rPr>
                <a:t>therapiwtig</a:t>
              </a:r>
              <a:endParaRPr lang="en-US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0" y="-58208"/>
            <a:ext cx="12192000" cy="1268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33"/>
              </a:lnSpc>
              <a:spcBef>
                <a:spcPct val="0"/>
              </a:spcBef>
            </a:pPr>
            <a:r>
              <a:rPr lang="en-US" sz="3666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Nodau</a:t>
            </a:r>
            <a:r>
              <a:rPr lang="en-US" sz="3666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ac </a:t>
            </a:r>
            <a:r>
              <a:rPr lang="en-US" sz="3666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amcanion</a:t>
            </a:r>
            <a:r>
              <a:rPr lang="en-US" sz="3666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​</a:t>
            </a:r>
          </a:p>
          <a:p>
            <a:pPr algn="ctr">
              <a:lnSpc>
                <a:spcPts val="5133"/>
              </a:lnSpc>
              <a:spcBef>
                <a:spcPct val="0"/>
              </a:spcBef>
            </a:pPr>
            <a:r>
              <a:rPr lang="en-US" sz="3666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Aims and objectives​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46128" y="1725083"/>
            <a:ext cx="4660072" cy="373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66"/>
              </a:lnSpc>
              <a:spcBef>
                <a:spcPct val="0"/>
              </a:spcBef>
            </a:pPr>
            <a:r>
              <a:rPr lang="en-US" sz="3333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Aims</a:t>
            </a:r>
            <a:r>
              <a:rPr lang="en-US" sz="333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​</a:t>
            </a:r>
          </a:p>
          <a:p>
            <a:pPr marL="431800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What is childhood trauma? </a:t>
            </a:r>
          </a:p>
          <a:p>
            <a:pPr marL="431800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Regognise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how therapy can help childhood trauma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​</a:t>
            </a:r>
          </a:p>
          <a:p>
            <a:pPr algn="l">
              <a:lnSpc>
                <a:spcPts val="4666"/>
              </a:lnSpc>
              <a:spcBef>
                <a:spcPct val="0"/>
              </a:spcBef>
            </a:pPr>
            <a:r>
              <a:rPr lang="en-US" sz="3333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Objectives​</a:t>
            </a:r>
          </a:p>
          <a:p>
            <a:pPr marL="431800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Critically outline the circumstances that may lead to the need for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theraputic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interventions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362444"/>
            <a:ext cx="3346704" cy="5486400"/>
          </a:xfrm>
          <a:custGeom>
            <a:avLst/>
            <a:gdLst/>
            <a:ahLst/>
            <a:cxnLst/>
            <a:rect l="l" t="t" r="r" b="b"/>
            <a:pathLst>
              <a:path w="3346704" h="5486400">
                <a:moveTo>
                  <a:pt x="0" y="0"/>
                </a:moveTo>
                <a:lnTo>
                  <a:pt x="3346704" y="0"/>
                </a:lnTo>
                <a:lnTo>
                  <a:pt x="3346704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382414" y="1792287"/>
            <a:ext cx="5427172" cy="2520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</a:pPr>
            <a:r>
              <a:rPr lang="en-US" sz="34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Beth yw trawma plentyndod? </a:t>
            </a:r>
          </a:p>
          <a:p>
            <a:pPr algn="ctr">
              <a:lnSpc>
                <a:spcPts val="4899"/>
              </a:lnSpc>
            </a:pPr>
            <a:endParaRPr lang="en-US" sz="3499" b="1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What is childhood trauma?</a:t>
            </a:r>
          </a:p>
        </p:txBody>
      </p:sp>
      <p:sp>
        <p:nvSpPr>
          <p:cNvPr id="4" name="Freeform 4"/>
          <p:cNvSpPr/>
          <p:nvPr/>
        </p:nvSpPr>
        <p:spPr>
          <a:xfrm>
            <a:off x="9206361" y="1925637"/>
            <a:ext cx="1745361" cy="2743200"/>
          </a:xfrm>
          <a:custGeom>
            <a:avLst/>
            <a:gdLst/>
            <a:ahLst/>
            <a:cxnLst/>
            <a:rect l="l" t="t" r="r" b="b"/>
            <a:pathLst>
              <a:path w="1745361" h="2743200">
                <a:moveTo>
                  <a:pt x="0" y="0"/>
                </a:moveTo>
                <a:lnTo>
                  <a:pt x="1745361" y="0"/>
                </a:lnTo>
                <a:lnTo>
                  <a:pt x="1745361" y="2743200"/>
                </a:lnTo>
                <a:lnTo>
                  <a:pt x="0" y="27432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180118"/>
            <a:ext cx="10058400" cy="7463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05"/>
              </a:lnSpc>
            </a:pPr>
            <a:r>
              <a:rPr lang="en-US" sz="4432" b="1" spc="-8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Trawma</a:t>
            </a:r>
            <a:r>
              <a:rPr lang="en-US" sz="4432" b="1" spc="-8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4432" b="1" spc="-8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plentyndod</a:t>
            </a:r>
            <a:r>
              <a:rPr lang="en-US" sz="4432" b="1" spc="-8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/Childhood trauma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096000" y="1624499"/>
            <a:ext cx="5410200" cy="4254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traumatic experience is one that affects a child’s ordinary coping mechanisms, leaving them temporarily helpless Childhood trauma can be broken into two categories​:</a:t>
            </a:r>
          </a:p>
          <a:p>
            <a:pPr algn="l">
              <a:lnSpc>
                <a:spcPts val="2800"/>
              </a:lnSpc>
            </a:pPr>
            <a:endParaRPr lang="en-US" sz="20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single event that is relatively time limited and unexpected such as the sudden death of a parent​</a:t>
            </a:r>
          </a:p>
          <a:p>
            <a:pPr algn="l">
              <a:lnSpc>
                <a:spcPts val="2800"/>
              </a:lnSpc>
            </a:pPr>
            <a:endParaRPr lang="en-US" sz="20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reoccurring stressor such as repeated sexual abuse or residing in a war torn country (LaMotte, 2011).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57538" y="1272074"/>
            <a:ext cx="5410200" cy="4606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endParaRPr dirty="0"/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Mae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profiad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trawmatig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effeithio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sut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plentyn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ymdopi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gadael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plentyn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teimlo’n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ddiymadferth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Gallwn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wahanu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plentyndod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ddau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gategori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</a:t>
            </a:r>
          </a:p>
          <a:p>
            <a:pPr algn="l">
              <a:lnSpc>
                <a:spcPts val="2800"/>
              </a:lnSpc>
            </a:pPr>
            <a:endParaRPr lang="en-US" sz="2000" spc="-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Digwyddiad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sengl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gyfyngedig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ran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amser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ac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fel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arfer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annisgwyliedig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er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enghraifft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marwolaeth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sydyn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riant.</a:t>
            </a:r>
          </a:p>
          <a:p>
            <a:pPr algn="l">
              <a:lnSpc>
                <a:spcPts val="2800"/>
              </a:lnSpc>
            </a:pPr>
            <a:endParaRPr lang="en-US" sz="2000" spc="-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Straen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ailadrodd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fel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cam-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drin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rhywiol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byw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gwlad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dioddef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ganlyniad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frwydr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(LaMotte, 2011)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63305" y="180118"/>
            <a:ext cx="5265390" cy="1541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05"/>
              </a:lnSpc>
            </a:pPr>
            <a:r>
              <a:rPr lang="en-US" sz="4432" b="1" spc="-8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Mathau</a:t>
            </a:r>
            <a:r>
              <a:rPr lang="en-US" sz="4432" b="1" spc="-8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o </a:t>
            </a:r>
            <a:r>
              <a:rPr lang="en-US" sz="4432" b="1" spc="-8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drawma</a:t>
            </a:r>
            <a:r>
              <a:rPr lang="en-US" sz="4432" b="1" spc="-8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Types of trauma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096000" y="2461959"/>
            <a:ext cx="5410200" cy="2492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Acute trauma (single event, e.g., car accident)</a:t>
            </a:r>
          </a:p>
          <a:p>
            <a:pPr algn="l">
              <a:lnSpc>
                <a:spcPts val="2800"/>
              </a:lnSpc>
            </a:pPr>
            <a:endParaRPr lang="en-US" sz="20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Chronic trauma (ongoing, e.g., abuse or neglect)</a:t>
            </a:r>
          </a:p>
          <a:p>
            <a:pPr algn="l">
              <a:lnSpc>
                <a:spcPts val="2800"/>
              </a:lnSpc>
            </a:pPr>
            <a:endParaRPr lang="en-US" sz="20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Complex trauma (multiple traumatic events, often interpersonal)</a:t>
            </a:r>
          </a:p>
          <a:p>
            <a:pPr algn="l">
              <a:lnSpc>
                <a:spcPts val="2800"/>
              </a:lnSpc>
            </a:pPr>
            <a:endParaRPr lang="en-US" sz="20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6570" y="2461959"/>
            <a:ext cx="5410200" cy="2850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unigol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digwyddiad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sengl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e.e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-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damwain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car).</a:t>
            </a:r>
          </a:p>
          <a:p>
            <a:pPr algn="l">
              <a:lnSpc>
                <a:spcPts val="2800"/>
              </a:lnSpc>
            </a:pPr>
            <a:endParaRPr lang="en-US" sz="2000" spc="-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parhaol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parhaol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e.e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camdrin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esgeulustod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</a:t>
            </a:r>
          </a:p>
          <a:p>
            <a:pPr algn="l">
              <a:lnSpc>
                <a:spcPts val="2800"/>
              </a:lnSpc>
            </a:pPr>
            <a:endParaRPr lang="en-US" sz="2000" spc="-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cymhleth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nifer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ddigwyddiadau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spc="-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trawmatig</a:t>
            </a:r>
            <a:r>
              <a:rPr lang="en-US" sz="2000" spc="-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11979" y="127191"/>
            <a:ext cx="6368041" cy="1318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Achosion o drawma</a:t>
            </a:r>
          </a:p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Causes of trauma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15" y="1672532"/>
            <a:ext cx="3897174" cy="4051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Trychinebau naturiol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Salwch cronig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Cam-drin (corfforol, emosiynol)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 heb ei ddatrys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Tystio neu gael eich bwlio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Profedigaeth</a:t>
            </a:r>
          </a:p>
          <a:p>
            <a:pPr marL="519239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Sefyllfaoedd teuluol (ysgariad)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062716" y="1672532"/>
            <a:ext cx="3480254" cy="4499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Natural disasters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Chronic illness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Abuse (physical, emotional)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Unresolved trauma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Witnessing or being bullied</a:t>
            </a:r>
          </a:p>
          <a:p>
            <a:pPr marL="519240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Bereavement</a:t>
            </a:r>
          </a:p>
          <a:p>
            <a:pPr marL="519239" lvl="1" indent="-259620" algn="l">
              <a:lnSpc>
                <a:spcPts val="3530"/>
              </a:lnSpc>
              <a:buFont typeface="Arial"/>
              <a:buChar char="•"/>
            </a:pPr>
            <a:r>
              <a:rPr lang="en-US" sz="240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Family situations (divorce).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5702"/>
            <a:ext cx="12192000" cy="1023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62"/>
              </a:lnSpc>
            </a:pPr>
            <a:r>
              <a:rPr lang="en-US" sz="2830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Arwyddion</a:t>
            </a:r>
            <a:r>
              <a:rPr lang="en-US" sz="2830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bod </a:t>
            </a:r>
            <a:r>
              <a:rPr lang="en-US" sz="2830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plentyn</a:t>
            </a:r>
            <a:r>
              <a:rPr lang="en-US" sz="2830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830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wedi</a:t>
            </a:r>
            <a:r>
              <a:rPr lang="en-US" sz="2830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830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dioddef</a:t>
            </a:r>
            <a:r>
              <a:rPr lang="en-US" sz="2830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o </a:t>
            </a:r>
            <a:r>
              <a:rPr lang="en-US" sz="2830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drawma</a:t>
            </a:r>
            <a:r>
              <a:rPr lang="en-US" sz="2830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/ </a:t>
            </a:r>
          </a:p>
          <a:p>
            <a:pPr algn="ctr">
              <a:lnSpc>
                <a:spcPts val="3962"/>
              </a:lnSpc>
            </a:pPr>
            <a:r>
              <a:rPr lang="en-US" sz="2830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Signs a child has experienced trauma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777630" y="1074773"/>
            <a:ext cx="4854175" cy="5783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Having memories, thoughts or flashbacks that seem to come suddenly from nowhere (often called ‘intrusive’ thoughts)</a:t>
            </a:r>
          </a:p>
          <a:p>
            <a:pPr algn="l">
              <a:lnSpc>
                <a:spcPts val="2435"/>
              </a:lnSpc>
            </a:pPr>
            <a:endParaRPr lang="en-US" sz="17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Acting out or having angry or aggressive outbursts</a:t>
            </a:r>
          </a:p>
          <a:p>
            <a:pPr algn="l">
              <a:lnSpc>
                <a:spcPts val="2435"/>
              </a:lnSpc>
            </a:pPr>
            <a:endParaRPr lang="en-US" sz="17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Finding it difficult to calm down when they are distressed</a:t>
            </a:r>
          </a:p>
          <a:p>
            <a:pPr algn="l">
              <a:lnSpc>
                <a:spcPts val="2435"/>
              </a:lnSpc>
            </a:pPr>
            <a:endParaRPr lang="en-US" sz="17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Withdrawing from friends, family, school and activities they usually enjoy</a:t>
            </a:r>
          </a:p>
          <a:p>
            <a:pPr algn="l">
              <a:lnSpc>
                <a:spcPts val="2435"/>
              </a:lnSpc>
            </a:pPr>
            <a:endParaRPr lang="en-US" sz="17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Repeating certain behaviours or seeming agitated</a:t>
            </a:r>
          </a:p>
          <a:p>
            <a:pPr algn="l">
              <a:lnSpc>
                <a:spcPts val="2435"/>
              </a:lnSpc>
            </a:pPr>
            <a:endParaRPr lang="en-US" sz="17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Avoiding thinking about, talking about or being in situations which are related to a particular experience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98100" y="1074773"/>
            <a:ext cx="4854175" cy="5478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Cael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atgofion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neu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ol-fflachiadau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sy’n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dod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ymlaen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sydyn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o unman. (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Gelwir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feddyliau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ymwthiol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)</a:t>
            </a:r>
          </a:p>
          <a:p>
            <a:pPr algn="l">
              <a:lnSpc>
                <a:spcPts val="2435"/>
              </a:lnSpc>
            </a:pPr>
            <a:endParaRPr lang="en-US" sz="17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Gweld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anodd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rheoli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ei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dymer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 </a:t>
            </a:r>
          </a:p>
          <a:p>
            <a:pPr algn="l">
              <a:lnSpc>
                <a:spcPts val="2435"/>
              </a:lnSpc>
            </a:pPr>
            <a:endParaRPr lang="en-US" sz="17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Gweld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anodd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ymlacio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pan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fyddant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wedi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gwylltio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 </a:t>
            </a:r>
          </a:p>
          <a:p>
            <a:pPr algn="l">
              <a:lnSpc>
                <a:spcPts val="2435"/>
              </a:lnSpc>
            </a:pPr>
            <a:endParaRPr lang="en-US" sz="17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Tynnu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ôl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o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deulu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ffrindiau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ysgol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a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gweithgaredd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yr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ydym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fel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arfer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mwynhau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435"/>
              </a:lnSpc>
            </a:pPr>
            <a:endParaRPr lang="en-US" sz="17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Ailadrodd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ymddygiadau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penodol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neu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wedi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cynhyrfu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435"/>
              </a:lnSpc>
            </a:pPr>
            <a:endParaRPr lang="en-US" sz="17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372968" lvl="1" indent="-186484" algn="l">
              <a:lnSpc>
                <a:spcPts val="2435"/>
              </a:lnSpc>
              <a:buFont typeface="Arial"/>
              <a:buChar char="•"/>
            </a:pP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Osgoi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meddwl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siarad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neu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fod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mewn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sefyllfaoedd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sy’n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gysylltiedig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gyda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phrofiadau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7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pendol</a:t>
            </a:r>
            <a:r>
              <a:rPr lang="en-US" sz="17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55990" y="86340"/>
            <a:ext cx="9280021" cy="19563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Tlodi fel Achos Trawma Plentyndod</a:t>
            </a:r>
          </a:p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Poverty as a Cause of Childhood Trauma</a:t>
            </a:r>
          </a:p>
          <a:p>
            <a:pPr algn="ctr">
              <a:lnSpc>
                <a:spcPts val="5047"/>
              </a:lnSpc>
            </a:pPr>
            <a:endParaRPr lang="en-US" sz="3605" b="1" spc="-7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096000" y="1556787"/>
            <a:ext cx="6096000" cy="5218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Chronic Stress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Constant struggle for food, shelter, and safety increases anxiety.</a:t>
            </a:r>
          </a:p>
          <a:p>
            <a:pPr algn="l">
              <a:lnSpc>
                <a:spcPts val="2936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Educational Disadvantages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Limited access to resources, lower school engagement.</a:t>
            </a:r>
          </a:p>
          <a:p>
            <a:pPr algn="l">
              <a:lnSpc>
                <a:spcPts val="2936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Parental Strain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Increased risk of neglect or emotional unavailability.</a:t>
            </a:r>
          </a:p>
          <a:p>
            <a:pPr algn="l">
              <a:lnSpc>
                <a:spcPts val="2936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Social Isolation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Exclusion from peer activities due to financial limitations.</a:t>
            </a:r>
          </a:p>
          <a:p>
            <a:pPr algn="l">
              <a:lnSpc>
                <a:spcPts val="2936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Higher Risk of Abuse &amp; Exploitation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Vulnerability to crime, trafficking, and unsafe environments.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1537737"/>
            <a:ext cx="6096000" cy="4485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229"/>
              </a:lnSpc>
              <a:buFont typeface="Arial"/>
              <a:buChar char="•"/>
            </a:pP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Straen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Cronig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-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dioddef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gyson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dros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fwyd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lloches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diogelwch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cynyddu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lefelau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29"/>
              </a:lnSpc>
            </a:pPr>
            <a:endParaRPr lang="en-US" sz="2199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74979" lvl="1" indent="-237490" algn="l">
              <a:lnSpc>
                <a:spcPts val="3229"/>
              </a:lnSpc>
              <a:buFont typeface="Arial"/>
              <a:buChar char="•"/>
            </a:pP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Anfanteision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addysgiadol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Mynediad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cyfyngedig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adnoddau,llai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ymgysylltiad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gyda’r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29"/>
              </a:lnSpc>
            </a:pPr>
            <a:endParaRPr lang="en-US" sz="2199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74979" lvl="1" indent="-237490" algn="l">
              <a:lnSpc>
                <a:spcPts val="3229"/>
              </a:lnSpc>
              <a:buFont typeface="Arial"/>
              <a:buChar char="•"/>
            </a:pP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Straen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rhiant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Cynnydd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risg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esgeuluso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argaeledd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</a:t>
            </a:r>
          </a:p>
          <a:p>
            <a:pPr algn="l">
              <a:lnSpc>
                <a:spcPts val="3229"/>
              </a:lnSpc>
            </a:pPr>
            <a:endParaRPr lang="en-US" sz="2199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74979" lvl="1" indent="-237490" algn="l">
              <a:lnSpc>
                <a:spcPts val="3229"/>
              </a:lnSpc>
              <a:buFont typeface="Arial"/>
              <a:buChar char="•"/>
            </a:pP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Risg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uwch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o gam-</a:t>
            </a: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drin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ac </a:t>
            </a:r>
            <a:r>
              <a:rPr lang="en-US" sz="21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ecsbloetiaeth</a:t>
            </a:r>
            <a:r>
              <a:rPr lang="en-US" sz="21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  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fwy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agored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droseddau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amgylcheddau</a:t>
            </a:r>
            <a:r>
              <a:rPr lang="en-US" sz="21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199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anniogel</a:t>
            </a:r>
            <a:endParaRPr lang="en-US" sz="2199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55990" y="105390"/>
            <a:ext cx="9280021" cy="1789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7"/>
              </a:lnSpc>
            </a:pPr>
            <a:r>
              <a:rPr lang="en-US" sz="3205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Gwahaniaethu a trawma plentyndod / Discrimination and Childhood Trauma</a:t>
            </a:r>
          </a:p>
          <a:p>
            <a:pPr algn="ctr">
              <a:lnSpc>
                <a:spcPts val="5047"/>
              </a:lnSpc>
            </a:pPr>
            <a:endParaRPr lang="en-US" sz="3205" b="1" spc="-6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787" y="1592170"/>
            <a:ext cx="5739213" cy="44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Mathau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o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wahaniaethu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-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Hiliaeth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rhywiaeth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homoffobia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galluogrwydd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dosbarthiaeth</a:t>
            </a: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1467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Effaith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meddyliol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: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iselder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hunain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ddelwedd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1467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Rhwystrau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academig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chymdeithasol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Gwaharddiad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bwlio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cyfleoedd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1467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Trawma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cenhedlol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-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Effaith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seicolegol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wedi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etifeddu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trwy’r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cenhedlaethau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1467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Ffactorau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amddiffynnol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: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cynrychiolaeth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cynhwysiad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cymdeithasau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cefnogol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83487" y="1592170"/>
            <a:ext cx="5544502" cy="4827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Types of Discrimination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Racism, sexism, homophobia, ableism, classism.</a:t>
            </a:r>
          </a:p>
          <a:p>
            <a:pPr algn="l">
              <a:lnSpc>
                <a:spcPts val="1467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Impact on Mental Health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Anxiety, depression, low self-esteem.</a:t>
            </a:r>
          </a:p>
          <a:p>
            <a:pPr algn="l">
              <a:lnSpc>
                <a:spcPts val="1467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Academic &amp; Social Barriers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Exclusion, bullying, and lack of opportunities.</a:t>
            </a:r>
          </a:p>
          <a:p>
            <a:pPr algn="l">
              <a:lnSpc>
                <a:spcPts val="1467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Intergenerational Trauma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The emotional and psychological impact passed down through generations.</a:t>
            </a:r>
          </a:p>
          <a:p>
            <a:pPr algn="l">
              <a:lnSpc>
                <a:spcPts val="1467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Protective Factors</a:t>
            </a: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Representation, inclusion, supportive communities.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46241"/>
            <a:ext cx="12192000" cy="1069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7"/>
              </a:lnSpc>
            </a:pPr>
            <a:r>
              <a:rPr lang="en-US" sz="2905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Effeithiau trawma ar ddatblygiad / </a:t>
            </a:r>
          </a:p>
          <a:p>
            <a:pPr algn="ctr">
              <a:lnSpc>
                <a:spcPts val="4067"/>
              </a:lnSpc>
            </a:pPr>
            <a:r>
              <a:rPr lang="en-US" sz="2905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Impact of trauma on development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8260" y="1658402"/>
            <a:ext cx="5756124" cy="4103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Effeithiau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gwybyddol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anawsterau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canolbwyntio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cof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phroblemau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academaidd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43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Effeithiau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emosiynol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iselder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hunan-ddelwedd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dadreoleiddio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</a:t>
            </a:r>
          </a:p>
          <a:p>
            <a:pPr algn="l">
              <a:lnSpc>
                <a:spcPts val="2943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Effeithiau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ymddygiadol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Ymosodol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tynnu’n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ôl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ymddygiad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cymryd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risg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43"/>
              </a:lnSpc>
            </a:pPr>
            <a:endParaRPr lang="en-US" sz="200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Effeithiau</a:t>
            </a:r>
            <a:r>
              <a:rPr lang="en-US" sz="2005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5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corfforol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cwsg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peniau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tost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poenau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stumog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system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imiwnaidd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</a:t>
            </a:r>
            <a:r>
              <a:rPr lang="en-US" sz="200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3962" y="1658402"/>
            <a:ext cx="5908038" cy="4103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Cognitive Effects</a:t>
            </a:r>
            <a:r>
              <a:rPr lang="en-US" sz="20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Difficulty concentrating, memory problems, academic struggles.</a:t>
            </a:r>
          </a:p>
          <a:p>
            <a:pPr algn="l">
              <a:lnSpc>
                <a:spcPts val="2943"/>
              </a:lnSpc>
            </a:pPr>
            <a:endParaRPr lang="en-US" sz="200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Emotional Effects</a:t>
            </a:r>
            <a:r>
              <a:rPr lang="en-US" sz="20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Anxiety, depression, low self-esteem, emotional dysregulation.</a:t>
            </a:r>
          </a:p>
          <a:p>
            <a:pPr algn="l">
              <a:lnSpc>
                <a:spcPts val="2943"/>
              </a:lnSpc>
            </a:pPr>
            <a:endParaRPr lang="en-US" sz="200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Behavioural Effects</a:t>
            </a:r>
            <a:r>
              <a:rPr lang="en-US" sz="20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Aggression, withdrawal, risk-taking behaviour, regression.</a:t>
            </a:r>
          </a:p>
          <a:p>
            <a:pPr algn="l">
              <a:lnSpc>
                <a:spcPts val="2943"/>
              </a:lnSpc>
            </a:pPr>
            <a:endParaRPr lang="en-US" sz="200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2882" lvl="1" indent="-216441" algn="l">
              <a:lnSpc>
                <a:spcPts val="2943"/>
              </a:lnSpc>
              <a:buFont typeface="Arial"/>
              <a:buChar char="•"/>
            </a:pPr>
            <a:r>
              <a:rPr lang="en-US" sz="2005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Physical Effects</a:t>
            </a:r>
            <a:r>
              <a:rPr lang="en-US" sz="200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Sleep disturbances, headaches, stomach aches, weakened immune system.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27191"/>
            <a:ext cx="12192000" cy="679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Effaith gydol-oes trawma / Lifelong Impact of trauma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1084937"/>
            <a:ext cx="6493270" cy="5551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Risg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meddyliol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: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Tebygolrwydd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uwch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ddioddef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iselder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ac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anhwylder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personoliaeth</a:t>
            </a: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Anawsterau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perthnasoedd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anhawster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ffurfio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perthnasoedd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iach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ymddiriedaeth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Cyfyngiadau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addysgol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gyrfa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perfformio’n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academaidd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chadw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swyddi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Problemau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corfforol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Mwy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tebygol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ddioddef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ddiabetes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chlefyd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galon</a:t>
            </a: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Fwy </a:t>
            </a:r>
            <a:r>
              <a:rPr lang="en-US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tebygol</a:t>
            </a:r>
            <a:r>
              <a:rPr lang="en-US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o ail-</a:t>
            </a:r>
            <a:r>
              <a:rPr lang="en-US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drawmateiddio</a:t>
            </a:r>
            <a:r>
              <a:rPr lang="en-US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Risg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uwch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o ail-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drawmateiddio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: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Mwy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o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fregusrwydd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i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berthnasoedd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neu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erledigaeth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 Web (West European)"/>
              </a:rPr>
              <a:t>ymosodol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  <a:endParaRPr lang="en-US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93270" y="1185421"/>
            <a:ext cx="5698730" cy="4827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Mental Health Risks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Higher likelihood of depression, anxiety, and personality disorders.</a:t>
            </a:r>
          </a:p>
          <a:p>
            <a:pPr algn="l">
              <a:lnSpc>
                <a:spcPts val="1468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Relationship Struggles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Difficulty forming healthy attachments, trust issues.</a:t>
            </a:r>
          </a:p>
          <a:p>
            <a:pPr algn="l">
              <a:lnSpc>
                <a:spcPts val="1468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Educational &amp; Career Limitations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Struggles with academic performance and job stability.</a:t>
            </a:r>
          </a:p>
          <a:p>
            <a:pPr algn="l">
              <a:lnSpc>
                <a:spcPts val="1468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Physical Health Problems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Increased risk of chronic illnesses like heart disease and diabetes.</a:t>
            </a:r>
          </a:p>
          <a:p>
            <a:pPr algn="l">
              <a:lnSpc>
                <a:spcPts val="1468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Higher Risk of Re-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Traumatisation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Greater vulnerability to abusive relationships or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victimisation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27191"/>
            <a:ext cx="12192000" cy="679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PTSD (Post traumatic stress)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70821" y="1084937"/>
            <a:ext cx="6170620" cy="5181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Diffiniad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cyflwr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meddyliol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deillio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brofiadau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dystio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digwyddiadau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trawmatig</a:t>
            </a: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Symptomau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Meddyliau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ymwthiol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fflachiadau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hunllefau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Gorddeffroad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dechrau’n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syml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anhawaster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cysgu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anniddig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Osgoi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osgoi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llefydd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pobl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neu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atgofion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atgoffa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drawma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.)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Meddyliau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negatif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newid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tymer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(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hunan-fai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diffrwythder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Tebygol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goroeswr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cam-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drin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ffoaduriaid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dioddefwyr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ddamweiniau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plant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gartrefi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ymosodol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93270" y="1084937"/>
            <a:ext cx="5698730" cy="4846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Definition: 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 mental health condition triggered by experiencing or witnessing a traumatic event.</a:t>
            </a: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Symptoms: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Intrusive thoughts (flashbacks, nightmares).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Hyperarousal (starting easily, trouble sleeping, irritability).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Avoidance (avoiding places, people, or memories linked to trauma).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Negative thoughts &amp; mood changes (self-blame, emotional numbness).</a:t>
            </a:r>
          </a:p>
          <a:p>
            <a:pPr marL="431801" lvl="1" indent="-215900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Common in: Abuse survivors, refugees, accident victims, and children from violent homes.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27191"/>
            <a:ext cx="12192000" cy="679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7"/>
              </a:lnSpc>
            </a:pPr>
            <a:r>
              <a:rPr lang="en-US" sz="3605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C-PTSD ( Complex PTSD)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4029" y="1082807"/>
            <a:ext cx="5931971" cy="574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24"/>
              </a:lnSpc>
            </a:pPr>
            <a:r>
              <a:rPr lang="en-US" sz="206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</a:t>
            </a:r>
            <a:r>
              <a:rPr lang="en-US" sz="206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</a:t>
            </a:r>
            <a:r>
              <a:rPr lang="en-US" sz="206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C-PTSD </a:t>
            </a:r>
            <a:r>
              <a:rPr lang="en-US" sz="206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206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6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wahanol</a:t>
            </a:r>
            <a:r>
              <a:rPr lang="en-US" sz="206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6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</a:t>
            </a:r>
            <a:r>
              <a:rPr lang="en-US" sz="206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PTSD</a:t>
            </a: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PTSD: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Canlyniad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un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digwyddiad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trawmatig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1467"/>
              </a:lnSpc>
            </a:pPr>
            <a:endParaRPr lang="en-US" sz="206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C-PTSD: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Wedi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achosi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parhaol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(Cam-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drin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trais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domestig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</a:t>
            </a:r>
          </a:p>
          <a:p>
            <a:pPr algn="l">
              <a:lnSpc>
                <a:spcPts val="1467"/>
              </a:lnSpc>
            </a:pPr>
            <a:endParaRPr lang="en-US" sz="206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</a:pPr>
            <a:r>
              <a:rPr lang="en-US" sz="206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Symptomau</a:t>
            </a:r>
            <a:r>
              <a:rPr lang="en-US" sz="206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C-PTSD</a:t>
            </a: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rheoli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emosiynau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hwyliau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amrywio’n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eithriadol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</a:t>
            </a:r>
          </a:p>
          <a:p>
            <a:pPr algn="l">
              <a:lnSpc>
                <a:spcPts val="1467"/>
              </a:lnSpc>
            </a:pPr>
            <a:endParaRPr lang="en-US" sz="206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euogrwydd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chywilydd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dwfn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215899" lvl="1" indent="-107950" algn="l">
              <a:lnSpc>
                <a:spcPts val="1467"/>
              </a:lnSpc>
              <a:buFont typeface="Arial"/>
              <a:buChar char="•"/>
            </a:pPr>
            <a:endParaRPr lang="en-US" sz="206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gydag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ymddiriedaeth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pherthnasoedd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1467"/>
              </a:lnSpc>
            </a:pPr>
            <a:endParaRPr lang="en-US" sz="206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Daduniad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datgysylltiad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chronig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1467"/>
              </a:lnSpc>
            </a:pPr>
            <a:endParaRPr lang="en-US" sz="206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4755" lvl="1" indent="-222377" algn="l">
              <a:lnSpc>
                <a:spcPts val="3024"/>
              </a:lnSpc>
              <a:buFont typeface="Arial"/>
              <a:buChar char="•"/>
            </a:pP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Pam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mae’n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anodd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drin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Fel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arfer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wedi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cysylltu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parhaol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6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perthynol</a:t>
            </a:r>
            <a:r>
              <a:rPr lang="en-US" sz="206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1919" y="1173329"/>
            <a:ext cx="5300081" cy="5501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27"/>
              </a:lnSpc>
            </a:pPr>
            <a:r>
              <a:rPr lang="en-US" sz="2062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is C-PTSD different from PTSD?</a:t>
            </a: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PTSD: Results from a single traumatic event.</a:t>
            </a:r>
          </a:p>
          <a:p>
            <a:pPr marL="215899" lvl="1" indent="-107950" algn="l">
              <a:lnSpc>
                <a:spcPts val="1467"/>
              </a:lnSpc>
              <a:buFont typeface="Arial"/>
              <a:buChar char="•"/>
            </a:pPr>
            <a:endParaRPr lang="en-US" sz="206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C-PTSD: Caused by prolonged trauma (e.g., childhood abuse, domestic violence).</a:t>
            </a:r>
          </a:p>
          <a:p>
            <a:pPr algn="l">
              <a:lnSpc>
                <a:spcPts val="1467"/>
              </a:lnSpc>
            </a:pPr>
            <a:endParaRPr lang="en-US" sz="206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7"/>
              </a:lnSpc>
            </a:pPr>
            <a:r>
              <a:rPr lang="en-US" sz="2062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Symptoms of C-PTSD:</a:t>
            </a: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Emotional dysregulation (extreme mood swings).</a:t>
            </a: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Deep-seated shame or guilt.</a:t>
            </a:r>
          </a:p>
          <a:p>
            <a:pPr algn="l">
              <a:lnSpc>
                <a:spcPts val="1467"/>
              </a:lnSpc>
            </a:pPr>
            <a:endParaRPr lang="en-US" sz="206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Struggles with trust and relationships.</a:t>
            </a:r>
          </a:p>
          <a:p>
            <a:pPr algn="l">
              <a:lnSpc>
                <a:spcPts val="1467"/>
              </a:lnSpc>
            </a:pPr>
            <a:endParaRPr lang="en-US" sz="206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Chronic dissociation or detachment.</a:t>
            </a:r>
          </a:p>
          <a:p>
            <a:pPr algn="l">
              <a:lnSpc>
                <a:spcPts val="1467"/>
              </a:lnSpc>
            </a:pPr>
            <a:endParaRPr lang="en-US" sz="2062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45195" lvl="1" indent="-222597" algn="l">
              <a:lnSpc>
                <a:spcPts val="3027"/>
              </a:lnSpc>
              <a:buFont typeface="Arial"/>
              <a:buChar char="•"/>
            </a:pPr>
            <a:r>
              <a:rPr lang="en-US" sz="206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Why it’s harder to treat: Often tied to long-term neglect and relational trauma.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59375"/>
            <a:ext cx="12192000" cy="1156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7"/>
              </a:lnSpc>
            </a:pPr>
            <a:r>
              <a:rPr lang="en-US" sz="3205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Layard &amp; Hagell (2015) – The Importance of Child Well-Being</a:t>
            </a:r>
          </a:p>
          <a:p>
            <a:pPr algn="ctr">
              <a:lnSpc>
                <a:spcPts val="4487"/>
              </a:lnSpc>
            </a:pPr>
            <a:endParaRPr lang="en-US" sz="3205" b="1" spc="-6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51952" y="1145615"/>
            <a:ext cx="5339681" cy="544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9"/>
              </a:lnSpc>
            </a:pPr>
            <a:r>
              <a:rPr lang="en-US" sz="2254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Prif </a:t>
            </a:r>
            <a:r>
              <a:rPr lang="en-US" sz="2254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ganfyddiadau</a:t>
            </a:r>
            <a:r>
              <a:rPr lang="en-US" sz="2254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254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adroddiad</a:t>
            </a:r>
            <a:r>
              <a:rPr lang="en-US" sz="2254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“Healthy Young Minds”:</a:t>
            </a:r>
          </a:p>
          <a:p>
            <a:pPr algn="l">
              <a:lnSpc>
                <a:spcPts val="3309"/>
              </a:lnSpc>
            </a:pPr>
            <a:endParaRPr lang="en-US" sz="2254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486749" lvl="1" indent="-243375" algn="l">
              <a:lnSpc>
                <a:spcPts val="3309"/>
              </a:lnSpc>
              <a:buFont typeface="Arial"/>
              <a:buChar char="•"/>
            </a:pP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meddyliol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plentyndod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effeithio’n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sylweddol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fywyd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fel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oedolyn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309"/>
              </a:lnSpc>
            </a:pPr>
            <a:endParaRPr lang="en-US" sz="225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86749" lvl="1" indent="-243375" algn="l">
              <a:lnSpc>
                <a:spcPts val="3309"/>
              </a:lnSpc>
              <a:buFont typeface="Arial"/>
              <a:buChar char="•"/>
            </a:pP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Ymyrraeth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gynnar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hanfodol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atal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gydol-oes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309"/>
              </a:lnSpc>
            </a:pPr>
            <a:endParaRPr lang="en-US" sz="225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86749" lvl="1" indent="-243375" algn="l">
              <a:lnSpc>
                <a:spcPts val="3309"/>
              </a:lnSpc>
              <a:buFont typeface="Arial"/>
              <a:buChar char="•"/>
            </a:pP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Sgiliau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cymdeithasol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ac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yr un mor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bwysig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llwyddiant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254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academaidd</a:t>
            </a:r>
            <a:r>
              <a:rPr lang="en-US" sz="2254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309"/>
              </a:lnSpc>
            </a:pPr>
            <a:endParaRPr lang="en-US" sz="2254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679269" y="1664613"/>
            <a:ext cx="4944343" cy="44217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2"/>
              </a:lnSpc>
            </a:pPr>
            <a:r>
              <a:rPr lang="en-US" sz="2174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Findings from “Healthy Young Minds” Report:</a:t>
            </a:r>
          </a:p>
          <a:p>
            <a:pPr algn="l">
              <a:lnSpc>
                <a:spcPts val="3192"/>
              </a:lnSpc>
            </a:pPr>
            <a:endParaRPr lang="en-US" sz="2174" b="1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192"/>
              </a:lnSpc>
            </a:pPr>
            <a:r>
              <a:rPr lang="en-US" sz="217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Mental health issues in childhood significantly impact adult well-being.</a:t>
            </a:r>
          </a:p>
          <a:p>
            <a:pPr algn="l">
              <a:lnSpc>
                <a:spcPts val="3192"/>
              </a:lnSpc>
            </a:pPr>
            <a:endParaRPr lang="en-US" sz="217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92"/>
              </a:lnSpc>
            </a:pPr>
            <a:r>
              <a:rPr lang="en-US" sz="217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Early intervention is critical to preventing lifelong struggles.</a:t>
            </a:r>
          </a:p>
          <a:p>
            <a:pPr algn="l">
              <a:lnSpc>
                <a:spcPts val="3192"/>
              </a:lnSpc>
            </a:pPr>
            <a:endParaRPr lang="en-US" sz="217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92"/>
              </a:lnSpc>
            </a:pPr>
            <a:r>
              <a:rPr lang="en-US" sz="217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Social and emotional skills are just as important as academic achievement.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59375"/>
            <a:ext cx="12192000" cy="1156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7"/>
              </a:lnSpc>
            </a:pPr>
            <a:r>
              <a:rPr lang="en-US" sz="3205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Layard &amp; Hagell (2015) – The Importance of Child Well-Being</a:t>
            </a:r>
          </a:p>
          <a:p>
            <a:pPr algn="ctr">
              <a:lnSpc>
                <a:spcPts val="4487"/>
              </a:lnSpc>
            </a:pPr>
            <a:endParaRPr lang="en-US" sz="3205" b="1" spc="-6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85800" y="1033103"/>
            <a:ext cx="4675982" cy="5181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68" lvl="1" indent="-215934" algn="l">
              <a:lnSpc>
                <a:spcPts val="2936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Cost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economaidd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-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heb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gael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drin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gynnydd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defnydd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ofal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a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gwasanaethau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Goblygiadau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gyfer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addysg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pholisi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.</a:t>
            </a:r>
          </a:p>
          <a:p>
            <a:pPr algn="l">
              <a:lnSpc>
                <a:spcPts val="2936"/>
              </a:lnSpc>
            </a:pPr>
            <a:endParaRPr lang="en-US" sz="2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431868" lvl="1" indent="-215934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Dylai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ysgolion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flaenoriaethu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cefnogaeth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ochr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ochor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ag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academyddion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2936"/>
              </a:lnSpc>
            </a:pPr>
            <a:endParaRPr lang="en-US" sz="2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31868" lvl="1" indent="-215934" algn="l">
              <a:lnSpc>
                <a:spcPts val="2936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Buddsoddiad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cyfleusterau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meddyliol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plant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leihau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costau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2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dyfodol</a:t>
            </a:r>
            <a:r>
              <a:rPr lang="en-US" sz="2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20736" y="1334199"/>
            <a:ext cx="4439528" cy="4103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6"/>
              </a:lnSpc>
            </a:pP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• Economic cost: Untreated childhood trauma leads to increased healthcare and social service use.</a:t>
            </a:r>
          </a:p>
          <a:p>
            <a:pPr algn="l">
              <a:lnSpc>
                <a:spcPts val="2936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r>
              <a:rPr lang="en-US" sz="2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Implications for Education &amp; Policy:</a:t>
            </a:r>
          </a:p>
          <a:p>
            <a:pPr algn="l">
              <a:lnSpc>
                <a:spcPts val="2936"/>
              </a:lnSpc>
            </a:pPr>
            <a:endParaRPr lang="en-US" sz="2000" b="1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2936"/>
              </a:lnSpc>
            </a:pP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Schools should prioritise emotional support alongside academics.</a:t>
            </a:r>
          </a:p>
          <a:p>
            <a:pPr algn="l">
              <a:lnSpc>
                <a:spcPts val="2936"/>
              </a:lnSpc>
            </a:pPr>
            <a:endParaRPr lang="en-US" sz="2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2936"/>
              </a:lnSpc>
            </a:pPr>
            <a:r>
              <a:rPr lang="en-US" sz="2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Investment in child mental health services reduces future societal costs.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123825"/>
            <a:ext cx="12192000" cy="1045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42"/>
              </a:lnSpc>
            </a:pPr>
            <a:r>
              <a:rPr lang="en-US" sz="3030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Adnabod</a:t>
            </a:r>
            <a:r>
              <a:rPr lang="en-US" sz="3030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30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Trawma</a:t>
            </a:r>
            <a:r>
              <a:rPr lang="en-US" sz="3030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30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mewn</a:t>
            </a:r>
            <a:r>
              <a:rPr lang="en-US" sz="3030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 </a:t>
            </a:r>
            <a:r>
              <a:rPr lang="en-US" sz="3030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ysgolion</a:t>
            </a:r>
            <a:r>
              <a:rPr lang="en-US" sz="3030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/ </a:t>
            </a:r>
          </a:p>
          <a:p>
            <a:pPr algn="ctr">
              <a:lnSpc>
                <a:spcPts val="4242"/>
              </a:lnSpc>
            </a:pPr>
            <a:r>
              <a:rPr lang="en-US" sz="3030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Recognising</a:t>
            </a:r>
            <a:r>
              <a:rPr lang="en-US" sz="3030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Trauma in a School Setting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173461" y="1276707"/>
            <a:ext cx="5332739" cy="5413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Emotional signs: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Anxiety, mood swings, excessive fearfulness.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Behavioural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signs: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Acting out, defiance, over-compliance.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Academic signs: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Declining performance, avoidance, perfectionism.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Social signs: 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Withdrawal, difficulty forming relationships, mistrust of authority figures.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Draw links to Bowlby, Maslow and Bronfenbrenner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34031" y="1276707"/>
            <a:ext cx="5332739" cy="5912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Arwyddion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emosiynol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Pryder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hwyliau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newid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ofn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gormodol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Arwyddion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ymddygiadol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-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gweithredu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herio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gor-gydymffurfio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Arwyddion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academaidd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Perfformiad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gwaethygu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osgoi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perffeithrwydd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Arwyddion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cymdeithasol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: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tynnu’n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ôl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problemau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ffurfio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perthnasau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diffyg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ymddiriedaeth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mewn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ffigurau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awdurdodol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Cysylltiadau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gyda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Bowlby, Maslow a Bronfenbrenner.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47714"/>
            <a:ext cx="12192000" cy="613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22"/>
              </a:lnSpc>
            </a:pPr>
            <a:r>
              <a:rPr lang="en-US" sz="323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Pryd mae angen therapi ? / When is Therapy Needed?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627777" y="1349092"/>
            <a:ext cx="4878423" cy="4327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Persistent emotional distress (e.g., anxiety, depression, panic attacks).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Self-harm, suicidal thoughts, or destructive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behaviour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Inability to function in daily life (school, friendships, home life).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Intense fear, hypervigilance, or avoidance behaviors.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5800" y="1349092"/>
            <a:ext cx="4878423" cy="4438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Gofid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emosiynol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parhaol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(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e.e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pryder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iselder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pyliau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o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banig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)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Hunan-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niweidio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meddyliau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o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hunanladdiad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neu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ymddygiad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dinistriol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Yr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anallu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weithio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o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ddydd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ddydd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(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ysgol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ffrindiau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bywyd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cartref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.)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Gor-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ofn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gorwyliadwrus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, neu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osgoi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ymddygiadau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29921"/>
            <a:ext cx="12192000" cy="99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22"/>
              </a:lnSpc>
            </a:pPr>
            <a:r>
              <a:rPr lang="en-US" sz="2730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mae therapi yn helpu plant gyda trawma / </a:t>
            </a:r>
          </a:p>
          <a:p>
            <a:pPr algn="ctr">
              <a:lnSpc>
                <a:spcPts val="3822"/>
              </a:lnSpc>
            </a:pPr>
            <a:r>
              <a:rPr lang="en-US" sz="2730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Therapy Helps Childhood Trauma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213606" y="1349092"/>
            <a:ext cx="4292594" cy="5051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CBT</a:t>
            </a:r>
            <a:r>
              <a:rPr lang="en-US" sz="20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(Cognitive Behavioral Therapy): Helps reframe negative thoughts and behaviors.</a:t>
            </a:r>
          </a:p>
          <a:p>
            <a:pPr algn="l">
              <a:lnSpc>
                <a:spcPts val="2858"/>
              </a:lnSpc>
            </a:pPr>
            <a:endParaRPr lang="en-US" sz="20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Play Therapy</a:t>
            </a:r>
            <a:r>
              <a:rPr lang="en-US" sz="20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: Especially for young children to express emotions non-verbally.</a:t>
            </a:r>
          </a:p>
          <a:p>
            <a:pPr algn="l">
              <a:lnSpc>
                <a:spcPts val="2858"/>
              </a:lnSpc>
            </a:pPr>
            <a:endParaRPr lang="en-US" sz="20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Attachment-Based Therapy</a:t>
            </a:r>
            <a:r>
              <a:rPr lang="en-US" sz="20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: Supports children with disrupted attachments (e.g., foster care).</a:t>
            </a:r>
          </a:p>
          <a:p>
            <a:pPr algn="l">
              <a:lnSpc>
                <a:spcPts val="2858"/>
              </a:lnSpc>
            </a:pPr>
            <a:endParaRPr lang="en-US" sz="2027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Family Therapy</a:t>
            </a:r>
            <a:r>
              <a:rPr lang="en-US" sz="2027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: Strengthens family relationships and healing.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5911" y="1349092"/>
            <a:ext cx="4292594" cy="5168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Therapi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ymddygiad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gwybyddol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Helpu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ail-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fframio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meddyliau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negatif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ac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ymddygiadau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Therapi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Chwarae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: 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enwedig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blant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ifanc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fynegi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emosiynau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yn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ddi-eiriol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Therapi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yn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seiliedig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ar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ymlyniad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: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Cefnogi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plant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gyda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phroblemau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ymlyniad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 (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E.e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-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gofal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maeth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)</a:t>
            </a:r>
          </a:p>
          <a:p>
            <a:pPr algn="l">
              <a:lnSpc>
                <a:spcPts val="2858"/>
              </a:lnSpc>
            </a:pPr>
            <a:endParaRPr lang="en-US" sz="2027" dirty="0">
              <a:solidFill>
                <a:srgbClr val="000000"/>
              </a:solidFill>
              <a:latin typeface="Lato"/>
              <a:ea typeface="Lato"/>
              <a:cs typeface="Lato"/>
              <a:sym typeface="Lato"/>
            </a:endParaRPr>
          </a:p>
          <a:p>
            <a:pPr marL="437737" lvl="1" indent="-218868" algn="l">
              <a:lnSpc>
                <a:spcPts val="2858"/>
              </a:lnSpc>
              <a:buFont typeface="Arial"/>
              <a:buChar char="•"/>
            </a:pP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Therapi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0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teuluol</a:t>
            </a:r>
            <a:r>
              <a:rPr lang="en-US" sz="20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: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Cryfhau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perthynas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gyda’r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teulu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 ac </a:t>
            </a:r>
            <a:r>
              <a:rPr lang="en-US" sz="2027" dirty="0" err="1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iachau</a:t>
            </a:r>
            <a:r>
              <a:rPr lang="en-US" sz="2027" dirty="0">
                <a:solidFill>
                  <a:srgbClr val="000000"/>
                </a:solidFill>
                <a:latin typeface="Lato"/>
                <a:ea typeface="Lato"/>
                <a:cs typeface="Lato"/>
                <a:sym typeface="Lato"/>
              </a:rPr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09614"/>
            <a:ext cx="12192000" cy="790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2"/>
              </a:lnSpc>
            </a:pPr>
            <a:r>
              <a:rPr lang="en-US" sz="4130" b="1" spc="-8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Tasg / Task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800" y="4711845"/>
            <a:ext cx="10820400" cy="19370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8863" lvl="1" indent="-294431" algn="l">
              <a:lnSpc>
                <a:spcPts val="3845"/>
              </a:lnSpc>
              <a:buFont typeface="Arial"/>
              <a:buChar char="•"/>
            </a:pPr>
            <a:r>
              <a:rPr lang="en-US" sz="2727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Provide a brief case study of a child experiencing trauma.</a:t>
            </a:r>
          </a:p>
          <a:p>
            <a:pPr marL="588863" lvl="1" indent="-294431" algn="l">
              <a:lnSpc>
                <a:spcPts val="3845"/>
              </a:lnSpc>
              <a:buFont typeface="Arial"/>
              <a:buChar char="•"/>
            </a:pPr>
            <a:r>
              <a:rPr lang="en-US" sz="2727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Ask students to identify signs of trauma and consider what therapy might help.</a:t>
            </a:r>
          </a:p>
          <a:p>
            <a:pPr algn="l">
              <a:lnSpc>
                <a:spcPts val="3845"/>
              </a:lnSpc>
            </a:pPr>
            <a:endParaRPr lang="en-US" sz="2727" b="1">
              <a:solidFill>
                <a:srgbClr val="000000"/>
              </a:solidFill>
              <a:latin typeface="Lato Bold"/>
              <a:ea typeface="Lato Bold"/>
              <a:cs typeface="Lato Bold"/>
              <a:sym typeface="Lato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5800" y="1491967"/>
            <a:ext cx="10820400" cy="2422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8863" lvl="1" indent="-294431" algn="l">
              <a:lnSpc>
                <a:spcPts val="3845"/>
              </a:lnSpc>
              <a:buFont typeface="Arial"/>
              <a:buChar char="•"/>
            </a:pP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Darparwch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astudiaeth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achos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o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blentyn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sydd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wedi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dioddef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o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drawma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.</a:t>
            </a:r>
          </a:p>
          <a:p>
            <a:pPr marL="588863" lvl="1" indent="-294431" algn="l">
              <a:lnSpc>
                <a:spcPts val="3845"/>
              </a:lnSpc>
              <a:buFont typeface="Arial"/>
              <a:buChar char="•"/>
            </a:pP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Gofynnwch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i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fyfyrwr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adnabod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arwyddion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o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drawma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ac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ystyried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pa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therapi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sy’n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gallu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</a:t>
            </a:r>
            <a:r>
              <a:rPr lang="en-US" sz="2727" b="1" dirty="0" err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helpu</a:t>
            </a:r>
            <a:r>
              <a:rPr lang="en-US" sz="2727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.</a:t>
            </a:r>
          </a:p>
          <a:p>
            <a:pPr algn="l">
              <a:lnSpc>
                <a:spcPts val="3845"/>
              </a:lnSpc>
            </a:pPr>
            <a:endParaRPr lang="en-US" sz="2727" b="1" dirty="0">
              <a:solidFill>
                <a:srgbClr val="000000"/>
              </a:solidFill>
              <a:latin typeface="Lato Bold"/>
              <a:ea typeface="Lato Bold"/>
              <a:cs typeface="Lato Bold"/>
              <a:sym typeface="Lato 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95471"/>
            <a:ext cx="12192000" cy="1060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9"/>
              </a:lnSpc>
            </a:pPr>
            <a:r>
              <a:rPr lang="en-US" sz="3480" spc="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Beth </a:t>
            </a:r>
            <a:r>
              <a:rPr lang="en-US" sz="3480" spc="3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yw</a:t>
            </a:r>
            <a:r>
              <a:rPr lang="en-US" sz="3480" spc="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480" spc="3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effaith</a:t>
            </a:r>
            <a:r>
              <a:rPr lang="en-US" sz="3480" spc="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480" spc="3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3480" spc="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480" spc="3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480" spc="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yr </a:t>
            </a:r>
            <a:r>
              <a:rPr lang="en-US" sz="3480" spc="3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ymennydd</a:t>
            </a:r>
            <a:endParaRPr lang="en-US" sz="3480" spc="3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4179"/>
              </a:lnSpc>
            </a:pPr>
            <a:r>
              <a:rPr lang="en-US" sz="3480" spc="3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What is the impact of childhood trauma on the brain?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186802" y="4050001"/>
            <a:ext cx="128168" cy="35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38"/>
              </a:lnSpc>
            </a:pPr>
            <a:r>
              <a:rPr lang="en-US" sz="2027" spc="-22">
                <a:solidFill>
                  <a:srgbClr val="000000"/>
                </a:solidFill>
                <a:latin typeface="Open Sans Condensed"/>
                <a:ea typeface="Open Sans Condensed"/>
                <a:cs typeface="Open Sans Condensed"/>
                <a:sym typeface="Open Sans Condensed"/>
                <a:hlinkClick r:id="rId3" tooltip="https://youtu.be/xYBUY1kZpf8"/>
              </a:rPr>
              <a:t>–</a:t>
            </a:r>
          </a:p>
        </p:txBody>
      </p:sp>
      <p:pic>
        <p:nvPicPr>
          <p:cNvPr id="4" name="Picture 4"/>
          <p:cNvPicPr>
            <a:picLocks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18119" y="1468373"/>
            <a:ext cx="9355762" cy="525850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66290" y="514350"/>
            <a:ext cx="8859420" cy="839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05"/>
              </a:lnSpc>
            </a:pPr>
            <a:r>
              <a:rPr lang="en-US" sz="4432" spc="-8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Asynchronous task for week 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84337" y="2316642"/>
            <a:ext cx="8423326" cy="1824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9"/>
              </a:lnSpc>
            </a:pPr>
            <a:r>
              <a:rPr lang="en-US" sz="3206" b="1">
                <a:solidFill>
                  <a:srgbClr val="474B57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Trauma-informed practices </a:t>
            </a:r>
            <a:r>
              <a:rPr lang="en-US" sz="3206">
                <a:solidFill>
                  <a:srgbClr val="474B57"/>
                </a:solidFill>
                <a:latin typeface="Calibri (MS)"/>
                <a:ea typeface="Calibri (MS)"/>
                <a:cs typeface="Calibri (MS)"/>
                <a:sym typeface="Calibri (MS)"/>
              </a:rPr>
              <a:t>Available at: </a:t>
            </a:r>
          </a:p>
          <a:p>
            <a:pPr algn="ctr">
              <a:lnSpc>
                <a:spcPts val="7479"/>
              </a:lnSpc>
            </a:pP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h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ttp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s: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//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wke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.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lt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/w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/s/Te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tD</a:t>
            </a:r>
            <a:r>
              <a:rPr lang="en-US" sz="3206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 </a:t>
            </a:r>
            <a:r>
              <a:rPr lang="en-US" sz="3206" b="1">
                <a:solidFill>
                  <a:srgbClr val="85C4D2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wke.lt/w/s/TetDBp"/>
              </a:rPr>
              <a:t>Bp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161925"/>
            <a:ext cx="12192000" cy="6919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spc="-7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Reference list</a:t>
            </a: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All Wales Traumatic Stress Quality Improvement Ini. (n.d.). Childhood Trauma. [online] Available at: https://traumaticstress.nhs.wales/children-and-young-people/what-is-trauma/about-child-trauma/childhood-trauma/.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Cullinan, C. (2018). Taking Your Child to a Therapist (for Parents) - KidsHealth. [online] Kidshealth.org. Available at: https://kidshealth.org/en/parents/finding-therapist.html.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Layard, R. and Hagell, A. (2015). HEALTHY YOUNG MINDS TRANSFORMING THE MENTAL HEALTH OF CHILDREN. [online] Available at: https://www.imperial.ac.uk/media/imperial-college/institute-of-global-health-innovation/public/Children-mental-health.pdf.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Lindberg, S. (2021). Therapy for Childhood Trauma Can Make a Huge Difference. [online] Healthline. Available at: https://www.healthline.com/health/mental-health/therapy-for-childhood-trauma.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Matejic, P. (2020). Poverty in Wales 2020 | Joseph Rowntree Foundation. [online] www.jrf.org.uk. Available at: https://www.jrf.org.uk/poverty-in-wales-2020.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506730"/>
            <a:ext cx="12192000" cy="5758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McFARLANE, A.C. (2010). The long-term costs of traumatic stress: Intertwined physical and psychological consequences. World Psychiatry, [online] 9(1), pp.3–10. doi:https://doi.org/10.1002/j.2051-5545.2010.tb00254.x.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Mind (2023). About Trauma. [online] www.mind.org.uk. Available at: https://www.mind.org.uk/information-support/types-of-mental-health-problems/trauma/about-trauma/.</a:t>
            </a:r>
          </a:p>
          <a:p>
            <a:pPr algn="l">
              <a:lnSpc>
                <a:spcPts val="154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NHS (2021). Complex PTSD - Post-traumatic stress disorder. [online] nhs.uk. Available at: https://www.nhs.uk/mental-health/conditions/post-traumatic-stress-disorder-ptsd/complex/.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NSPCC (2021). Understanding Child Brain Development. [online] NSPCC Learning. Available at: https://learning.nspcc.org.uk/child-health-development/childhood-trauma-brain-development.</a:t>
            </a:r>
          </a:p>
          <a:p>
            <a:pPr algn="l">
              <a:lnSpc>
                <a:spcPts val="1400"/>
              </a:lnSpc>
              <a:spcBef>
                <a:spcPct val="0"/>
              </a:spcBef>
            </a:pPr>
            <a:endParaRPr lang="en-US" sz="24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Peterson, S. (2018). About Child Trauma. [online] The National Child Traumatic Stress Network. Available at: https://www.nctsn.org/what-is-child-trauma/about-child-trauma.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26351"/>
            <a:ext cx="12192000" cy="6815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Trauma Informed Schools UK (2023). What is a Trauma Informed School? [online] www.traumainformedschools.co.uk. Available at: https://www.traumainformedschools.co.uk/home/what-is-a-trauma-informed-school.</a:t>
            </a:r>
          </a:p>
          <a:p>
            <a:pPr algn="l">
              <a:lnSpc>
                <a:spcPts val="1259"/>
              </a:lnSpc>
            </a:pPr>
            <a:endParaRPr lang="en-US" sz="23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UNICEF (2022). Rights denied The impact of discrimination on children. [online] Available at: https://www.unicef.org/media/130801/file/rights-denied-discrimination-children-EN.pdf.</a:t>
            </a:r>
          </a:p>
          <a:p>
            <a:pPr algn="l">
              <a:lnSpc>
                <a:spcPts val="1259"/>
              </a:lnSpc>
              <a:spcBef>
                <a:spcPct val="0"/>
              </a:spcBef>
            </a:pPr>
            <a:endParaRPr lang="en-US" sz="23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Webley, P. (2024). Meadows Psychology Service. [online] Meadows. Available at: https://meadowspsychologyservice.co.uk/childhood-trauma-in-the-classroom/.</a:t>
            </a:r>
          </a:p>
          <a:p>
            <a:pPr algn="l">
              <a:lnSpc>
                <a:spcPts val="1259"/>
              </a:lnSpc>
              <a:spcBef>
                <a:spcPct val="0"/>
              </a:spcBef>
            </a:pPr>
            <a:endParaRPr lang="en-US" sz="23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Welsh Government (2020). Health and Well-being: Introduction - Hwb. [online] hwb.gov.wales. Available at: https://hwb.gov.wales/curriculum-for-wales/health-and-well-being/.</a:t>
            </a:r>
          </a:p>
          <a:p>
            <a:pPr algn="l">
              <a:lnSpc>
                <a:spcPts val="1259"/>
              </a:lnSpc>
              <a:spcBef>
                <a:spcPct val="0"/>
              </a:spcBef>
            </a:pPr>
            <a:endParaRPr lang="en-US" sz="23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www.psychiatryfortworth.com. (n.d.). Signs You May Be Dealing With Lingering Effects of Childhood Trauma : Institute For Advanced Psychiatry: Psychiatrists. [online] Available at: https://www.psychiatryfortworth.com/blog/signs-you-may-be-dealing-with-lingering-effects-of-childhood-trauma.</a:t>
            </a:r>
          </a:p>
          <a:p>
            <a:pPr algn="l">
              <a:lnSpc>
                <a:spcPts val="244"/>
              </a:lnSpc>
              <a:spcBef>
                <a:spcPct val="0"/>
              </a:spcBef>
            </a:pPr>
            <a:endParaRPr lang="en-US" sz="2300" spc="-4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spc="-4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YoungMinds. (n.d.). Trauma &amp; Mental Health | Advice For Young People. [online] Available at: https://www.youngminds.org.uk/young-person/coping-with-life/trauma/.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2675</Words>
  <Application>Microsoft Office PowerPoint</Application>
  <PresentationFormat>Widescreen</PresentationFormat>
  <Paragraphs>327</Paragraphs>
  <Slides>24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Calibri (MS)</vt:lpstr>
      <vt:lpstr>Open Sans Condensed</vt:lpstr>
      <vt:lpstr>Segoe UI Web (West European)</vt:lpstr>
      <vt:lpstr>Lato</vt:lpstr>
      <vt:lpstr>Arial</vt:lpstr>
      <vt:lpstr>Calibri</vt:lpstr>
      <vt:lpstr>Calibri (MS) Bold</vt:lpstr>
      <vt:lpstr>Lato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Trawma Plentyndod Sessiwn 3</dc:title>
  <dc:creator>Evans, Undeg</dc:creator>
  <cp:lastModifiedBy>Evans, Undeg</cp:lastModifiedBy>
  <cp:revision>2</cp:revision>
  <dcterms:created xsi:type="dcterms:W3CDTF">2006-08-16T00:00:00Z</dcterms:created>
  <dcterms:modified xsi:type="dcterms:W3CDTF">2025-03-04T12:50:54Z</dcterms:modified>
  <dc:identifier>DAGfldJTBa8</dc:identifier>
</cp:coreProperties>
</file>