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7" r:id="rId1"/>
  </p:sldMasterIdLst>
  <p:sldIdLst>
    <p:sldId id="256" r:id="rId2"/>
    <p:sldId id="270" r:id="rId3"/>
    <p:sldId id="257" r:id="rId4"/>
    <p:sldId id="258" r:id="rId5"/>
    <p:sldId id="259" r:id="rId6"/>
    <p:sldId id="260" r:id="rId7"/>
    <p:sldId id="261" r:id="rId8"/>
    <p:sldId id="262" r:id="rId9"/>
    <p:sldId id="263" r:id="rId10"/>
    <p:sldId id="271" r:id="rId11"/>
    <p:sldId id="272" r:id="rId12"/>
    <p:sldId id="273" r:id="rId13"/>
    <p:sldId id="264" r:id="rId14"/>
    <p:sldId id="265" r:id="rId15"/>
    <p:sldId id="266" r:id="rId16"/>
    <p:sldId id="267" r:id="rId17"/>
    <p:sldId id="268" r:id="rId18"/>
    <p:sldId id="269"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showGuides="1">
      <p:cViewPr>
        <p:scale>
          <a:sx n="85" d="100"/>
          <a:sy n="85" d="100"/>
        </p:scale>
        <p:origin x="547" y="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AD8EA1-E7F6-4738-962D-797AA89F548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5BD2573-71E9-4A65-9914-ED8E7F74093C}">
      <dgm:prSet/>
      <dgm:spPr/>
      <dgm:t>
        <a:bodyPr/>
        <a:lstStyle/>
        <a:p>
          <a:pPr algn="just"/>
          <a:r>
            <a:rPr lang="en-GB" b="1" dirty="0"/>
            <a:t>Short-term</a:t>
          </a:r>
          <a:r>
            <a:rPr lang="en-GB" dirty="0"/>
            <a:t>: Implement a structured medication reconciliation checklist at admission and discharge, and ensure pharmacists are stationed on high-risk wards to verify prescriptions (Sutherland et al, 2022).</a:t>
          </a:r>
          <a:endParaRPr lang="en-US" dirty="0"/>
        </a:p>
      </dgm:t>
    </dgm:pt>
    <dgm:pt modelId="{04973D67-1A6F-47EC-8581-63B4046CBD73}" type="parTrans" cxnId="{A01628C2-0E46-4C74-ABCB-16DCE5120CC9}">
      <dgm:prSet/>
      <dgm:spPr/>
      <dgm:t>
        <a:bodyPr/>
        <a:lstStyle/>
        <a:p>
          <a:endParaRPr lang="en-US"/>
        </a:p>
      </dgm:t>
    </dgm:pt>
    <dgm:pt modelId="{A0A3AC83-63B9-409B-BA35-182F5E4C24A8}" type="sibTrans" cxnId="{A01628C2-0E46-4C74-ABCB-16DCE5120CC9}">
      <dgm:prSet/>
      <dgm:spPr/>
      <dgm:t>
        <a:bodyPr/>
        <a:lstStyle/>
        <a:p>
          <a:endParaRPr lang="en-US"/>
        </a:p>
      </dgm:t>
    </dgm:pt>
    <dgm:pt modelId="{A55E5432-371B-4763-A065-EBFACB876ECD}">
      <dgm:prSet/>
      <dgm:spPr/>
      <dgm:t>
        <a:bodyPr/>
        <a:lstStyle/>
        <a:p>
          <a:pPr algn="just"/>
          <a:r>
            <a:rPr lang="en-GB" b="1" dirty="0"/>
            <a:t>Medium-term</a:t>
          </a:r>
          <a:r>
            <a:rPr lang="en-GB" dirty="0"/>
            <a:t>: Upgrade IT systems to support e-prescribing and barcode scanning and provide comprehensive medication safety training for all clinical staff (</a:t>
          </a:r>
          <a:r>
            <a:rPr lang="en-GB" dirty="0" err="1"/>
            <a:t>Spinewine</a:t>
          </a:r>
          <a:r>
            <a:rPr lang="en-GB" dirty="0"/>
            <a:t> et al, 2021).</a:t>
          </a:r>
          <a:endParaRPr lang="en-US" dirty="0"/>
        </a:p>
      </dgm:t>
    </dgm:pt>
    <dgm:pt modelId="{D5F4FDA7-02FC-4BD2-93EB-C207EC0E2EE5}" type="parTrans" cxnId="{BA62E480-1B6C-473E-9F75-3D8DE42608F4}">
      <dgm:prSet/>
      <dgm:spPr/>
      <dgm:t>
        <a:bodyPr/>
        <a:lstStyle/>
        <a:p>
          <a:endParaRPr lang="en-US"/>
        </a:p>
      </dgm:t>
    </dgm:pt>
    <dgm:pt modelId="{5E7933DE-6F9C-4AC7-982F-54847CA7EC02}" type="sibTrans" cxnId="{BA62E480-1B6C-473E-9F75-3D8DE42608F4}">
      <dgm:prSet/>
      <dgm:spPr/>
      <dgm:t>
        <a:bodyPr/>
        <a:lstStyle/>
        <a:p>
          <a:endParaRPr lang="en-US"/>
        </a:p>
      </dgm:t>
    </dgm:pt>
    <dgm:pt modelId="{560F0CF6-BF99-42E2-8410-B85AE7C88C19}">
      <dgm:prSet/>
      <dgm:spPr/>
      <dgm:t>
        <a:bodyPr/>
        <a:lstStyle/>
        <a:p>
          <a:pPr algn="just"/>
          <a:r>
            <a:rPr lang="en-GB" b="1"/>
            <a:t>Long-term: </a:t>
          </a:r>
          <a:r>
            <a:rPr lang="en-GB"/>
            <a:t>Develop sustainable workforce plans and enforce consistent national standards for medication safety across all NHS trusts (Spinewine et al, 2021).</a:t>
          </a:r>
          <a:endParaRPr lang="en-US"/>
        </a:p>
      </dgm:t>
    </dgm:pt>
    <dgm:pt modelId="{C1D6C113-51C3-4C61-862B-8DB983BFAA83}" type="parTrans" cxnId="{402C8523-D868-4DA5-BA87-E9F2AFC46A8F}">
      <dgm:prSet/>
      <dgm:spPr/>
      <dgm:t>
        <a:bodyPr/>
        <a:lstStyle/>
        <a:p>
          <a:endParaRPr lang="en-US"/>
        </a:p>
      </dgm:t>
    </dgm:pt>
    <dgm:pt modelId="{D9BBD84F-1F03-4A02-911B-FC32FBF7DA32}" type="sibTrans" cxnId="{402C8523-D868-4DA5-BA87-E9F2AFC46A8F}">
      <dgm:prSet/>
      <dgm:spPr/>
      <dgm:t>
        <a:bodyPr/>
        <a:lstStyle/>
        <a:p>
          <a:endParaRPr lang="en-US"/>
        </a:p>
      </dgm:t>
    </dgm:pt>
    <dgm:pt modelId="{2880EB7B-5567-4D6F-84AE-B375FC3C07C3}" type="pres">
      <dgm:prSet presAssocID="{22AD8EA1-E7F6-4738-962D-797AA89F548B}" presName="outerComposite" presStyleCnt="0">
        <dgm:presLayoutVars>
          <dgm:chMax val="5"/>
          <dgm:dir/>
          <dgm:resizeHandles val="exact"/>
        </dgm:presLayoutVars>
      </dgm:prSet>
      <dgm:spPr/>
    </dgm:pt>
    <dgm:pt modelId="{9E98F16B-6157-49D2-843D-7E851C770742}" type="pres">
      <dgm:prSet presAssocID="{22AD8EA1-E7F6-4738-962D-797AA89F548B}" presName="dummyMaxCanvas" presStyleCnt="0">
        <dgm:presLayoutVars/>
      </dgm:prSet>
      <dgm:spPr/>
    </dgm:pt>
    <dgm:pt modelId="{16D54EF7-3689-4812-8DCB-C07A21659473}" type="pres">
      <dgm:prSet presAssocID="{22AD8EA1-E7F6-4738-962D-797AA89F548B}" presName="ThreeNodes_1" presStyleLbl="node1" presStyleIdx="0" presStyleCnt="3">
        <dgm:presLayoutVars>
          <dgm:bulletEnabled val="1"/>
        </dgm:presLayoutVars>
      </dgm:prSet>
      <dgm:spPr/>
    </dgm:pt>
    <dgm:pt modelId="{B2F2C746-51AE-44EE-97B4-CCDD11CD243E}" type="pres">
      <dgm:prSet presAssocID="{22AD8EA1-E7F6-4738-962D-797AA89F548B}" presName="ThreeNodes_2" presStyleLbl="node1" presStyleIdx="1" presStyleCnt="3">
        <dgm:presLayoutVars>
          <dgm:bulletEnabled val="1"/>
        </dgm:presLayoutVars>
      </dgm:prSet>
      <dgm:spPr/>
    </dgm:pt>
    <dgm:pt modelId="{33F8F4DE-7F03-437A-ACFC-7E386A24FDC5}" type="pres">
      <dgm:prSet presAssocID="{22AD8EA1-E7F6-4738-962D-797AA89F548B}" presName="ThreeNodes_3" presStyleLbl="node1" presStyleIdx="2" presStyleCnt="3">
        <dgm:presLayoutVars>
          <dgm:bulletEnabled val="1"/>
        </dgm:presLayoutVars>
      </dgm:prSet>
      <dgm:spPr/>
    </dgm:pt>
    <dgm:pt modelId="{5BF8D536-3709-469C-8E4F-4E0D373D224F}" type="pres">
      <dgm:prSet presAssocID="{22AD8EA1-E7F6-4738-962D-797AA89F548B}" presName="ThreeConn_1-2" presStyleLbl="fgAccFollowNode1" presStyleIdx="0" presStyleCnt="2">
        <dgm:presLayoutVars>
          <dgm:bulletEnabled val="1"/>
        </dgm:presLayoutVars>
      </dgm:prSet>
      <dgm:spPr/>
    </dgm:pt>
    <dgm:pt modelId="{721C3F0F-CFB9-4518-A1A4-65AB805A5700}" type="pres">
      <dgm:prSet presAssocID="{22AD8EA1-E7F6-4738-962D-797AA89F548B}" presName="ThreeConn_2-3" presStyleLbl="fgAccFollowNode1" presStyleIdx="1" presStyleCnt="2">
        <dgm:presLayoutVars>
          <dgm:bulletEnabled val="1"/>
        </dgm:presLayoutVars>
      </dgm:prSet>
      <dgm:spPr/>
    </dgm:pt>
    <dgm:pt modelId="{4170593B-4F15-451D-82C4-77C450E7FBEF}" type="pres">
      <dgm:prSet presAssocID="{22AD8EA1-E7F6-4738-962D-797AA89F548B}" presName="ThreeNodes_1_text" presStyleLbl="node1" presStyleIdx="2" presStyleCnt="3">
        <dgm:presLayoutVars>
          <dgm:bulletEnabled val="1"/>
        </dgm:presLayoutVars>
      </dgm:prSet>
      <dgm:spPr/>
    </dgm:pt>
    <dgm:pt modelId="{A21AFD92-7DB5-4ABB-9BD6-911F6FB11D61}" type="pres">
      <dgm:prSet presAssocID="{22AD8EA1-E7F6-4738-962D-797AA89F548B}" presName="ThreeNodes_2_text" presStyleLbl="node1" presStyleIdx="2" presStyleCnt="3">
        <dgm:presLayoutVars>
          <dgm:bulletEnabled val="1"/>
        </dgm:presLayoutVars>
      </dgm:prSet>
      <dgm:spPr/>
    </dgm:pt>
    <dgm:pt modelId="{B4A2B33A-13B5-4F00-8495-56893DDC94D3}" type="pres">
      <dgm:prSet presAssocID="{22AD8EA1-E7F6-4738-962D-797AA89F548B}" presName="ThreeNodes_3_text" presStyleLbl="node1" presStyleIdx="2" presStyleCnt="3">
        <dgm:presLayoutVars>
          <dgm:bulletEnabled val="1"/>
        </dgm:presLayoutVars>
      </dgm:prSet>
      <dgm:spPr/>
    </dgm:pt>
  </dgm:ptLst>
  <dgm:cxnLst>
    <dgm:cxn modelId="{4459AD20-C130-41F1-B333-AF82CFD54DB0}" type="presOf" srcId="{A55E5432-371B-4763-A065-EBFACB876ECD}" destId="{A21AFD92-7DB5-4ABB-9BD6-911F6FB11D61}" srcOrd="1" destOrd="0" presId="urn:microsoft.com/office/officeart/2005/8/layout/vProcess5"/>
    <dgm:cxn modelId="{402C8523-D868-4DA5-BA87-E9F2AFC46A8F}" srcId="{22AD8EA1-E7F6-4738-962D-797AA89F548B}" destId="{560F0CF6-BF99-42E2-8410-B85AE7C88C19}" srcOrd="2" destOrd="0" parTransId="{C1D6C113-51C3-4C61-862B-8DB983BFAA83}" sibTransId="{D9BBD84F-1F03-4A02-911B-FC32FBF7DA32}"/>
    <dgm:cxn modelId="{2AD6E954-CEB9-4218-80A0-7E5D97175AD1}" type="presOf" srcId="{5E7933DE-6F9C-4AC7-982F-54847CA7EC02}" destId="{721C3F0F-CFB9-4518-A1A4-65AB805A5700}" srcOrd="0" destOrd="0" presId="urn:microsoft.com/office/officeart/2005/8/layout/vProcess5"/>
    <dgm:cxn modelId="{0BCB7259-5200-46C0-AE76-529957F330F3}" type="presOf" srcId="{560F0CF6-BF99-42E2-8410-B85AE7C88C19}" destId="{B4A2B33A-13B5-4F00-8495-56893DDC94D3}" srcOrd="1" destOrd="0" presId="urn:microsoft.com/office/officeart/2005/8/layout/vProcess5"/>
    <dgm:cxn modelId="{3D101F80-414A-4979-9E65-045D10E24641}" type="presOf" srcId="{560F0CF6-BF99-42E2-8410-B85AE7C88C19}" destId="{33F8F4DE-7F03-437A-ACFC-7E386A24FDC5}" srcOrd="0" destOrd="0" presId="urn:microsoft.com/office/officeart/2005/8/layout/vProcess5"/>
    <dgm:cxn modelId="{BA62E480-1B6C-473E-9F75-3D8DE42608F4}" srcId="{22AD8EA1-E7F6-4738-962D-797AA89F548B}" destId="{A55E5432-371B-4763-A065-EBFACB876ECD}" srcOrd="1" destOrd="0" parTransId="{D5F4FDA7-02FC-4BD2-93EB-C207EC0E2EE5}" sibTransId="{5E7933DE-6F9C-4AC7-982F-54847CA7EC02}"/>
    <dgm:cxn modelId="{BC105590-E1A7-4453-98DF-96D72AA68EFD}" type="presOf" srcId="{D5BD2573-71E9-4A65-9914-ED8E7F74093C}" destId="{4170593B-4F15-451D-82C4-77C450E7FBEF}" srcOrd="1" destOrd="0" presId="urn:microsoft.com/office/officeart/2005/8/layout/vProcess5"/>
    <dgm:cxn modelId="{D78E4896-9D60-49AF-9633-19E73E33AFC6}" type="presOf" srcId="{A0A3AC83-63B9-409B-BA35-182F5E4C24A8}" destId="{5BF8D536-3709-469C-8E4F-4E0D373D224F}" srcOrd="0" destOrd="0" presId="urn:microsoft.com/office/officeart/2005/8/layout/vProcess5"/>
    <dgm:cxn modelId="{B96036B8-8E1F-42EE-9901-E9E675637E00}" type="presOf" srcId="{D5BD2573-71E9-4A65-9914-ED8E7F74093C}" destId="{16D54EF7-3689-4812-8DCB-C07A21659473}" srcOrd="0" destOrd="0" presId="urn:microsoft.com/office/officeart/2005/8/layout/vProcess5"/>
    <dgm:cxn modelId="{A01628C2-0E46-4C74-ABCB-16DCE5120CC9}" srcId="{22AD8EA1-E7F6-4738-962D-797AA89F548B}" destId="{D5BD2573-71E9-4A65-9914-ED8E7F74093C}" srcOrd="0" destOrd="0" parTransId="{04973D67-1A6F-47EC-8581-63B4046CBD73}" sibTransId="{A0A3AC83-63B9-409B-BA35-182F5E4C24A8}"/>
    <dgm:cxn modelId="{105DECDF-E6C3-4566-B2C3-631B87C5785C}" type="presOf" srcId="{A55E5432-371B-4763-A065-EBFACB876ECD}" destId="{B2F2C746-51AE-44EE-97B4-CCDD11CD243E}" srcOrd="0" destOrd="0" presId="urn:microsoft.com/office/officeart/2005/8/layout/vProcess5"/>
    <dgm:cxn modelId="{C61A82E0-16AE-478A-A74F-9A1D8A5BC423}" type="presOf" srcId="{22AD8EA1-E7F6-4738-962D-797AA89F548B}" destId="{2880EB7B-5567-4D6F-84AE-B375FC3C07C3}" srcOrd="0" destOrd="0" presId="urn:microsoft.com/office/officeart/2005/8/layout/vProcess5"/>
    <dgm:cxn modelId="{2DA1C3CC-F782-4744-8086-8396CA27EEC7}" type="presParOf" srcId="{2880EB7B-5567-4D6F-84AE-B375FC3C07C3}" destId="{9E98F16B-6157-49D2-843D-7E851C770742}" srcOrd="0" destOrd="0" presId="urn:microsoft.com/office/officeart/2005/8/layout/vProcess5"/>
    <dgm:cxn modelId="{3D0247AF-259C-4EE9-B1ED-B516B49495BC}" type="presParOf" srcId="{2880EB7B-5567-4D6F-84AE-B375FC3C07C3}" destId="{16D54EF7-3689-4812-8DCB-C07A21659473}" srcOrd="1" destOrd="0" presId="urn:microsoft.com/office/officeart/2005/8/layout/vProcess5"/>
    <dgm:cxn modelId="{8DBB41F0-89EE-40CA-A223-E64DE0B3CCC1}" type="presParOf" srcId="{2880EB7B-5567-4D6F-84AE-B375FC3C07C3}" destId="{B2F2C746-51AE-44EE-97B4-CCDD11CD243E}" srcOrd="2" destOrd="0" presId="urn:microsoft.com/office/officeart/2005/8/layout/vProcess5"/>
    <dgm:cxn modelId="{B215A8F6-7DDD-489F-AF31-F27A8FC1693A}" type="presParOf" srcId="{2880EB7B-5567-4D6F-84AE-B375FC3C07C3}" destId="{33F8F4DE-7F03-437A-ACFC-7E386A24FDC5}" srcOrd="3" destOrd="0" presId="urn:microsoft.com/office/officeart/2005/8/layout/vProcess5"/>
    <dgm:cxn modelId="{F769A4F9-989C-4AE2-A22B-5563103D2AEE}" type="presParOf" srcId="{2880EB7B-5567-4D6F-84AE-B375FC3C07C3}" destId="{5BF8D536-3709-469C-8E4F-4E0D373D224F}" srcOrd="4" destOrd="0" presId="urn:microsoft.com/office/officeart/2005/8/layout/vProcess5"/>
    <dgm:cxn modelId="{ADD413CA-C3C0-4A9A-B7DE-1C1C794E523B}" type="presParOf" srcId="{2880EB7B-5567-4D6F-84AE-B375FC3C07C3}" destId="{721C3F0F-CFB9-4518-A1A4-65AB805A5700}" srcOrd="5" destOrd="0" presId="urn:microsoft.com/office/officeart/2005/8/layout/vProcess5"/>
    <dgm:cxn modelId="{9C4176B7-2E0C-45CA-A6A4-A7189F709687}" type="presParOf" srcId="{2880EB7B-5567-4D6F-84AE-B375FC3C07C3}" destId="{4170593B-4F15-451D-82C4-77C450E7FBEF}" srcOrd="6" destOrd="0" presId="urn:microsoft.com/office/officeart/2005/8/layout/vProcess5"/>
    <dgm:cxn modelId="{FC4304ED-7FF0-44D1-85E6-704FE9E8F39E}" type="presParOf" srcId="{2880EB7B-5567-4D6F-84AE-B375FC3C07C3}" destId="{A21AFD92-7DB5-4ABB-9BD6-911F6FB11D61}" srcOrd="7" destOrd="0" presId="urn:microsoft.com/office/officeart/2005/8/layout/vProcess5"/>
    <dgm:cxn modelId="{77286C80-39E1-4248-9268-052D7AA73A2C}" type="presParOf" srcId="{2880EB7B-5567-4D6F-84AE-B375FC3C07C3}" destId="{B4A2B33A-13B5-4F00-8495-56893DDC94D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54EF7-3689-4812-8DCB-C07A21659473}">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dirty="0"/>
            <a:t>Short-term</a:t>
          </a:r>
          <a:r>
            <a:rPr lang="en-GB" sz="1900" kern="1200" dirty="0"/>
            <a:t>: Implement a structured medication reconciliation checklist at admission and discharge, and ensure pharmacists are stationed on high-risk wards to verify prescriptions (Sutherland et al, 2022).</a:t>
          </a:r>
          <a:endParaRPr lang="en-US" sz="1900" kern="1200" dirty="0"/>
        </a:p>
      </dsp:txBody>
      <dsp:txXfrm>
        <a:off x="35968" y="35968"/>
        <a:ext cx="6850257" cy="1156108"/>
      </dsp:txXfrm>
    </dsp:sp>
    <dsp:sp modelId="{B2F2C746-51AE-44EE-97B4-CCDD11CD243E}">
      <dsp:nvSpPr>
        <dsp:cNvPr id="0" name=""/>
        <dsp:cNvSpPr/>
      </dsp:nvSpPr>
      <dsp:spPr>
        <a:xfrm>
          <a:off x="721359" y="1432718"/>
          <a:ext cx="8175413" cy="1228044"/>
        </a:xfrm>
        <a:prstGeom prst="roundRect">
          <a:avLst>
            <a:gd name="adj" fmla="val 10000"/>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dirty="0"/>
            <a:t>Medium-term</a:t>
          </a:r>
          <a:r>
            <a:rPr lang="en-GB" sz="1900" kern="1200" dirty="0"/>
            <a:t>: Upgrade IT systems to support e-prescribing and barcode scanning and provide comprehensive medication safety training for all clinical staff (</a:t>
          </a:r>
          <a:r>
            <a:rPr lang="en-GB" sz="1900" kern="1200" dirty="0" err="1"/>
            <a:t>Spinewine</a:t>
          </a:r>
          <a:r>
            <a:rPr lang="en-GB" sz="1900" kern="1200" dirty="0"/>
            <a:t> et al, 2021).</a:t>
          </a:r>
          <a:endParaRPr lang="en-US" sz="1900" kern="1200" dirty="0"/>
        </a:p>
      </dsp:txBody>
      <dsp:txXfrm>
        <a:off x="757327" y="1468686"/>
        <a:ext cx="6583888" cy="1156108"/>
      </dsp:txXfrm>
    </dsp:sp>
    <dsp:sp modelId="{33F8F4DE-7F03-437A-ACFC-7E386A24FDC5}">
      <dsp:nvSpPr>
        <dsp:cNvPr id="0" name=""/>
        <dsp:cNvSpPr/>
      </dsp:nvSpPr>
      <dsp:spPr>
        <a:xfrm>
          <a:off x="1442719" y="2865437"/>
          <a:ext cx="8175413" cy="1228044"/>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a:t>Long-term: </a:t>
          </a:r>
          <a:r>
            <a:rPr lang="en-GB" sz="1900" kern="1200"/>
            <a:t>Develop sustainable workforce plans and enforce consistent national standards for medication safety across all NHS trusts (Spinewine et al, 2021).</a:t>
          </a:r>
          <a:endParaRPr lang="en-US" sz="1900" kern="1200"/>
        </a:p>
      </dsp:txBody>
      <dsp:txXfrm>
        <a:off x="1478687" y="2901405"/>
        <a:ext cx="6583888" cy="1156108"/>
      </dsp:txXfrm>
    </dsp:sp>
    <dsp:sp modelId="{5BF8D536-3709-469C-8E4F-4E0D373D224F}">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721C3F0F-CFB9-4518-A1A4-65AB805A5700}">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3741367"/>
            <a:satOff val="7526"/>
            <a:lumOff val="1147"/>
            <a:alphaOff val="0"/>
          </a:schemeClr>
        </a:solidFill>
        <a:ln w="19050" cap="rnd" cmpd="sng" algn="ctr">
          <a:solidFill>
            <a:schemeClr val="accent2">
              <a:tint val="40000"/>
              <a:alpha val="90000"/>
              <a:hueOff val="-3741367"/>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6744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9554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65142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36528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11/18/25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622291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11/18/25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0919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11/18/25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04848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007957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t>11/18/25</a:t>
            </a:fld>
            <a:endParaRPr lang="en-US"/>
          </a:p>
        </p:txBody>
      </p:sp>
    </p:spTree>
    <p:extLst>
      <p:ext uri="{BB962C8B-B14F-4D97-AF65-F5344CB8AC3E}">
        <p14:creationId xmlns:p14="http://schemas.microsoft.com/office/powerpoint/2010/main" val="177241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5382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1502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10217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780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97789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802045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571650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A1C593-65D0-4073-BCC9-577B9352EA97}" type="datetimeFigureOut">
              <a:rPr lang="en-US" smtClean="0"/>
              <a:t>11/18/25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34278693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8" Type="http://schemas.openxmlformats.org/officeDocument/2006/relationships/hyperlink" Target="https://link.springer.com/article/10.1186/s12916-020-01774-9" TargetMode="External"/><Relationship Id="rId3" Type="http://schemas.openxmlformats.org/officeDocument/2006/relationships/hyperlink" Target="https://assets.cureus.com/uploads/original_article/pdf/317386/20250527-823573-txlcnn.pdf" TargetMode="External"/><Relationship Id="rId7" Type="http://schemas.openxmlformats.org/officeDocument/2006/relationships/hyperlink" Target="https://journals.rcni.com/doi/aop-pdf/10.7748/ns.2018.e10859" TargetMode="External"/><Relationship Id="rId2" Type="http://schemas.openxmlformats.org/officeDocument/2006/relationships/hyperlink" Target="https://journals.sagepub.com/doi/abs/10.3233/JRS-230002" TargetMode="External"/><Relationship Id="rId1" Type="http://schemas.openxmlformats.org/officeDocument/2006/relationships/slideLayout" Target="../slideLayouts/slideLayout2.xml"/><Relationship Id="rId6" Type="http://schemas.openxmlformats.org/officeDocument/2006/relationships/hyperlink" Target="https://sure.sunderland.ac.uk/id/eprint/18109/1/Understanding%20human%20factors%20in%20patient%20safety%20when%20prescribing%20-%20Final.pdf" TargetMode="External"/><Relationship Id="rId5" Type="http://schemas.openxmlformats.org/officeDocument/2006/relationships/hyperlink" Target="https://www.frontiersin.org/journals/psychiatry/articles/10.3389/fpsyt.2023.1241445/full" TargetMode="External"/><Relationship Id="rId4" Type="http://schemas.openxmlformats.org/officeDocument/2006/relationships/hyperlink" Target="https://search.proquest.com/openview/5eb9cfa5fd9c057c689b356f89f52022/1?pq-origsite=gscholar&amp;cbl=6480378" TargetMode="External"/><Relationship Id="rId9" Type="http://schemas.openxmlformats.org/officeDocument/2006/relationships/hyperlink" Target="https://link.springer.com/article/10.1007/s40264-024-01396-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amjmed.com/article/S0002-9343(20)30531-3/abstract" TargetMode="External"/><Relationship Id="rId3" Type="http://schemas.openxmlformats.org/officeDocument/2006/relationships/hyperlink" Target="https://ecommons.roseman.edu/fnp/6/" TargetMode="External"/><Relationship Id="rId7" Type="http://schemas.openxmlformats.org/officeDocument/2006/relationships/hyperlink" Target="https://link.springer.com/article/10.1007/s41999-021-00477-5" TargetMode="External"/><Relationship Id="rId2" Type="http://schemas.openxmlformats.org/officeDocument/2006/relationships/hyperlink" Target="https://link.springer.com/article/10.1007/s11096-023-01626-5"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40264-022-01203-1" TargetMode="External"/><Relationship Id="rId5" Type="http://schemas.openxmlformats.org/officeDocument/2006/relationships/hyperlink" Target="https://bmjopenquality.bmj.com/content/11/3/e001708" TargetMode="External"/><Relationship Id="rId4" Type="http://schemas.openxmlformats.org/officeDocument/2006/relationships/hyperlink" Target="https://www.academia.edu/download/106017751/SJNHC_212_412-415.pdf" TargetMode="External"/><Relationship Id="rId9" Type="http://schemas.openxmlformats.org/officeDocument/2006/relationships/hyperlink" Target="https://onlinelibrary.wiley.com/doi/abs/10.1111/jonm.123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psules and pills inside a glass bowl">
            <a:extLst>
              <a:ext uri="{FF2B5EF4-FFF2-40B4-BE49-F238E27FC236}">
                <a16:creationId xmlns:a16="http://schemas.microsoft.com/office/drawing/2014/main" id="{BB4DF69F-48C0-9538-EB89-10A31ECA94FF}"/>
              </a:ext>
            </a:extLst>
          </p:cNvPr>
          <p:cNvPicPr>
            <a:picLocks noChangeAspect="1"/>
          </p:cNvPicPr>
          <p:nvPr/>
        </p:nvPicPr>
        <p:blipFill>
          <a:blip r:embed="rId2"/>
          <a:srcRect r="4100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p:cNvSpPr>
            <a:spLocks noGrp="1"/>
          </p:cNvSpPr>
          <p:nvPr>
            <p:ph type="ctrTitle"/>
          </p:nvPr>
        </p:nvSpPr>
        <p:spPr>
          <a:xfrm>
            <a:off x="4033158" y="524184"/>
            <a:ext cx="6563124" cy="1717571"/>
          </a:xfrm>
        </p:spPr>
        <p:txBody>
          <a:bodyPr>
            <a:noAutofit/>
          </a:bodyPr>
          <a:lstStyle/>
          <a:p>
            <a:pPr algn="ctr">
              <a:lnSpc>
                <a:spcPct val="90000"/>
              </a:lnSpc>
            </a:pPr>
            <a:r>
              <a:rPr lang="en-GB" sz="4000" b="1" u="sng" dirty="0">
                <a:solidFill>
                  <a:srgbClr val="C00000"/>
                </a:solidFill>
                <a:effectLst>
                  <a:outerShdw blurRad="38100" dist="38100" dir="2700000" algn="tl">
                    <a:srgbClr val="000000">
                      <a:alpha val="43137"/>
                    </a:srgbClr>
                  </a:outerShdw>
                </a:effectLst>
                <a:latin typeface="Amasis MT Pro Black" panose="02040A04050005020304" pitchFamily="18" charset="0"/>
              </a:rPr>
              <a:t>Medication Reconciliation Failure in the UK NHS</a:t>
            </a:r>
            <a:endParaRPr lang="en-US" sz="3600" b="1" u="sng" dirty="0">
              <a:solidFill>
                <a:srgbClr val="C00000"/>
              </a:solidFill>
              <a:effectLst>
                <a:outerShdw blurRad="38100" dist="38100" dir="2700000" algn="tl">
                  <a:srgbClr val="000000">
                    <a:alpha val="43137"/>
                  </a:srgbClr>
                </a:outerShdw>
              </a:effectLst>
              <a:latin typeface="Amasis MT Pro Black" panose="02040A04050005020304" pitchFamily="18" charset="0"/>
            </a:endParaRPr>
          </a:p>
        </p:txBody>
      </p:sp>
      <p:sp>
        <p:nvSpPr>
          <p:cNvPr id="3" name="Subtitle 2"/>
          <p:cNvSpPr>
            <a:spLocks noGrp="1"/>
          </p:cNvSpPr>
          <p:nvPr>
            <p:ph type="subTitle" idx="1"/>
          </p:nvPr>
        </p:nvSpPr>
        <p:spPr>
          <a:xfrm>
            <a:off x="4735286" y="3053443"/>
            <a:ext cx="4538717" cy="3461657"/>
          </a:xfrm>
        </p:spPr>
        <p:txBody>
          <a:bodyPr>
            <a:normAutofit/>
          </a:bodyPr>
          <a:lstStyle/>
          <a:p>
            <a:pPr algn="l"/>
            <a:r>
              <a:rPr lang="en-US" b="1" dirty="0">
                <a:solidFill>
                  <a:schemeClr val="tx1"/>
                </a:solidFill>
              </a:rPr>
              <a:t>Student Name: </a:t>
            </a:r>
            <a:r>
              <a:rPr lang="en-GB" b="1" dirty="0" err="1">
                <a:solidFill>
                  <a:schemeClr val="tx1"/>
                </a:solidFill>
              </a:rPr>
              <a:t>Krina</a:t>
            </a:r>
            <a:r>
              <a:rPr lang="en-GB" b="1" dirty="0">
                <a:solidFill>
                  <a:schemeClr val="tx1"/>
                </a:solidFill>
              </a:rPr>
              <a:t> Patel</a:t>
            </a:r>
            <a:endParaRPr lang="en-US" b="1" dirty="0">
              <a:solidFill>
                <a:schemeClr val="tx1"/>
              </a:solidFill>
            </a:endParaRPr>
          </a:p>
          <a:p>
            <a:pPr algn="l"/>
            <a:r>
              <a:rPr lang="en-US" b="1" dirty="0">
                <a:solidFill>
                  <a:schemeClr val="tx1"/>
                </a:solidFill>
              </a:rPr>
              <a:t>Student ID:</a:t>
            </a:r>
            <a:r>
              <a:rPr lang="en-GB" b="1" dirty="0">
                <a:solidFill>
                  <a:schemeClr val="tx1"/>
                </a:solidFill>
              </a:rPr>
              <a:t> 2430966</a:t>
            </a:r>
            <a:endParaRPr lang="en-US" b="1" dirty="0">
              <a:solidFill>
                <a:schemeClr val="tx1"/>
              </a:solidFill>
            </a:endParaRPr>
          </a:p>
          <a:p>
            <a:pPr algn="l"/>
            <a:r>
              <a:rPr lang="en-US" b="1" dirty="0">
                <a:solidFill>
                  <a:schemeClr val="tx1"/>
                </a:solidFill>
              </a:rPr>
              <a:t>Module Name:</a:t>
            </a:r>
            <a:r>
              <a:rPr lang="en-GB" b="1" dirty="0">
                <a:solidFill>
                  <a:schemeClr val="tx1"/>
                </a:solidFill>
              </a:rPr>
              <a:t> Quality Assurance and Service Improvements</a:t>
            </a:r>
            <a:endParaRPr lang="en-US" b="1" dirty="0">
              <a:solidFill>
                <a:schemeClr val="tx1"/>
              </a:solidFill>
            </a:endParaRPr>
          </a:p>
          <a:p>
            <a:pPr algn="l"/>
            <a:r>
              <a:rPr lang="en-US" b="1" dirty="0">
                <a:solidFill>
                  <a:schemeClr val="tx1"/>
                </a:solidFill>
              </a:rPr>
              <a:t>Module Code:</a:t>
            </a:r>
            <a:r>
              <a:rPr lang="en-GB" b="1" dirty="0">
                <a:solidFill>
                  <a:schemeClr val="tx1"/>
                </a:solidFill>
              </a:rPr>
              <a:t> LCHS7006</a:t>
            </a:r>
            <a:endParaRPr lang="en-US" b="1" dirty="0">
              <a:solidFill>
                <a:schemeClr val="tx1"/>
              </a:solidFill>
            </a:endParaRPr>
          </a:p>
          <a:p>
            <a:pPr algn="l"/>
            <a:r>
              <a:rPr lang="en-US" b="1" dirty="0" err="1">
                <a:solidFill>
                  <a:schemeClr val="tx1"/>
                </a:solidFill>
              </a:rPr>
              <a:t>Programme</a:t>
            </a:r>
            <a:r>
              <a:rPr lang="en-US" b="1" dirty="0">
                <a:solidFill>
                  <a:schemeClr val="tx1"/>
                </a:solidFill>
              </a:rPr>
              <a:t>:</a:t>
            </a:r>
            <a:r>
              <a:rPr lang="en-GB" b="1" dirty="0">
                <a:solidFill>
                  <a:schemeClr val="tx1"/>
                </a:solidFill>
              </a:rPr>
              <a:t> MSc Public Health and Social Care in Practice </a:t>
            </a:r>
            <a:endParaRPr lang="en-US" b="1" dirty="0">
              <a:solidFill>
                <a:schemeClr val="tx1"/>
              </a:solidFill>
            </a:endParaRPr>
          </a:p>
          <a:p>
            <a:pPr algn="l"/>
            <a:r>
              <a:rPr lang="en-US" b="1" dirty="0">
                <a:solidFill>
                  <a:schemeClr val="tx1"/>
                </a:solidFill>
              </a:rPr>
              <a:t>Lecturer </a:t>
            </a:r>
            <a:r>
              <a:rPr lang="en-US" b="1" u="sng" dirty="0">
                <a:solidFill>
                  <a:schemeClr val="tx1"/>
                </a:solidFill>
              </a:rPr>
              <a:t>Name</a:t>
            </a:r>
            <a:r>
              <a:rPr lang="en-US" b="1" dirty="0">
                <a:solidFill>
                  <a:schemeClr val="tx1"/>
                </a:solidFill>
              </a:rPr>
              <a:t>: </a:t>
            </a:r>
            <a:r>
              <a:rPr lang="en-GB" b="1" dirty="0">
                <a:solidFill>
                  <a:schemeClr val="tx1"/>
                </a:solidFill>
              </a:rPr>
              <a:t>Shepherd </a:t>
            </a:r>
            <a:r>
              <a:rPr lang="en-GB" b="1" dirty="0" err="1">
                <a:solidFill>
                  <a:schemeClr val="tx1"/>
                </a:solidFill>
              </a:rPr>
              <a:t>Ziko</a:t>
            </a:r>
            <a:endParaRPr lang="en-US"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Medication Reconciliation During Primary Care Visits | St. Hope">
            <a:extLst>
              <a:ext uri="{FF2B5EF4-FFF2-40B4-BE49-F238E27FC236}">
                <a16:creationId xmlns:a16="http://schemas.microsoft.com/office/drawing/2014/main" id="{6923D3DA-D68A-3369-07D2-AAF3BECB5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615" r="16276" b="-2"/>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BBA55E-F6BB-1BF0-9E9F-C9799A6D459D}"/>
              </a:ext>
            </a:extLst>
          </p:cNvPr>
          <p:cNvSpPr>
            <a:spLocks noGrp="1"/>
          </p:cNvSpPr>
          <p:nvPr>
            <p:ph type="title"/>
          </p:nvPr>
        </p:nvSpPr>
        <p:spPr>
          <a:xfrm>
            <a:off x="677333" y="609600"/>
            <a:ext cx="3851123" cy="1320800"/>
          </a:xfrm>
        </p:spPr>
        <p:txBody>
          <a:bodyPr>
            <a:normAutofit/>
          </a:bodyPr>
          <a:lstStyle/>
          <a:p>
            <a:r>
              <a:rPr lang="en-GB" dirty="0"/>
              <a:t>Case Study</a:t>
            </a:r>
          </a:p>
        </p:txBody>
      </p:sp>
      <p:sp>
        <p:nvSpPr>
          <p:cNvPr id="3" name="Content Placeholder 2">
            <a:extLst>
              <a:ext uri="{FF2B5EF4-FFF2-40B4-BE49-F238E27FC236}">
                <a16:creationId xmlns:a16="http://schemas.microsoft.com/office/drawing/2014/main" id="{D7C309FB-9112-3714-0BFB-0509EA3C74AA}"/>
              </a:ext>
            </a:extLst>
          </p:cNvPr>
          <p:cNvSpPr>
            <a:spLocks noGrp="1"/>
          </p:cNvSpPr>
          <p:nvPr>
            <p:ph idx="1"/>
          </p:nvPr>
        </p:nvSpPr>
        <p:spPr>
          <a:xfrm>
            <a:off x="677334" y="2160589"/>
            <a:ext cx="3851122" cy="3880773"/>
          </a:xfrm>
        </p:spPr>
        <p:txBody>
          <a:bodyPr>
            <a:normAutofit/>
          </a:bodyPr>
          <a:lstStyle/>
          <a:p>
            <a:pPr algn="just"/>
            <a:r>
              <a:rPr lang="en-GB" sz="2000" dirty="0"/>
              <a:t>Therapeutic duplication of anticoagulants due to failed medicines reconciliation, a 90-year-old woman was started on rivaroxaban in the hospital, even though she was already taking </a:t>
            </a:r>
            <a:r>
              <a:rPr lang="en-GB" sz="2000" dirty="0" err="1"/>
              <a:t>edoxaban</a:t>
            </a:r>
            <a:r>
              <a:rPr lang="en-GB" sz="2000" dirty="0"/>
              <a:t>, which led to significant bleeding. </a:t>
            </a:r>
          </a:p>
        </p:txBody>
      </p:sp>
      <p:cxnSp>
        <p:nvCxnSpPr>
          <p:cNvPr id="4103" name="Straight Connector 410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0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2010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6D31-4CCA-B68B-1F7C-B682CF0364DB}"/>
              </a:ext>
            </a:extLst>
          </p:cNvPr>
          <p:cNvSpPr>
            <a:spLocks noGrp="1"/>
          </p:cNvSpPr>
          <p:nvPr>
            <p:ph type="title"/>
          </p:nvPr>
        </p:nvSpPr>
        <p:spPr>
          <a:xfrm>
            <a:off x="5536734" y="609600"/>
            <a:ext cx="4369266" cy="1320800"/>
          </a:xfrm>
        </p:spPr>
        <p:txBody>
          <a:bodyPr>
            <a:normAutofit/>
          </a:bodyPr>
          <a:lstStyle/>
          <a:p>
            <a:r>
              <a:rPr lang="en-GB" dirty="0"/>
              <a:t>Why this case?</a:t>
            </a:r>
          </a:p>
        </p:txBody>
      </p:sp>
      <p:sp>
        <p:nvSpPr>
          <p:cNvPr id="7" name="Content Placeholder 2">
            <a:extLst>
              <a:ext uri="{FF2B5EF4-FFF2-40B4-BE49-F238E27FC236}">
                <a16:creationId xmlns:a16="http://schemas.microsoft.com/office/drawing/2014/main" id="{8CDB2365-2655-A2EB-49A9-3ECDC83D181E}"/>
              </a:ext>
            </a:extLst>
          </p:cNvPr>
          <p:cNvSpPr>
            <a:spLocks noGrp="1"/>
          </p:cNvSpPr>
          <p:nvPr>
            <p:ph idx="1"/>
          </p:nvPr>
        </p:nvSpPr>
        <p:spPr>
          <a:xfrm>
            <a:off x="5209563" y="2160589"/>
            <a:ext cx="4989514" cy="3880773"/>
          </a:xfrm>
        </p:spPr>
        <p:txBody>
          <a:bodyPr>
            <a:normAutofit fontScale="92500" lnSpcReduction="20000"/>
          </a:bodyPr>
          <a:lstStyle/>
          <a:p>
            <a:pPr algn="just">
              <a:lnSpc>
                <a:spcPct val="90000"/>
              </a:lnSpc>
            </a:pPr>
            <a:r>
              <a:rPr lang="en-GB" sz="2000" dirty="0"/>
              <a:t>Medication errors are one of the top causes of patient harm in UK hospitals (Hodkinson et al, 2020).</a:t>
            </a:r>
          </a:p>
          <a:p>
            <a:pPr algn="just">
              <a:lnSpc>
                <a:spcPct val="90000"/>
              </a:lnSpc>
            </a:pPr>
            <a:r>
              <a:rPr lang="en-GB" sz="2000" dirty="0"/>
              <a:t>The NHS reports 237 million medication errors every year, costing over £42 million and leading to thousands of preventable deaths (Sutherland et al, 2022).</a:t>
            </a:r>
          </a:p>
          <a:p>
            <a:pPr algn="just">
              <a:lnSpc>
                <a:spcPct val="90000"/>
              </a:lnSpc>
            </a:pPr>
            <a:r>
              <a:rPr lang="en-GB" sz="2000" dirty="0"/>
              <a:t>These errors undermine public confidence, increase treatment costs, and lengthen hospital stays (Hodkinson et al, 2020).</a:t>
            </a:r>
          </a:p>
          <a:p>
            <a:pPr algn="just">
              <a:lnSpc>
                <a:spcPct val="90000"/>
              </a:lnSpc>
            </a:pPr>
            <a:r>
              <a:rPr lang="en-GB" sz="2000" dirty="0"/>
              <a:t>They represent a systems-based failure, not just individual mistakes (Hodkinson et al, 2020).</a:t>
            </a:r>
          </a:p>
          <a:p>
            <a:pPr marL="0" indent="0" algn="just">
              <a:lnSpc>
                <a:spcPct val="90000"/>
              </a:lnSpc>
              <a:buNone/>
            </a:pPr>
            <a:endParaRPr lang="en-GB" sz="2000" dirty="0"/>
          </a:p>
        </p:txBody>
      </p:sp>
      <p:pic>
        <p:nvPicPr>
          <p:cNvPr id="8" name="Picture 7" descr="Close-up unopened pill packets">
            <a:extLst>
              <a:ext uri="{FF2B5EF4-FFF2-40B4-BE49-F238E27FC236}">
                <a16:creationId xmlns:a16="http://schemas.microsoft.com/office/drawing/2014/main" id="{EA2E6732-6FEE-E434-0DCC-169D0BC1A762}"/>
              </a:ext>
            </a:extLst>
          </p:cNvPr>
          <p:cNvPicPr>
            <a:picLocks noChangeAspect="1"/>
          </p:cNvPicPr>
          <p:nvPr/>
        </p:nvPicPr>
        <p:blipFill>
          <a:blip r:embed="rId2"/>
          <a:srcRect l="27164" r="2111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458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DF1E-CC2C-E1FA-A3A5-D2CA7F21E07C}"/>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10644722-0D42-987D-22E1-72DCB29E6BB0}"/>
              </a:ext>
            </a:extLst>
          </p:cNvPr>
          <p:cNvSpPr>
            <a:spLocks noGrp="1"/>
          </p:cNvSpPr>
          <p:nvPr>
            <p:ph idx="1"/>
          </p:nvPr>
        </p:nvSpPr>
        <p:spPr>
          <a:xfrm>
            <a:off x="337365" y="1930400"/>
            <a:ext cx="6391681" cy="3880773"/>
          </a:xfrm>
        </p:spPr>
        <p:txBody>
          <a:bodyPr/>
          <a:lstStyle/>
          <a:p>
            <a:pPr algn="just"/>
            <a:r>
              <a:rPr lang="en-GB" dirty="0">
                <a:solidFill>
                  <a:schemeClr val="tx1"/>
                </a:solidFill>
              </a:rPr>
              <a:t>A medication error is any preventable event that may cause or lead to inappropriate medication use or patient harm while the medicine is in the control of a healthcare professional, patient, or consumer. These errors can occur at any stage of the medication process, including prescribing, dispensing, administering, or monitoring, and are most commonly observed in acute NHS hospital trusts, where patient cases are often complex (Hodkinson et al, 2020).</a:t>
            </a:r>
          </a:p>
          <a:p>
            <a:pPr marL="0" indent="0" algn="just">
              <a:buNone/>
            </a:pPr>
            <a:endParaRPr lang="en-GB" dirty="0">
              <a:solidFill>
                <a:schemeClr val="tx1"/>
              </a:solidFill>
            </a:endParaRPr>
          </a:p>
        </p:txBody>
      </p:sp>
      <p:pic>
        <p:nvPicPr>
          <p:cNvPr id="4098" name="Picture 2" descr="Effectiveness of E-Prescription Systems in Reducing Medication Errors -  Aumet">
            <a:extLst>
              <a:ext uri="{FF2B5EF4-FFF2-40B4-BE49-F238E27FC236}">
                <a16:creationId xmlns:a16="http://schemas.microsoft.com/office/drawing/2014/main" id="{DFB5F0CC-524B-CE45-C75B-71C453C60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5988" y="1078523"/>
            <a:ext cx="4338677" cy="490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334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2D09-6117-5255-D9DC-EAEDF546D3B7}"/>
              </a:ext>
            </a:extLst>
          </p:cNvPr>
          <p:cNvSpPr>
            <a:spLocks noGrp="1"/>
          </p:cNvSpPr>
          <p:nvPr>
            <p:ph type="title"/>
          </p:nvPr>
        </p:nvSpPr>
        <p:spPr/>
        <p:txBody>
          <a:bodyPr/>
          <a:lstStyle/>
          <a:p>
            <a:r>
              <a:rPr lang="en-GB" dirty="0"/>
              <a:t>Swiss Cheese Model</a:t>
            </a:r>
          </a:p>
        </p:txBody>
      </p:sp>
      <p:sp>
        <p:nvSpPr>
          <p:cNvPr id="3" name="Content Placeholder 2">
            <a:extLst>
              <a:ext uri="{FF2B5EF4-FFF2-40B4-BE49-F238E27FC236}">
                <a16:creationId xmlns:a16="http://schemas.microsoft.com/office/drawing/2014/main" id="{EB1769DA-8A0D-AE0A-0374-643CF66C4E49}"/>
              </a:ext>
            </a:extLst>
          </p:cNvPr>
          <p:cNvSpPr>
            <a:spLocks noGrp="1"/>
          </p:cNvSpPr>
          <p:nvPr>
            <p:ph idx="1"/>
          </p:nvPr>
        </p:nvSpPr>
        <p:spPr>
          <a:xfrm>
            <a:off x="677334" y="1781908"/>
            <a:ext cx="6825435" cy="4724399"/>
          </a:xfrm>
        </p:spPr>
        <p:txBody>
          <a:bodyPr>
            <a:normAutofit/>
          </a:bodyPr>
          <a:lstStyle/>
          <a:p>
            <a:pPr algn="just"/>
            <a:r>
              <a:rPr lang="en-GB" dirty="0"/>
              <a:t>Each layer of defence in healthcare, such as clinical guidelines, pharmacy verification, nurse double-checks, and electronic prescribing, acts as a barrier to prevent errors (</a:t>
            </a:r>
            <a:r>
              <a:rPr lang="en-GB" dirty="0" err="1"/>
              <a:t>Vernaz</a:t>
            </a:r>
            <a:r>
              <a:rPr lang="en-GB" dirty="0"/>
              <a:t> et al, 2020).</a:t>
            </a:r>
          </a:p>
          <a:p>
            <a:pPr algn="just"/>
            <a:r>
              <a:rPr lang="en-GB" dirty="0"/>
              <a:t>These barriers, however, have “holes” caused by system weaknesses like time pressure, fatigue, poor communication, or inadequate training (Coon and Holden, 2024).</a:t>
            </a:r>
          </a:p>
          <a:p>
            <a:pPr algn="just"/>
            <a:r>
              <a:rPr lang="en-GB" dirty="0"/>
              <a:t>When these holes line up across multiple layers, a medication error can pass through all defences and reach the patient (</a:t>
            </a:r>
            <a:r>
              <a:rPr lang="en-GB" dirty="0" err="1"/>
              <a:t>Vernaz</a:t>
            </a:r>
            <a:r>
              <a:rPr lang="en-GB" dirty="0"/>
              <a:t> et al, 2020).</a:t>
            </a:r>
          </a:p>
          <a:p>
            <a:pPr algn="just"/>
            <a:r>
              <a:rPr lang="en-GB" dirty="0"/>
              <a:t>The model highlights that errors result from system flaws, not just individual mistakes, promoting a culture of learning and system improvement rather than blame (Coon and Holden, 2024).</a:t>
            </a:r>
          </a:p>
          <a:p>
            <a:pPr marL="0" indent="0" algn="just">
              <a:buNone/>
            </a:pPr>
            <a:endParaRPr lang="en-GB" dirty="0"/>
          </a:p>
        </p:txBody>
      </p:sp>
      <p:pic>
        <p:nvPicPr>
          <p:cNvPr id="5122" name="Picture 2" descr="Swiss Cheese Model of Safety: Applications Across Industries">
            <a:extLst>
              <a:ext uri="{FF2B5EF4-FFF2-40B4-BE49-F238E27FC236}">
                <a16:creationId xmlns:a16="http://schemas.microsoft.com/office/drawing/2014/main" id="{D204334C-8619-E5B3-DC01-CC21E5508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4110" y="1702597"/>
            <a:ext cx="4179784" cy="4250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757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12424-D98C-5198-77EA-8844DFAFED0E}"/>
              </a:ext>
            </a:extLst>
          </p:cNvPr>
          <p:cNvSpPr>
            <a:spLocks noGrp="1"/>
          </p:cNvSpPr>
          <p:nvPr>
            <p:ph type="title"/>
          </p:nvPr>
        </p:nvSpPr>
        <p:spPr/>
        <p:txBody>
          <a:bodyPr/>
          <a:lstStyle/>
          <a:p>
            <a:r>
              <a:rPr lang="en-GB" dirty="0"/>
              <a:t>Example of Error Pathway</a:t>
            </a:r>
          </a:p>
        </p:txBody>
      </p:sp>
      <p:sp>
        <p:nvSpPr>
          <p:cNvPr id="3" name="Content Placeholder 2">
            <a:extLst>
              <a:ext uri="{FF2B5EF4-FFF2-40B4-BE49-F238E27FC236}">
                <a16:creationId xmlns:a16="http://schemas.microsoft.com/office/drawing/2014/main" id="{2A269C1F-61EE-C9D4-889A-519A0A81542E}"/>
              </a:ext>
            </a:extLst>
          </p:cNvPr>
          <p:cNvSpPr>
            <a:spLocks noGrp="1"/>
          </p:cNvSpPr>
          <p:nvPr>
            <p:ph idx="1"/>
          </p:nvPr>
        </p:nvSpPr>
        <p:spPr>
          <a:xfrm>
            <a:off x="677334" y="1930401"/>
            <a:ext cx="8596668" cy="4110962"/>
          </a:xfrm>
        </p:spPr>
        <p:txBody>
          <a:bodyPr/>
          <a:lstStyle/>
          <a:p>
            <a:pPr algn="just"/>
            <a:r>
              <a:rPr lang="en-GB" b="1" dirty="0"/>
              <a:t>Admission</a:t>
            </a:r>
            <a:r>
              <a:rPr lang="en-GB" dirty="0"/>
              <a:t>: incomplete medication history.</a:t>
            </a:r>
          </a:p>
          <a:p>
            <a:pPr algn="just"/>
            <a:r>
              <a:rPr lang="en-GB" b="1" dirty="0"/>
              <a:t>Prescribing</a:t>
            </a:r>
            <a:r>
              <a:rPr lang="en-GB" dirty="0"/>
              <a:t>: wrong drug selected due to similar names.</a:t>
            </a:r>
          </a:p>
          <a:p>
            <a:pPr algn="just"/>
            <a:r>
              <a:rPr lang="en-GB" b="1" dirty="0"/>
              <a:t>Pharmacy</a:t>
            </a:r>
            <a:r>
              <a:rPr lang="en-GB" dirty="0"/>
              <a:t>: backlog delays verification.</a:t>
            </a:r>
          </a:p>
          <a:p>
            <a:pPr algn="just"/>
            <a:r>
              <a:rPr lang="en-GB" b="1" dirty="0"/>
              <a:t>Administration</a:t>
            </a:r>
            <a:r>
              <a:rPr lang="en-GB" dirty="0"/>
              <a:t>: nurse skips second check due to low staffing.</a:t>
            </a:r>
          </a:p>
          <a:p>
            <a:pPr algn="just"/>
            <a:r>
              <a:rPr lang="en-GB" b="1" dirty="0"/>
              <a:t>Outcome</a:t>
            </a:r>
            <a:r>
              <a:rPr lang="en-GB" dirty="0"/>
              <a:t>: patient receives wrong medication, suffers adverse effects.</a:t>
            </a:r>
          </a:p>
          <a:p>
            <a:pPr marL="0" indent="0" algn="r">
              <a:buNone/>
            </a:pPr>
            <a:r>
              <a:rPr lang="en-GB" dirty="0"/>
              <a:t>(Coon and Holden, 2024)</a:t>
            </a:r>
          </a:p>
          <a:p>
            <a:pPr marL="0" indent="0" algn="just">
              <a:buNone/>
            </a:pPr>
            <a:endParaRPr lang="en-GB" dirty="0"/>
          </a:p>
        </p:txBody>
      </p:sp>
    </p:spTree>
    <p:extLst>
      <p:ext uri="{BB962C8B-B14F-4D97-AF65-F5344CB8AC3E}">
        <p14:creationId xmlns:p14="http://schemas.microsoft.com/office/powerpoint/2010/main" val="4221900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3ABD-F9A7-F28E-9CFC-4EA8BC5BD1E4}"/>
              </a:ext>
            </a:extLst>
          </p:cNvPr>
          <p:cNvSpPr>
            <a:spLocks noGrp="1"/>
          </p:cNvSpPr>
          <p:nvPr>
            <p:ph type="title"/>
          </p:nvPr>
        </p:nvSpPr>
        <p:spPr/>
        <p:txBody>
          <a:bodyPr/>
          <a:lstStyle/>
          <a:p>
            <a:r>
              <a:rPr lang="en-GB" dirty="0"/>
              <a:t>Root Cause Analysis (RCA)</a:t>
            </a:r>
            <a:br>
              <a:rPr lang="en-GB" dirty="0"/>
            </a:br>
            <a:endParaRPr lang="en-GB" dirty="0"/>
          </a:p>
        </p:txBody>
      </p:sp>
      <p:sp>
        <p:nvSpPr>
          <p:cNvPr id="3" name="Content Placeholder 2">
            <a:extLst>
              <a:ext uri="{FF2B5EF4-FFF2-40B4-BE49-F238E27FC236}">
                <a16:creationId xmlns:a16="http://schemas.microsoft.com/office/drawing/2014/main" id="{265E4F71-868F-B0AF-C010-E615FECF194A}"/>
              </a:ext>
            </a:extLst>
          </p:cNvPr>
          <p:cNvSpPr>
            <a:spLocks noGrp="1"/>
          </p:cNvSpPr>
          <p:nvPr>
            <p:ph idx="1"/>
          </p:nvPr>
        </p:nvSpPr>
        <p:spPr>
          <a:xfrm>
            <a:off x="466319" y="2090251"/>
            <a:ext cx="5911035" cy="3880773"/>
          </a:xfrm>
        </p:spPr>
        <p:txBody>
          <a:bodyPr/>
          <a:lstStyle/>
          <a:p>
            <a:pPr algn="just"/>
            <a:r>
              <a:rPr lang="en-GB" dirty="0"/>
              <a:t>Root Cause Analysis is a structured method used to identify the fundamental underlying causes of an incident, rather than just addressing the immediate symptoms. It helps organisations understand why an error occurred by examining processes, systems, and contributing human or environmental factors. The ultimate goal is to develop sustainable corrective actions that prevent recurrence and improve patient safety (</a:t>
            </a:r>
            <a:r>
              <a:rPr lang="en-GB" dirty="0" err="1"/>
              <a:t>Okes</a:t>
            </a:r>
            <a:r>
              <a:rPr lang="en-GB" dirty="0"/>
              <a:t>, 2019).</a:t>
            </a:r>
          </a:p>
        </p:txBody>
      </p:sp>
      <p:pic>
        <p:nvPicPr>
          <p:cNvPr id="6146" name="Picture 2" descr="Root Cause Analysis 101 -">
            <a:extLst>
              <a:ext uri="{FF2B5EF4-FFF2-40B4-BE49-F238E27FC236}">
                <a16:creationId xmlns:a16="http://schemas.microsoft.com/office/drawing/2014/main" id="{1210540A-2D9A-67AA-3B86-68FC666903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2057" y="1418252"/>
            <a:ext cx="5262465" cy="5169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360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0979B-A19C-C093-9C71-0F1A24BF3495}"/>
              </a:ext>
            </a:extLst>
          </p:cNvPr>
          <p:cNvSpPr>
            <a:spLocks noGrp="1"/>
          </p:cNvSpPr>
          <p:nvPr>
            <p:ph type="title"/>
          </p:nvPr>
        </p:nvSpPr>
        <p:spPr>
          <a:xfrm>
            <a:off x="653888" y="386862"/>
            <a:ext cx="8596668" cy="926123"/>
          </a:xfrm>
        </p:spPr>
        <p:txBody>
          <a:bodyPr/>
          <a:lstStyle/>
          <a:p>
            <a:pPr algn="ctr"/>
            <a:r>
              <a:rPr lang="en-GB" dirty="0"/>
              <a:t>Fishbone Diagram</a:t>
            </a:r>
          </a:p>
        </p:txBody>
      </p:sp>
      <p:sp>
        <p:nvSpPr>
          <p:cNvPr id="3" name="Content Placeholder 2">
            <a:extLst>
              <a:ext uri="{FF2B5EF4-FFF2-40B4-BE49-F238E27FC236}">
                <a16:creationId xmlns:a16="http://schemas.microsoft.com/office/drawing/2014/main" id="{B90DB53A-054D-264D-EE46-83CD03AA4B0A}"/>
              </a:ext>
            </a:extLst>
          </p:cNvPr>
          <p:cNvSpPr>
            <a:spLocks noGrp="1"/>
          </p:cNvSpPr>
          <p:nvPr>
            <p:ph idx="1"/>
          </p:nvPr>
        </p:nvSpPr>
        <p:spPr>
          <a:xfrm>
            <a:off x="269631" y="1535723"/>
            <a:ext cx="9718431" cy="5216769"/>
          </a:xfrm>
        </p:spPr>
        <p:txBody>
          <a:bodyPr>
            <a:normAutofit lnSpcReduction="10000"/>
          </a:bodyPr>
          <a:lstStyle/>
          <a:p>
            <a:pPr algn="just"/>
            <a:r>
              <a:rPr lang="en-GB" b="1" dirty="0"/>
              <a:t>People</a:t>
            </a:r>
            <a:r>
              <a:rPr lang="en-GB" dirty="0"/>
              <a:t>: Medication errors often occur due to staff fatigue, inadequate training, or poor communication, which can reduce attention to detail and increase the likelihood of mistakes (Haxby and </a:t>
            </a:r>
            <a:r>
              <a:rPr lang="en-GB" dirty="0" err="1"/>
              <a:t>Shuldham</a:t>
            </a:r>
            <a:r>
              <a:rPr lang="en-GB" dirty="0"/>
              <a:t>, 2018).</a:t>
            </a:r>
          </a:p>
          <a:p>
            <a:pPr algn="just"/>
            <a:r>
              <a:rPr lang="en-GB" b="1" dirty="0"/>
              <a:t>Process</a:t>
            </a:r>
            <a:r>
              <a:rPr lang="en-GB" dirty="0"/>
              <a:t>: Inconsistent medication reconciliation and ineffective handover procedures can lead to missing or incorrect information being passed between healthcare teams (Haxby and </a:t>
            </a:r>
            <a:r>
              <a:rPr lang="en-GB" dirty="0" err="1"/>
              <a:t>Shuldham</a:t>
            </a:r>
            <a:r>
              <a:rPr lang="en-GB" dirty="0"/>
              <a:t>, 2018).</a:t>
            </a:r>
          </a:p>
          <a:p>
            <a:pPr algn="just"/>
            <a:r>
              <a:rPr lang="en-GB" b="1" dirty="0"/>
              <a:t>Equipment/Technology</a:t>
            </a:r>
            <a:r>
              <a:rPr lang="en-GB" dirty="0"/>
              <a:t>: Poorly designed or complex e-prescribing systems can cause selection errors or make it difficult for staff to detect mistakes in prescriptions (Ayre et al, 2023).</a:t>
            </a:r>
          </a:p>
          <a:p>
            <a:pPr algn="just"/>
            <a:r>
              <a:rPr lang="en-GB" b="1" dirty="0"/>
              <a:t>Environment</a:t>
            </a:r>
            <a:r>
              <a:rPr lang="en-GB" dirty="0"/>
              <a:t>: Busy, noisy, or poorly organised ward environments can distract healthcare professionals, making it easier for errors to occur during medication preparation or administration (Haxby and </a:t>
            </a:r>
            <a:r>
              <a:rPr lang="en-GB" dirty="0" err="1"/>
              <a:t>Shuldham</a:t>
            </a:r>
            <a:r>
              <a:rPr lang="en-GB" dirty="0"/>
              <a:t>, 2018).</a:t>
            </a:r>
          </a:p>
          <a:p>
            <a:pPr algn="just"/>
            <a:r>
              <a:rPr lang="en-GB" b="1" dirty="0"/>
              <a:t>Policy</a:t>
            </a:r>
            <a:r>
              <a:rPr lang="en-GB" dirty="0"/>
              <a:t>: Staff shortages, high workloads, and irregular safety audits can weaken system defences and prevent timely identification of risks (Ayre et al, 2023).</a:t>
            </a:r>
          </a:p>
          <a:p>
            <a:pPr algn="just"/>
            <a:r>
              <a:rPr lang="en-GB" b="1" dirty="0"/>
              <a:t>Patient</a:t>
            </a:r>
            <a:r>
              <a:rPr lang="en-GB" dirty="0"/>
              <a:t>: Patients with multiple conditions, complex medication regimens, or language barriers face a higher risk of errors due to communication challenges and treatment complexity (Ayre et al, 2023).</a:t>
            </a:r>
          </a:p>
          <a:p>
            <a:pPr marL="0" indent="0" algn="just">
              <a:buNone/>
            </a:pPr>
            <a:endParaRPr lang="en-GB" dirty="0"/>
          </a:p>
        </p:txBody>
      </p:sp>
    </p:spTree>
    <p:extLst>
      <p:ext uri="{BB962C8B-B14F-4D97-AF65-F5344CB8AC3E}">
        <p14:creationId xmlns:p14="http://schemas.microsoft.com/office/powerpoint/2010/main" val="164697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0E38-94BB-0B3C-C71B-647028B39E4C}"/>
              </a:ext>
            </a:extLst>
          </p:cNvPr>
          <p:cNvSpPr>
            <a:spLocks noGrp="1"/>
          </p:cNvSpPr>
          <p:nvPr>
            <p:ph type="title"/>
          </p:nvPr>
        </p:nvSpPr>
        <p:spPr/>
        <p:txBody>
          <a:bodyPr/>
          <a:lstStyle/>
          <a:p>
            <a:r>
              <a:rPr lang="en-GB" dirty="0"/>
              <a:t>Donabedian Framework</a:t>
            </a:r>
          </a:p>
        </p:txBody>
      </p:sp>
      <p:sp>
        <p:nvSpPr>
          <p:cNvPr id="3" name="Content Placeholder 2">
            <a:extLst>
              <a:ext uri="{FF2B5EF4-FFF2-40B4-BE49-F238E27FC236}">
                <a16:creationId xmlns:a16="http://schemas.microsoft.com/office/drawing/2014/main" id="{A8F594BC-A4C0-45FA-9745-43341F5F74BE}"/>
              </a:ext>
            </a:extLst>
          </p:cNvPr>
          <p:cNvSpPr>
            <a:spLocks noGrp="1"/>
          </p:cNvSpPr>
          <p:nvPr>
            <p:ph idx="1"/>
          </p:nvPr>
        </p:nvSpPr>
        <p:spPr>
          <a:xfrm>
            <a:off x="677334" y="1664677"/>
            <a:ext cx="6227558" cy="4771292"/>
          </a:xfrm>
        </p:spPr>
        <p:txBody>
          <a:bodyPr>
            <a:normAutofit/>
          </a:bodyPr>
          <a:lstStyle/>
          <a:p>
            <a:pPr algn="just"/>
            <a:r>
              <a:rPr lang="en-GB" b="1" dirty="0"/>
              <a:t>Structure</a:t>
            </a:r>
            <a:r>
              <a:rPr lang="en-GB" dirty="0"/>
              <a:t>: Refers to the foundational aspects of care delivery, such as adequate staffing levels, reliable IT and e-prescribing systems, and sufficient pharmacy support that enable safe medication practices (Karim, 2022).</a:t>
            </a:r>
          </a:p>
          <a:p>
            <a:pPr algn="just"/>
            <a:r>
              <a:rPr lang="en-GB" b="1" dirty="0"/>
              <a:t>Process</a:t>
            </a:r>
            <a:r>
              <a:rPr lang="en-GB" dirty="0"/>
              <a:t>: Involves the actions and procedures used to deliver care, including accurate prescription checking, proper drug administration, and continuous monitoring of patients to detect any medication-related issues (Karim, 2022).</a:t>
            </a:r>
          </a:p>
          <a:p>
            <a:pPr algn="just"/>
            <a:r>
              <a:rPr lang="en-GB" b="1" dirty="0"/>
              <a:t>Outcome</a:t>
            </a:r>
            <a:r>
              <a:rPr lang="en-GB" dirty="0"/>
              <a:t>: Represents the results of care, such as the rate of adverse drug events, patient recovery time, mortality rates, and overall patient satisfaction, reflecting the effectiveness and safety of the healthcare system (Karim, 2022).</a:t>
            </a:r>
          </a:p>
          <a:p>
            <a:pPr marL="0" indent="0" algn="just">
              <a:buNone/>
            </a:pPr>
            <a:endParaRPr lang="en-GB" dirty="0"/>
          </a:p>
        </p:txBody>
      </p:sp>
      <p:pic>
        <p:nvPicPr>
          <p:cNvPr id="2051" name="Picture 3" descr="Tahani Al Dweikat on X">
            <a:extLst>
              <a:ext uri="{FF2B5EF4-FFF2-40B4-BE49-F238E27FC236}">
                <a16:creationId xmlns:a16="http://schemas.microsoft.com/office/drawing/2014/main" id="{6C6936A9-BB4F-CE70-1FC7-00C196C4A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9927" y="0"/>
            <a:ext cx="490790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717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8F47-B81B-9DAE-2F6D-C4649702B91B}"/>
              </a:ext>
            </a:extLst>
          </p:cNvPr>
          <p:cNvSpPr>
            <a:spLocks noGrp="1"/>
          </p:cNvSpPr>
          <p:nvPr>
            <p:ph type="title"/>
          </p:nvPr>
        </p:nvSpPr>
        <p:spPr>
          <a:xfrm>
            <a:off x="677334" y="609600"/>
            <a:ext cx="8596668" cy="1320800"/>
          </a:xfrm>
        </p:spPr>
        <p:txBody>
          <a:bodyPr anchor="t">
            <a:normAutofit/>
          </a:bodyPr>
          <a:lstStyle/>
          <a:p>
            <a:r>
              <a:rPr lang="en-GB" dirty="0"/>
              <a:t>Six Sigma (DMAIC) Model</a:t>
            </a:r>
          </a:p>
        </p:txBody>
      </p:sp>
      <p:pic>
        <p:nvPicPr>
          <p:cNvPr id="3074" name="Picture 2" descr="The Future of Six Sigma in Industry- The Evolving Landscape - Quality Hub  India">
            <a:extLst>
              <a:ext uri="{FF2B5EF4-FFF2-40B4-BE49-F238E27FC236}">
                <a16:creationId xmlns:a16="http://schemas.microsoft.com/office/drawing/2014/main" id="{7E3B3578-BA11-E821-4402-69AC9ED2DE1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600" y="1667435"/>
            <a:ext cx="3504847" cy="45809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C701C0-7E1D-E4B8-9AB2-92C47FD5E217}"/>
              </a:ext>
            </a:extLst>
          </p:cNvPr>
          <p:cNvSpPr>
            <a:spLocks noGrp="1"/>
          </p:cNvSpPr>
          <p:nvPr>
            <p:ph idx="1"/>
          </p:nvPr>
        </p:nvSpPr>
        <p:spPr>
          <a:xfrm>
            <a:off x="3832412" y="1398495"/>
            <a:ext cx="6468035" cy="5311588"/>
          </a:xfrm>
        </p:spPr>
        <p:txBody>
          <a:bodyPr>
            <a:normAutofit lnSpcReduction="10000"/>
          </a:bodyPr>
          <a:lstStyle/>
          <a:p>
            <a:pPr algn="just">
              <a:lnSpc>
                <a:spcPct val="90000"/>
              </a:lnSpc>
            </a:pPr>
            <a:r>
              <a:rPr lang="en-GB" b="1" dirty="0">
                <a:solidFill>
                  <a:schemeClr val="tx1"/>
                </a:solidFill>
              </a:rPr>
              <a:t>Define:</a:t>
            </a:r>
            <a:r>
              <a:rPr lang="en-GB" dirty="0">
                <a:solidFill>
                  <a:schemeClr val="tx1"/>
                </a:solidFill>
              </a:rPr>
              <a:t> Clearly identify the issue of frequent medication reconciliation error, especially duplication, by outlining how they impact patient safety and service quality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Measure:</a:t>
            </a:r>
            <a:r>
              <a:rPr lang="en-GB" dirty="0">
                <a:solidFill>
                  <a:schemeClr val="tx1"/>
                </a:solidFill>
              </a:rPr>
              <a:t> Gather accurate data on how often reconciliation discrepancies, duplication events, and near-misses occur to understand the scale of the problem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 Analyse:</a:t>
            </a:r>
            <a:r>
              <a:rPr lang="en-GB" dirty="0">
                <a:solidFill>
                  <a:schemeClr val="tx1"/>
                </a:solidFill>
              </a:rPr>
              <a:t> Examine the collected data using tools like root-cause analysis and fishbone diagrams to pinpoint the underlying factors contributing to medication errors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Improve:</a:t>
            </a:r>
            <a:r>
              <a:rPr lang="en-GB" dirty="0">
                <a:solidFill>
                  <a:schemeClr val="tx1"/>
                </a:solidFill>
              </a:rPr>
              <a:t> Introduce targeted fixes such as streamlining reconciliation steps, upgrading IT systems, and strengthening staff training to reduce future errors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Control:</a:t>
            </a:r>
            <a:r>
              <a:rPr lang="en-GB" dirty="0">
                <a:solidFill>
                  <a:schemeClr val="tx1"/>
                </a:solidFill>
              </a:rPr>
              <a:t> Keep the improvements on track by using ongoing audits, performance monitoring, and regular feedback loops to prevent the problem from resurfacing (</a:t>
            </a:r>
            <a:r>
              <a:rPr lang="en-GB" dirty="0" err="1">
                <a:solidFill>
                  <a:schemeClr val="tx1"/>
                </a:solidFill>
              </a:rPr>
              <a:t>Ashgar</a:t>
            </a:r>
            <a:r>
              <a:rPr lang="en-GB" dirty="0">
                <a:solidFill>
                  <a:schemeClr val="tx1"/>
                </a:solidFill>
              </a:rPr>
              <a:t> et al, 2025)..</a:t>
            </a:r>
          </a:p>
        </p:txBody>
      </p:sp>
    </p:spTree>
    <p:extLst>
      <p:ext uri="{BB962C8B-B14F-4D97-AF65-F5344CB8AC3E}">
        <p14:creationId xmlns:p14="http://schemas.microsoft.com/office/powerpoint/2010/main" val="263087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206E62C-B04E-7826-4303-822EC57B9750}"/>
              </a:ext>
            </a:extLst>
          </p:cNvPr>
          <p:cNvSpPr>
            <a:spLocks noGrp="1"/>
          </p:cNvSpPr>
          <p:nvPr>
            <p:ph type="title"/>
          </p:nvPr>
        </p:nvSpPr>
        <p:spPr>
          <a:xfrm>
            <a:off x="643467" y="816638"/>
            <a:ext cx="3367359" cy="5224724"/>
          </a:xfrm>
        </p:spPr>
        <p:txBody>
          <a:bodyPr anchor="ctr">
            <a:normAutofit/>
          </a:bodyPr>
          <a:lstStyle/>
          <a:p>
            <a:r>
              <a:rPr lang="en-GB" b="1" dirty="0"/>
              <a:t>Kurt Lewin’s Change Theory</a:t>
            </a:r>
            <a:endParaRPr lang="en-GB" dirty="0"/>
          </a:p>
        </p:txBody>
      </p:sp>
      <p:sp>
        <p:nvSpPr>
          <p:cNvPr id="3" name="Content Placeholder 2">
            <a:extLst>
              <a:ext uri="{FF2B5EF4-FFF2-40B4-BE49-F238E27FC236}">
                <a16:creationId xmlns:a16="http://schemas.microsoft.com/office/drawing/2014/main" id="{ECDD2ED5-92E1-671C-05F8-95891D8A7343}"/>
              </a:ext>
            </a:extLst>
          </p:cNvPr>
          <p:cNvSpPr>
            <a:spLocks noGrp="1"/>
          </p:cNvSpPr>
          <p:nvPr>
            <p:ph idx="1"/>
          </p:nvPr>
        </p:nvSpPr>
        <p:spPr>
          <a:xfrm>
            <a:off x="4654294" y="816638"/>
            <a:ext cx="5041033" cy="5224724"/>
          </a:xfrm>
        </p:spPr>
        <p:txBody>
          <a:bodyPr anchor="ctr">
            <a:normAutofit/>
          </a:bodyPr>
          <a:lstStyle/>
          <a:p>
            <a:pPr algn="just"/>
            <a:r>
              <a:rPr lang="en-GB" sz="2000" b="1" dirty="0">
                <a:solidFill>
                  <a:schemeClr val="tx1"/>
                </a:solidFill>
              </a:rPr>
              <a:t>Unfreeze</a:t>
            </a:r>
            <a:r>
              <a:rPr lang="en-GB" sz="2000" dirty="0">
                <a:solidFill>
                  <a:schemeClr val="tx1"/>
                </a:solidFill>
              </a:rPr>
              <a:t>: Raise awareness that reconciliation errors are common and harmful; share case studies (like the anticoagulant duplication) (Saleem et al, 2019).</a:t>
            </a:r>
          </a:p>
          <a:p>
            <a:pPr algn="just"/>
            <a:r>
              <a:rPr lang="en-GB" sz="2000" b="1" dirty="0">
                <a:solidFill>
                  <a:schemeClr val="tx1"/>
                </a:solidFill>
              </a:rPr>
              <a:t>Change</a:t>
            </a:r>
            <a:r>
              <a:rPr lang="en-GB" sz="2000" dirty="0">
                <a:solidFill>
                  <a:schemeClr val="tx1"/>
                </a:solidFill>
              </a:rPr>
              <a:t>: Introduce improved reconciliation procedures, interoperable IT, and training (Saleem et al, 2019).</a:t>
            </a:r>
          </a:p>
          <a:p>
            <a:pPr algn="just"/>
            <a:r>
              <a:rPr lang="en-GB" sz="2000" b="1" dirty="0">
                <a:solidFill>
                  <a:schemeClr val="tx1"/>
                </a:solidFill>
              </a:rPr>
              <a:t>Refreeze</a:t>
            </a:r>
            <a:r>
              <a:rPr lang="en-GB" sz="2000" dirty="0">
                <a:solidFill>
                  <a:schemeClr val="tx1"/>
                </a:solidFill>
              </a:rPr>
              <a:t>: Embed the new practice via policy, job roles (pharmacists/reconciliation leads), audits, and regular feedback (Saleem et al, 2019).</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4102914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B04A5-0475-A009-B1B7-E666F0F386C2}"/>
              </a:ext>
            </a:extLst>
          </p:cNvPr>
          <p:cNvSpPr>
            <a:spLocks noGrp="1"/>
          </p:cNvSpPr>
          <p:nvPr>
            <p:ph type="title"/>
          </p:nvPr>
        </p:nvSpPr>
        <p:spPr>
          <a:xfrm>
            <a:off x="677334" y="609600"/>
            <a:ext cx="8596668" cy="1320800"/>
          </a:xfrm>
        </p:spPr>
        <p:txBody>
          <a:bodyPr anchor="t">
            <a:normAutofit/>
          </a:bodyPr>
          <a:lstStyle/>
          <a:p>
            <a:r>
              <a:rPr lang="en-GB"/>
              <a:t>Transformational Leadership</a:t>
            </a:r>
            <a:endParaRPr lang="en-GB" dirty="0"/>
          </a:p>
        </p:txBody>
      </p:sp>
      <p:sp>
        <p:nvSpPr>
          <p:cNvPr id="3" name="Content Placeholder 2">
            <a:extLst>
              <a:ext uri="{FF2B5EF4-FFF2-40B4-BE49-F238E27FC236}">
                <a16:creationId xmlns:a16="http://schemas.microsoft.com/office/drawing/2014/main" id="{7B6C1369-5298-B9DA-FA58-2DDB24F77C9F}"/>
              </a:ext>
            </a:extLst>
          </p:cNvPr>
          <p:cNvSpPr>
            <a:spLocks noGrp="1"/>
          </p:cNvSpPr>
          <p:nvPr>
            <p:ph idx="1"/>
          </p:nvPr>
        </p:nvSpPr>
        <p:spPr>
          <a:xfrm>
            <a:off x="677334" y="1559859"/>
            <a:ext cx="5220430" cy="4688541"/>
          </a:xfrm>
        </p:spPr>
        <p:txBody>
          <a:bodyPr>
            <a:normAutofit fontScale="92500" lnSpcReduction="10000"/>
          </a:bodyPr>
          <a:lstStyle/>
          <a:p>
            <a:pPr algn="just">
              <a:lnSpc>
                <a:spcPct val="90000"/>
              </a:lnSpc>
            </a:pPr>
            <a:r>
              <a:rPr lang="en-GB" sz="2000" dirty="0"/>
              <a:t>Transformational leaders promote a clear, shared vision of “medication safety first” and motivate staff to commit to safer practices.</a:t>
            </a:r>
          </a:p>
          <a:p>
            <a:pPr algn="just">
              <a:lnSpc>
                <a:spcPct val="90000"/>
              </a:lnSpc>
            </a:pPr>
            <a:r>
              <a:rPr lang="en-GB" sz="2000" dirty="0"/>
              <a:t>They encourage open, honest communication so team members feel confident speaking up about medication concerns without fear.</a:t>
            </a:r>
          </a:p>
          <a:p>
            <a:pPr algn="just">
              <a:lnSpc>
                <a:spcPct val="90000"/>
              </a:lnSpc>
            </a:pPr>
            <a:r>
              <a:rPr lang="en-GB" sz="2000" dirty="0"/>
              <a:t>By modelling transparency and learning from errors, they help create a non-punitive culture that supports continuous improvement.</a:t>
            </a:r>
          </a:p>
          <a:p>
            <a:pPr algn="just">
              <a:lnSpc>
                <a:spcPct val="90000"/>
              </a:lnSpc>
            </a:pPr>
            <a:r>
              <a:rPr lang="en-GB" sz="2000" dirty="0"/>
              <a:t>This leadership style empowers staff to take ownership of safety, leading to higher engagement and more reliable medication reconciliation.</a:t>
            </a:r>
          </a:p>
          <a:p>
            <a:pPr marL="0" indent="0" algn="r">
              <a:lnSpc>
                <a:spcPct val="90000"/>
              </a:lnSpc>
              <a:buNone/>
            </a:pPr>
            <a:r>
              <a:rPr lang="en-GB" sz="2000" dirty="0"/>
              <a:t>(</a:t>
            </a:r>
            <a:r>
              <a:rPr lang="en-GB" sz="2000" dirty="0" err="1"/>
              <a:t>Vaismoradi</a:t>
            </a:r>
            <a:r>
              <a:rPr lang="en-GB" sz="2000" dirty="0"/>
              <a:t> et al, 2016)</a:t>
            </a:r>
          </a:p>
        </p:txBody>
      </p:sp>
      <p:pic>
        <p:nvPicPr>
          <p:cNvPr id="2051" name="Picture 3" descr="Transformational Leadership - What Is It, Examples, Characteristics">
            <a:extLst>
              <a:ext uri="{FF2B5EF4-FFF2-40B4-BE49-F238E27FC236}">
                <a16:creationId xmlns:a16="http://schemas.microsoft.com/office/drawing/2014/main" id="{A9263ED4-8C7D-B131-2C3E-BB1BFB4A319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4238" y="1930399"/>
            <a:ext cx="4737465" cy="3999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64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FC3A-80E2-E181-F23D-C05FFF7A21C1}"/>
              </a:ext>
            </a:extLst>
          </p:cNvPr>
          <p:cNvSpPr>
            <a:spLocks noGrp="1"/>
          </p:cNvSpPr>
          <p:nvPr>
            <p:ph type="title"/>
          </p:nvPr>
        </p:nvSpPr>
        <p:spPr/>
        <p:txBody>
          <a:bodyPr/>
          <a:lstStyle/>
          <a:p>
            <a:r>
              <a:rPr lang="en-GB" dirty="0"/>
              <a:t>Root Causes Identified</a:t>
            </a:r>
          </a:p>
        </p:txBody>
      </p:sp>
      <p:sp>
        <p:nvSpPr>
          <p:cNvPr id="3" name="Content Placeholder 2">
            <a:extLst>
              <a:ext uri="{FF2B5EF4-FFF2-40B4-BE49-F238E27FC236}">
                <a16:creationId xmlns:a16="http://schemas.microsoft.com/office/drawing/2014/main" id="{0BBD10CD-D6ED-2340-4FCD-C2B45F7FEF15}"/>
              </a:ext>
            </a:extLst>
          </p:cNvPr>
          <p:cNvSpPr>
            <a:spLocks noGrp="1"/>
          </p:cNvSpPr>
          <p:nvPr>
            <p:ph idx="1"/>
          </p:nvPr>
        </p:nvSpPr>
        <p:spPr>
          <a:xfrm>
            <a:off x="468923" y="1711569"/>
            <a:ext cx="10128739" cy="4794739"/>
          </a:xfrm>
        </p:spPr>
        <p:txBody>
          <a:bodyPr>
            <a:normAutofit/>
          </a:bodyPr>
          <a:lstStyle/>
          <a:p>
            <a:pPr algn="just"/>
            <a:r>
              <a:rPr lang="en-GB" b="1" dirty="0">
                <a:solidFill>
                  <a:schemeClr val="tx1"/>
                </a:solidFill>
              </a:rPr>
              <a:t>Inadequate medication reconciliation at transitions</a:t>
            </a:r>
            <a:r>
              <a:rPr lang="en-GB" dirty="0">
                <a:solidFill>
                  <a:schemeClr val="tx1"/>
                </a:solidFill>
              </a:rPr>
              <a:t>: Missing or incorrect medication information during admission or discharge increases the risk of duplication or omission errors (Haxby and </a:t>
            </a:r>
            <a:r>
              <a:rPr lang="en-GB" dirty="0" err="1">
                <a:solidFill>
                  <a:schemeClr val="tx1"/>
                </a:solidFill>
              </a:rPr>
              <a:t>Shuldham</a:t>
            </a:r>
            <a:r>
              <a:rPr lang="en-GB" dirty="0">
                <a:solidFill>
                  <a:schemeClr val="tx1"/>
                </a:solidFill>
              </a:rPr>
              <a:t>, 2018).</a:t>
            </a:r>
          </a:p>
          <a:p>
            <a:pPr algn="just"/>
            <a:r>
              <a:rPr lang="en-GB" b="1" dirty="0">
                <a:solidFill>
                  <a:schemeClr val="tx1"/>
                </a:solidFill>
              </a:rPr>
              <a:t>Staffing shortages and high turnover: </a:t>
            </a:r>
            <a:r>
              <a:rPr lang="en-GB" dirty="0">
                <a:solidFill>
                  <a:schemeClr val="tx1"/>
                </a:solidFill>
              </a:rPr>
              <a:t>Insufficient and frequently changing staff reduce continuity of care and increase workload-related mistakes (Ayre et al, 2023).</a:t>
            </a:r>
          </a:p>
          <a:p>
            <a:pPr algn="just"/>
            <a:r>
              <a:rPr lang="en-GB" b="1" dirty="0">
                <a:solidFill>
                  <a:schemeClr val="tx1"/>
                </a:solidFill>
              </a:rPr>
              <a:t>Poor IT integration (non-interoperable systems): </a:t>
            </a:r>
            <a:r>
              <a:rPr lang="en-GB" dirty="0">
                <a:solidFill>
                  <a:schemeClr val="tx1"/>
                </a:solidFill>
              </a:rPr>
              <a:t>Disconnected electronic systems prevent accurate sharing of patient data, leading to prescribing and monitoring errors (Haxby and </a:t>
            </a:r>
            <a:r>
              <a:rPr lang="en-GB" dirty="0" err="1">
                <a:solidFill>
                  <a:schemeClr val="tx1"/>
                </a:solidFill>
              </a:rPr>
              <a:t>Shuldham</a:t>
            </a:r>
            <a:r>
              <a:rPr lang="en-GB" dirty="0">
                <a:solidFill>
                  <a:schemeClr val="tx1"/>
                </a:solidFill>
              </a:rPr>
              <a:t>, 2018).</a:t>
            </a:r>
          </a:p>
          <a:p>
            <a:pPr algn="just"/>
            <a:r>
              <a:rPr lang="en-GB" b="1" dirty="0">
                <a:solidFill>
                  <a:schemeClr val="tx1"/>
                </a:solidFill>
              </a:rPr>
              <a:t>Weak safety culture and fear of reporting: </a:t>
            </a:r>
            <a:r>
              <a:rPr lang="en-GB" dirty="0">
                <a:solidFill>
                  <a:schemeClr val="tx1"/>
                </a:solidFill>
              </a:rPr>
              <a:t>Staff may hesitate to report mistakes due to fear of blame, limiting opportunities for learning and improvement (Ayre et al, 2023).</a:t>
            </a:r>
          </a:p>
          <a:p>
            <a:pPr algn="just"/>
            <a:r>
              <a:rPr lang="en-GB" b="1" dirty="0">
                <a:solidFill>
                  <a:schemeClr val="tx1"/>
                </a:solidFill>
              </a:rPr>
              <a:t>Limited supervision for junior doctors and nurses: </a:t>
            </a:r>
            <a:r>
              <a:rPr lang="en-GB" dirty="0">
                <a:solidFill>
                  <a:schemeClr val="tx1"/>
                </a:solidFill>
              </a:rPr>
              <a:t>Inexperienced staff without adequate oversight are more likely to make or miss medication errors (Ayre et al, 2023).</a:t>
            </a:r>
          </a:p>
        </p:txBody>
      </p:sp>
    </p:spTree>
    <p:extLst>
      <p:ext uri="{BB962C8B-B14F-4D97-AF65-F5344CB8AC3E}">
        <p14:creationId xmlns:p14="http://schemas.microsoft.com/office/powerpoint/2010/main" val="17215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F0C86-678A-38E6-0E8A-948EBBA5D3D5}"/>
              </a:ext>
            </a:extLst>
          </p:cNvPr>
          <p:cNvSpPr>
            <a:spLocks noGrp="1"/>
          </p:cNvSpPr>
          <p:nvPr>
            <p:ph type="title"/>
          </p:nvPr>
        </p:nvSpPr>
        <p:spPr>
          <a:xfrm>
            <a:off x="677334" y="609600"/>
            <a:ext cx="8596668" cy="797169"/>
          </a:xfrm>
        </p:spPr>
        <p:txBody>
          <a:bodyPr/>
          <a:lstStyle/>
          <a:p>
            <a:r>
              <a:rPr lang="en-GB" dirty="0"/>
              <a:t>Policy Issues Contributing</a:t>
            </a:r>
          </a:p>
        </p:txBody>
      </p:sp>
      <p:sp>
        <p:nvSpPr>
          <p:cNvPr id="3" name="Content Placeholder 2">
            <a:extLst>
              <a:ext uri="{FF2B5EF4-FFF2-40B4-BE49-F238E27FC236}">
                <a16:creationId xmlns:a16="http://schemas.microsoft.com/office/drawing/2014/main" id="{66D027E2-2F67-A28B-6EF5-361D18C59812}"/>
              </a:ext>
            </a:extLst>
          </p:cNvPr>
          <p:cNvSpPr>
            <a:spLocks noGrp="1"/>
          </p:cNvSpPr>
          <p:nvPr>
            <p:ph idx="1"/>
          </p:nvPr>
        </p:nvSpPr>
        <p:spPr>
          <a:xfrm>
            <a:off x="677333" y="1723293"/>
            <a:ext cx="9240389" cy="4318070"/>
          </a:xfrm>
        </p:spPr>
        <p:txBody>
          <a:bodyPr>
            <a:normAutofit/>
          </a:bodyPr>
          <a:lstStyle/>
          <a:p>
            <a:pPr algn="just"/>
            <a:r>
              <a:rPr lang="en-GB" b="1" dirty="0"/>
              <a:t>National shortage of healthcare professionals: </a:t>
            </a:r>
            <a:r>
              <a:rPr lang="en-GB" dirty="0"/>
              <a:t>Ongoing workforce gaps strain existing staff and compromise safe medication practices (Jones et al, 2024).</a:t>
            </a:r>
          </a:p>
          <a:p>
            <a:pPr algn="just"/>
            <a:r>
              <a:rPr lang="en-GB" b="1" dirty="0"/>
              <a:t>Underfunded IT infrastructure and delayed digitisation: </a:t>
            </a:r>
            <a:r>
              <a:rPr lang="en-GB" dirty="0"/>
              <a:t>Outdated or incomplete systems hinder accurate prescribing and data sharing (Naseralallah et al, 2023).</a:t>
            </a:r>
          </a:p>
          <a:p>
            <a:pPr algn="just"/>
            <a:r>
              <a:rPr lang="en-GB" b="1" dirty="0"/>
              <a:t>Fragmented national guidance across NHS England and NICE: </a:t>
            </a:r>
            <a:r>
              <a:rPr lang="en-GB" dirty="0"/>
              <a:t>Inconsistent policies create confusion and variation in safety practices (Naseralallah et al, 2023).</a:t>
            </a:r>
          </a:p>
          <a:p>
            <a:pPr algn="just"/>
            <a:r>
              <a:rPr lang="en-GB" b="1" dirty="0"/>
              <a:t>Focus on productivity targets over safety</a:t>
            </a:r>
            <a:r>
              <a:rPr lang="en-GB" dirty="0"/>
              <a:t>: Pressure to meet efficiency goals can lead to rushed decisions and overlooked checks (Jones et al, 2024).</a:t>
            </a:r>
          </a:p>
          <a:p>
            <a:pPr algn="just"/>
            <a:r>
              <a:rPr lang="en-GB" b="1" dirty="0"/>
              <a:t>Lack of enforcement on mandatory safety standards: </a:t>
            </a:r>
            <a:r>
              <a:rPr lang="en-GB" dirty="0"/>
              <a:t>Weak oversight allows variation in compliance and undermines accountability (Jones et al, 2024).</a:t>
            </a:r>
          </a:p>
          <a:p>
            <a:pPr marL="0" indent="0" algn="just">
              <a:buNone/>
            </a:pPr>
            <a:endParaRPr lang="en-GB" dirty="0"/>
          </a:p>
        </p:txBody>
      </p:sp>
    </p:spTree>
    <p:extLst>
      <p:ext uri="{BB962C8B-B14F-4D97-AF65-F5344CB8AC3E}">
        <p14:creationId xmlns:p14="http://schemas.microsoft.com/office/powerpoint/2010/main" val="1258550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0BAB-8F58-47D0-2B16-B606B6556B14}"/>
              </a:ext>
            </a:extLst>
          </p:cNvPr>
          <p:cNvSpPr>
            <a:spLocks noGrp="1"/>
          </p:cNvSpPr>
          <p:nvPr>
            <p:ph type="title"/>
          </p:nvPr>
        </p:nvSpPr>
        <p:spPr/>
        <p:txBody>
          <a:bodyPr/>
          <a:lstStyle/>
          <a:p>
            <a:pPr algn="ctr"/>
            <a:r>
              <a:rPr lang="en-GB" dirty="0"/>
              <a:t>Policy Influence on Service Delivery</a:t>
            </a:r>
          </a:p>
        </p:txBody>
      </p:sp>
      <p:sp>
        <p:nvSpPr>
          <p:cNvPr id="3" name="Content Placeholder 2">
            <a:extLst>
              <a:ext uri="{FF2B5EF4-FFF2-40B4-BE49-F238E27FC236}">
                <a16:creationId xmlns:a16="http://schemas.microsoft.com/office/drawing/2014/main" id="{588CE561-DE0C-46E5-B587-0D30420C32E9}"/>
              </a:ext>
            </a:extLst>
          </p:cNvPr>
          <p:cNvSpPr>
            <a:spLocks noGrp="1"/>
          </p:cNvSpPr>
          <p:nvPr>
            <p:ph idx="1"/>
          </p:nvPr>
        </p:nvSpPr>
        <p:spPr/>
        <p:txBody>
          <a:bodyPr>
            <a:normAutofit/>
          </a:bodyPr>
          <a:lstStyle/>
          <a:p>
            <a:pPr algn="just"/>
            <a:r>
              <a:rPr lang="en-GB" sz="2000" dirty="0">
                <a:solidFill>
                  <a:schemeClr val="tx1"/>
                </a:solidFill>
              </a:rPr>
              <a:t>Budget allocation determines training and staffing.</a:t>
            </a:r>
          </a:p>
          <a:p>
            <a:pPr algn="just"/>
            <a:r>
              <a:rPr lang="en-GB" sz="2000" dirty="0">
                <a:solidFill>
                  <a:schemeClr val="tx1"/>
                </a:solidFill>
              </a:rPr>
              <a:t>Procurement affects IT compatibility.</a:t>
            </a:r>
          </a:p>
          <a:p>
            <a:pPr algn="just"/>
            <a:r>
              <a:rPr lang="en-GB" sz="2000" dirty="0">
                <a:solidFill>
                  <a:schemeClr val="tx1"/>
                </a:solidFill>
              </a:rPr>
              <a:t>Regulatory expectations shape local safety culture.</a:t>
            </a:r>
          </a:p>
          <a:p>
            <a:pPr algn="just"/>
            <a:r>
              <a:rPr lang="en-GB" sz="2000" dirty="0">
                <a:solidFill>
                  <a:schemeClr val="tx1"/>
                </a:solidFill>
              </a:rPr>
              <a:t>Performance targets can unintentionally increase error risk.</a:t>
            </a:r>
          </a:p>
          <a:p>
            <a:pPr marL="0" indent="0" algn="r">
              <a:buNone/>
            </a:pPr>
            <a:r>
              <a:rPr lang="en-GB" sz="2000" dirty="0">
                <a:solidFill>
                  <a:schemeClr val="tx1"/>
                </a:solidFill>
              </a:rPr>
              <a:t>(Naseralallah et al, 2023)</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1112212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A9F1-05A7-5929-E0F1-58C15B356F9A}"/>
              </a:ext>
            </a:extLst>
          </p:cNvPr>
          <p:cNvSpPr>
            <a:spLocks noGrp="1"/>
          </p:cNvSpPr>
          <p:nvPr>
            <p:ph type="title"/>
          </p:nvPr>
        </p:nvSpPr>
        <p:spPr/>
        <p:txBody>
          <a:bodyPr/>
          <a:lstStyle/>
          <a:p>
            <a:pPr algn="ctr"/>
            <a:r>
              <a:rPr lang="en-GB" dirty="0"/>
              <a:t>Impact on Quality, Efficiency, and Equity</a:t>
            </a:r>
          </a:p>
        </p:txBody>
      </p:sp>
      <p:sp>
        <p:nvSpPr>
          <p:cNvPr id="3" name="Content Placeholder 2">
            <a:extLst>
              <a:ext uri="{FF2B5EF4-FFF2-40B4-BE49-F238E27FC236}">
                <a16:creationId xmlns:a16="http://schemas.microsoft.com/office/drawing/2014/main" id="{6EC289B1-C93B-2D45-0AD2-EF34CF44A10D}"/>
              </a:ext>
            </a:extLst>
          </p:cNvPr>
          <p:cNvSpPr>
            <a:spLocks noGrp="1"/>
          </p:cNvSpPr>
          <p:nvPr>
            <p:ph idx="1"/>
          </p:nvPr>
        </p:nvSpPr>
        <p:spPr>
          <a:xfrm>
            <a:off x="677333" y="2160589"/>
            <a:ext cx="9369343" cy="3880773"/>
          </a:xfrm>
        </p:spPr>
        <p:txBody>
          <a:bodyPr>
            <a:normAutofit/>
          </a:bodyPr>
          <a:lstStyle/>
          <a:p>
            <a:pPr algn="just"/>
            <a:r>
              <a:rPr lang="en-GB" sz="2000" b="1" dirty="0"/>
              <a:t>Quality</a:t>
            </a:r>
            <a:r>
              <a:rPr lang="en-GB" sz="2000" dirty="0"/>
              <a:t>: Medication errors cause avoidable patient harm and deaths, reduce treatment effectiveness, and damage patient trust, leading to ethical concerns and professional distress among staff (</a:t>
            </a:r>
            <a:r>
              <a:rPr lang="en-GB" sz="2000" dirty="0" err="1"/>
              <a:t>Alrashidi</a:t>
            </a:r>
            <a:r>
              <a:rPr lang="en-GB" sz="2000" dirty="0"/>
              <a:t> et al, 2024).</a:t>
            </a:r>
          </a:p>
          <a:p>
            <a:pPr algn="just"/>
            <a:r>
              <a:rPr lang="en-GB" sz="2000" b="1" dirty="0"/>
              <a:t>Efficiency</a:t>
            </a:r>
            <a:r>
              <a:rPr lang="en-GB" sz="2000" dirty="0"/>
              <a:t>: Errors increase hospital stays, readmissions, and investigation costs, while also generating legal claims and straining already limited NHS resources (</a:t>
            </a:r>
            <a:r>
              <a:rPr lang="en-GB" sz="2000" dirty="0" err="1"/>
              <a:t>Alrashidi</a:t>
            </a:r>
            <a:r>
              <a:rPr lang="en-GB" sz="2000" dirty="0"/>
              <a:t> et al, 2024).</a:t>
            </a:r>
          </a:p>
          <a:p>
            <a:pPr algn="just"/>
            <a:r>
              <a:rPr lang="en-GB" sz="2000" b="1" dirty="0"/>
              <a:t>Equity</a:t>
            </a:r>
            <a:r>
              <a:rPr lang="en-GB" sz="2000" dirty="0"/>
              <a:t>: Vulnerable groups, such as older adults and those with language barriers, face higher risks, while underfunded trusts and limited access to digital safety tools widen healthcare disparities (</a:t>
            </a:r>
            <a:r>
              <a:rPr lang="en-GB" sz="2000" dirty="0" err="1"/>
              <a:t>Alrashidi</a:t>
            </a:r>
            <a:r>
              <a:rPr lang="en-GB" sz="2000" dirty="0"/>
              <a:t> et al, 2024).</a:t>
            </a:r>
          </a:p>
          <a:p>
            <a:pPr marL="0" indent="0" algn="just">
              <a:buNone/>
            </a:pPr>
            <a:endParaRPr lang="en-GB" sz="2000" dirty="0"/>
          </a:p>
        </p:txBody>
      </p:sp>
    </p:spTree>
    <p:extLst>
      <p:ext uri="{BB962C8B-B14F-4D97-AF65-F5344CB8AC3E}">
        <p14:creationId xmlns:p14="http://schemas.microsoft.com/office/powerpoint/2010/main" val="3671607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6BDA3-DD33-1435-8234-C04847B1A06D}"/>
              </a:ext>
            </a:extLst>
          </p:cNvPr>
          <p:cNvSpPr>
            <a:spLocks noGrp="1"/>
          </p:cNvSpPr>
          <p:nvPr>
            <p:ph type="title"/>
          </p:nvPr>
        </p:nvSpPr>
        <p:spPr>
          <a:xfrm>
            <a:off x="1286933" y="609600"/>
            <a:ext cx="10197494" cy="1099457"/>
          </a:xfrm>
        </p:spPr>
        <p:txBody>
          <a:bodyPr>
            <a:normAutofit/>
          </a:bodyPr>
          <a:lstStyle/>
          <a:p>
            <a:r>
              <a:rPr lang="en-GB" dirty="0"/>
              <a:t>Recommendations</a:t>
            </a:r>
            <a:endParaRPr lang="en-GB"/>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98AB753-ADCA-9C50-29C8-574A77FB3C46}"/>
              </a:ext>
            </a:extLst>
          </p:cNvPr>
          <p:cNvGraphicFramePr>
            <a:graphicFrameLocks noGrp="1"/>
          </p:cNvGraphicFramePr>
          <p:nvPr>
            <p:ph idx="1"/>
            <p:extLst>
              <p:ext uri="{D42A27DB-BD31-4B8C-83A1-F6EECF244321}">
                <p14:modId xmlns:p14="http://schemas.microsoft.com/office/powerpoint/2010/main" val="14934945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303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508FA-5D27-BD87-DF77-B329714111FA}"/>
              </a:ext>
            </a:extLst>
          </p:cNvPr>
          <p:cNvSpPr>
            <a:spLocks noGrp="1"/>
          </p:cNvSpPr>
          <p:nvPr>
            <p:ph type="title"/>
          </p:nvPr>
        </p:nvSpPr>
        <p:spPr>
          <a:xfrm>
            <a:off x="677334" y="331694"/>
            <a:ext cx="8596668" cy="4034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6E18F23-00EB-3EC0-51DF-4A816FCA2D20}"/>
              </a:ext>
            </a:extLst>
          </p:cNvPr>
          <p:cNvSpPr>
            <a:spLocks noGrp="1"/>
          </p:cNvSpPr>
          <p:nvPr>
            <p:ph idx="1"/>
          </p:nvPr>
        </p:nvSpPr>
        <p:spPr>
          <a:xfrm>
            <a:off x="368242" y="905435"/>
            <a:ext cx="10263898" cy="5620871"/>
          </a:xfrm>
        </p:spPr>
        <p:txBody>
          <a:bodyPr>
            <a:noAutofit/>
          </a:bodyPr>
          <a:lstStyle/>
          <a:p>
            <a:pPr algn="just"/>
            <a:r>
              <a:rPr lang="en-GB" sz="1200" dirty="0"/>
              <a:t>Ascenção, R., Lopes Vaz, P., Pereira Gomes, C., Costa, J. and </a:t>
            </a:r>
            <a:r>
              <a:rPr lang="en-GB" sz="1200" dirty="0" err="1"/>
              <a:t>Broeiro</a:t>
            </a:r>
            <a:r>
              <a:rPr lang="en-GB" sz="1200" dirty="0"/>
              <a:t>-Gonçalves, P., (2024). A medication reconciliation failure: A case report and incident analysis. </a:t>
            </a:r>
            <a:r>
              <a:rPr lang="en-GB" sz="1200" i="1" dirty="0"/>
              <a:t>International Journal of Risk &amp; Safety in Medicine</a:t>
            </a:r>
            <a:r>
              <a:rPr lang="en-GB" sz="1200" dirty="0"/>
              <a:t>, </a:t>
            </a:r>
            <a:r>
              <a:rPr lang="en-GB" sz="1200" i="1" dirty="0"/>
              <a:t>35</a:t>
            </a:r>
            <a:r>
              <a:rPr lang="en-GB" sz="1200" dirty="0"/>
              <a:t>(1), pp.19-24. </a:t>
            </a:r>
            <a:r>
              <a:rPr lang="en-GB" sz="1200" dirty="0">
                <a:hlinkClick r:id="rId2"/>
              </a:rPr>
              <a:t>https://journals.sagepub.com/doi/abs/10.3233/JRS-230002</a:t>
            </a:r>
            <a:endParaRPr lang="en-GB" sz="1200" dirty="0"/>
          </a:p>
          <a:p>
            <a:pPr algn="just"/>
            <a:r>
              <a:rPr lang="en-GB" sz="1200" dirty="0" err="1"/>
              <a:t>Ashgar</a:t>
            </a:r>
            <a:r>
              <a:rPr lang="en-GB" sz="1200" dirty="0"/>
              <a:t>, D.A., Alotaibi, N.M., Al-Shahrani, S.M., Sarah, A., </a:t>
            </a:r>
            <a:r>
              <a:rPr lang="en-GB" sz="1200" dirty="0" err="1"/>
              <a:t>Almulhim</a:t>
            </a:r>
            <a:r>
              <a:rPr lang="en-GB" sz="1200" dirty="0"/>
              <a:t>, A.S., Alsayed, A., Nourah, A., Ameera, A., Alghamdi, Y.A. and Duaa, A., (2025). Effectiveness of Six Sigma in Managing Medical Errors in the Electronic Drug Administration Record (EDAR) System. </a:t>
            </a:r>
            <a:r>
              <a:rPr lang="en-GB" sz="1200" i="1" dirty="0" err="1"/>
              <a:t>Cureus</a:t>
            </a:r>
            <a:r>
              <a:rPr lang="en-GB" sz="1200" dirty="0"/>
              <a:t>, </a:t>
            </a:r>
            <a:r>
              <a:rPr lang="en-GB" sz="1200" i="1" dirty="0"/>
              <a:t>17</a:t>
            </a:r>
            <a:r>
              <a:rPr lang="en-GB" sz="1200" dirty="0"/>
              <a:t>(5). </a:t>
            </a:r>
            <a:r>
              <a:rPr lang="en-GB" sz="1200" dirty="0">
                <a:hlinkClick r:id="rId3"/>
              </a:rPr>
              <a:t>https://assets.cureus.com/uploads/original_article/pdf/317386/20250527-823573-txlcnn.pdf</a:t>
            </a:r>
            <a:endParaRPr lang="en-GB" sz="1200" dirty="0"/>
          </a:p>
          <a:p>
            <a:pPr algn="just"/>
            <a:r>
              <a:rPr lang="en-GB" sz="1200" dirty="0" err="1"/>
              <a:t>Alrashidi</a:t>
            </a:r>
            <a:r>
              <a:rPr lang="en-GB" sz="1200" dirty="0"/>
              <a:t>, M.A.G., </a:t>
            </a:r>
            <a:r>
              <a:rPr lang="en-GB" sz="1200" dirty="0" err="1"/>
              <a:t>Alrashidi</a:t>
            </a:r>
            <a:r>
              <a:rPr lang="en-GB" sz="1200" dirty="0"/>
              <a:t>, A.E.M., </a:t>
            </a:r>
            <a:r>
              <a:rPr lang="en-GB" sz="1200" dirty="0" err="1"/>
              <a:t>Alrashidi</a:t>
            </a:r>
            <a:r>
              <a:rPr lang="en-GB" sz="1200" dirty="0"/>
              <a:t>, M.H.S., </a:t>
            </a:r>
            <a:r>
              <a:rPr lang="en-GB" sz="1200" dirty="0" err="1"/>
              <a:t>Alrashidi</a:t>
            </a:r>
            <a:r>
              <a:rPr lang="en-GB" sz="1200" dirty="0"/>
              <a:t>, J.M.K., </a:t>
            </a:r>
            <a:r>
              <a:rPr lang="en-GB" sz="1200" dirty="0" err="1"/>
              <a:t>Alrashidi</a:t>
            </a:r>
            <a:r>
              <a:rPr lang="en-GB" sz="1200" dirty="0"/>
              <a:t>, K.N.F., </a:t>
            </a:r>
            <a:r>
              <a:rPr lang="en-GB" sz="1200" dirty="0" err="1"/>
              <a:t>Alrashidi</a:t>
            </a:r>
            <a:r>
              <a:rPr lang="en-GB" sz="1200" dirty="0"/>
              <a:t>, A.J.M., Alshammari, H.A.S., Alshammari, M.K.M. and </a:t>
            </a:r>
            <a:r>
              <a:rPr lang="en-GB" sz="1200" dirty="0" err="1"/>
              <a:t>Alrashidi</a:t>
            </a:r>
            <a:r>
              <a:rPr lang="en-GB" sz="1200" dirty="0"/>
              <a:t>, S.F.F., (2024). Improving Patient Safety: The Role of Nursing in Preventing Medical Errors. </a:t>
            </a:r>
            <a:r>
              <a:rPr lang="en-GB" sz="1200" i="1" dirty="0"/>
              <a:t>Journal of International Crisis and Risk Communication Research</a:t>
            </a:r>
            <a:r>
              <a:rPr lang="en-GB" sz="1200" dirty="0"/>
              <a:t>, </a:t>
            </a:r>
            <a:r>
              <a:rPr lang="en-GB" sz="1200" i="1" dirty="0"/>
              <a:t>7</a:t>
            </a:r>
            <a:r>
              <a:rPr lang="en-GB" sz="1200" dirty="0"/>
              <a:t>(S8), p.2878. </a:t>
            </a:r>
            <a:r>
              <a:rPr lang="en-GB" sz="1200" dirty="0">
                <a:hlinkClick r:id="rId4"/>
              </a:rPr>
              <a:t>https://search.proquest.com/openview/5eb9cfa5fd9c057c689b356f89f52022/1?pq-origsite=gscholar&amp;cbl=6480378</a:t>
            </a:r>
            <a:endParaRPr lang="en-GB" sz="1200" dirty="0"/>
          </a:p>
          <a:p>
            <a:pPr algn="just"/>
            <a:r>
              <a:rPr lang="en-GB" sz="1200" dirty="0"/>
              <a:t>Ayre, M.J., Lewis, P.J., Phipps, D.L. and Keers, R.N., (2023). </a:t>
            </a:r>
            <a:r>
              <a:rPr lang="en-GB" sz="1200" dirty="0" err="1"/>
              <a:t>unDerstandIng</a:t>
            </a:r>
            <a:r>
              <a:rPr lang="en-GB" sz="1200" dirty="0"/>
              <a:t> the </a:t>
            </a:r>
            <a:r>
              <a:rPr lang="en-GB" sz="1200" dirty="0" err="1"/>
              <a:t>cauSes</a:t>
            </a:r>
            <a:r>
              <a:rPr lang="en-GB" sz="1200" dirty="0"/>
              <a:t> of </a:t>
            </a:r>
            <a:r>
              <a:rPr lang="en-GB" sz="1200" dirty="0" err="1"/>
              <a:t>mediCation</a:t>
            </a:r>
            <a:r>
              <a:rPr lang="en-GB" sz="1200" dirty="0"/>
              <a:t> </a:t>
            </a:r>
            <a:r>
              <a:rPr lang="en-GB" sz="1200" dirty="0" err="1"/>
              <a:t>errOrs</a:t>
            </a:r>
            <a:r>
              <a:rPr lang="en-GB" sz="1200" dirty="0"/>
              <a:t> and </a:t>
            </a:r>
            <a:r>
              <a:rPr lang="en-GB" sz="1200" dirty="0" err="1"/>
              <a:t>adVerse</a:t>
            </a:r>
            <a:r>
              <a:rPr lang="en-GB" sz="1200" dirty="0"/>
              <a:t> drug </a:t>
            </a:r>
            <a:r>
              <a:rPr lang="en-GB" sz="1200" dirty="0" err="1"/>
              <a:t>evEnts</a:t>
            </a:r>
            <a:r>
              <a:rPr lang="en-GB" sz="1200" dirty="0"/>
              <a:t> for patients with mental illness in community </a:t>
            </a:r>
            <a:r>
              <a:rPr lang="en-GB" sz="1200" dirty="0" err="1"/>
              <a:t>caRe</a:t>
            </a:r>
            <a:r>
              <a:rPr lang="en-GB" sz="1200" dirty="0"/>
              <a:t> (DISCOVER): a qualitative study. </a:t>
            </a:r>
            <a:r>
              <a:rPr lang="en-GB" sz="1200" i="1" dirty="0"/>
              <a:t>Frontiers in Psychiatry</a:t>
            </a:r>
            <a:r>
              <a:rPr lang="en-GB" sz="1200" dirty="0"/>
              <a:t>, </a:t>
            </a:r>
            <a:r>
              <a:rPr lang="en-GB" sz="1200" i="1" dirty="0"/>
              <a:t>14</a:t>
            </a:r>
            <a:r>
              <a:rPr lang="en-GB" sz="1200" dirty="0"/>
              <a:t>, p.1241445. </a:t>
            </a:r>
            <a:r>
              <a:rPr lang="en-GB" sz="1200" dirty="0">
                <a:hlinkClick r:id="rId5"/>
              </a:rPr>
              <a:t>https://www.frontiersin.org/journals/psychiatry/articles/10.3389/fpsyt.2023.1241445/full</a:t>
            </a:r>
            <a:endParaRPr lang="en-GB" sz="1200" dirty="0"/>
          </a:p>
          <a:p>
            <a:pPr algn="just"/>
            <a:r>
              <a:rPr lang="en-GB" sz="1200" dirty="0"/>
              <a:t>Coon, R. and Holden, K., (2024). Understanding human factors in patient safety when prescribing. </a:t>
            </a:r>
            <a:r>
              <a:rPr lang="en-GB" sz="1200" i="1" dirty="0"/>
              <a:t>The Pharmaceutical Journal</a:t>
            </a:r>
            <a:r>
              <a:rPr lang="en-GB" sz="1200" dirty="0"/>
              <a:t>. </a:t>
            </a:r>
            <a:r>
              <a:rPr lang="en-GB" sz="1200" dirty="0">
                <a:hlinkClick r:id="rId6"/>
              </a:rPr>
              <a:t>https://sure.sunderland.ac.uk/id/eprint/18109/1/Understanding%20human%20factors%20in%20patient%20safety%20when%20prescribing%20-%20Final.pdf</a:t>
            </a:r>
            <a:endParaRPr lang="en-GB" sz="1200" dirty="0"/>
          </a:p>
          <a:p>
            <a:pPr algn="just"/>
            <a:r>
              <a:rPr lang="en-GB" sz="1200" dirty="0"/>
              <a:t>Haxby, E. and </a:t>
            </a:r>
            <a:r>
              <a:rPr lang="en-GB" sz="1200" dirty="0" err="1"/>
              <a:t>Shuldham</a:t>
            </a:r>
            <a:r>
              <a:rPr lang="en-GB" sz="1200" dirty="0"/>
              <a:t>, C., (2018). How to undertake a root cause analysis investigation to improve patient safety. </a:t>
            </a:r>
            <a:r>
              <a:rPr lang="en-GB" sz="1200" i="1" dirty="0"/>
              <a:t>Nurs Stand</a:t>
            </a:r>
            <a:r>
              <a:rPr lang="en-GB" sz="1200" dirty="0"/>
              <a:t>, </a:t>
            </a:r>
            <a:r>
              <a:rPr lang="en-GB" sz="1200" i="1" dirty="0"/>
              <a:t>32</a:t>
            </a:r>
            <a:r>
              <a:rPr lang="en-GB" sz="1200" dirty="0"/>
              <a:t>(20), pp.41-46. </a:t>
            </a:r>
            <a:r>
              <a:rPr lang="en-GB" sz="1200" dirty="0">
                <a:hlinkClick r:id="rId7"/>
              </a:rPr>
              <a:t>https://journals.rcni.com/doi/aop-pdf/10.7748/ns.2018.e10859</a:t>
            </a:r>
            <a:endParaRPr lang="en-GB" sz="1200" dirty="0"/>
          </a:p>
          <a:p>
            <a:pPr algn="just"/>
            <a:r>
              <a:rPr lang="en-GB" sz="1200" dirty="0"/>
              <a:t>Hodkinson, A., Tyler, N., Ashcroft, D.M., Keers, R.N., Khan, K., Phipps, D., </a:t>
            </a:r>
            <a:r>
              <a:rPr lang="en-GB" sz="1200" dirty="0" err="1"/>
              <a:t>Abuzour</a:t>
            </a:r>
            <a:r>
              <a:rPr lang="en-GB" sz="1200" dirty="0"/>
              <a:t>, A., Bower, P., Avery, A., Campbell, S. and </a:t>
            </a:r>
            <a:r>
              <a:rPr lang="en-GB" sz="1200" dirty="0" err="1"/>
              <a:t>Panagioti</a:t>
            </a:r>
            <a:r>
              <a:rPr lang="en-GB" sz="1200" dirty="0"/>
              <a:t>, M., (2020). Preventable medication harm across health care settings: a systematic review and meta-analysis. </a:t>
            </a:r>
            <a:r>
              <a:rPr lang="en-GB" sz="1200" i="1" dirty="0"/>
              <a:t>BMC medicine</a:t>
            </a:r>
            <a:r>
              <a:rPr lang="en-GB" sz="1200" dirty="0"/>
              <a:t>, </a:t>
            </a:r>
            <a:r>
              <a:rPr lang="en-GB" sz="1200" i="1" dirty="0"/>
              <a:t>18</a:t>
            </a:r>
            <a:r>
              <a:rPr lang="en-GB" sz="1200" dirty="0"/>
              <a:t>(1), p.313. </a:t>
            </a:r>
            <a:r>
              <a:rPr lang="en-GB" sz="1200" dirty="0">
                <a:hlinkClick r:id="rId8"/>
              </a:rPr>
              <a:t>https://link.springer.com/article/10.1186/s12916-020-01774-9</a:t>
            </a:r>
            <a:endParaRPr lang="en-GB" sz="1200" dirty="0"/>
          </a:p>
          <a:p>
            <a:pPr algn="just"/>
            <a:r>
              <a:rPr lang="en-GB" sz="1200" dirty="0"/>
              <a:t>Jones, M.D., Liu, S., Powell, F., Samsor, A., Ting, F.C.R., </a:t>
            </a:r>
            <a:r>
              <a:rPr lang="en-GB" sz="1200" dirty="0" err="1"/>
              <a:t>Veliotis</a:t>
            </a:r>
            <a:r>
              <a:rPr lang="en-GB" sz="1200" dirty="0"/>
              <a:t>, N., Wong, Y.M., Franklin, B.D. and Garfield, S., (2024). Exploring the role of guidelines in contributing to medication errors: a descriptive analysis of national patient safety incident data. </a:t>
            </a:r>
            <a:r>
              <a:rPr lang="en-GB" sz="1200" i="1" dirty="0"/>
              <a:t>Drug Safety</a:t>
            </a:r>
            <a:r>
              <a:rPr lang="en-GB" sz="1200" dirty="0"/>
              <a:t>, </a:t>
            </a:r>
            <a:r>
              <a:rPr lang="en-GB" sz="1200" i="1" dirty="0"/>
              <a:t>47</a:t>
            </a:r>
            <a:r>
              <a:rPr lang="en-GB" sz="1200" dirty="0"/>
              <a:t>(4), pp.389-400. </a:t>
            </a:r>
            <a:r>
              <a:rPr lang="en-GB" sz="1200" dirty="0">
                <a:hlinkClick r:id="rId9"/>
              </a:rPr>
              <a:t>https://link.springer.com/article/10.1007/s40264-024-01396-7</a:t>
            </a:r>
            <a:endParaRPr lang="en-GB" sz="1200" dirty="0"/>
          </a:p>
          <a:p>
            <a:pPr marL="0" indent="0" algn="just">
              <a:buNone/>
            </a:pPr>
            <a:endParaRPr lang="en-GB" sz="1200" dirty="0"/>
          </a:p>
          <a:p>
            <a:pPr algn="just"/>
            <a:endParaRPr lang="en-GB" sz="1200" dirty="0"/>
          </a:p>
        </p:txBody>
      </p:sp>
    </p:spTree>
    <p:extLst>
      <p:ext uri="{BB962C8B-B14F-4D97-AF65-F5344CB8AC3E}">
        <p14:creationId xmlns:p14="http://schemas.microsoft.com/office/powerpoint/2010/main" val="3587152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C4638-910D-FE1B-F44C-F92AA2BEB4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03792-FD6D-1263-7735-882336319771}"/>
              </a:ext>
            </a:extLst>
          </p:cNvPr>
          <p:cNvSpPr>
            <a:spLocks noGrp="1"/>
          </p:cNvSpPr>
          <p:nvPr>
            <p:ph type="title"/>
          </p:nvPr>
        </p:nvSpPr>
        <p:spPr>
          <a:xfrm>
            <a:off x="677334" y="219635"/>
            <a:ext cx="8596668" cy="58718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E82C5C4C-D99A-406C-0F50-3393D9882B2F}"/>
              </a:ext>
            </a:extLst>
          </p:cNvPr>
          <p:cNvSpPr>
            <a:spLocks noGrp="1"/>
          </p:cNvSpPr>
          <p:nvPr>
            <p:ph idx="1"/>
          </p:nvPr>
        </p:nvSpPr>
        <p:spPr>
          <a:xfrm>
            <a:off x="422031" y="1336431"/>
            <a:ext cx="10994522" cy="5111261"/>
          </a:xfrm>
        </p:spPr>
        <p:txBody>
          <a:bodyPr>
            <a:noAutofit/>
          </a:bodyPr>
          <a:lstStyle/>
          <a:p>
            <a:pPr algn="just"/>
            <a:r>
              <a:rPr lang="en-GB" sz="1200" dirty="0"/>
              <a:t>Naseralallah, L., Stewart, D., Price, M. and Paudyal, V., (2023). Prevalence, contributing factors, and interventions to reduce medication errors in outpatient and ambulatory settings: a systematic review. </a:t>
            </a:r>
            <a:r>
              <a:rPr lang="en-GB" sz="1200" i="1" dirty="0"/>
              <a:t>International Journal of Clinical Pharmacy</a:t>
            </a:r>
            <a:r>
              <a:rPr lang="en-GB" sz="1200" dirty="0"/>
              <a:t>, </a:t>
            </a:r>
            <a:r>
              <a:rPr lang="en-GB" sz="1200" i="1" dirty="0"/>
              <a:t>45</a:t>
            </a:r>
            <a:r>
              <a:rPr lang="en-GB" sz="1200" dirty="0"/>
              <a:t>(6), pp.1359-1377. </a:t>
            </a:r>
            <a:r>
              <a:rPr lang="en-GB" sz="1200" dirty="0">
                <a:hlinkClick r:id="rId2"/>
              </a:rPr>
              <a:t>https://link.springer.com/article/10.1007/s11096-023-01626-5</a:t>
            </a:r>
            <a:endParaRPr lang="en-GB" sz="1200" dirty="0"/>
          </a:p>
          <a:p>
            <a:pPr algn="just"/>
            <a:r>
              <a:rPr lang="en-GB" sz="1200" dirty="0"/>
              <a:t>Karim, T., (2022). Medication Errors: Causes, Theories and Interventions. </a:t>
            </a:r>
            <a:r>
              <a:rPr lang="en-GB" sz="1200" dirty="0">
                <a:hlinkClick r:id="rId3"/>
              </a:rPr>
              <a:t>https://ecommons.roseman.edu/fnp/6/</a:t>
            </a:r>
            <a:endParaRPr lang="en-GB" sz="1200" dirty="0"/>
          </a:p>
          <a:p>
            <a:pPr algn="just"/>
            <a:r>
              <a:rPr lang="en-GB" sz="1200" dirty="0" err="1"/>
              <a:t>Okes</a:t>
            </a:r>
            <a:r>
              <a:rPr lang="en-GB" sz="1200" dirty="0"/>
              <a:t>, D., (2019). </a:t>
            </a:r>
            <a:r>
              <a:rPr lang="en-GB" sz="1200" i="1" dirty="0"/>
              <a:t>Root cause analysis: The core of problem solving and corrective action</a:t>
            </a:r>
            <a:r>
              <a:rPr lang="en-GB" sz="1200" dirty="0"/>
              <a:t>. Quality Press. </a:t>
            </a:r>
          </a:p>
          <a:p>
            <a:pPr algn="just"/>
            <a:r>
              <a:rPr lang="en-GB" sz="1200" dirty="0"/>
              <a:t>Saleem, S., Sehar, S., Afzal, M., Jamil, A. and Gilani, S.A., (2019). Accreditation: Application of Kurt Lewin’s theory on private health care organizational change. </a:t>
            </a:r>
            <a:r>
              <a:rPr lang="en-GB" sz="1200" i="1" dirty="0"/>
              <a:t>Saudi Journal of Nursing and Health Care</a:t>
            </a:r>
            <a:r>
              <a:rPr lang="en-GB" sz="1200" dirty="0"/>
              <a:t>, </a:t>
            </a:r>
            <a:r>
              <a:rPr lang="en-GB" sz="1200" i="1" dirty="0"/>
              <a:t>2</a:t>
            </a:r>
            <a:r>
              <a:rPr lang="en-GB" sz="1200" dirty="0"/>
              <a:t>(12), pp.412-415. </a:t>
            </a:r>
            <a:r>
              <a:rPr lang="en-GB" sz="1200" dirty="0">
                <a:hlinkClick r:id="rId4"/>
              </a:rPr>
              <a:t>https://www.academia.edu/download/106017751/SJNHC_212_412-415.pdf</a:t>
            </a:r>
            <a:endParaRPr lang="en-GB" sz="1200" dirty="0"/>
          </a:p>
          <a:p>
            <a:pPr algn="just"/>
            <a:r>
              <a:rPr lang="en-GB" sz="1200" dirty="0"/>
              <a:t>Sutherland, A., Gerrard, W.S., Patel, A., Randall, M. and Weston, E., (2022). The impact of drug error reduction software on preventing harmful adverse drug events in England: a retrospective database study. </a:t>
            </a:r>
            <a:r>
              <a:rPr lang="en-GB" sz="1200" i="1" dirty="0"/>
              <a:t>BMJ Open Quality</a:t>
            </a:r>
            <a:r>
              <a:rPr lang="en-GB" sz="1200" dirty="0"/>
              <a:t>, </a:t>
            </a:r>
            <a:r>
              <a:rPr lang="en-GB" sz="1200" i="1" dirty="0"/>
              <a:t>11</a:t>
            </a:r>
            <a:r>
              <a:rPr lang="en-GB" sz="1200" dirty="0"/>
              <a:t>(3). </a:t>
            </a:r>
            <a:r>
              <a:rPr lang="en-GB" sz="1200" dirty="0">
                <a:hlinkClick r:id="rId5"/>
              </a:rPr>
              <a:t>https://bmjopenquality.bmj.com/content/11/3/e001708</a:t>
            </a:r>
            <a:endParaRPr lang="en-GB" sz="1200" dirty="0"/>
          </a:p>
          <a:p>
            <a:pPr algn="just"/>
            <a:r>
              <a:rPr lang="en-GB" sz="1200" dirty="0"/>
              <a:t>Sutherland, A., Jones, M.D., Howlett, M., Arenas-Lopez, S., Patel, A. and Franklin, B.D., (2022). Developing strategic recommendations for implementing smart pumps in advanced healthcare systems to improve intravenous medication safety. </a:t>
            </a:r>
            <a:r>
              <a:rPr lang="en-GB" sz="1200" i="1" dirty="0"/>
              <a:t>Drug Safety</a:t>
            </a:r>
            <a:r>
              <a:rPr lang="en-GB" sz="1200" dirty="0"/>
              <a:t>, </a:t>
            </a:r>
            <a:r>
              <a:rPr lang="en-GB" sz="1200" i="1" dirty="0"/>
              <a:t>45</a:t>
            </a:r>
            <a:r>
              <a:rPr lang="en-GB" sz="1200" dirty="0"/>
              <a:t>(8), pp.881-889. </a:t>
            </a:r>
            <a:r>
              <a:rPr lang="en-GB" sz="1200" dirty="0">
                <a:hlinkClick r:id="rId6"/>
              </a:rPr>
              <a:t>https://link.springer.com/article/10.1007/s40264-022-01203-1</a:t>
            </a:r>
            <a:endParaRPr lang="en-GB" sz="1200" dirty="0"/>
          </a:p>
          <a:p>
            <a:pPr algn="just"/>
            <a:r>
              <a:rPr lang="en-GB" sz="1200" dirty="0" err="1"/>
              <a:t>Spinewine</a:t>
            </a:r>
            <a:r>
              <a:rPr lang="en-GB" sz="1200" dirty="0"/>
              <a:t>, A., Evrard, P. and Hughes, C., (2021). Interventions to optimize medication use in nursing homes: a narrative review. </a:t>
            </a:r>
            <a:r>
              <a:rPr lang="en-GB" sz="1200" i="1" dirty="0"/>
              <a:t>European Geriatric Medicine</a:t>
            </a:r>
            <a:r>
              <a:rPr lang="en-GB" sz="1200" dirty="0"/>
              <a:t>, </a:t>
            </a:r>
            <a:r>
              <a:rPr lang="en-GB" sz="1200" i="1" dirty="0"/>
              <a:t>12</a:t>
            </a:r>
            <a:r>
              <a:rPr lang="en-GB" sz="1200" dirty="0"/>
              <a:t>(3), pp.551-567. </a:t>
            </a:r>
            <a:r>
              <a:rPr lang="en-GB" sz="1200" dirty="0">
                <a:hlinkClick r:id="rId7"/>
              </a:rPr>
              <a:t>https://link.springer.com/article/10.1007/s41999-021-00477-5</a:t>
            </a:r>
            <a:endParaRPr lang="en-GB" sz="1200" dirty="0"/>
          </a:p>
          <a:p>
            <a:pPr algn="just"/>
            <a:r>
              <a:rPr lang="en-GB" sz="1200" dirty="0" err="1"/>
              <a:t>Vernaz</a:t>
            </a:r>
            <a:r>
              <a:rPr lang="en-GB" sz="1200" dirty="0"/>
              <a:t>, N., Simona, A. and Samer, C.F., (2020). The Swiss cheese prescribing model for precision medicine. </a:t>
            </a:r>
            <a:r>
              <a:rPr lang="en-GB" sz="1200" i="1" dirty="0"/>
              <a:t>The American journal of medicine</a:t>
            </a:r>
            <a:r>
              <a:rPr lang="en-GB" sz="1200" dirty="0"/>
              <a:t>, </a:t>
            </a:r>
            <a:r>
              <a:rPr lang="en-GB" sz="1200" i="1" dirty="0"/>
              <a:t>133</a:t>
            </a:r>
            <a:r>
              <a:rPr lang="en-GB" sz="1200" dirty="0"/>
              <a:t>(11), pp.1249-1251. </a:t>
            </a:r>
            <a:r>
              <a:rPr lang="en-GB" sz="1200" dirty="0">
                <a:hlinkClick r:id="rId8"/>
              </a:rPr>
              <a:t>https://www.amjmed.com/article/S0002-9343(20)30531-3/abstract</a:t>
            </a:r>
            <a:endParaRPr lang="en-GB" sz="1200" dirty="0"/>
          </a:p>
          <a:p>
            <a:pPr algn="just"/>
            <a:r>
              <a:rPr lang="en-GB" sz="1200" dirty="0" err="1"/>
              <a:t>Vaismoradi</a:t>
            </a:r>
            <a:r>
              <a:rPr lang="en-GB" sz="1200" dirty="0"/>
              <a:t>, M., Griffiths, P., Turunen, H. and Jordan, S., (2016). Transformational leadership in nursing and medication safety education: a discussion paper. </a:t>
            </a:r>
            <a:r>
              <a:rPr lang="en-GB" sz="1200" i="1" dirty="0"/>
              <a:t>Journal of nursing management</a:t>
            </a:r>
            <a:r>
              <a:rPr lang="en-GB" sz="1200" dirty="0"/>
              <a:t>, </a:t>
            </a:r>
            <a:r>
              <a:rPr lang="en-GB" sz="1200" i="1" dirty="0"/>
              <a:t>24</a:t>
            </a:r>
            <a:r>
              <a:rPr lang="en-GB" sz="1200" dirty="0"/>
              <a:t>(7), pp.970-980. </a:t>
            </a:r>
            <a:r>
              <a:rPr lang="en-GB" sz="1200" dirty="0">
                <a:hlinkClick r:id="rId9"/>
              </a:rPr>
              <a:t>https://onlinelibrary.wiley.com/doi/abs/10.1111/jonm.12387</a:t>
            </a:r>
            <a:endParaRPr lang="en-GB" sz="1200" dirty="0"/>
          </a:p>
        </p:txBody>
      </p:sp>
    </p:spTree>
    <p:extLst>
      <p:ext uri="{BB962C8B-B14F-4D97-AF65-F5344CB8AC3E}">
        <p14:creationId xmlns:p14="http://schemas.microsoft.com/office/powerpoint/2010/main" val="42784050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CUSTOM 1">
      <a:majorFont>
        <a:latin typeface="Arial Black"/>
        <a:ea typeface=""/>
        <a:cs typeface=""/>
      </a:majorFont>
      <a:minorFont>
        <a:latin typeface="Arial"/>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91</TotalTime>
  <Words>2823</Words>
  <Application>Microsoft Office PowerPoint</Application>
  <PresentationFormat>Widescreen</PresentationFormat>
  <Paragraphs>102</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Medication Reconciliation Failure in the UK NHS</vt:lpstr>
      <vt:lpstr>Case Study</vt:lpstr>
      <vt:lpstr>Why this case?</vt:lpstr>
      <vt:lpstr>Definition</vt:lpstr>
      <vt:lpstr>Swiss Cheese Model</vt:lpstr>
      <vt:lpstr>Example of Error Pathway</vt:lpstr>
      <vt:lpstr>Root Cause Analysis (RCA) </vt:lpstr>
      <vt:lpstr>Fishbone Diagram</vt:lpstr>
      <vt:lpstr>Donabedian Framework</vt:lpstr>
      <vt:lpstr>Six Sigma (DMAIC) Model</vt:lpstr>
      <vt:lpstr>Kurt Lewin’s Change Theory</vt:lpstr>
      <vt:lpstr>Transformational Leadership</vt:lpstr>
      <vt:lpstr>Root Causes Identified</vt:lpstr>
      <vt:lpstr>Policy Issues Contributing</vt:lpstr>
      <vt:lpstr>Policy Influence on Service Delivery</vt:lpstr>
      <vt:lpstr>Impact on Quality, Efficiency, and Equity</vt:lpstr>
      <vt:lpstr>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Krina Patel</cp:lastModifiedBy>
  <cp:revision>49</cp:revision>
  <dcterms:created xsi:type="dcterms:W3CDTF">2025-07-23T00:59:00Z</dcterms:created>
  <dcterms:modified xsi:type="dcterms:W3CDTF">2025-11-18T12:52:25Z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