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2" r:id="rId6"/>
    <p:sldId id="274" r:id="rId7"/>
    <p:sldId id="275" r:id="rId8"/>
    <p:sldId id="261" r:id="rId9"/>
    <p:sldId id="266" r:id="rId10"/>
    <p:sldId id="262" r:id="rId11"/>
    <p:sldId id="267" r:id="rId12"/>
    <p:sldId id="268" r:id="rId13"/>
    <p:sldId id="263" r:id="rId14"/>
    <p:sldId id="265" r:id="rId15"/>
    <p:sldId id="269" r:id="rId16"/>
    <p:sldId id="260" r:id="rId17"/>
    <p:sldId id="273"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4E33A-55AF-4DF3-B895-3F6FDA3347BE}" v="217" dt="2023-12-05T10:39:33.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4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2034E33A-55AF-4DF3-B895-3F6FDA3347BE}"/>
    <pc:docChg chg="custSel addSld delSld modSld sldOrd">
      <pc:chgData name="Steve Tindall" userId="56fef3d5-bab5-4aa2-8263-b7d01d73936e" providerId="ADAL" clId="{2034E33A-55AF-4DF3-B895-3F6FDA3347BE}" dt="2023-12-05T10:39:33.510" v="2473" actId="20577"/>
      <pc:docMkLst>
        <pc:docMk/>
      </pc:docMkLst>
      <pc:sldChg chg="modSp modAnim">
        <pc:chgData name="Steve Tindall" userId="56fef3d5-bab5-4aa2-8263-b7d01d73936e" providerId="ADAL" clId="{2034E33A-55AF-4DF3-B895-3F6FDA3347BE}" dt="2023-11-29T12:43:04.390" v="2379" actId="20577"/>
        <pc:sldMkLst>
          <pc:docMk/>
          <pc:sldMk cId="688709097" sldId="257"/>
        </pc:sldMkLst>
        <pc:spChg chg="mod">
          <ac:chgData name="Steve Tindall" userId="56fef3d5-bab5-4aa2-8263-b7d01d73936e" providerId="ADAL" clId="{2034E33A-55AF-4DF3-B895-3F6FDA3347BE}" dt="2023-11-29T12:43:04.390" v="2379" actId="20577"/>
          <ac:spMkLst>
            <pc:docMk/>
            <pc:sldMk cId="688709097" sldId="257"/>
            <ac:spMk id="3" creationId="{00738C39-4720-468C-B978-2B4176C7CAEF}"/>
          </ac:spMkLst>
        </pc:spChg>
      </pc:sldChg>
      <pc:sldChg chg="modSp">
        <pc:chgData name="Steve Tindall" userId="56fef3d5-bab5-4aa2-8263-b7d01d73936e" providerId="ADAL" clId="{2034E33A-55AF-4DF3-B895-3F6FDA3347BE}" dt="2023-11-29T13:22:33.414" v="2471" actId="20577"/>
        <pc:sldMkLst>
          <pc:docMk/>
          <pc:sldMk cId="875740313" sldId="258"/>
        </pc:sldMkLst>
        <pc:spChg chg="mod">
          <ac:chgData name="Steve Tindall" userId="56fef3d5-bab5-4aa2-8263-b7d01d73936e" providerId="ADAL" clId="{2034E33A-55AF-4DF3-B895-3F6FDA3347BE}" dt="2023-11-29T13:22:33.414" v="2471" actId="20577"/>
          <ac:spMkLst>
            <pc:docMk/>
            <pc:sldMk cId="875740313" sldId="258"/>
            <ac:spMk id="3" creationId="{E696EDCC-5685-44DF-88FC-F11CA1F6148D}"/>
          </ac:spMkLst>
        </pc:spChg>
      </pc:sldChg>
      <pc:sldChg chg="modSp">
        <pc:chgData name="Steve Tindall" userId="56fef3d5-bab5-4aa2-8263-b7d01d73936e" providerId="ADAL" clId="{2034E33A-55AF-4DF3-B895-3F6FDA3347BE}" dt="2023-12-05T10:39:33.510" v="2473" actId="20577"/>
        <pc:sldMkLst>
          <pc:docMk/>
          <pc:sldMk cId="3887632005" sldId="259"/>
        </pc:sldMkLst>
        <pc:spChg chg="mod">
          <ac:chgData name="Steve Tindall" userId="56fef3d5-bab5-4aa2-8263-b7d01d73936e" providerId="ADAL" clId="{2034E33A-55AF-4DF3-B895-3F6FDA3347BE}" dt="2023-12-05T10:39:33.510" v="2473" actId="20577"/>
          <ac:spMkLst>
            <pc:docMk/>
            <pc:sldMk cId="3887632005" sldId="259"/>
            <ac:spMk id="3" creationId="{A3CDE2AA-A3D1-41CE-8EE7-1332734510D7}"/>
          </ac:spMkLst>
        </pc:spChg>
      </pc:sldChg>
      <pc:sldChg chg="modSp mod">
        <pc:chgData name="Steve Tindall" userId="56fef3d5-bab5-4aa2-8263-b7d01d73936e" providerId="ADAL" clId="{2034E33A-55AF-4DF3-B895-3F6FDA3347BE}" dt="2023-11-29T12:50:14.913" v="2466" actId="20577"/>
        <pc:sldMkLst>
          <pc:docMk/>
          <pc:sldMk cId="3060606330" sldId="261"/>
        </pc:sldMkLst>
        <pc:spChg chg="mod">
          <ac:chgData name="Steve Tindall" userId="56fef3d5-bab5-4aa2-8263-b7d01d73936e" providerId="ADAL" clId="{2034E33A-55AF-4DF3-B895-3F6FDA3347BE}" dt="2023-11-29T12:50:14.913" v="2466" actId="20577"/>
          <ac:spMkLst>
            <pc:docMk/>
            <pc:sldMk cId="3060606330" sldId="261"/>
            <ac:spMk id="6" creationId="{E7B6892B-9F16-442E-81B4-F638867CCC52}"/>
          </ac:spMkLst>
        </pc:spChg>
      </pc:sldChg>
      <pc:sldChg chg="modSp">
        <pc:chgData name="Steve Tindall" userId="56fef3d5-bab5-4aa2-8263-b7d01d73936e" providerId="ADAL" clId="{2034E33A-55AF-4DF3-B895-3F6FDA3347BE}" dt="2023-11-29T12:32:04.776" v="2293" actId="20577"/>
        <pc:sldMkLst>
          <pc:docMk/>
          <pc:sldMk cId="4158017145" sldId="266"/>
        </pc:sldMkLst>
        <pc:spChg chg="mod">
          <ac:chgData name="Steve Tindall" userId="56fef3d5-bab5-4aa2-8263-b7d01d73936e" providerId="ADAL" clId="{2034E33A-55AF-4DF3-B895-3F6FDA3347BE}" dt="2023-11-29T12:32:04.776" v="2293" actId="20577"/>
          <ac:spMkLst>
            <pc:docMk/>
            <pc:sldMk cId="4158017145" sldId="266"/>
            <ac:spMk id="3" creationId="{8097A51A-B015-44F6-8877-BB686BA60B0B}"/>
          </ac:spMkLst>
        </pc:spChg>
      </pc:sldChg>
      <pc:sldChg chg="modSp mod">
        <pc:chgData name="Steve Tindall" userId="56fef3d5-bab5-4aa2-8263-b7d01d73936e" providerId="ADAL" clId="{2034E33A-55AF-4DF3-B895-3F6FDA3347BE}" dt="2023-11-29T12:36:54.431" v="2378" actId="20577"/>
        <pc:sldMkLst>
          <pc:docMk/>
          <pc:sldMk cId="2623904146" sldId="270"/>
        </pc:sldMkLst>
        <pc:spChg chg="mod">
          <ac:chgData name="Steve Tindall" userId="56fef3d5-bab5-4aa2-8263-b7d01d73936e" providerId="ADAL" clId="{2034E33A-55AF-4DF3-B895-3F6FDA3347BE}" dt="2023-11-29T12:36:54.431" v="2378" actId="20577"/>
          <ac:spMkLst>
            <pc:docMk/>
            <pc:sldMk cId="2623904146" sldId="270"/>
            <ac:spMk id="2" creationId="{3EE50686-C6F1-494D-9D97-7CBC54825543}"/>
          </ac:spMkLst>
        </pc:spChg>
        <pc:spChg chg="mod">
          <ac:chgData name="Steve Tindall" userId="56fef3d5-bab5-4aa2-8263-b7d01d73936e" providerId="ADAL" clId="{2034E33A-55AF-4DF3-B895-3F6FDA3347BE}" dt="2023-11-29T12:36:39.624" v="2377" actId="20577"/>
          <ac:spMkLst>
            <pc:docMk/>
            <pc:sldMk cId="2623904146" sldId="270"/>
            <ac:spMk id="3" creationId="{8916ACDE-28EB-4E49-8EE9-B519116346FA}"/>
          </ac:spMkLst>
        </pc:spChg>
      </pc:sldChg>
      <pc:sldChg chg="modSp mod">
        <pc:chgData name="Steve Tindall" userId="56fef3d5-bab5-4aa2-8263-b7d01d73936e" providerId="ADAL" clId="{2034E33A-55AF-4DF3-B895-3F6FDA3347BE}" dt="2023-11-29T12:35:41.048" v="2345" actId="5793"/>
        <pc:sldMkLst>
          <pc:docMk/>
          <pc:sldMk cId="2890498130" sldId="271"/>
        </pc:sldMkLst>
        <pc:spChg chg="mod">
          <ac:chgData name="Steve Tindall" userId="56fef3d5-bab5-4aa2-8263-b7d01d73936e" providerId="ADAL" clId="{2034E33A-55AF-4DF3-B895-3F6FDA3347BE}" dt="2023-11-29T12:35:41.048" v="2345" actId="5793"/>
          <ac:spMkLst>
            <pc:docMk/>
            <pc:sldMk cId="2890498130" sldId="271"/>
            <ac:spMk id="3" creationId="{A0C4BE01-79B4-466F-9BF2-EB87BB7C436C}"/>
          </ac:spMkLst>
        </pc:spChg>
      </pc:sldChg>
      <pc:sldChg chg="modSp new mod">
        <pc:chgData name="Steve Tindall" userId="56fef3d5-bab5-4aa2-8263-b7d01d73936e" providerId="ADAL" clId="{2034E33A-55AF-4DF3-B895-3F6FDA3347BE}" dt="2023-11-29T11:06:03.699" v="2090" actId="20577"/>
        <pc:sldMkLst>
          <pc:docMk/>
          <pc:sldMk cId="1141828961" sldId="272"/>
        </pc:sldMkLst>
        <pc:spChg chg="mod">
          <ac:chgData name="Steve Tindall" userId="56fef3d5-bab5-4aa2-8263-b7d01d73936e" providerId="ADAL" clId="{2034E33A-55AF-4DF3-B895-3F6FDA3347BE}" dt="2023-11-29T11:06:03.699" v="2090" actId="20577"/>
          <ac:spMkLst>
            <pc:docMk/>
            <pc:sldMk cId="1141828961" sldId="272"/>
            <ac:spMk id="2" creationId="{AA9B7308-67F4-48A4-5FBE-2B9174130674}"/>
          </ac:spMkLst>
        </pc:spChg>
        <pc:spChg chg="mod">
          <ac:chgData name="Steve Tindall" userId="56fef3d5-bab5-4aa2-8263-b7d01d73936e" providerId="ADAL" clId="{2034E33A-55AF-4DF3-B895-3F6FDA3347BE}" dt="2023-11-29T10:27:41.202" v="1276" actId="20577"/>
          <ac:spMkLst>
            <pc:docMk/>
            <pc:sldMk cId="1141828961" sldId="272"/>
            <ac:spMk id="3" creationId="{2DDDB30D-C462-7F22-E5BC-B1E7EB977E9D}"/>
          </ac:spMkLst>
        </pc:spChg>
      </pc:sldChg>
      <pc:sldChg chg="modSp new mod ord">
        <pc:chgData name="Steve Tindall" userId="56fef3d5-bab5-4aa2-8263-b7d01d73936e" providerId="ADAL" clId="{2034E33A-55AF-4DF3-B895-3F6FDA3347BE}" dt="2023-11-29T10:14:19.463" v="489" actId="313"/>
        <pc:sldMkLst>
          <pc:docMk/>
          <pc:sldMk cId="4219917026" sldId="273"/>
        </pc:sldMkLst>
        <pc:spChg chg="mod">
          <ac:chgData name="Steve Tindall" userId="56fef3d5-bab5-4aa2-8263-b7d01d73936e" providerId="ADAL" clId="{2034E33A-55AF-4DF3-B895-3F6FDA3347BE}" dt="2023-11-29T10:11:06.454" v="229" actId="20577"/>
          <ac:spMkLst>
            <pc:docMk/>
            <pc:sldMk cId="4219917026" sldId="273"/>
            <ac:spMk id="2" creationId="{675E230C-16F9-60C4-DD21-714D697D08D5}"/>
          </ac:spMkLst>
        </pc:spChg>
        <pc:spChg chg="mod">
          <ac:chgData name="Steve Tindall" userId="56fef3d5-bab5-4aa2-8263-b7d01d73936e" providerId="ADAL" clId="{2034E33A-55AF-4DF3-B895-3F6FDA3347BE}" dt="2023-11-29T10:14:19.463" v="489" actId="313"/>
          <ac:spMkLst>
            <pc:docMk/>
            <pc:sldMk cId="4219917026" sldId="273"/>
            <ac:spMk id="3" creationId="{D61135A5-95AF-6AB2-5FCE-9F9FE0828FDC}"/>
          </ac:spMkLst>
        </pc:spChg>
      </pc:sldChg>
      <pc:sldChg chg="modSp new mod">
        <pc:chgData name="Steve Tindall" userId="56fef3d5-bab5-4aa2-8263-b7d01d73936e" providerId="ADAL" clId="{2034E33A-55AF-4DF3-B895-3F6FDA3347BE}" dt="2023-11-29T11:01:38.779" v="2055" actId="20577"/>
        <pc:sldMkLst>
          <pc:docMk/>
          <pc:sldMk cId="3101749822" sldId="274"/>
        </pc:sldMkLst>
        <pc:spChg chg="mod">
          <ac:chgData name="Steve Tindall" userId="56fef3d5-bab5-4aa2-8263-b7d01d73936e" providerId="ADAL" clId="{2034E33A-55AF-4DF3-B895-3F6FDA3347BE}" dt="2023-11-29T10:27:36.319" v="1273" actId="20577"/>
          <ac:spMkLst>
            <pc:docMk/>
            <pc:sldMk cId="3101749822" sldId="274"/>
            <ac:spMk id="2" creationId="{32A9D338-6690-70E7-F276-D33B342844E2}"/>
          </ac:spMkLst>
        </pc:spChg>
        <pc:spChg chg="mod">
          <ac:chgData name="Steve Tindall" userId="56fef3d5-bab5-4aa2-8263-b7d01d73936e" providerId="ADAL" clId="{2034E33A-55AF-4DF3-B895-3F6FDA3347BE}" dt="2023-11-29T11:01:38.779" v="2055" actId="20577"/>
          <ac:spMkLst>
            <pc:docMk/>
            <pc:sldMk cId="3101749822" sldId="274"/>
            <ac:spMk id="3" creationId="{E8109CFF-9FA4-C63B-29B7-859F78077A1F}"/>
          </ac:spMkLst>
        </pc:spChg>
      </pc:sldChg>
      <pc:sldChg chg="modSp new mod">
        <pc:chgData name="Steve Tindall" userId="56fef3d5-bab5-4aa2-8263-b7d01d73936e" providerId="ADAL" clId="{2034E33A-55AF-4DF3-B895-3F6FDA3347BE}" dt="2023-11-29T12:11:39.250" v="2235" actId="15"/>
        <pc:sldMkLst>
          <pc:docMk/>
          <pc:sldMk cId="1262812699" sldId="275"/>
        </pc:sldMkLst>
        <pc:spChg chg="mod">
          <ac:chgData name="Steve Tindall" userId="56fef3d5-bab5-4aa2-8263-b7d01d73936e" providerId="ADAL" clId="{2034E33A-55AF-4DF3-B895-3F6FDA3347BE}" dt="2023-11-29T11:28:14.524" v="2104" actId="20577"/>
          <ac:spMkLst>
            <pc:docMk/>
            <pc:sldMk cId="1262812699" sldId="275"/>
            <ac:spMk id="2" creationId="{4DB6D747-4E6F-4279-66B5-31DC470042F6}"/>
          </ac:spMkLst>
        </pc:spChg>
        <pc:spChg chg="mod">
          <ac:chgData name="Steve Tindall" userId="56fef3d5-bab5-4aa2-8263-b7d01d73936e" providerId="ADAL" clId="{2034E33A-55AF-4DF3-B895-3F6FDA3347BE}" dt="2023-11-29T12:11:39.250" v="2235" actId="15"/>
          <ac:spMkLst>
            <pc:docMk/>
            <pc:sldMk cId="1262812699" sldId="275"/>
            <ac:spMk id="3" creationId="{A5F4478C-503A-841C-041C-47AF1B956B1F}"/>
          </ac:spMkLst>
        </pc:spChg>
      </pc:sldChg>
      <pc:sldChg chg="addSp delSp modSp new del mod ord modClrScheme chgLayout">
        <pc:chgData name="Steve Tindall" userId="56fef3d5-bab5-4aa2-8263-b7d01d73936e" providerId="ADAL" clId="{2034E33A-55AF-4DF3-B895-3F6FDA3347BE}" dt="2023-11-29T11:05:49.483" v="2075" actId="47"/>
        <pc:sldMkLst>
          <pc:docMk/>
          <pc:sldMk cId="2419599876" sldId="275"/>
        </pc:sldMkLst>
        <pc:spChg chg="del mod ord">
          <ac:chgData name="Steve Tindall" userId="56fef3d5-bab5-4aa2-8263-b7d01d73936e" providerId="ADAL" clId="{2034E33A-55AF-4DF3-B895-3F6FDA3347BE}" dt="2023-11-29T11:02:08.323" v="2059" actId="700"/>
          <ac:spMkLst>
            <pc:docMk/>
            <pc:sldMk cId="2419599876" sldId="275"/>
            <ac:spMk id="2" creationId="{124A0E69-9556-4DEF-DEAC-E97535385209}"/>
          </ac:spMkLst>
        </pc:spChg>
        <pc:spChg chg="del mod ord">
          <ac:chgData name="Steve Tindall" userId="56fef3d5-bab5-4aa2-8263-b7d01d73936e" providerId="ADAL" clId="{2034E33A-55AF-4DF3-B895-3F6FDA3347BE}" dt="2023-11-29T11:02:08.323" v="2059" actId="700"/>
          <ac:spMkLst>
            <pc:docMk/>
            <pc:sldMk cId="2419599876" sldId="275"/>
            <ac:spMk id="3" creationId="{F7FCB534-ABAA-6C68-50D4-7B3BFFA7E350}"/>
          </ac:spMkLst>
        </pc:spChg>
        <pc:spChg chg="del">
          <ac:chgData name="Steve Tindall" userId="56fef3d5-bab5-4aa2-8263-b7d01d73936e" providerId="ADAL" clId="{2034E33A-55AF-4DF3-B895-3F6FDA3347BE}" dt="2023-11-29T11:02:08.323" v="2059" actId="700"/>
          <ac:spMkLst>
            <pc:docMk/>
            <pc:sldMk cId="2419599876" sldId="275"/>
            <ac:spMk id="4" creationId="{C8717866-6A59-D011-8B94-8CD1F65E5228}"/>
          </ac:spMkLst>
        </pc:spChg>
        <pc:spChg chg="add mod ord">
          <ac:chgData name="Steve Tindall" userId="56fef3d5-bab5-4aa2-8263-b7d01d73936e" providerId="ADAL" clId="{2034E33A-55AF-4DF3-B895-3F6FDA3347BE}" dt="2023-11-29T11:05:47.534" v="2074" actId="20577"/>
          <ac:spMkLst>
            <pc:docMk/>
            <pc:sldMk cId="2419599876" sldId="275"/>
            <ac:spMk id="5" creationId="{0EE1A19C-FEA8-A3F1-B653-E1CAA5742978}"/>
          </ac:spMkLst>
        </pc:spChg>
        <pc:spChg chg="add mod ord">
          <ac:chgData name="Steve Tindall" userId="56fef3d5-bab5-4aa2-8263-b7d01d73936e" providerId="ADAL" clId="{2034E33A-55AF-4DF3-B895-3F6FDA3347BE}" dt="2023-11-29T11:02:26.833" v="2073" actId="14100"/>
          <ac:spMkLst>
            <pc:docMk/>
            <pc:sldMk cId="2419599876" sldId="275"/>
            <ac:spMk id="6" creationId="{35155A10-98D9-C678-5C24-3B669C3E806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25D6E-59A6-4C06-BF01-3A44F1A699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252B4C-5B88-4CA9-9171-7C93700DB2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58F551-3E0F-4E01-A13B-8376C6E77BE5}"/>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60874512-EDC0-4DD5-91A3-14C91DD067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153231-3711-48DE-8F48-D2CF4D02BF6C}"/>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1783781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14752-DA43-4376-B651-A50004D875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02571-D6B0-4123-A5BB-3E180CB229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F4EA3-1E0A-48BC-A526-A948479DCDFB}"/>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8962A563-8644-4117-B8B0-8665C58E6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6A2F7D-C865-43D4-9AB8-E25AD3802208}"/>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274230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CBE97-7704-49C5-AFE5-15114D6C6F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144DAB-CCFD-4349-B17F-C93733CA33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D5B36B-BD9E-4F8F-9778-C810C7D35423}"/>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64913A93-40B3-4C3D-B965-9AF1A04EBE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A1489-6E63-48C1-B271-451255B1ED9D}"/>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2924838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436A-F59F-4A31-96B4-920048A89F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70B88B-3A9C-4210-AB32-F360BEBAB7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3DBA22-E7A3-4926-AA9F-5BECD1D4A2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EE7924-D549-4077-BFD9-9C539C10A64A}"/>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6" name="Footer Placeholder 5">
            <a:extLst>
              <a:ext uri="{FF2B5EF4-FFF2-40B4-BE49-F238E27FC236}">
                <a16:creationId xmlns:a16="http://schemas.microsoft.com/office/drawing/2014/main" id="{9C0963D8-0503-404E-A4F0-377E0F58EE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59883-0F05-4F5E-859B-3DB2F2381EAF}"/>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190734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C088-412A-4729-9CAD-FA810779E4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0172C7-32BC-4B7D-B1B3-FFC702B637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9706C2-DEA8-4BC2-B971-6F1C8EAB5E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05A1FD-1FBB-46E3-BCBB-E89407EC0E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0359D2-BAEA-416C-A9C8-3FAA20641B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5B4BA5-D3C1-46AE-85DA-C37D73336CB8}"/>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8" name="Footer Placeholder 7">
            <a:extLst>
              <a:ext uri="{FF2B5EF4-FFF2-40B4-BE49-F238E27FC236}">
                <a16:creationId xmlns:a16="http://schemas.microsoft.com/office/drawing/2014/main" id="{1D759265-F035-4433-95C3-2E647E41AF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0B5FA7-9EB9-4AE7-B124-5CFA74193DD6}"/>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260563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293F-4C46-47CC-8E6B-D56374939D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DD65AB-D8D0-4F3D-9E6E-28E157F11FA5}"/>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4" name="Footer Placeholder 3">
            <a:extLst>
              <a:ext uri="{FF2B5EF4-FFF2-40B4-BE49-F238E27FC236}">
                <a16:creationId xmlns:a16="http://schemas.microsoft.com/office/drawing/2014/main" id="{C5642BBB-E44A-4288-81F1-1A09B0C6AC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14C2B2-70F1-4221-BDB7-595B0B181FD0}"/>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1328320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01739F-F6CC-433A-BB85-A6C647FB2F6D}"/>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3" name="Footer Placeholder 2">
            <a:extLst>
              <a:ext uri="{FF2B5EF4-FFF2-40B4-BE49-F238E27FC236}">
                <a16:creationId xmlns:a16="http://schemas.microsoft.com/office/drawing/2014/main" id="{ED8DF87C-936B-443B-9173-F7B8D9B5E0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020C9D-B21D-471D-89C3-AAFBB5E6D6E5}"/>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16311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7648-C836-4779-AC9A-041736774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A64249-742C-46F3-A9B0-C26D22002A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79AEF8-C223-40CF-B9B1-7641A2524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18229D-1DFE-4E9D-8A5B-A16E7D5203C5}"/>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6" name="Footer Placeholder 5">
            <a:extLst>
              <a:ext uri="{FF2B5EF4-FFF2-40B4-BE49-F238E27FC236}">
                <a16:creationId xmlns:a16="http://schemas.microsoft.com/office/drawing/2014/main" id="{20CE215C-FDA8-4E70-9425-C4073670F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04293C-AEC0-4F53-AC4E-8857AB157B8C}"/>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974763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B75B-644D-4E0C-8A47-31A04D1CA4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B9F76D-2290-46D9-A9D1-4173EA1AD1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5A66C2-505F-45EA-B8CF-0E90B08B24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084A7A-3A14-49A6-9699-A2B428D8CBFB}"/>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6" name="Footer Placeholder 5">
            <a:extLst>
              <a:ext uri="{FF2B5EF4-FFF2-40B4-BE49-F238E27FC236}">
                <a16:creationId xmlns:a16="http://schemas.microsoft.com/office/drawing/2014/main" id="{8A2BC11B-4FC6-482C-ABBB-36669C9B46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86E959-3843-4B40-979F-05B0D092AF4D}"/>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136469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2B80-9EEB-48EE-B708-67FB7126834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0A41F7-DA94-460F-8171-376FA962F1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319C0-CF33-4910-9468-CC17DF3DFD44}"/>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6F01AA72-467B-4C70-911F-257F9C5AB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DE903-AB0C-41A0-B638-E18E7A985903}"/>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3740031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256193-AF98-4EDA-A414-AF201ABDAA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F87AE2-9C85-411B-9135-0324C0E9FE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380E9A-DCED-4ACF-B5C6-471126EF52EE}"/>
              </a:ext>
            </a:extLst>
          </p:cNvPr>
          <p:cNvSpPr>
            <a:spLocks noGrp="1"/>
          </p:cNvSpPr>
          <p:nvPr>
            <p:ph type="dt" sz="half" idx="10"/>
          </p:nvPr>
        </p:nvSpPr>
        <p:spPr/>
        <p:txBody>
          <a:body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B7DC30BE-4CF6-4BBA-8C08-DA6445F8CD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74ABC-0B77-4B84-8621-56D2B68F279F}"/>
              </a:ext>
            </a:extLst>
          </p:cNvPr>
          <p:cNvSpPr>
            <a:spLocks noGrp="1"/>
          </p:cNvSpPr>
          <p:nvPr>
            <p:ph type="sldNum" sz="quarter" idx="12"/>
          </p:nvPr>
        </p:nvSpPr>
        <p:spPr/>
        <p:txBody>
          <a:bodyPr/>
          <a:lstStyle/>
          <a:p>
            <a:fld id="{6CB7D034-2FCC-4183-8BA8-80A9612C014D}" type="slidenum">
              <a:rPr lang="en-GB" smtClean="0"/>
              <a:t>‹#›</a:t>
            </a:fld>
            <a:endParaRPr lang="en-GB"/>
          </a:p>
        </p:txBody>
      </p:sp>
    </p:spTree>
    <p:extLst>
      <p:ext uri="{BB962C8B-B14F-4D97-AF65-F5344CB8AC3E}">
        <p14:creationId xmlns:p14="http://schemas.microsoft.com/office/powerpoint/2010/main" val="2870214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FE884A-B7AF-460E-96CB-53D2442C5F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2517D9-5621-44E0-9AC0-AFAFDCB41B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60CFC3-5C22-4181-AB78-83C563E44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55ECDD-AD16-42F2-B121-ABEC63C22CF5}" type="datetimeFigureOut">
              <a:rPr lang="en-GB" smtClean="0"/>
              <a:t>05/12/2023</a:t>
            </a:fld>
            <a:endParaRPr lang="en-GB"/>
          </a:p>
        </p:txBody>
      </p:sp>
      <p:sp>
        <p:nvSpPr>
          <p:cNvPr id="5" name="Footer Placeholder 4">
            <a:extLst>
              <a:ext uri="{FF2B5EF4-FFF2-40B4-BE49-F238E27FC236}">
                <a16:creationId xmlns:a16="http://schemas.microsoft.com/office/drawing/2014/main" id="{2FE866FE-D146-438C-B06E-C03A368089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D3438D-87D9-44A9-9B78-254D3FA198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B7D034-2FCC-4183-8BA8-80A9612C014D}" type="slidenum">
              <a:rPr lang="en-GB" smtClean="0"/>
              <a:t>‹#›</a:t>
            </a:fld>
            <a:endParaRPr lang="en-GB"/>
          </a:p>
        </p:txBody>
      </p:sp>
    </p:spTree>
    <p:extLst>
      <p:ext uri="{BB962C8B-B14F-4D97-AF65-F5344CB8AC3E}">
        <p14:creationId xmlns:p14="http://schemas.microsoft.com/office/powerpoint/2010/main" val="2055026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tindall@pembrokeshire.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C936-83C1-4D8D-8AB9-EC14BB2C7F3D}"/>
              </a:ext>
            </a:extLst>
          </p:cNvPr>
          <p:cNvSpPr>
            <a:spLocks noGrp="1"/>
          </p:cNvSpPr>
          <p:nvPr>
            <p:ph type="ctrTitle"/>
          </p:nvPr>
        </p:nvSpPr>
        <p:spPr/>
        <p:txBody>
          <a:bodyPr/>
          <a:lstStyle/>
          <a:p>
            <a:r>
              <a:rPr lang="en-GB" dirty="0"/>
              <a:t>Project Control &amp; Contract Administration</a:t>
            </a:r>
          </a:p>
        </p:txBody>
      </p:sp>
      <p:sp>
        <p:nvSpPr>
          <p:cNvPr id="3" name="Subtitle 2">
            <a:extLst>
              <a:ext uri="{FF2B5EF4-FFF2-40B4-BE49-F238E27FC236}">
                <a16:creationId xmlns:a16="http://schemas.microsoft.com/office/drawing/2014/main" id="{0957807A-CC2B-4B53-8C07-621C1E471171}"/>
              </a:ext>
            </a:extLst>
          </p:cNvPr>
          <p:cNvSpPr>
            <a:spLocks noGrp="1"/>
          </p:cNvSpPr>
          <p:nvPr>
            <p:ph type="subTitle"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Session 8</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Stephen Tindall</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s.tindall@uwtsd.ac.uk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2267659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10E9-209E-44FA-8763-7AB88DC2D6A6}"/>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00738C39-4720-468C-B978-2B4176C7CAEF}"/>
              </a:ext>
            </a:extLst>
          </p:cNvPr>
          <p:cNvSpPr>
            <a:spLocks noGrp="1"/>
          </p:cNvSpPr>
          <p:nvPr>
            <p:ph idx="1"/>
          </p:nvPr>
        </p:nvSpPr>
        <p:spPr/>
        <p:txBody>
          <a:bodyPr>
            <a:normAutofit/>
          </a:bodyPr>
          <a:lstStyle/>
          <a:p>
            <a:r>
              <a:rPr lang="en-GB" dirty="0"/>
              <a:t>Session 7 – JCT Suite of Contracts….</a:t>
            </a:r>
          </a:p>
          <a:p>
            <a:r>
              <a:rPr lang="en-GB" dirty="0"/>
              <a:t>Your Thoughts:</a:t>
            </a:r>
          </a:p>
          <a:p>
            <a:pPr marL="0" indent="0">
              <a:buNone/>
            </a:pPr>
            <a:endParaRPr lang="en-GB" dirty="0"/>
          </a:p>
          <a:p>
            <a:pPr lvl="1"/>
            <a:r>
              <a:rPr lang="en-GB" dirty="0"/>
              <a:t>What is the main difference between a construction contact that is ‘under seal’ and a contract that is ‘under hand’ and what would this mean for a construction project?</a:t>
            </a:r>
          </a:p>
          <a:p>
            <a:pPr marL="457200" lvl="1" indent="0">
              <a:buNone/>
            </a:pPr>
            <a:endParaRPr lang="en-GB" dirty="0"/>
          </a:p>
          <a:p>
            <a:r>
              <a:rPr lang="en-GB" dirty="0"/>
              <a:t>Reminder – coursework</a:t>
            </a:r>
          </a:p>
          <a:p>
            <a:endParaRPr lang="en-GB" dirty="0"/>
          </a:p>
        </p:txBody>
      </p:sp>
    </p:spTree>
    <p:extLst>
      <p:ext uri="{BB962C8B-B14F-4D97-AF65-F5344CB8AC3E}">
        <p14:creationId xmlns:p14="http://schemas.microsoft.com/office/powerpoint/2010/main" val="68870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2B7B7-9A29-44FE-8D24-9EB3E02D8F7A}"/>
              </a:ext>
            </a:extLst>
          </p:cNvPr>
          <p:cNvSpPr>
            <a:spLocks noGrp="1"/>
          </p:cNvSpPr>
          <p:nvPr>
            <p:ph type="title"/>
          </p:nvPr>
        </p:nvSpPr>
        <p:spPr/>
        <p:txBody>
          <a:bodyPr/>
          <a:lstStyle/>
          <a:p>
            <a:r>
              <a:rPr lang="en-GB" dirty="0"/>
              <a:t>Contracts and contract procedure</a:t>
            </a:r>
          </a:p>
        </p:txBody>
      </p:sp>
      <p:sp>
        <p:nvSpPr>
          <p:cNvPr id="3" name="Content Placeholder 2">
            <a:extLst>
              <a:ext uri="{FF2B5EF4-FFF2-40B4-BE49-F238E27FC236}">
                <a16:creationId xmlns:a16="http://schemas.microsoft.com/office/drawing/2014/main" id="{E696EDCC-5685-44DF-88FC-F11CA1F6148D}"/>
              </a:ext>
            </a:extLst>
          </p:cNvPr>
          <p:cNvSpPr>
            <a:spLocks noGrp="1"/>
          </p:cNvSpPr>
          <p:nvPr>
            <p:ph idx="1"/>
          </p:nvPr>
        </p:nvSpPr>
        <p:spPr/>
        <p:txBody>
          <a:bodyPr/>
          <a:lstStyle/>
          <a:p>
            <a:r>
              <a:rPr lang="en-GB" dirty="0"/>
              <a:t>JCT &amp; NEC  (and no, we’re not talking about the big tin shed in Birmingham!) are both contracts for procuring works, services and goods.</a:t>
            </a:r>
          </a:p>
          <a:p>
            <a:pPr lvl="1"/>
            <a:r>
              <a:rPr lang="en-GB" dirty="0"/>
              <a:t>JCT contracts 39%</a:t>
            </a:r>
          </a:p>
          <a:p>
            <a:pPr lvl="1"/>
            <a:r>
              <a:rPr lang="en-GB" dirty="0"/>
              <a:t>NEC contracts 30%</a:t>
            </a:r>
          </a:p>
          <a:p>
            <a:pPr lvl="1"/>
            <a:endParaRPr lang="en-GB" dirty="0"/>
          </a:p>
          <a:p>
            <a:pPr lvl="1"/>
            <a:r>
              <a:rPr lang="en-GB" dirty="0"/>
              <a:t>Reminder that we are looking at the contract between the </a:t>
            </a:r>
            <a:r>
              <a:rPr lang="en-GB" i="1" dirty="0"/>
              <a:t>Client</a:t>
            </a:r>
            <a:r>
              <a:rPr lang="en-GB" dirty="0"/>
              <a:t> and MC!</a:t>
            </a:r>
          </a:p>
          <a:p>
            <a:pPr lvl="1"/>
            <a:endParaRPr lang="en-GB" dirty="0"/>
          </a:p>
          <a:p>
            <a:pPr lvl="2"/>
            <a:r>
              <a:rPr lang="en-GB" dirty="0"/>
              <a:t>Or Contract Administrator and MC for JCT</a:t>
            </a:r>
          </a:p>
          <a:p>
            <a:pPr lvl="2"/>
            <a:r>
              <a:rPr lang="en-GB" dirty="0"/>
              <a:t>And Project Manager and MC for NEC</a:t>
            </a:r>
          </a:p>
          <a:p>
            <a:endParaRPr lang="en-GB" dirty="0"/>
          </a:p>
        </p:txBody>
      </p:sp>
    </p:spTree>
    <p:extLst>
      <p:ext uri="{BB962C8B-B14F-4D97-AF65-F5344CB8AC3E}">
        <p14:creationId xmlns:p14="http://schemas.microsoft.com/office/powerpoint/2010/main" val="87574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8E206-9528-40E9-8D4E-821EEBE8C280}"/>
              </a:ext>
            </a:extLst>
          </p:cNvPr>
          <p:cNvSpPr>
            <a:spLocks noGrp="1"/>
          </p:cNvSpPr>
          <p:nvPr>
            <p:ph type="title"/>
          </p:nvPr>
        </p:nvSpPr>
        <p:spPr/>
        <p:txBody>
          <a:bodyPr/>
          <a:lstStyle/>
          <a:p>
            <a:r>
              <a:rPr lang="en-GB" dirty="0"/>
              <a:t>Popular forms of Contract in use – NEC3 (4)</a:t>
            </a:r>
          </a:p>
        </p:txBody>
      </p:sp>
      <p:sp>
        <p:nvSpPr>
          <p:cNvPr id="3" name="Content Placeholder 2">
            <a:extLst>
              <a:ext uri="{FF2B5EF4-FFF2-40B4-BE49-F238E27FC236}">
                <a16:creationId xmlns:a16="http://schemas.microsoft.com/office/drawing/2014/main" id="{A3CDE2AA-A3D1-41CE-8EE7-1332734510D7}"/>
              </a:ext>
            </a:extLst>
          </p:cNvPr>
          <p:cNvSpPr>
            <a:spLocks noGrp="1"/>
          </p:cNvSpPr>
          <p:nvPr>
            <p:ph idx="1"/>
          </p:nvPr>
        </p:nvSpPr>
        <p:spPr/>
        <p:txBody>
          <a:bodyPr>
            <a:normAutofit fontScale="77500" lnSpcReduction="20000"/>
          </a:bodyPr>
          <a:lstStyle/>
          <a:p>
            <a:pPr algn="l"/>
            <a:r>
              <a:rPr lang="en-GB" dirty="0"/>
              <a:t>The NEC website states: </a:t>
            </a:r>
            <a:r>
              <a:rPr lang="en-GB" b="0" i="0" dirty="0">
                <a:solidFill>
                  <a:srgbClr val="FFFFFF"/>
                </a:solidFill>
                <a:effectLst/>
                <a:latin typeface="Frutiger Std"/>
              </a:rPr>
              <a:t>NN</a:t>
            </a:r>
          </a:p>
          <a:p>
            <a:pPr algn="l"/>
            <a:r>
              <a:rPr lang="en-GB" b="0" i="0" dirty="0">
                <a:solidFill>
                  <a:srgbClr val="FFFFFF"/>
                </a:solidFill>
                <a:effectLst/>
                <a:latin typeface="Frutiger Std"/>
              </a:rPr>
              <a:t>EC </a:t>
            </a:r>
            <a:r>
              <a:rPr lang="en-GB" b="0" i="0" dirty="0" err="1">
                <a:solidFill>
                  <a:srgbClr val="FFFFFF"/>
                </a:solidFill>
                <a:effectLst/>
                <a:latin typeface="Frutiger Std"/>
              </a:rPr>
              <a:t>i</a:t>
            </a:r>
            <a:endParaRPr lang="en-GB" b="0" i="0" dirty="0">
              <a:solidFill>
                <a:srgbClr val="FFFFFF"/>
              </a:solidFill>
              <a:effectLst/>
              <a:latin typeface="Frutiger Std"/>
            </a:endParaRPr>
          </a:p>
          <a:p>
            <a:pPr marL="0" indent="0" algn="l">
              <a:buNone/>
            </a:pPr>
            <a:r>
              <a:rPr lang="en-GB" b="0" i="1" dirty="0">
                <a:solidFill>
                  <a:srgbClr val="000000"/>
                </a:solidFill>
                <a:effectLst/>
                <a:latin typeface="Frutiger Std"/>
              </a:rPr>
              <a:t>“Business and </a:t>
            </a:r>
            <a:r>
              <a:rPr lang="en-GB" b="0" i="1" dirty="0">
                <a:solidFill>
                  <a:srgbClr val="FF0000"/>
                </a:solidFill>
                <a:effectLst/>
                <a:latin typeface="Frutiger Std"/>
              </a:rPr>
              <a:t>governments</a:t>
            </a:r>
            <a:r>
              <a:rPr lang="en-GB" b="0" i="1" dirty="0">
                <a:solidFill>
                  <a:srgbClr val="000000"/>
                </a:solidFill>
                <a:effectLst/>
                <a:latin typeface="Frutiger Std"/>
              </a:rPr>
              <a:t> need projects to secure their goals. Unfortunately, too many projects are delivered late, over budget or simply do not meet their objectives.</a:t>
            </a:r>
          </a:p>
          <a:p>
            <a:pPr marL="0" indent="0" algn="l">
              <a:buNone/>
            </a:pPr>
            <a:r>
              <a:rPr lang="en-GB" i="1" dirty="0">
                <a:solidFill>
                  <a:srgbClr val="000000"/>
                </a:solidFill>
                <a:latin typeface="Frutiger Std"/>
              </a:rPr>
              <a:t>A</a:t>
            </a:r>
            <a:r>
              <a:rPr lang="en-GB" b="0" i="1" dirty="0">
                <a:solidFill>
                  <a:srgbClr val="000000"/>
                </a:solidFill>
                <a:effectLst/>
                <a:latin typeface="Frutiger Std"/>
              </a:rPr>
              <a:t> reliable study of large industrial infrastructure projects puts the failure rate as high as 65%. NEC is unique. It is the only standard contract whose development has been led by project practitioners and not lawyers. Their insight means that the use of NEC stimulates good management of the relationships within the project and the work the parties deliver together.”</a:t>
            </a:r>
          </a:p>
          <a:p>
            <a:pPr marL="0" indent="0">
              <a:buNone/>
            </a:pPr>
            <a:r>
              <a:rPr lang="en-GB" b="0" i="0" dirty="0">
                <a:solidFill>
                  <a:srgbClr val="FFFFFF"/>
                </a:solidFill>
                <a:effectLst/>
                <a:latin typeface="Frutiger Std"/>
              </a:rPr>
              <a:t>onships.EC is a family of contracts that facilitates the implementation of sound project </a:t>
            </a:r>
            <a:endParaRPr lang="en-GB" dirty="0">
              <a:solidFill>
                <a:srgbClr val="FFFFFF"/>
              </a:solidFill>
              <a:latin typeface="Frutiger Std"/>
            </a:endParaRPr>
          </a:p>
          <a:p>
            <a:r>
              <a:rPr lang="en-GB" dirty="0"/>
              <a:t>First published in 1993 as a competitor to JCT. </a:t>
            </a:r>
          </a:p>
          <a:p>
            <a:r>
              <a:rPr lang="en-GB" dirty="0"/>
              <a:t>In 1995 it was strongly recommended by Latham for ‘better partnering and team work than the adversarial JCT contract!’</a:t>
            </a:r>
          </a:p>
          <a:p>
            <a:r>
              <a:rPr lang="en-GB" dirty="0"/>
              <a:t>So NEC is not </a:t>
            </a:r>
            <a:r>
              <a:rPr lang="en-GB" i="1" dirty="0"/>
              <a:t>New</a:t>
            </a:r>
            <a:r>
              <a:rPr lang="en-GB" dirty="0"/>
              <a:t> and not just </a:t>
            </a:r>
            <a:r>
              <a:rPr lang="en-GB" i="1" dirty="0"/>
              <a:t>Engineering</a:t>
            </a:r>
            <a:r>
              <a:rPr lang="en-GB" dirty="0"/>
              <a:t> (and much more than just a </a:t>
            </a:r>
            <a:r>
              <a:rPr lang="en-GB" i="1" dirty="0"/>
              <a:t>Contract) !!!</a:t>
            </a:r>
          </a:p>
        </p:txBody>
      </p:sp>
    </p:spTree>
    <p:extLst>
      <p:ext uri="{BB962C8B-B14F-4D97-AF65-F5344CB8AC3E}">
        <p14:creationId xmlns:p14="http://schemas.microsoft.com/office/powerpoint/2010/main" val="388763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B7308-67F4-48A4-5FBE-2B9174130674}"/>
              </a:ext>
            </a:extLst>
          </p:cNvPr>
          <p:cNvSpPr>
            <a:spLocks noGrp="1"/>
          </p:cNvSpPr>
          <p:nvPr>
            <p:ph type="title"/>
          </p:nvPr>
        </p:nvSpPr>
        <p:spPr/>
        <p:txBody>
          <a:bodyPr/>
          <a:lstStyle/>
          <a:p>
            <a:r>
              <a:rPr lang="en-GB" dirty="0"/>
              <a:t>JCT v NEC Differences in Time &amp; Cost</a:t>
            </a:r>
          </a:p>
        </p:txBody>
      </p:sp>
      <p:sp>
        <p:nvSpPr>
          <p:cNvPr id="3" name="Content Placeholder 2">
            <a:extLst>
              <a:ext uri="{FF2B5EF4-FFF2-40B4-BE49-F238E27FC236}">
                <a16:creationId xmlns:a16="http://schemas.microsoft.com/office/drawing/2014/main" id="{2DDDB30D-C462-7F22-E5BC-B1E7EB977E9D}"/>
              </a:ext>
            </a:extLst>
          </p:cNvPr>
          <p:cNvSpPr>
            <a:spLocks noGrp="1"/>
          </p:cNvSpPr>
          <p:nvPr>
            <p:ph idx="1"/>
          </p:nvPr>
        </p:nvSpPr>
        <p:spPr>
          <a:xfrm>
            <a:off x="838200" y="1543574"/>
            <a:ext cx="10515600" cy="4633389"/>
          </a:xfrm>
        </p:spPr>
        <p:txBody>
          <a:bodyPr>
            <a:normAutofit fontScale="85000" lnSpcReduction="20000"/>
          </a:bodyPr>
          <a:lstStyle/>
          <a:p>
            <a:pPr marL="0" indent="0" algn="ctr">
              <a:buNone/>
            </a:pPr>
            <a:r>
              <a:rPr lang="en-GB" b="1" u="sng" dirty="0"/>
              <a:t>1. Time</a:t>
            </a:r>
          </a:p>
          <a:p>
            <a:r>
              <a:rPr lang="en-GB" dirty="0"/>
              <a:t>Both contracts have a start &amp; end date (PC) and both allow for damages for late completion by MC/SC</a:t>
            </a:r>
          </a:p>
          <a:p>
            <a:r>
              <a:rPr lang="en-GB" dirty="0"/>
              <a:t>JCT requires a ‘Master Programme’ following award of contract. No need to update or use in any other provision of JCT.</a:t>
            </a:r>
          </a:p>
          <a:p>
            <a:r>
              <a:rPr lang="en-GB" dirty="0"/>
              <a:t>NEC requires a lot more detail and revision to be when any change occurs. It becomes a measurement tool for CE and EWN!</a:t>
            </a:r>
          </a:p>
          <a:p>
            <a:r>
              <a:rPr lang="en-GB" dirty="0"/>
              <a:t>The PM may deduct monies from payments, such is the importance under NEC.</a:t>
            </a:r>
          </a:p>
          <a:p>
            <a:r>
              <a:rPr lang="en-GB" dirty="0"/>
              <a:t>NEC also requires the Critical Path to be shown on the programme.</a:t>
            </a:r>
          </a:p>
          <a:p>
            <a:r>
              <a:rPr lang="en-GB" dirty="0"/>
              <a:t>NEC EWN issued by ither the PM or MC to notify of any matter that could affect time, cost or quality.</a:t>
            </a:r>
          </a:p>
          <a:p>
            <a:r>
              <a:rPr lang="en-GB" dirty="0"/>
              <a:t>JCT approach is for MC/SC to claim for more money and time after the risk event has occurred</a:t>
            </a:r>
          </a:p>
          <a:p>
            <a:endParaRPr lang="en-GB" dirty="0"/>
          </a:p>
        </p:txBody>
      </p:sp>
    </p:spTree>
    <p:extLst>
      <p:ext uri="{BB962C8B-B14F-4D97-AF65-F5344CB8AC3E}">
        <p14:creationId xmlns:p14="http://schemas.microsoft.com/office/powerpoint/2010/main" val="114182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D338-6690-70E7-F276-D33B342844E2}"/>
              </a:ext>
            </a:extLst>
          </p:cNvPr>
          <p:cNvSpPr>
            <a:spLocks noGrp="1"/>
          </p:cNvSpPr>
          <p:nvPr>
            <p:ph type="title"/>
          </p:nvPr>
        </p:nvSpPr>
        <p:spPr>
          <a:xfrm>
            <a:off x="838200" y="365125"/>
            <a:ext cx="10515600" cy="918391"/>
          </a:xfrm>
        </p:spPr>
        <p:txBody>
          <a:bodyPr/>
          <a:lstStyle/>
          <a:p>
            <a:r>
              <a:rPr lang="en-GB" b="1" u="sng" dirty="0"/>
              <a:t>2. Cost</a:t>
            </a:r>
          </a:p>
        </p:txBody>
      </p:sp>
      <p:sp>
        <p:nvSpPr>
          <p:cNvPr id="3" name="Content Placeholder 2">
            <a:extLst>
              <a:ext uri="{FF2B5EF4-FFF2-40B4-BE49-F238E27FC236}">
                <a16:creationId xmlns:a16="http://schemas.microsoft.com/office/drawing/2014/main" id="{E8109CFF-9FA4-C63B-29B7-859F78077A1F}"/>
              </a:ext>
            </a:extLst>
          </p:cNvPr>
          <p:cNvSpPr>
            <a:spLocks noGrp="1"/>
          </p:cNvSpPr>
          <p:nvPr>
            <p:ph idx="1"/>
          </p:nvPr>
        </p:nvSpPr>
        <p:spPr>
          <a:xfrm>
            <a:off x="838200" y="1283516"/>
            <a:ext cx="10515600" cy="4893447"/>
          </a:xfrm>
        </p:spPr>
        <p:txBody>
          <a:bodyPr>
            <a:normAutofit fontScale="92500" lnSpcReduction="10000"/>
          </a:bodyPr>
          <a:lstStyle/>
          <a:p>
            <a:r>
              <a:rPr lang="en-GB" dirty="0"/>
              <a:t>NEC &amp; JCT both provide for </a:t>
            </a:r>
            <a:r>
              <a:rPr lang="en-GB" dirty="0" err="1"/>
              <a:t>BoQ’s</a:t>
            </a:r>
            <a:r>
              <a:rPr lang="en-GB" dirty="0"/>
              <a:t>. Popular NEC is Option A – Activity Schedule.</a:t>
            </a:r>
          </a:p>
          <a:p>
            <a:r>
              <a:rPr lang="en-GB" dirty="0"/>
              <a:t>Popular now with both NEC &amp; JCT is Cost Plus contracts!!!</a:t>
            </a:r>
          </a:p>
          <a:p>
            <a:r>
              <a:rPr lang="en-GB" dirty="0"/>
              <a:t>Both allow for changes. JCT = variations NEC = Compensation Events.</a:t>
            </a:r>
          </a:p>
          <a:p>
            <a:r>
              <a:rPr lang="en-GB" dirty="0"/>
              <a:t>JCT variations split up time and cost following the variation</a:t>
            </a:r>
          </a:p>
          <a:p>
            <a:r>
              <a:rPr lang="en-GB" dirty="0"/>
              <a:t>NEC CE deal with the effects of time and cost together following the EWN (submitted by the MC/SC in a ‘timely manner’)</a:t>
            </a:r>
          </a:p>
          <a:p>
            <a:r>
              <a:rPr lang="en-GB" dirty="0"/>
              <a:t>Both allow for the final PC date and final cost to be adjusted and forecast, allowing actions to be taken if this is unacceptable!</a:t>
            </a:r>
          </a:p>
          <a:p>
            <a:r>
              <a:rPr lang="en-GB" dirty="0"/>
              <a:t>Reasons for compensation in JCT = ‘exceptional adverse weather’ (subjective!)</a:t>
            </a:r>
          </a:p>
          <a:p>
            <a:r>
              <a:rPr lang="en-GB" dirty="0"/>
              <a:t>NEC uses ‘worse than 1 in 10 year’ approach to weather (objective!)</a:t>
            </a:r>
          </a:p>
          <a:p>
            <a:endParaRPr lang="en-GB" dirty="0"/>
          </a:p>
        </p:txBody>
      </p:sp>
    </p:spTree>
    <p:extLst>
      <p:ext uri="{BB962C8B-B14F-4D97-AF65-F5344CB8AC3E}">
        <p14:creationId xmlns:p14="http://schemas.microsoft.com/office/powerpoint/2010/main" val="3101749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6D747-4E6F-4279-66B5-31DC470042F6}"/>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A5F4478C-503A-841C-041C-47AF1B956B1F}"/>
              </a:ext>
            </a:extLst>
          </p:cNvPr>
          <p:cNvSpPr>
            <a:spLocks noGrp="1"/>
          </p:cNvSpPr>
          <p:nvPr>
            <p:ph idx="1"/>
          </p:nvPr>
        </p:nvSpPr>
        <p:spPr/>
        <p:txBody>
          <a:bodyPr>
            <a:normAutofit/>
          </a:bodyPr>
          <a:lstStyle/>
          <a:p>
            <a:r>
              <a:rPr lang="en-GB" dirty="0"/>
              <a:t>What are the main similarities and differences within ‘dispute resolution’ between JCT &amp; NEC contracts?</a:t>
            </a:r>
          </a:p>
          <a:p>
            <a:r>
              <a:rPr lang="en-GB" sz="800" dirty="0"/>
              <a:t>JCT Dispute Resolution:</a:t>
            </a:r>
          </a:p>
          <a:p>
            <a:pPr lvl="1"/>
            <a:r>
              <a:rPr lang="en-GB" sz="400" dirty="0"/>
              <a:t>Adjudication Process: Overview of the adjudication process in JCT contracts.</a:t>
            </a:r>
          </a:p>
          <a:p>
            <a:pPr lvl="1"/>
            <a:r>
              <a:rPr lang="en-GB" sz="400" dirty="0"/>
              <a:t>Key Considerations: Timeframes and enforcement of decisions.</a:t>
            </a:r>
          </a:p>
          <a:p>
            <a:r>
              <a:rPr lang="en-GB" sz="800" dirty="0"/>
              <a:t>NEC Dispute Avoidance:</a:t>
            </a:r>
          </a:p>
          <a:p>
            <a:pPr lvl="1"/>
            <a:r>
              <a:rPr lang="en-GB" sz="400" dirty="0"/>
              <a:t> NEC's emphasis on collaborative mechanisms to avoid disputes.</a:t>
            </a:r>
          </a:p>
          <a:p>
            <a:pPr lvl="1"/>
            <a:r>
              <a:rPr lang="en-GB" sz="400" dirty="0"/>
              <a:t>Adjudication Process: Comparisons with JCT and emphasis on fair and prompt resolution.</a:t>
            </a:r>
          </a:p>
        </p:txBody>
      </p:sp>
    </p:spTree>
    <p:extLst>
      <p:ext uri="{BB962C8B-B14F-4D97-AF65-F5344CB8AC3E}">
        <p14:creationId xmlns:p14="http://schemas.microsoft.com/office/powerpoint/2010/main" val="1262812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57AC87-9788-41D5-AE49-AAD4B4982375}"/>
              </a:ext>
            </a:extLst>
          </p:cNvPr>
          <p:cNvSpPr>
            <a:spLocks noGrp="1"/>
          </p:cNvSpPr>
          <p:nvPr>
            <p:ph type="title"/>
          </p:nvPr>
        </p:nvSpPr>
        <p:spPr/>
        <p:txBody>
          <a:bodyPr/>
          <a:lstStyle/>
          <a:p>
            <a:r>
              <a:rPr lang="en-GB" dirty="0"/>
              <a:t>Flexibility (very unlike JCT and other Standard Forms….</a:t>
            </a:r>
          </a:p>
        </p:txBody>
      </p:sp>
      <p:pic>
        <p:nvPicPr>
          <p:cNvPr id="4" name="Content Placeholder 3">
            <a:extLst>
              <a:ext uri="{FF2B5EF4-FFF2-40B4-BE49-F238E27FC236}">
                <a16:creationId xmlns:a16="http://schemas.microsoft.com/office/drawing/2014/main" id="{CA37807D-51EB-4994-8069-21BED44A215A}"/>
              </a:ext>
            </a:extLst>
          </p:cNvPr>
          <p:cNvPicPr>
            <a:picLocks noGrp="1" noChangeAspect="1"/>
          </p:cNvPicPr>
          <p:nvPr>
            <p:ph sz="half" idx="1"/>
          </p:nvPr>
        </p:nvPicPr>
        <p:blipFill>
          <a:blip r:embed="rId2"/>
          <a:stretch>
            <a:fillRect/>
          </a:stretch>
        </p:blipFill>
        <p:spPr>
          <a:xfrm>
            <a:off x="8219069" y="2844488"/>
            <a:ext cx="2181225" cy="2095500"/>
          </a:xfrm>
          <a:prstGeom prst="rect">
            <a:avLst/>
          </a:prstGeom>
        </p:spPr>
      </p:pic>
      <p:sp>
        <p:nvSpPr>
          <p:cNvPr id="6" name="Content Placeholder 5">
            <a:extLst>
              <a:ext uri="{FF2B5EF4-FFF2-40B4-BE49-F238E27FC236}">
                <a16:creationId xmlns:a16="http://schemas.microsoft.com/office/drawing/2014/main" id="{E7B6892B-9F16-442E-81B4-F638867CCC52}"/>
              </a:ext>
            </a:extLst>
          </p:cNvPr>
          <p:cNvSpPr>
            <a:spLocks noGrp="1"/>
          </p:cNvSpPr>
          <p:nvPr>
            <p:ph sz="half" idx="2"/>
          </p:nvPr>
        </p:nvSpPr>
        <p:spPr>
          <a:xfrm>
            <a:off x="838200" y="1909515"/>
            <a:ext cx="7039062" cy="4351338"/>
          </a:xfrm>
        </p:spPr>
        <p:txBody>
          <a:bodyPr>
            <a:normAutofit fontScale="92500" lnSpcReduction="20000"/>
          </a:bodyPr>
          <a:lstStyle/>
          <a:p>
            <a:r>
              <a:rPr lang="en-GB" dirty="0"/>
              <a:t>It is intended to be suitable for all the needs of the construction industry.</a:t>
            </a:r>
          </a:p>
          <a:p>
            <a:r>
              <a:rPr lang="en-GB" dirty="0"/>
              <a:t>It provides for a variety of approaches and risk allocation.</a:t>
            </a:r>
          </a:p>
          <a:p>
            <a:r>
              <a:rPr lang="en-GB" dirty="0"/>
              <a:t>It is adaptable for some design full design or no design. But ‘fit for purpose’ clause included, unless change to optional clause X15!</a:t>
            </a:r>
          </a:p>
          <a:p>
            <a:r>
              <a:rPr lang="en-GB" dirty="0"/>
              <a:t>The simple wording of the documents is deliberately chosen.</a:t>
            </a:r>
          </a:p>
          <a:p>
            <a:r>
              <a:rPr lang="en-GB" dirty="0"/>
              <a:t>‘Fair’ and ‘reasonable’ terms have been avoided. (subjective)</a:t>
            </a:r>
          </a:p>
          <a:p>
            <a:r>
              <a:rPr lang="en-GB" dirty="0"/>
              <a:t>Clauses are ‘defined precisely’ with the aim of objective clauses.</a:t>
            </a:r>
          </a:p>
        </p:txBody>
      </p:sp>
    </p:spTree>
    <p:extLst>
      <p:ext uri="{BB962C8B-B14F-4D97-AF65-F5344CB8AC3E}">
        <p14:creationId xmlns:p14="http://schemas.microsoft.com/office/powerpoint/2010/main" val="306060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400F3-6B04-400C-AC3F-03B8C7F0B336}"/>
              </a:ext>
            </a:extLst>
          </p:cNvPr>
          <p:cNvSpPr>
            <a:spLocks noGrp="1"/>
          </p:cNvSpPr>
          <p:nvPr>
            <p:ph type="title"/>
          </p:nvPr>
        </p:nvSpPr>
        <p:spPr/>
        <p:txBody>
          <a:bodyPr/>
          <a:lstStyle/>
          <a:p>
            <a:r>
              <a:rPr lang="en-GB" dirty="0"/>
              <a:t>Problems with existing forms of JCT contract</a:t>
            </a:r>
          </a:p>
        </p:txBody>
      </p:sp>
      <p:sp>
        <p:nvSpPr>
          <p:cNvPr id="3" name="Content Placeholder 2">
            <a:extLst>
              <a:ext uri="{FF2B5EF4-FFF2-40B4-BE49-F238E27FC236}">
                <a16:creationId xmlns:a16="http://schemas.microsoft.com/office/drawing/2014/main" id="{8097A51A-B015-44F6-8877-BB686BA60B0B}"/>
              </a:ext>
            </a:extLst>
          </p:cNvPr>
          <p:cNvSpPr>
            <a:spLocks noGrp="1"/>
          </p:cNvSpPr>
          <p:nvPr>
            <p:ph idx="1"/>
          </p:nvPr>
        </p:nvSpPr>
        <p:spPr/>
        <p:txBody>
          <a:bodyPr/>
          <a:lstStyle/>
          <a:p>
            <a:r>
              <a:rPr lang="en-GB" dirty="0"/>
              <a:t>Based on disputes and case law </a:t>
            </a:r>
          </a:p>
          <a:p>
            <a:pPr marL="0" indent="0">
              <a:buNone/>
            </a:pPr>
            <a:r>
              <a:rPr lang="en-GB" dirty="0"/>
              <a:t>• Reactive rather than proactive </a:t>
            </a:r>
          </a:p>
          <a:p>
            <a:pPr marL="0" indent="0">
              <a:buNone/>
            </a:pPr>
            <a:r>
              <a:rPr lang="en-GB" dirty="0"/>
              <a:t>• Not focussed on management procedures or processes </a:t>
            </a:r>
          </a:p>
          <a:p>
            <a:pPr marL="0" indent="0">
              <a:buNone/>
            </a:pPr>
            <a:r>
              <a:rPr lang="en-GB" dirty="0"/>
              <a:t>• Insufficient emphasis on the programme </a:t>
            </a:r>
          </a:p>
          <a:p>
            <a:pPr marL="0" indent="0">
              <a:buNone/>
            </a:pPr>
            <a:r>
              <a:rPr lang="en-GB" dirty="0"/>
              <a:t>• Inflexible (unless amended!!!)</a:t>
            </a:r>
          </a:p>
        </p:txBody>
      </p:sp>
    </p:spTree>
    <p:extLst>
      <p:ext uri="{BB962C8B-B14F-4D97-AF65-F5344CB8AC3E}">
        <p14:creationId xmlns:p14="http://schemas.microsoft.com/office/powerpoint/2010/main" val="4158017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AA777C-BD6D-45F4-90F0-4B4EDEB686DF}"/>
              </a:ext>
            </a:extLst>
          </p:cNvPr>
          <p:cNvSpPr>
            <a:spLocks noGrp="1"/>
          </p:cNvSpPr>
          <p:nvPr>
            <p:ph type="title"/>
          </p:nvPr>
        </p:nvSpPr>
        <p:spPr/>
        <p:txBody>
          <a:bodyPr/>
          <a:lstStyle/>
          <a:p>
            <a:r>
              <a:rPr lang="en-GB" dirty="0"/>
              <a:t>‘NEC is a stimulus to good management’</a:t>
            </a:r>
          </a:p>
        </p:txBody>
      </p:sp>
      <p:sp>
        <p:nvSpPr>
          <p:cNvPr id="6" name="Content Placeholder 5">
            <a:extLst>
              <a:ext uri="{FF2B5EF4-FFF2-40B4-BE49-F238E27FC236}">
                <a16:creationId xmlns:a16="http://schemas.microsoft.com/office/drawing/2014/main" id="{27861C89-AA8B-4EF2-826D-873F18EDB3C3}"/>
              </a:ext>
            </a:extLst>
          </p:cNvPr>
          <p:cNvSpPr>
            <a:spLocks noGrp="1"/>
          </p:cNvSpPr>
          <p:nvPr>
            <p:ph idx="1"/>
          </p:nvPr>
        </p:nvSpPr>
        <p:spPr/>
        <p:txBody>
          <a:bodyPr>
            <a:normAutofit fontScale="92500" lnSpcReduction="10000"/>
          </a:bodyPr>
          <a:lstStyle/>
          <a:p>
            <a:r>
              <a:rPr lang="en-GB" dirty="0"/>
              <a:t>The NEC is a manual to good management procedures</a:t>
            </a:r>
          </a:p>
          <a:p>
            <a:r>
              <a:rPr lang="en-GB" dirty="0"/>
              <a:t>The aim is to present the client with options for overcoming contract problems as they arise</a:t>
            </a:r>
          </a:p>
          <a:p>
            <a:r>
              <a:rPr lang="en-GB" i="1" dirty="0"/>
              <a:t>‘early warning procedure’</a:t>
            </a:r>
          </a:p>
          <a:p>
            <a:r>
              <a:rPr lang="en-GB" i="1" dirty="0"/>
              <a:t>‘Compensation events’</a:t>
            </a:r>
          </a:p>
          <a:p>
            <a:r>
              <a:rPr lang="en-GB" i="1" dirty="0"/>
              <a:t>‘actual costs’</a:t>
            </a:r>
          </a:p>
          <a:p>
            <a:r>
              <a:rPr lang="en-GB" dirty="0"/>
              <a:t>Compensation events are based on a quotation prior to actual work</a:t>
            </a:r>
          </a:p>
          <a:p>
            <a:r>
              <a:rPr lang="en-GB" i="1" dirty="0"/>
              <a:t>Delivery (Master) Programme </a:t>
            </a:r>
            <a:r>
              <a:rPr lang="en-GB" dirty="0"/>
              <a:t>– must be kept up to date</a:t>
            </a:r>
          </a:p>
          <a:p>
            <a:r>
              <a:rPr lang="en-GB" dirty="0"/>
              <a:t>The aim is to highlight and then resolve any problems as work proceeds</a:t>
            </a:r>
          </a:p>
          <a:p>
            <a:r>
              <a:rPr lang="en-GB" dirty="0"/>
              <a:t>Reduction of end of job disputes.</a:t>
            </a:r>
          </a:p>
          <a:p>
            <a:endParaRPr lang="en-GB" dirty="0"/>
          </a:p>
        </p:txBody>
      </p:sp>
    </p:spTree>
    <p:extLst>
      <p:ext uri="{BB962C8B-B14F-4D97-AF65-F5344CB8AC3E}">
        <p14:creationId xmlns:p14="http://schemas.microsoft.com/office/powerpoint/2010/main" val="3350025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CA50E-DA03-4EC0-94F5-954C05A75022}"/>
              </a:ext>
            </a:extLst>
          </p:cNvPr>
          <p:cNvSpPr>
            <a:spLocks noGrp="1"/>
          </p:cNvSpPr>
          <p:nvPr>
            <p:ph type="title"/>
          </p:nvPr>
        </p:nvSpPr>
        <p:spPr/>
        <p:txBody>
          <a:bodyPr/>
          <a:lstStyle/>
          <a:p>
            <a:r>
              <a:rPr lang="en-GB" dirty="0"/>
              <a:t>NEC – Early Warnings</a:t>
            </a:r>
          </a:p>
        </p:txBody>
      </p:sp>
      <p:sp>
        <p:nvSpPr>
          <p:cNvPr id="3" name="Content Placeholder 2">
            <a:extLst>
              <a:ext uri="{FF2B5EF4-FFF2-40B4-BE49-F238E27FC236}">
                <a16:creationId xmlns:a16="http://schemas.microsoft.com/office/drawing/2014/main" id="{1DCD1843-F239-4209-94E3-A034CE596A31}"/>
              </a:ext>
            </a:extLst>
          </p:cNvPr>
          <p:cNvSpPr>
            <a:spLocks noGrp="1"/>
          </p:cNvSpPr>
          <p:nvPr>
            <p:ph idx="1"/>
          </p:nvPr>
        </p:nvSpPr>
        <p:spPr/>
        <p:txBody>
          <a:bodyPr>
            <a:normAutofit fontScale="92500"/>
          </a:bodyPr>
          <a:lstStyle/>
          <a:p>
            <a:r>
              <a:rPr lang="en-GB" dirty="0"/>
              <a:t>NEC contracts have a very clear, simple, but critical process for ‘early warning’. </a:t>
            </a:r>
          </a:p>
          <a:p>
            <a:pPr marL="0" indent="0">
              <a:buNone/>
            </a:pPr>
            <a:r>
              <a:rPr lang="en-GB" dirty="0"/>
              <a:t>• Sometimes described as “…the jewel in the NEC Crown…” </a:t>
            </a:r>
          </a:p>
          <a:p>
            <a:pPr marL="0" indent="0">
              <a:buNone/>
            </a:pPr>
            <a:r>
              <a:rPr lang="en-GB" dirty="0"/>
              <a:t>• The contractor and project manager should notify each other of any matter which could affect the cost, completion, progress or quality of the project. </a:t>
            </a:r>
          </a:p>
          <a:p>
            <a:pPr marL="0" indent="0">
              <a:buNone/>
            </a:pPr>
            <a:r>
              <a:rPr lang="en-GB" dirty="0"/>
              <a:t>• The early warning process is simple in principle and critical to the success of NEC contracts and facilitating the ‘spirit of mutual trust and cooperation’ </a:t>
            </a:r>
          </a:p>
          <a:p>
            <a:pPr marL="0" indent="0">
              <a:buNone/>
            </a:pPr>
            <a:r>
              <a:rPr lang="en-GB" dirty="0"/>
              <a:t>• The contract administrator must give the process, and the associated Risk Register, the attention it deserves and develop and use his or her ‘soft skills’ to get the best out of risk reduction meetings.</a:t>
            </a:r>
          </a:p>
        </p:txBody>
      </p:sp>
    </p:spTree>
    <p:extLst>
      <p:ext uri="{BB962C8B-B14F-4D97-AF65-F5344CB8AC3E}">
        <p14:creationId xmlns:p14="http://schemas.microsoft.com/office/powerpoint/2010/main" val="53698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37BAF-4EE9-4421-B863-FFACCF03D499}"/>
              </a:ext>
            </a:extLst>
          </p:cNvPr>
          <p:cNvSpPr>
            <a:spLocks noGrp="1"/>
          </p:cNvSpPr>
          <p:nvPr>
            <p:ph type="title"/>
          </p:nvPr>
        </p:nvSpPr>
        <p:spPr/>
        <p:txBody>
          <a:bodyPr>
            <a:normAutofit/>
          </a:bodyPr>
          <a:lstStyle/>
          <a:p>
            <a:r>
              <a:rPr lang="en-GB" b="0" i="0" dirty="0">
                <a:effectLst/>
                <a:latin typeface="Frutiger Std"/>
              </a:rPr>
              <a:t>How does NEC help achieve better project performance?</a:t>
            </a:r>
            <a:endParaRPr lang="en-GB" dirty="0"/>
          </a:p>
        </p:txBody>
      </p:sp>
      <p:pic>
        <p:nvPicPr>
          <p:cNvPr id="4" name="Content Placeholder 3">
            <a:extLst>
              <a:ext uri="{FF2B5EF4-FFF2-40B4-BE49-F238E27FC236}">
                <a16:creationId xmlns:a16="http://schemas.microsoft.com/office/drawing/2014/main" id="{BF384EC7-FB3E-4B59-9193-30C70564C8F5}"/>
              </a:ext>
            </a:extLst>
          </p:cNvPr>
          <p:cNvPicPr>
            <a:picLocks noGrp="1" noChangeAspect="1"/>
          </p:cNvPicPr>
          <p:nvPr>
            <p:ph idx="1"/>
          </p:nvPr>
        </p:nvPicPr>
        <p:blipFill>
          <a:blip r:embed="rId2"/>
          <a:stretch>
            <a:fillRect/>
          </a:stretch>
        </p:blipFill>
        <p:spPr>
          <a:xfrm>
            <a:off x="1811989" y="1690688"/>
            <a:ext cx="7952796" cy="4617592"/>
          </a:xfrm>
          <a:prstGeom prst="rect">
            <a:avLst/>
          </a:prstGeom>
        </p:spPr>
      </p:pic>
    </p:spTree>
    <p:extLst>
      <p:ext uri="{BB962C8B-B14F-4D97-AF65-F5344CB8AC3E}">
        <p14:creationId xmlns:p14="http://schemas.microsoft.com/office/powerpoint/2010/main" val="70521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E7374-2584-4F06-A23A-87226BD85E7C}"/>
              </a:ext>
            </a:extLst>
          </p:cNvPr>
          <p:cNvSpPr>
            <a:spLocks noGrp="1"/>
          </p:cNvSpPr>
          <p:nvPr>
            <p:ph type="title"/>
          </p:nvPr>
        </p:nvSpPr>
        <p:spPr/>
        <p:txBody>
          <a:bodyPr/>
          <a:lstStyle/>
          <a:p>
            <a:r>
              <a:rPr lang="en-GB" dirty="0"/>
              <a:t>7 procurement routes available:</a:t>
            </a:r>
          </a:p>
        </p:txBody>
      </p:sp>
      <p:sp>
        <p:nvSpPr>
          <p:cNvPr id="3" name="Content Placeholder 2">
            <a:extLst>
              <a:ext uri="{FF2B5EF4-FFF2-40B4-BE49-F238E27FC236}">
                <a16:creationId xmlns:a16="http://schemas.microsoft.com/office/drawing/2014/main" id="{140F0550-9C5D-417E-8D73-949F1FCEEEE1}"/>
              </a:ext>
            </a:extLst>
          </p:cNvPr>
          <p:cNvSpPr>
            <a:spLocks noGrp="1"/>
          </p:cNvSpPr>
          <p:nvPr>
            <p:ph idx="1"/>
          </p:nvPr>
        </p:nvSpPr>
        <p:spPr/>
        <p:txBody>
          <a:bodyPr/>
          <a:lstStyle/>
          <a:p>
            <a:pPr marL="514350" indent="-514350">
              <a:buFont typeface="+mj-lt"/>
              <a:buAutoNum type="arabicPeriod"/>
            </a:pPr>
            <a:r>
              <a:rPr lang="en-GB" dirty="0"/>
              <a:t>Priced contract – either schedule or </a:t>
            </a:r>
            <a:r>
              <a:rPr lang="en-GB" dirty="0" err="1"/>
              <a:t>BofQ’s</a:t>
            </a:r>
            <a:endParaRPr lang="en-GB" dirty="0"/>
          </a:p>
          <a:p>
            <a:pPr marL="514350" indent="-514350">
              <a:buFont typeface="+mj-lt"/>
              <a:buAutoNum type="arabicPeriod"/>
            </a:pPr>
            <a:r>
              <a:rPr lang="en-GB" dirty="0"/>
              <a:t>Target contract – either schedule or </a:t>
            </a:r>
            <a:r>
              <a:rPr lang="en-GB" dirty="0" err="1"/>
              <a:t>BofQ’s</a:t>
            </a:r>
            <a:endParaRPr lang="en-GB" dirty="0"/>
          </a:p>
          <a:p>
            <a:pPr marL="514350" indent="-514350">
              <a:buFont typeface="+mj-lt"/>
              <a:buAutoNum type="arabicPeriod"/>
            </a:pPr>
            <a:r>
              <a:rPr lang="en-GB" dirty="0"/>
              <a:t>Cost reimbursable contract</a:t>
            </a:r>
          </a:p>
          <a:p>
            <a:pPr marL="514350" indent="-514350">
              <a:buFont typeface="+mj-lt"/>
              <a:buAutoNum type="arabicPeriod"/>
            </a:pPr>
            <a:r>
              <a:rPr lang="en-GB" dirty="0"/>
              <a:t>Management contract</a:t>
            </a:r>
          </a:p>
          <a:p>
            <a:pPr marL="514350" indent="-514350">
              <a:buFont typeface="+mj-lt"/>
              <a:buAutoNum type="arabicPeriod"/>
            </a:pPr>
            <a:r>
              <a:rPr lang="en-GB" dirty="0"/>
              <a:t>Short contract – suitable for minor works/simple works</a:t>
            </a:r>
          </a:p>
          <a:p>
            <a:pPr marL="514350" indent="-514350">
              <a:buFont typeface="+mj-lt"/>
              <a:buAutoNum type="arabicPeriod"/>
            </a:pPr>
            <a:r>
              <a:rPr lang="en-GB" dirty="0"/>
              <a:t>Term service contract</a:t>
            </a:r>
          </a:p>
          <a:p>
            <a:pPr marL="514350" indent="-514350">
              <a:buFont typeface="+mj-lt"/>
              <a:buAutoNum type="arabicPeriod"/>
            </a:pPr>
            <a:r>
              <a:rPr lang="en-GB" dirty="0"/>
              <a:t>Framework Agreement contract</a:t>
            </a:r>
          </a:p>
          <a:p>
            <a:endParaRPr lang="en-GB" dirty="0"/>
          </a:p>
        </p:txBody>
      </p:sp>
    </p:spTree>
    <p:extLst>
      <p:ext uri="{BB962C8B-B14F-4D97-AF65-F5344CB8AC3E}">
        <p14:creationId xmlns:p14="http://schemas.microsoft.com/office/powerpoint/2010/main" val="216955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3615-7D18-4524-9C9C-BD10800F92A3}"/>
              </a:ext>
            </a:extLst>
          </p:cNvPr>
          <p:cNvSpPr>
            <a:spLocks noGrp="1"/>
          </p:cNvSpPr>
          <p:nvPr>
            <p:ph type="title"/>
          </p:nvPr>
        </p:nvSpPr>
        <p:spPr/>
        <p:txBody>
          <a:bodyPr/>
          <a:lstStyle/>
          <a:p>
            <a:r>
              <a:rPr lang="en-GB" dirty="0"/>
              <a:t>NEC Philosophy</a:t>
            </a:r>
          </a:p>
        </p:txBody>
      </p:sp>
      <p:sp>
        <p:nvSpPr>
          <p:cNvPr id="3" name="Content Placeholder 2">
            <a:extLst>
              <a:ext uri="{FF2B5EF4-FFF2-40B4-BE49-F238E27FC236}">
                <a16:creationId xmlns:a16="http://schemas.microsoft.com/office/drawing/2014/main" id="{F18BE7D0-464A-468E-877B-4CC71B9A36BB}"/>
              </a:ext>
            </a:extLst>
          </p:cNvPr>
          <p:cNvSpPr>
            <a:spLocks noGrp="1"/>
          </p:cNvSpPr>
          <p:nvPr>
            <p:ph idx="1"/>
          </p:nvPr>
        </p:nvSpPr>
        <p:spPr/>
        <p:txBody>
          <a:bodyPr/>
          <a:lstStyle/>
          <a:p>
            <a:r>
              <a:rPr lang="en-GB" dirty="0"/>
              <a:t>Clause 10.1 The Parties, the Project Manager and the Supervisor shall act as stated in this contract. </a:t>
            </a:r>
          </a:p>
          <a:p>
            <a:endParaRPr lang="en-GB" dirty="0"/>
          </a:p>
          <a:p>
            <a:r>
              <a:rPr lang="en-GB" dirty="0"/>
              <a:t>and </a:t>
            </a:r>
          </a:p>
          <a:p>
            <a:endParaRPr lang="en-GB" dirty="0"/>
          </a:p>
          <a:p>
            <a:r>
              <a:rPr lang="en-GB" dirty="0"/>
              <a:t>Clause 10.2 The Parties, the Project Manager and the Supervisor act in a spirit of mutual trust and co-operation.</a:t>
            </a:r>
          </a:p>
        </p:txBody>
      </p:sp>
    </p:spTree>
    <p:extLst>
      <p:ext uri="{BB962C8B-B14F-4D97-AF65-F5344CB8AC3E}">
        <p14:creationId xmlns:p14="http://schemas.microsoft.com/office/powerpoint/2010/main" val="1411211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73A9A-7C60-4FAC-B230-8E23A467EF26}"/>
              </a:ext>
            </a:extLst>
          </p:cNvPr>
          <p:cNvSpPr>
            <a:spLocks noGrp="1"/>
          </p:cNvSpPr>
          <p:nvPr>
            <p:ph type="title"/>
          </p:nvPr>
        </p:nvSpPr>
        <p:spPr/>
        <p:txBody>
          <a:bodyPr/>
          <a:lstStyle/>
          <a:p>
            <a:r>
              <a:rPr lang="en-GB" dirty="0"/>
              <a:t>The documents making up the NEC contracts are:</a:t>
            </a:r>
          </a:p>
        </p:txBody>
      </p:sp>
      <p:sp>
        <p:nvSpPr>
          <p:cNvPr id="3" name="Content Placeholder 2">
            <a:extLst>
              <a:ext uri="{FF2B5EF4-FFF2-40B4-BE49-F238E27FC236}">
                <a16:creationId xmlns:a16="http://schemas.microsoft.com/office/drawing/2014/main" id="{4427A706-6698-4984-8E3F-E8507376E8B4}"/>
              </a:ext>
            </a:extLst>
          </p:cNvPr>
          <p:cNvSpPr>
            <a:spLocks noGrp="1"/>
          </p:cNvSpPr>
          <p:nvPr>
            <p:ph idx="1"/>
          </p:nvPr>
        </p:nvSpPr>
        <p:spPr>
          <a:xfrm>
            <a:off x="997591" y="1875246"/>
            <a:ext cx="10515600" cy="4351338"/>
          </a:xfrm>
        </p:spPr>
        <p:txBody>
          <a:bodyPr/>
          <a:lstStyle/>
          <a:p>
            <a:r>
              <a:rPr lang="en-GB" dirty="0"/>
              <a:t>Form of Tender</a:t>
            </a:r>
          </a:p>
          <a:p>
            <a:r>
              <a:rPr lang="en-GB" dirty="0"/>
              <a:t>Schedule of contract data</a:t>
            </a:r>
          </a:p>
          <a:p>
            <a:r>
              <a:rPr lang="en-GB" dirty="0"/>
              <a:t>Core clauses - A to F</a:t>
            </a:r>
          </a:p>
          <a:p>
            <a:r>
              <a:rPr lang="en-GB" dirty="0"/>
              <a:t>Optional clauses – X1 to Z</a:t>
            </a:r>
          </a:p>
          <a:p>
            <a:r>
              <a:rPr lang="en-GB" dirty="0"/>
              <a:t>Schedule of actual costs</a:t>
            </a:r>
          </a:p>
        </p:txBody>
      </p:sp>
      <p:pic>
        <p:nvPicPr>
          <p:cNvPr id="4" name="Picture 3">
            <a:extLst>
              <a:ext uri="{FF2B5EF4-FFF2-40B4-BE49-F238E27FC236}">
                <a16:creationId xmlns:a16="http://schemas.microsoft.com/office/drawing/2014/main" id="{F2CDFB1B-A213-425A-AF95-B891787F2B13}"/>
              </a:ext>
            </a:extLst>
          </p:cNvPr>
          <p:cNvPicPr>
            <a:picLocks noChangeAspect="1"/>
          </p:cNvPicPr>
          <p:nvPr/>
        </p:nvPicPr>
        <p:blipFill>
          <a:blip r:embed="rId2"/>
          <a:stretch>
            <a:fillRect/>
          </a:stretch>
        </p:blipFill>
        <p:spPr>
          <a:xfrm>
            <a:off x="6096000" y="1875246"/>
            <a:ext cx="4854429" cy="3640822"/>
          </a:xfrm>
          <a:prstGeom prst="rect">
            <a:avLst/>
          </a:prstGeom>
        </p:spPr>
      </p:pic>
    </p:spTree>
    <p:extLst>
      <p:ext uri="{BB962C8B-B14F-4D97-AF65-F5344CB8AC3E}">
        <p14:creationId xmlns:p14="http://schemas.microsoft.com/office/powerpoint/2010/main" val="2377271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E379F-D9C7-4BAA-BF76-0A780CAE8D0B}"/>
              </a:ext>
            </a:extLst>
          </p:cNvPr>
          <p:cNvSpPr>
            <a:spLocks noGrp="1"/>
          </p:cNvSpPr>
          <p:nvPr>
            <p:ph type="title"/>
          </p:nvPr>
        </p:nvSpPr>
        <p:spPr>
          <a:xfrm>
            <a:off x="838200" y="365126"/>
            <a:ext cx="10515600" cy="977114"/>
          </a:xfrm>
        </p:spPr>
        <p:txBody>
          <a:bodyPr>
            <a:normAutofit fontScale="90000"/>
          </a:bodyPr>
          <a:lstStyle/>
          <a:p>
            <a:br>
              <a:rPr lang="en-GB" dirty="0">
                <a:latin typeface="Frutiger Std"/>
              </a:rPr>
            </a:br>
            <a:br>
              <a:rPr lang="en-GB" dirty="0">
                <a:latin typeface="Frutiger Std"/>
              </a:rPr>
            </a:br>
            <a:r>
              <a:rPr lang="en-GB" b="0" i="0" dirty="0">
                <a:effectLst/>
                <a:latin typeface="Frutiger Std"/>
              </a:rPr>
              <a:t>What's the difference between NEC3 and NEC4?</a:t>
            </a:r>
            <a:br>
              <a:rPr lang="en-GB" b="0" i="0" dirty="0">
                <a:effectLst/>
                <a:latin typeface="Frutiger Std"/>
              </a:rPr>
            </a:br>
            <a:br>
              <a:rPr lang="en-GB" b="0" i="0" dirty="0">
                <a:solidFill>
                  <a:srgbClr val="FFFFFF"/>
                </a:solidFill>
                <a:effectLst/>
                <a:latin typeface="Frutiger Std"/>
              </a:rPr>
            </a:br>
            <a:endParaRPr lang="en-GB" dirty="0"/>
          </a:p>
        </p:txBody>
      </p:sp>
      <p:sp>
        <p:nvSpPr>
          <p:cNvPr id="3" name="Content Placeholder 2">
            <a:extLst>
              <a:ext uri="{FF2B5EF4-FFF2-40B4-BE49-F238E27FC236}">
                <a16:creationId xmlns:a16="http://schemas.microsoft.com/office/drawing/2014/main" id="{5A47ABE7-BFC3-4DEC-92BE-76348D1E37CC}"/>
              </a:ext>
            </a:extLst>
          </p:cNvPr>
          <p:cNvSpPr>
            <a:spLocks noGrp="1"/>
          </p:cNvSpPr>
          <p:nvPr>
            <p:ph idx="1"/>
          </p:nvPr>
        </p:nvSpPr>
        <p:spPr>
          <a:xfrm>
            <a:off x="838200" y="1560352"/>
            <a:ext cx="10515600" cy="4616611"/>
          </a:xfrm>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Frutiger Std"/>
              </a:rPr>
              <a:t>Improved clarity and simplicity across the NEC4 suite</a:t>
            </a:r>
          </a:p>
          <a:p>
            <a:pPr algn="l">
              <a:buFont typeface="Arial" panose="020B0604020202020204" pitchFamily="34" charset="0"/>
              <a:buChar char="•"/>
            </a:pPr>
            <a:r>
              <a:rPr lang="en-GB" b="0" i="0" dirty="0">
                <a:solidFill>
                  <a:srgbClr val="000000"/>
                </a:solidFill>
                <a:effectLst/>
                <a:latin typeface="Frutiger Std"/>
              </a:rPr>
              <a:t>New and improved support for dispute avoidance, early contractor involvement, quality management, and more.</a:t>
            </a:r>
          </a:p>
          <a:p>
            <a:pPr algn="l">
              <a:buFont typeface="Arial" panose="020B0604020202020204" pitchFamily="34" charset="0"/>
              <a:buChar char="•"/>
            </a:pPr>
            <a:r>
              <a:rPr lang="en-GB" b="0" i="0" dirty="0">
                <a:solidFill>
                  <a:srgbClr val="000000"/>
                </a:solidFill>
                <a:effectLst/>
                <a:latin typeface="Frutiger Std"/>
              </a:rPr>
              <a:t>NEC4 is a positive evolution of NEC3, building upon and enhancing the previous generation</a:t>
            </a:r>
          </a:p>
          <a:p>
            <a:pPr algn="l">
              <a:buFont typeface="Arial" panose="020B0604020202020204" pitchFamily="34" charset="0"/>
              <a:buChar char="•"/>
            </a:pPr>
            <a:r>
              <a:rPr lang="en-GB" b="0" i="0" dirty="0">
                <a:solidFill>
                  <a:srgbClr val="000000"/>
                </a:solidFill>
                <a:effectLst/>
                <a:latin typeface="Frutiger Std"/>
              </a:rPr>
              <a:t>Innovative new features and new contracts help users further achieve improvements to the efficiency and outcome of their projects and work programmes</a:t>
            </a:r>
          </a:p>
          <a:p>
            <a:pPr algn="l">
              <a:buFont typeface="Arial" panose="020B0604020202020204" pitchFamily="34" charset="0"/>
              <a:buChar char="•"/>
            </a:pPr>
            <a:r>
              <a:rPr lang="en-GB" b="0" i="0" dirty="0">
                <a:solidFill>
                  <a:srgbClr val="000000"/>
                </a:solidFill>
                <a:effectLst/>
                <a:latin typeface="Frutiger Std"/>
              </a:rPr>
              <a:t>The style, layout, terminology and key project management processes that run through NEC3 contracts remain in NEC4</a:t>
            </a:r>
          </a:p>
          <a:p>
            <a:pPr algn="l">
              <a:buFont typeface="Arial" panose="020B0604020202020204" pitchFamily="34" charset="0"/>
              <a:buChar char="•"/>
            </a:pPr>
            <a:r>
              <a:rPr lang="en-GB" b="0" i="0" dirty="0">
                <a:solidFill>
                  <a:srgbClr val="000000"/>
                </a:solidFill>
                <a:effectLst/>
                <a:latin typeface="Frutiger Std"/>
              </a:rPr>
              <a:t>All of the changes are a direct result of feedback from industry</a:t>
            </a:r>
          </a:p>
          <a:p>
            <a:pPr algn="l">
              <a:buFont typeface="Arial" panose="020B0604020202020204" pitchFamily="34" charset="0"/>
              <a:buChar char="•"/>
            </a:pPr>
            <a:r>
              <a:rPr lang="en-GB" dirty="0">
                <a:solidFill>
                  <a:srgbClr val="000000"/>
                </a:solidFill>
                <a:latin typeface="Frutiger Std"/>
              </a:rPr>
              <a:t>15 years between NEC3 and NEC4</a:t>
            </a:r>
            <a:endParaRPr lang="en-GB" b="0" i="0" dirty="0">
              <a:solidFill>
                <a:srgbClr val="000000"/>
              </a:solidFill>
              <a:effectLst/>
              <a:latin typeface="Frutiger Std"/>
            </a:endParaRPr>
          </a:p>
        </p:txBody>
      </p:sp>
    </p:spTree>
    <p:extLst>
      <p:ext uri="{BB962C8B-B14F-4D97-AF65-F5344CB8AC3E}">
        <p14:creationId xmlns:p14="http://schemas.microsoft.com/office/powerpoint/2010/main" val="118438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230C-16F9-60C4-DD21-714D697D08D5}"/>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D61135A5-95AF-6AB2-5FCE-9F9FE0828FDC}"/>
              </a:ext>
            </a:extLst>
          </p:cNvPr>
          <p:cNvSpPr>
            <a:spLocks noGrp="1"/>
          </p:cNvSpPr>
          <p:nvPr>
            <p:ph idx="1"/>
          </p:nvPr>
        </p:nvSpPr>
        <p:spPr/>
        <p:txBody>
          <a:bodyPr/>
          <a:lstStyle/>
          <a:p>
            <a:r>
              <a:rPr lang="en-GB" dirty="0"/>
              <a:t>NEC is considered a more </a:t>
            </a:r>
            <a:r>
              <a:rPr lang="en-GB" b="1" u="sng" dirty="0">
                <a:effectLst>
                  <a:outerShdw blurRad="38100" dist="38100" dir="2700000" algn="tl">
                    <a:srgbClr val="000000">
                      <a:alpha val="43137"/>
                    </a:srgbClr>
                  </a:outerShdw>
                </a:effectLst>
              </a:rPr>
              <a:t>Proactive</a:t>
            </a:r>
            <a:r>
              <a:rPr lang="en-GB" dirty="0"/>
              <a:t> contract than JCT</a:t>
            </a:r>
          </a:p>
          <a:p>
            <a:r>
              <a:rPr lang="en-GB" dirty="0"/>
              <a:t>i.e. as found in the early warnings and programme provisions!</a:t>
            </a:r>
          </a:p>
          <a:p>
            <a:r>
              <a:rPr lang="en-GB" dirty="0"/>
              <a:t>NEC….the language is less legalistic and instead provides for a simple language and gives words their natural meaning! JCT was originally drafted by (lawyers and solicitors)</a:t>
            </a:r>
          </a:p>
        </p:txBody>
      </p:sp>
    </p:spTree>
    <p:extLst>
      <p:ext uri="{BB962C8B-B14F-4D97-AF65-F5344CB8AC3E}">
        <p14:creationId xmlns:p14="http://schemas.microsoft.com/office/powerpoint/2010/main" val="4219917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0686-C6F1-494D-9D97-7CBC54825543}"/>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8916ACDE-28EB-4E49-8EE9-B519116346FA}"/>
              </a:ext>
            </a:extLst>
          </p:cNvPr>
          <p:cNvSpPr>
            <a:spLocks noGrp="1"/>
          </p:cNvSpPr>
          <p:nvPr>
            <p:ph idx="1"/>
          </p:nvPr>
        </p:nvSpPr>
        <p:spPr/>
        <p:txBody>
          <a:bodyPr/>
          <a:lstStyle/>
          <a:p>
            <a:r>
              <a:rPr lang="en-GB" dirty="0"/>
              <a:t>Interim Valuation (payment clauses)</a:t>
            </a:r>
          </a:p>
          <a:p>
            <a:r>
              <a:rPr lang="en-GB" dirty="0"/>
              <a:t>Variations (compensation events)</a:t>
            </a:r>
          </a:p>
          <a:p>
            <a:r>
              <a:rPr lang="en-GB" dirty="0"/>
              <a:t>EOT (CE)</a:t>
            </a:r>
          </a:p>
          <a:p>
            <a:r>
              <a:rPr lang="en-GB" dirty="0"/>
              <a:t>Dispute Resolution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23904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866DB-6D80-4175-9E23-8039E3C544BF}"/>
              </a:ext>
            </a:extLst>
          </p:cNvPr>
          <p:cNvSpPr>
            <a:spLocks noGrp="1"/>
          </p:cNvSpPr>
          <p:nvPr>
            <p:ph type="title"/>
          </p:nvPr>
        </p:nvSpPr>
        <p:spPr/>
        <p:txBody>
          <a:bodyPr/>
          <a:lstStyle/>
          <a:p>
            <a:r>
              <a:rPr lang="en-GB" dirty="0"/>
              <a:t>Your Thoughts….</a:t>
            </a:r>
          </a:p>
        </p:txBody>
      </p:sp>
      <p:sp>
        <p:nvSpPr>
          <p:cNvPr id="3" name="Content Placeholder 2">
            <a:extLst>
              <a:ext uri="{FF2B5EF4-FFF2-40B4-BE49-F238E27FC236}">
                <a16:creationId xmlns:a16="http://schemas.microsoft.com/office/drawing/2014/main" id="{A0C4BE01-79B4-466F-9BF2-EB87BB7C436C}"/>
              </a:ext>
            </a:extLst>
          </p:cNvPr>
          <p:cNvSpPr>
            <a:spLocks noGrp="1"/>
          </p:cNvSpPr>
          <p:nvPr>
            <p:ph idx="1"/>
          </p:nvPr>
        </p:nvSpPr>
        <p:spPr/>
        <p:txBody>
          <a:bodyPr/>
          <a:lstStyle/>
          <a:p>
            <a:r>
              <a:rPr lang="en-GB" dirty="0"/>
              <a:t>What do you think about NEC v JCT contracts?</a:t>
            </a:r>
          </a:p>
          <a:p>
            <a:pPr marL="0" indent="0">
              <a:buNone/>
            </a:pPr>
            <a:endParaRPr lang="en-GB" dirty="0"/>
          </a:p>
          <a:p>
            <a:pPr lvl="1"/>
            <a:r>
              <a:rPr lang="en-GB" dirty="0"/>
              <a:t>If you are a client?</a:t>
            </a:r>
          </a:p>
          <a:p>
            <a:pPr lvl="1"/>
            <a:r>
              <a:rPr lang="en-GB" dirty="0"/>
              <a:t>If you are a contractor?</a:t>
            </a:r>
          </a:p>
        </p:txBody>
      </p:sp>
    </p:spTree>
    <p:extLst>
      <p:ext uri="{BB962C8B-B14F-4D97-AF65-F5344CB8AC3E}">
        <p14:creationId xmlns:p14="http://schemas.microsoft.com/office/powerpoint/2010/main" val="2890498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1378</Words>
  <Application>Microsoft Office PowerPoint</Application>
  <PresentationFormat>Widescreen</PresentationFormat>
  <Paragraphs>129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Frutiger Std</vt:lpstr>
      <vt:lpstr>Arial</vt:lpstr>
      <vt:lpstr>Calibri</vt:lpstr>
      <vt:lpstr>Calibri Light</vt:lpstr>
      <vt:lpstr>Office Theme</vt:lpstr>
      <vt:lpstr>Project Control &amp; Contract Administration</vt:lpstr>
      <vt:lpstr>Last session….</vt:lpstr>
      <vt:lpstr>Contracts and contract procedure</vt:lpstr>
      <vt:lpstr>Popular forms of Contract in use – NEC3 (4)</vt:lpstr>
      <vt:lpstr>JCT v NEC Differences in Time &amp; Cost</vt:lpstr>
      <vt:lpstr>2. Cost</vt:lpstr>
      <vt:lpstr>Question….</vt:lpstr>
      <vt:lpstr>Flexibility (very unlike JCT and other Standard Forms….</vt:lpstr>
      <vt:lpstr>Problems with existing forms of JCT contract</vt:lpstr>
      <vt:lpstr>‘NEC is a stimulus to good management’</vt:lpstr>
      <vt:lpstr>NEC – Early Warnings</vt:lpstr>
      <vt:lpstr>How does NEC help achieve better project performance?</vt:lpstr>
      <vt:lpstr>7 procurement routes available:</vt:lpstr>
      <vt:lpstr>NEC Philosophy</vt:lpstr>
      <vt:lpstr>The documents making up the NEC contracts are:</vt:lpstr>
      <vt:lpstr>  What's the difference between NEC3 and NEC4?  </vt:lpstr>
      <vt:lpstr>Remember….:</vt:lpstr>
      <vt:lpstr>Next Session:</vt:lpstr>
      <vt:lpstr>Your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Contract Administration</dc:title>
  <dc:creator>Steve Tindall</dc:creator>
  <cp:lastModifiedBy>Steve Tindall</cp:lastModifiedBy>
  <cp:revision>30</cp:revision>
  <dcterms:created xsi:type="dcterms:W3CDTF">2022-11-25T09:17:04Z</dcterms:created>
  <dcterms:modified xsi:type="dcterms:W3CDTF">2023-12-05T10:39:38Z</dcterms:modified>
</cp:coreProperties>
</file>