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76638" autoAdjust="0"/>
  </p:normalViewPr>
  <p:slideViewPr>
    <p:cSldViewPr snapToGrid="0" showGuides="1">
      <p:cViewPr varScale="1">
        <p:scale>
          <a:sx n="48" d="100"/>
          <a:sy n="48" d="100"/>
        </p:scale>
        <p:origin x="1340"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690"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1048691"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17438-6F80-425B-B60A-98E1E024B81F}" type="datetimeFigureOut">
              <a:rPr lang="en-US" smtClean="0"/>
              <a:t>3/15/2026</a:t>
            </a:fld>
            <a:endParaRPr lang="en-US"/>
          </a:p>
        </p:txBody>
      </p:sp>
      <p:sp>
        <p:nvSpPr>
          <p:cNvPr id="1048692"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048693"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94"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048695"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D33DEB-77B7-45F2-8227-2DFD718E4FD1}"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2" name="Slide Image Placeholder 1"/>
          <p:cNvSpPr>
            <a:spLocks noGrp="1" noRot="1" noChangeAspect="1"/>
          </p:cNvSpPr>
          <p:nvPr>
            <p:ph type="sldImg"/>
          </p:nvPr>
        </p:nvSpPr>
        <p:spPr/>
      </p:sp>
      <p:sp>
        <p:nvSpPr>
          <p:cNvPr id="1048593" name="Notes Placeholder 2"/>
          <p:cNvSpPr>
            <a:spLocks noGrp="1"/>
          </p:cNvSpPr>
          <p:nvPr>
            <p:ph type="body" idx="1"/>
          </p:nvPr>
        </p:nvSpPr>
        <p:spPr/>
        <p:txBody>
          <a:bodyPr/>
          <a:lstStyle/>
          <a:p>
            <a:r>
              <a:rPr lang="en-US" dirty="0"/>
              <a:t>My name is Mansur </a:t>
            </a:r>
            <a:r>
              <a:rPr lang="en-US" b="0" dirty="0"/>
              <a:t>Alam Student Number: 2441879 and I </a:t>
            </a:r>
            <a:r>
              <a:rPr lang="en-US" dirty="0"/>
              <a:t>am a student studying Health and Social Care. I am interested in developing the professional skills needed to work effectively in healthcare environments and support people who require care. My goal is to improve my knowledge, communication abilities, and practical skills so that I can provide high-quality, person-</a:t>
            </a:r>
            <a:r>
              <a:rPr lang="en-US" dirty="0" err="1"/>
              <a:t>centred</a:t>
            </a:r>
            <a:r>
              <a:rPr lang="en-US" dirty="0"/>
              <a:t> care to patients in the </a:t>
            </a:r>
            <a:r>
              <a:rPr lang="en-US" dirty="0" err="1"/>
              <a:t>future.The</a:t>
            </a:r>
            <a:r>
              <a:rPr lang="en-US" dirty="0"/>
              <a:t> objective of this presentation is to explain the importance of communication in health and social care. It will also discuss how effective communication supports professional practice, provide a practical example in a healthcare setting, and reflect on how this skill contributes to my personal and professional development.</a:t>
            </a:r>
          </a:p>
        </p:txBody>
      </p:sp>
      <p:sp>
        <p:nvSpPr>
          <p:cNvPr id="1048594" name="Slide Number Placeholder 3"/>
          <p:cNvSpPr>
            <a:spLocks noGrp="1"/>
          </p:cNvSpPr>
          <p:nvPr>
            <p:ph type="sldNum" sz="quarter" idx="5"/>
          </p:nvPr>
        </p:nvSpPr>
        <p:spPr/>
        <p:txBody>
          <a:bodyPr/>
          <a:lstStyle/>
          <a:p>
            <a:fld id="{80D33DEB-77B7-45F2-8227-2DFD718E4FD1}"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1" name="Slide Image Placeholder 1"/>
          <p:cNvSpPr>
            <a:spLocks noGrp="1" noRot="1" noChangeAspect="1"/>
          </p:cNvSpPr>
          <p:nvPr>
            <p:ph type="sldImg"/>
          </p:nvPr>
        </p:nvSpPr>
        <p:spPr/>
      </p:sp>
      <p:sp>
        <p:nvSpPr>
          <p:cNvPr id="1048602" name="Notes Placeholder 2"/>
          <p:cNvSpPr>
            <a:spLocks noGrp="1"/>
          </p:cNvSpPr>
          <p:nvPr>
            <p:ph type="body" idx="1"/>
          </p:nvPr>
        </p:nvSpPr>
        <p:spPr/>
        <p:txBody>
          <a:bodyPr/>
          <a:lstStyle/>
          <a:p>
            <a:r>
              <a:rPr lang="en-US" dirty="0"/>
              <a:t>Communication is the process of sharing information, ideas, and feelings between people. It involves speaking clearly, listening carefully, and understanding others. In health and social care, effective communication helps professionals understand patients’ needs and provide appropriate care and </a:t>
            </a:r>
            <a:r>
              <a:rPr lang="en-US" dirty="0" err="1"/>
              <a:t>support.In</a:t>
            </a:r>
            <a:r>
              <a:rPr lang="en-US" dirty="0"/>
              <a:t> everyday practice, communication includes talking with patients, listening to their concerns, explaining treatments in a simple way, and using positive body language such as eye contact and facial expressions. It also involves writing accurate care records and communicating respectfully with colleagues and other healthcare professionals to ensure coordinated </a:t>
            </a:r>
            <a:r>
              <a:rPr lang="en-US" dirty="0" err="1"/>
              <a:t>care.I</a:t>
            </a:r>
            <a:r>
              <a:rPr lang="en-US" dirty="0"/>
              <a:t> have developed my communication skills through my studies, group discussions, classroom presentations, and interactions with classmates and teachers. These experiences have improved my confidence in speaking, listening, and expressing my ideas clearly and effectively.</a:t>
            </a:r>
          </a:p>
        </p:txBody>
      </p:sp>
      <p:sp>
        <p:nvSpPr>
          <p:cNvPr id="1048603" name="Slide Number Placeholder 3"/>
          <p:cNvSpPr>
            <a:spLocks noGrp="1"/>
          </p:cNvSpPr>
          <p:nvPr>
            <p:ph type="sldNum" sz="quarter" idx="5"/>
          </p:nvPr>
        </p:nvSpPr>
        <p:spPr/>
        <p:txBody>
          <a:bodyPr/>
          <a:lstStyle/>
          <a:p>
            <a:fld id="{80D33DEB-77B7-45F2-8227-2DFD718E4FD1}"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Slide Image Placeholder 1"/>
          <p:cNvSpPr>
            <a:spLocks noGrp="1" noRot="1" noChangeAspect="1"/>
          </p:cNvSpPr>
          <p:nvPr>
            <p:ph type="sldImg"/>
          </p:nvPr>
        </p:nvSpPr>
        <p:spPr/>
      </p:sp>
      <p:sp>
        <p:nvSpPr>
          <p:cNvPr id="1048611" name="Notes Placeholder 2"/>
          <p:cNvSpPr>
            <a:spLocks noGrp="1"/>
          </p:cNvSpPr>
          <p:nvPr>
            <p:ph type="body" idx="1"/>
          </p:nvPr>
        </p:nvSpPr>
        <p:spPr/>
        <p:txBody>
          <a:bodyPr/>
          <a:lstStyle/>
          <a:p>
            <a:r>
              <a:rPr lang="en-US" dirty="0"/>
              <a:t>Communication is essential in health and social care because it helps professionals provide safe and effective care. Clear communication ensures that patients understand their treatment, care plans, and health conditions. It also allows healthcare workers to accurately share important information with colleagues, which improves teamwork and decision-making. Effective communication benefits service users by making them feel respected, listened to, and involved in their care, leading to better health outcomes. For staff, it supports cooperation, reduces misunderstandings, and improves the coordination of services. </a:t>
            </a:r>
            <a:r>
              <a:rPr lang="en-US" dirty="0" err="1"/>
              <a:t>Organisations</a:t>
            </a:r>
            <a:r>
              <a:rPr lang="en-US" dirty="0"/>
              <a:t> benefit because good communication improves the quality of care and reduces complaints or clinical errors. However, if communication is poor, it can lead to misunderstandings, medication mistakes, reduced patient safety, and lower quality of care</a:t>
            </a:r>
          </a:p>
        </p:txBody>
      </p:sp>
      <p:sp>
        <p:nvSpPr>
          <p:cNvPr id="1048612" name="Slide Number Placeholder 3"/>
          <p:cNvSpPr>
            <a:spLocks noGrp="1"/>
          </p:cNvSpPr>
          <p:nvPr>
            <p:ph type="sldNum" sz="quarter" idx="5"/>
          </p:nvPr>
        </p:nvSpPr>
        <p:spPr/>
        <p:txBody>
          <a:bodyPr/>
          <a:lstStyle/>
          <a:p>
            <a:fld id="{80D33DEB-77B7-45F2-8227-2DFD718E4FD1}"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Slide Image Placeholder 1"/>
          <p:cNvSpPr>
            <a:spLocks noGrp="1" noRot="1" noChangeAspect="1"/>
          </p:cNvSpPr>
          <p:nvPr>
            <p:ph type="sldImg"/>
          </p:nvPr>
        </p:nvSpPr>
        <p:spPr/>
      </p:sp>
      <p:sp>
        <p:nvSpPr>
          <p:cNvPr id="1048619" name="Notes Placeholder 2"/>
          <p:cNvSpPr>
            <a:spLocks noGrp="1"/>
          </p:cNvSpPr>
          <p:nvPr>
            <p:ph type="body" idx="1"/>
          </p:nvPr>
        </p:nvSpPr>
        <p:spPr/>
        <p:txBody>
          <a:bodyPr/>
          <a:lstStyle/>
          <a:p>
            <a:r>
              <a:rPr lang="en-US" dirty="0"/>
              <a:t>Graham Gibbs developed </a:t>
            </a:r>
            <a:r>
              <a:rPr lang="en-US" b="1" dirty="0"/>
              <a:t>Gibbs’ Reflective Cycle</a:t>
            </a:r>
            <a:r>
              <a:rPr lang="en-US" dirty="0"/>
              <a:t>, a framework used to help professionals learn from their experiences. It is commonly used in health and social care to improve professional skills through reflection.</a:t>
            </a:r>
          </a:p>
          <a:p>
            <a:r>
              <a:rPr lang="en-US" dirty="0"/>
              <a:t>The model has six stages: </a:t>
            </a:r>
            <a:r>
              <a:rPr lang="en-US" b="1" dirty="0"/>
              <a:t>Description</a:t>
            </a:r>
            <a:r>
              <a:rPr lang="en-US" dirty="0"/>
              <a:t> (what happened), </a:t>
            </a:r>
            <a:r>
              <a:rPr lang="en-US" b="1" dirty="0"/>
              <a:t>Feelings</a:t>
            </a:r>
            <a:r>
              <a:rPr lang="en-US" dirty="0"/>
              <a:t> (what you thought or felt), </a:t>
            </a:r>
            <a:r>
              <a:rPr lang="en-US" b="1" dirty="0"/>
              <a:t>Evaluation</a:t>
            </a:r>
            <a:r>
              <a:rPr lang="en-US" dirty="0"/>
              <a:t> (what was good or bad), </a:t>
            </a:r>
            <a:r>
              <a:rPr lang="en-US" b="1" dirty="0"/>
              <a:t>Analysis</a:t>
            </a:r>
            <a:r>
              <a:rPr lang="en-US" dirty="0"/>
              <a:t> (understanding the situation), </a:t>
            </a:r>
            <a:r>
              <a:rPr lang="en-US" b="1" dirty="0"/>
              <a:t>Conclusion</a:t>
            </a:r>
            <a:r>
              <a:rPr lang="en-US" dirty="0"/>
              <a:t> (what could be improved), and </a:t>
            </a:r>
            <a:r>
              <a:rPr lang="en-US" b="1" dirty="0"/>
              <a:t>Action Plan</a:t>
            </a:r>
            <a:r>
              <a:rPr lang="en-US" dirty="0"/>
              <a:t> (what to do differently next time).</a:t>
            </a:r>
          </a:p>
          <a:p>
            <a:r>
              <a:rPr lang="en-US" dirty="0"/>
              <a:t>This model helps healthcare professionals reflect on how they communicate with patients and colleagues. By reviewing their experiences, they can identify mistakes, improve communication skills, and provide safer, more effective care.</a:t>
            </a:r>
          </a:p>
          <a:p>
            <a:endParaRPr lang="en-US" dirty="0"/>
          </a:p>
        </p:txBody>
      </p:sp>
      <p:sp>
        <p:nvSpPr>
          <p:cNvPr id="1048620" name="Slide Number Placeholder 3"/>
          <p:cNvSpPr>
            <a:spLocks noGrp="1"/>
          </p:cNvSpPr>
          <p:nvPr>
            <p:ph type="sldNum" sz="quarter" idx="5"/>
          </p:nvPr>
        </p:nvSpPr>
        <p:spPr/>
        <p:txBody>
          <a:bodyPr/>
          <a:lstStyle/>
          <a:p>
            <a:fld id="{80D33DEB-77B7-45F2-8227-2DFD718E4FD1}"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7" name="Slide Image Placeholder 1"/>
          <p:cNvSpPr>
            <a:spLocks noGrp="1" noRot="1" noChangeAspect="1"/>
          </p:cNvSpPr>
          <p:nvPr>
            <p:ph type="sldImg"/>
          </p:nvPr>
        </p:nvSpPr>
        <p:spPr/>
      </p:sp>
      <p:sp>
        <p:nvSpPr>
          <p:cNvPr id="1048628" name="Notes Placeholder 2"/>
          <p:cNvSpPr>
            <a:spLocks noGrp="1"/>
          </p:cNvSpPr>
          <p:nvPr>
            <p:ph type="body" idx="1"/>
          </p:nvPr>
        </p:nvSpPr>
        <p:spPr/>
        <p:txBody>
          <a:bodyPr/>
          <a:lstStyle/>
          <a:p>
            <a:r>
              <a:rPr lang="en-US" dirty="0"/>
              <a:t>Communication can be applied in many health and social care settings. For example, a care assistant working in a care home may need to communicate with an elderly resident who is feeling unwell. In this situation, the care assistant would speak calmly, listen carefully to the resident’s concerns, and ask clear questions to understand their symptoms. The care assistant would also communicate the information accurately to the nurse or other healthcare </a:t>
            </a:r>
            <a:r>
              <a:rPr lang="en-US" dirty="0" err="1"/>
              <a:t>staff.Using</a:t>
            </a:r>
            <a:r>
              <a:rPr lang="en-US" dirty="0"/>
              <a:t> good communication guides the care assistant to act professionally, show empathy, and provide clear information. This improves the patient’s experience because they feel heard and respected. It also supports patient safety and helps ensure the resident receives appropriate and timely care.</a:t>
            </a:r>
          </a:p>
        </p:txBody>
      </p:sp>
      <p:sp>
        <p:nvSpPr>
          <p:cNvPr id="1048629" name="Slide Number Placeholder 3"/>
          <p:cNvSpPr>
            <a:spLocks noGrp="1"/>
          </p:cNvSpPr>
          <p:nvPr>
            <p:ph type="sldNum" sz="quarter" idx="5"/>
          </p:nvPr>
        </p:nvSpPr>
        <p:spPr/>
        <p:txBody>
          <a:bodyPr/>
          <a:lstStyle/>
          <a:p>
            <a:fld id="{80D33DEB-77B7-45F2-8227-2DFD718E4FD1}"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5" name="Slide Image Placeholder 1"/>
          <p:cNvSpPr>
            <a:spLocks noGrp="1" noRot="1" noChangeAspect="1"/>
          </p:cNvSpPr>
          <p:nvPr>
            <p:ph type="sldImg"/>
          </p:nvPr>
        </p:nvSpPr>
        <p:spPr/>
      </p:sp>
      <p:sp>
        <p:nvSpPr>
          <p:cNvPr id="1048636" name="Notes Placeholder 2"/>
          <p:cNvSpPr>
            <a:spLocks noGrp="1"/>
          </p:cNvSpPr>
          <p:nvPr>
            <p:ph type="body" idx="1"/>
          </p:nvPr>
        </p:nvSpPr>
        <p:spPr/>
        <p:txBody>
          <a:bodyPr/>
          <a:lstStyle/>
          <a:p>
            <a:r>
              <a:rPr lang="en-US" dirty="0"/>
              <a:t>Communication is essential for employability because healthcare employers value professionals who can listen, explain, and share information clearly. Strong communication demonstrates confidence, professionalism, and the ability to work effectively in a team. In future health and social care roles, it is crucial for building trust with patients, supporting person-</a:t>
            </a:r>
            <a:r>
              <a:rPr lang="en-US" dirty="0" err="1"/>
              <a:t>centred</a:t>
            </a:r>
            <a:r>
              <a:rPr lang="en-US" dirty="0"/>
              <a:t> care, and ensuring safe and effective practice. Personally, communication is a strength for me, as I listen actively and express ideas clearly. However, I want to further develop my confidence in group discussions and handling difficult conversations. Improving this skill supports my readiness for practice, personal development, and career planning.</a:t>
            </a:r>
          </a:p>
        </p:txBody>
      </p:sp>
      <p:sp>
        <p:nvSpPr>
          <p:cNvPr id="1048637" name="Slide Number Placeholder 3"/>
          <p:cNvSpPr>
            <a:spLocks noGrp="1"/>
          </p:cNvSpPr>
          <p:nvPr>
            <p:ph type="sldNum" sz="quarter" idx="5"/>
          </p:nvPr>
        </p:nvSpPr>
        <p:spPr/>
        <p:txBody>
          <a:bodyPr/>
          <a:lstStyle/>
          <a:p>
            <a:fld id="{80D33DEB-77B7-45F2-8227-2DFD718E4FD1}"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048646"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1048647"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1048648" name="Date Placeholder 3"/>
          <p:cNvSpPr>
            <a:spLocks noGrp="1"/>
          </p:cNvSpPr>
          <p:nvPr>
            <p:ph type="dt" sz="half" idx="10"/>
          </p:nvPr>
        </p:nvSpPr>
        <p:spPr>
          <a:xfrm>
            <a:off x="527051" y="6524626"/>
            <a:ext cx="1295400" cy="219075"/>
          </a:xfrm>
        </p:spPr>
        <p:txBody>
          <a:bodyPr/>
          <a:lstStyle/>
          <a:p>
            <a:fld id="{FA356D0D-2478-47FE-8DAB-B92005DC1F0F}" type="datetime1">
              <a:rPr lang="en-GB" altLang="en-US"/>
              <a:t>15/03/2026</a:t>
            </a:fld>
            <a:endParaRPr lang="en-GB" altLang="en-US"/>
          </a:p>
        </p:txBody>
      </p:sp>
      <p:sp>
        <p:nvSpPr>
          <p:cNvPr id="1048649"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ltLang="en-US"/>
          </a:p>
        </p:txBody>
      </p:sp>
      <p:sp>
        <p:nvSpPr>
          <p:cNvPr id="1048650" name="Slide Number Placeholder 5"/>
          <p:cNvSpPr>
            <a:spLocks noGrp="1"/>
          </p:cNvSpPr>
          <p:nvPr>
            <p:ph type="sldNum" sz="quarter" idx="12"/>
          </p:nvPr>
        </p:nvSpPr>
        <p:spPr/>
        <p:txBody>
          <a:bodyPr/>
          <a:lstStyle/>
          <a:p>
            <a:fld id="{A8346AB5-70ED-450A-9530-2033B8E8E0D8}" type="slidenum">
              <a:rPr lang="en-GB" altLang="en-US"/>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580" name="Title 1"/>
          <p:cNvSpPr>
            <a:spLocks noGrp="1"/>
          </p:cNvSpPr>
          <p:nvPr>
            <p:ph type="title"/>
          </p:nvPr>
        </p:nvSpPr>
        <p:spPr/>
        <p:txBody>
          <a:bodyPr/>
          <a:lstStyle/>
          <a:p>
            <a:r>
              <a:rPr lang="en-US"/>
              <a:t>Click to edit Master title style</a:t>
            </a:r>
            <a:endParaRPr lang="en-GB"/>
          </a:p>
        </p:txBody>
      </p:sp>
      <p:sp>
        <p:nvSpPr>
          <p:cNvPr id="1048581"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82" name="Date Placeholder 3"/>
          <p:cNvSpPr>
            <a:spLocks noGrp="1"/>
          </p:cNvSpPr>
          <p:nvPr>
            <p:ph type="dt" sz="half" idx="10"/>
          </p:nvPr>
        </p:nvSpPr>
        <p:spPr/>
        <p:txBody>
          <a:bodyPr/>
          <a:lstStyle/>
          <a:p>
            <a:fld id="{30226994-B490-4403-8CE4-43D4FD570BBD}" type="datetime1">
              <a:rPr lang="en-GB" altLang="en-US"/>
              <a:t>15/03/2026</a:t>
            </a:fld>
            <a:endParaRPr lang="en-GB" altLang="en-US"/>
          </a:p>
        </p:txBody>
      </p:sp>
      <p:sp>
        <p:nvSpPr>
          <p:cNvPr id="1048583"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ltLang="en-US"/>
          </a:p>
        </p:txBody>
      </p:sp>
      <p:sp>
        <p:nvSpPr>
          <p:cNvPr id="1048584" name="Slide Number Placeholder 5"/>
          <p:cNvSpPr>
            <a:spLocks noGrp="1"/>
          </p:cNvSpPr>
          <p:nvPr>
            <p:ph type="sldNum" sz="quarter" idx="12"/>
          </p:nvPr>
        </p:nvSpPr>
        <p:spPr/>
        <p:txBody>
          <a:bodyPr/>
          <a:lstStyle/>
          <a:p>
            <a:fld id="{9AFB928A-D6AD-4F2A-B2DD-923741E90643}" type="slidenum">
              <a:rPr lang="en-GB" altLang="en-US"/>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67"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1048668"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048669" name="Date Placeholder 3"/>
          <p:cNvSpPr>
            <a:spLocks noGrp="1"/>
          </p:cNvSpPr>
          <p:nvPr>
            <p:ph type="dt" sz="half" idx="10"/>
          </p:nvPr>
        </p:nvSpPr>
        <p:spPr/>
        <p:txBody>
          <a:bodyPr/>
          <a:lstStyle/>
          <a:p>
            <a:fld id="{031DCA91-53F4-49BC-9425-BD4ED78DF6F3}" type="datetime1">
              <a:rPr lang="en-GB" altLang="en-US"/>
              <a:t>15/03/2026</a:t>
            </a:fld>
            <a:endParaRPr lang="en-GB" altLang="en-US"/>
          </a:p>
        </p:txBody>
      </p:sp>
      <p:sp>
        <p:nvSpPr>
          <p:cNvPr id="1048670" name="Slide Number Placeholder 5"/>
          <p:cNvSpPr>
            <a:spLocks noGrp="1"/>
          </p:cNvSpPr>
          <p:nvPr>
            <p:ph type="sldNum" sz="quarter" idx="11"/>
          </p:nvPr>
        </p:nvSpPr>
        <p:spPr/>
        <p:txBody>
          <a:bodyPr/>
          <a:lstStyle/>
          <a:p>
            <a:fld id="{CA86B909-6953-454E-922A-05FE74F3E91B}" type="slidenum">
              <a:rPr lang="en-GB" altLang="en-US"/>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71" name="Title 1"/>
          <p:cNvSpPr>
            <a:spLocks noGrp="1"/>
          </p:cNvSpPr>
          <p:nvPr>
            <p:ph type="title"/>
          </p:nvPr>
        </p:nvSpPr>
        <p:spPr/>
        <p:txBody>
          <a:bodyPr/>
          <a:lstStyle/>
          <a:p>
            <a:r>
              <a:rPr lang="en-US"/>
              <a:t>Click to edit Master title style</a:t>
            </a:r>
            <a:endParaRPr lang="en-GB"/>
          </a:p>
        </p:txBody>
      </p:sp>
      <p:sp>
        <p:nvSpPr>
          <p:cNvPr id="1048672"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73"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74" name="Date Placeholder 3"/>
          <p:cNvSpPr>
            <a:spLocks noGrp="1"/>
          </p:cNvSpPr>
          <p:nvPr>
            <p:ph type="dt" sz="half" idx="10"/>
          </p:nvPr>
        </p:nvSpPr>
        <p:spPr/>
        <p:txBody>
          <a:bodyPr/>
          <a:lstStyle/>
          <a:p>
            <a:fld id="{742C5CC8-B2EB-4FCA-9C2F-BDABBC953608}" type="datetime1">
              <a:rPr lang="en-GB" altLang="en-US"/>
              <a:t>15/03/2026</a:t>
            </a:fld>
            <a:endParaRPr lang="en-GB" altLang="en-US"/>
          </a:p>
        </p:txBody>
      </p:sp>
      <p:sp>
        <p:nvSpPr>
          <p:cNvPr id="1048675" name="Slide Number Placeholder 5"/>
          <p:cNvSpPr>
            <a:spLocks noGrp="1"/>
          </p:cNvSpPr>
          <p:nvPr>
            <p:ph type="sldNum" sz="quarter" idx="11"/>
          </p:nvPr>
        </p:nvSpPr>
        <p:spPr/>
        <p:txBody>
          <a:bodyPr/>
          <a:lstStyle/>
          <a:p>
            <a:fld id="{3DA9162A-D4C6-4BE6-80AC-343E718106D9}" type="slidenum">
              <a:rPr lang="en-GB" altLang="en-US"/>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76" name="Title 1"/>
          <p:cNvSpPr>
            <a:spLocks noGrp="1"/>
          </p:cNvSpPr>
          <p:nvPr>
            <p:ph type="title"/>
          </p:nvPr>
        </p:nvSpPr>
        <p:spPr/>
        <p:txBody>
          <a:bodyPr/>
          <a:lstStyle/>
          <a:p>
            <a:r>
              <a:rPr lang="en-US"/>
              <a:t>Click to edit Master title style</a:t>
            </a:r>
            <a:endParaRPr lang="en-GB"/>
          </a:p>
        </p:txBody>
      </p:sp>
      <p:sp>
        <p:nvSpPr>
          <p:cNvPr id="1048677"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48678"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79"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48680"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81" name="Date Placeholder 3"/>
          <p:cNvSpPr>
            <a:spLocks noGrp="1"/>
          </p:cNvSpPr>
          <p:nvPr>
            <p:ph type="dt" sz="half" idx="10"/>
          </p:nvPr>
        </p:nvSpPr>
        <p:spPr/>
        <p:txBody>
          <a:bodyPr/>
          <a:lstStyle/>
          <a:p>
            <a:fld id="{192482D0-6B59-43EB-A2E6-BEADFA88CF98}" type="datetime1">
              <a:rPr lang="en-GB" altLang="en-US"/>
              <a:t>15/03/2026</a:t>
            </a:fld>
            <a:endParaRPr lang="en-GB" altLang="en-US"/>
          </a:p>
        </p:txBody>
      </p:sp>
      <p:sp>
        <p:nvSpPr>
          <p:cNvPr id="1048682" name="Slide Number Placeholder 5"/>
          <p:cNvSpPr>
            <a:spLocks noGrp="1"/>
          </p:cNvSpPr>
          <p:nvPr>
            <p:ph type="sldNum" sz="quarter" idx="11"/>
          </p:nvPr>
        </p:nvSpPr>
        <p:spPr/>
        <p:txBody>
          <a:bodyPr/>
          <a:lstStyle/>
          <a:p>
            <a:fld id="{92F3B91C-6529-43C7-B4BA-62549480CC9D}" type="slidenum">
              <a:rPr lang="en-GB" altLang="en-US"/>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51" name="Title 1"/>
          <p:cNvSpPr>
            <a:spLocks noGrp="1"/>
          </p:cNvSpPr>
          <p:nvPr>
            <p:ph type="title"/>
          </p:nvPr>
        </p:nvSpPr>
        <p:spPr/>
        <p:txBody>
          <a:bodyPr/>
          <a:lstStyle/>
          <a:p>
            <a:r>
              <a:rPr lang="en-US"/>
              <a:t>Click to edit Master title style</a:t>
            </a:r>
            <a:endParaRPr lang="en-GB"/>
          </a:p>
        </p:txBody>
      </p:sp>
      <p:sp>
        <p:nvSpPr>
          <p:cNvPr id="1048652" name="Date Placeholder 3"/>
          <p:cNvSpPr>
            <a:spLocks noGrp="1"/>
          </p:cNvSpPr>
          <p:nvPr>
            <p:ph type="dt" sz="half" idx="10"/>
          </p:nvPr>
        </p:nvSpPr>
        <p:spPr/>
        <p:txBody>
          <a:bodyPr/>
          <a:lstStyle/>
          <a:p>
            <a:fld id="{C8139EDA-6186-42E4-AD19-8C038518D62B}" type="datetime1">
              <a:rPr lang="en-GB" altLang="en-US"/>
              <a:t>15/03/2026</a:t>
            </a:fld>
            <a:endParaRPr lang="en-GB" altLang="en-US"/>
          </a:p>
        </p:txBody>
      </p:sp>
      <p:sp>
        <p:nvSpPr>
          <p:cNvPr id="1048653" name="Slide Number Placeholder 5"/>
          <p:cNvSpPr>
            <a:spLocks noGrp="1"/>
          </p:cNvSpPr>
          <p:nvPr>
            <p:ph type="sldNum" sz="quarter" idx="11"/>
          </p:nvPr>
        </p:nvSpPr>
        <p:spPr/>
        <p:txBody>
          <a:bodyPr/>
          <a:lstStyle/>
          <a:p>
            <a:fld id="{3A35B565-CEE5-45AB-B707-06E43140C85F}" type="slidenum">
              <a:rPr lang="en-GB" altLang="en-US"/>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83" name="Date Placeholder 3"/>
          <p:cNvSpPr>
            <a:spLocks noGrp="1"/>
          </p:cNvSpPr>
          <p:nvPr>
            <p:ph type="dt" sz="half" idx="10"/>
          </p:nvPr>
        </p:nvSpPr>
        <p:spPr/>
        <p:txBody>
          <a:bodyPr/>
          <a:lstStyle/>
          <a:p>
            <a:fld id="{5E23D760-A5D6-4408-9293-3816AB405458}" type="datetime1">
              <a:rPr lang="en-GB" altLang="en-US"/>
              <a:t>15/03/2026</a:t>
            </a:fld>
            <a:endParaRPr lang="en-GB" altLang="en-US"/>
          </a:p>
        </p:txBody>
      </p:sp>
      <p:sp>
        <p:nvSpPr>
          <p:cNvPr id="1048684" name="Slide Number Placeholder 5"/>
          <p:cNvSpPr>
            <a:spLocks noGrp="1"/>
          </p:cNvSpPr>
          <p:nvPr>
            <p:ph type="sldNum" sz="quarter" idx="11"/>
          </p:nvPr>
        </p:nvSpPr>
        <p:spPr/>
        <p:txBody>
          <a:bodyPr/>
          <a:lstStyle/>
          <a:p>
            <a:fld id="{1627DB7A-9E6D-4CCE-BDBB-D06183803CCF}" type="slidenum">
              <a:rPr lang="en-GB" altLang="en-US"/>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85"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1048686"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87"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48688" name="Date Placeholder 3"/>
          <p:cNvSpPr>
            <a:spLocks noGrp="1"/>
          </p:cNvSpPr>
          <p:nvPr>
            <p:ph type="dt" sz="half" idx="10"/>
          </p:nvPr>
        </p:nvSpPr>
        <p:spPr/>
        <p:txBody>
          <a:bodyPr/>
          <a:lstStyle/>
          <a:p>
            <a:fld id="{1815CC12-B3B9-474E-933E-043F12DE8238}" type="datetime1">
              <a:rPr lang="en-GB" altLang="en-US"/>
              <a:t>15/03/2026</a:t>
            </a:fld>
            <a:endParaRPr lang="en-GB" altLang="en-US"/>
          </a:p>
        </p:txBody>
      </p:sp>
      <p:sp>
        <p:nvSpPr>
          <p:cNvPr id="1048689" name="Slide Number Placeholder 5"/>
          <p:cNvSpPr>
            <a:spLocks noGrp="1"/>
          </p:cNvSpPr>
          <p:nvPr>
            <p:ph type="sldNum" sz="quarter" idx="11"/>
          </p:nvPr>
        </p:nvSpPr>
        <p:spPr/>
        <p:txBody>
          <a:bodyPr/>
          <a:lstStyle/>
          <a:p>
            <a:fld id="{C6450803-9B60-429C-BEAC-5774A5E11D5A}" type="slidenum">
              <a:rPr lang="en-GB" altLang="en-US"/>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58"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1048659"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1048660"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48661" name="Date Placeholder 3"/>
          <p:cNvSpPr>
            <a:spLocks noGrp="1"/>
          </p:cNvSpPr>
          <p:nvPr>
            <p:ph type="dt" sz="half" idx="10"/>
          </p:nvPr>
        </p:nvSpPr>
        <p:spPr/>
        <p:txBody>
          <a:bodyPr/>
          <a:lstStyle/>
          <a:p>
            <a:fld id="{14FA25EF-011C-4B5E-B678-5C09381164A5}" type="datetime1">
              <a:rPr lang="en-GB" altLang="en-US"/>
              <a:t>15/03/2026</a:t>
            </a:fld>
            <a:endParaRPr lang="en-GB" altLang="en-US"/>
          </a:p>
        </p:txBody>
      </p:sp>
      <p:sp>
        <p:nvSpPr>
          <p:cNvPr id="1048662" name="Slide Number Placeholder 5"/>
          <p:cNvSpPr>
            <a:spLocks noGrp="1"/>
          </p:cNvSpPr>
          <p:nvPr>
            <p:ph type="sldNum" sz="quarter" idx="11"/>
          </p:nvPr>
        </p:nvSpPr>
        <p:spPr/>
        <p:txBody>
          <a:bodyPr/>
          <a:lstStyle/>
          <a:p>
            <a:fld id="{6C223C29-2C36-480D-8620-E0754310421F}" type="slidenum">
              <a:rPr lang="en-GB" altLang="en-US"/>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63" name="Title 1"/>
          <p:cNvSpPr>
            <a:spLocks noGrp="1"/>
          </p:cNvSpPr>
          <p:nvPr>
            <p:ph type="title"/>
          </p:nvPr>
        </p:nvSpPr>
        <p:spPr/>
        <p:txBody>
          <a:bodyPr/>
          <a:lstStyle/>
          <a:p>
            <a:r>
              <a:rPr lang="en-US"/>
              <a:t>Click to edit Master title style</a:t>
            </a:r>
            <a:endParaRPr lang="en-GB"/>
          </a:p>
        </p:txBody>
      </p:sp>
      <p:sp>
        <p:nvSpPr>
          <p:cNvPr id="1048664"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65" name="Date Placeholder 3"/>
          <p:cNvSpPr>
            <a:spLocks noGrp="1"/>
          </p:cNvSpPr>
          <p:nvPr>
            <p:ph type="dt" sz="half" idx="10"/>
          </p:nvPr>
        </p:nvSpPr>
        <p:spPr/>
        <p:txBody>
          <a:bodyPr/>
          <a:lstStyle/>
          <a:p>
            <a:fld id="{C5943883-E3DA-4D48-9F4D-6A70BAD0FEF1}" type="datetime1">
              <a:rPr lang="en-GB" altLang="en-US"/>
              <a:t>15/03/2026</a:t>
            </a:fld>
            <a:endParaRPr lang="en-GB" altLang="en-US"/>
          </a:p>
        </p:txBody>
      </p:sp>
      <p:sp>
        <p:nvSpPr>
          <p:cNvPr id="1048666" name="Slide Number Placeholder 5"/>
          <p:cNvSpPr>
            <a:spLocks noGrp="1"/>
          </p:cNvSpPr>
          <p:nvPr>
            <p:ph type="sldNum" sz="quarter" idx="11"/>
          </p:nvPr>
        </p:nvSpPr>
        <p:spPr/>
        <p:txBody>
          <a:bodyPr/>
          <a:lstStyle/>
          <a:p>
            <a:fld id="{E48D0294-2879-4E90-A38D-0837A1E4FE15}" type="slidenum">
              <a:rPr lang="en-GB" altLang="en-US"/>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54"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1048655"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6" name="Date Placeholder 3"/>
          <p:cNvSpPr>
            <a:spLocks noGrp="1"/>
          </p:cNvSpPr>
          <p:nvPr>
            <p:ph type="dt" sz="half" idx="10"/>
          </p:nvPr>
        </p:nvSpPr>
        <p:spPr/>
        <p:txBody>
          <a:bodyPr/>
          <a:lstStyle/>
          <a:p>
            <a:fld id="{693BB2BA-946C-474B-8A44-50EB5173BE02}" type="datetime1">
              <a:rPr lang="en-GB" altLang="en-US"/>
              <a:t>15/03/2026</a:t>
            </a:fld>
            <a:endParaRPr lang="en-GB" altLang="en-US"/>
          </a:p>
        </p:txBody>
      </p:sp>
      <p:sp>
        <p:nvSpPr>
          <p:cNvPr id="1048657" name="Slide Number Placeholder 5"/>
          <p:cNvSpPr>
            <a:spLocks noGrp="1"/>
          </p:cNvSpPr>
          <p:nvPr>
            <p:ph type="sldNum" sz="quarter" idx="11"/>
          </p:nvPr>
        </p:nvSpPr>
        <p:spPr/>
        <p:txBody>
          <a:bodyPr/>
          <a:lstStyle/>
          <a:p>
            <a:fld id="{03445F48-3446-4FB0-88BE-B3679A1B7DE7}" type="slidenum">
              <a:rPr lang="en-GB" altLang="en-US"/>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48576" name="Title Placeholder 1"/>
          <p:cNvSpPr>
            <a:spLocks noGrp="1"/>
          </p:cNvSpPr>
          <p:nvPr>
            <p:ph type="title"/>
          </p:nvPr>
        </p:nvSpPr>
        <p:spPr bwMode="auto">
          <a:xfrm>
            <a:off x="609600" y="274638"/>
            <a:ext cx="10972800" cy="1143000"/>
          </a:xfrm>
          <a:prstGeom prst="rect">
            <a:avLst/>
          </a:prstGeom>
          <a:noFill/>
          <a:ln>
            <a:noFill/>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48577" name="Text Placeholder 2"/>
          <p:cNvSpPr>
            <a:spLocks noGrp="1"/>
          </p:cNvSpPr>
          <p:nvPr>
            <p:ph type="body" idx="1"/>
          </p:nvPr>
        </p:nvSpPr>
        <p:spPr bwMode="auto">
          <a:xfrm>
            <a:off x="609600" y="1600200"/>
            <a:ext cx="10972800" cy="3916363"/>
          </a:xfrm>
          <a:prstGeom prst="rect">
            <a:avLst/>
          </a:prstGeom>
          <a:noFill/>
          <a:ln>
            <a:noFill/>
          </a:ln>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48578"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A4021392-CAC7-450A-8667-583C0A183C4A}" type="datetime1">
              <a:rPr lang="en-GB" altLang="en-US"/>
              <a:t>15/03/2026</a:t>
            </a:fld>
            <a:endParaRPr lang="en-GB" altLang="en-US"/>
          </a:p>
        </p:txBody>
      </p:sp>
      <p:sp>
        <p:nvSpPr>
          <p:cNvPr id="104857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EB2DCD1C-9E31-48E8-81D6-875A32184C3F}" type="slidenum">
              <a:rPr lang="en-GB" altLang="en-US"/>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48577">
                                            <p:txEl>
                                              <p:pRg st="0" end="0"/>
                                            </p:txEl>
                                          </p:spTgt>
                                        </p:tgtEl>
                                        <p:attrNameLst>
                                          <p:attrName>style.visibility</p:attrName>
                                        </p:attrNameLst>
                                      </p:cBhvr>
                                      <p:to>
                                        <p:strVal val="visible"/>
                                      </p:to>
                                    </p:set>
                                    <p:anim calcmode="lin" valueType="num">
                                      <p:cBhvr additive="base">
                                        <p:cTn id="7" dur="500" fill="hold"/>
                                        <p:tgtEl>
                                          <p:spTgt spid="104857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4857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48577">
                                            <p:txEl>
                                              <p:pRg st="1" end="1"/>
                                            </p:txEl>
                                          </p:spTgt>
                                        </p:tgtEl>
                                        <p:attrNameLst>
                                          <p:attrName>style.visibility</p:attrName>
                                        </p:attrNameLst>
                                      </p:cBhvr>
                                      <p:to>
                                        <p:strVal val="visible"/>
                                      </p:to>
                                    </p:set>
                                    <p:anim calcmode="lin" valueType="num">
                                      <p:cBhvr additive="base">
                                        <p:cTn id="11" dur="500" fill="hold"/>
                                        <p:tgtEl>
                                          <p:spTgt spid="104857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4857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48577">
                                            <p:txEl>
                                              <p:pRg st="2" end="2"/>
                                            </p:txEl>
                                          </p:spTgt>
                                        </p:tgtEl>
                                        <p:attrNameLst>
                                          <p:attrName>style.visibility</p:attrName>
                                        </p:attrNameLst>
                                      </p:cBhvr>
                                      <p:to>
                                        <p:strVal val="visible"/>
                                      </p:to>
                                    </p:set>
                                    <p:anim calcmode="lin" valueType="num">
                                      <p:cBhvr additive="base">
                                        <p:cTn id="15" dur="500" fill="hold"/>
                                        <p:tgtEl>
                                          <p:spTgt spid="104857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4857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48577">
                                            <p:txEl>
                                              <p:pRg st="3" end="3"/>
                                            </p:txEl>
                                          </p:spTgt>
                                        </p:tgtEl>
                                        <p:attrNameLst>
                                          <p:attrName>style.visibility</p:attrName>
                                        </p:attrNameLst>
                                      </p:cBhvr>
                                      <p:to>
                                        <p:strVal val="visible"/>
                                      </p:to>
                                    </p:set>
                                    <p:anim calcmode="lin" valueType="num">
                                      <p:cBhvr additive="base">
                                        <p:cTn id="19" dur="500" fill="hold"/>
                                        <p:tgtEl>
                                          <p:spTgt spid="104857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4857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48577">
                                            <p:txEl>
                                              <p:pRg st="4" end="4"/>
                                            </p:txEl>
                                          </p:spTgt>
                                        </p:tgtEl>
                                        <p:attrNameLst>
                                          <p:attrName>style.visibility</p:attrName>
                                        </p:attrNameLst>
                                      </p:cBhvr>
                                      <p:to>
                                        <p:strVal val="visible"/>
                                      </p:to>
                                    </p:set>
                                    <p:anim calcmode="lin" valueType="num">
                                      <p:cBhvr additive="base">
                                        <p:cTn id="23" dur="500" fill="hold"/>
                                        <p:tgtEl>
                                          <p:spTgt spid="104857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4857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77" grpId="0" build="p" autoUpdateAnimBg="0">
        <p:tmplLst>
          <p:tmpl lvl="1">
            <p:tnLst>
              <p:par>
                <p:cTn presetID="2" presetClass="entr" presetSubtype="8" fill="hold" nodeType="click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48577"/>
                        </p:tgtEl>
                        <p:attrNameLst>
                          <p:attrName>style.visibility</p:attrName>
                        </p:attrNameLst>
                      </p:cBhvr>
                      <p:to>
                        <p:strVal val="visible"/>
                      </p:to>
                    </p:set>
                    <p:anim calcmode="lin" valueType="num">
                      <p:cBhvr additive="base">
                        <p:cTn dur="500" fill="hold"/>
                        <p:tgtEl>
                          <p:spTgt spid="1048577"/>
                        </p:tgtEl>
                        <p:attrNameLst>
                          <p:attrName>ppt_x</p:attrName>
                        </p:attrNameLst>
                      </p:cBhvr>
                      <p:tavLst>
                        <p:tav tm="0">
                          <p:val>
                            <p:strVal val="0-#ppt_w/2"/>
                          </p:val>
                        </p:tav>
                        <p:tav tm="100000">
                          <p:val>
                            <p:strVal val="#ppt_x"/>
                          </p:val>
                        </p:tav>
                      </p:tavLst>
                    </p:anim>
                    <p:anim calcmode="lin" valueType="num">
                      <p:cBhvr additive="base">
                        <p:cTn dur="500" fill="hold"/>
                        <p:tgtEl>
                          <p:spTgt spid="104857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5" name="Date Placeholder 3"/>
          <p:cNvSpPr>
            <a:spLocks noGrp="1"/>
          </p:cNvSpPr>
          <p:nvPr>
            <p:ph type="dt" sz="quarter" idx="10"/>
          </p:nvPr>
        </p:nvSpPr>
        <p:spPr/>
        <p:txBody>
          <a:bodyPr/>
          <a:lstStyle/>
          <a:p>
            <a:fld id="{9C9D1F96-3DE6-40B6-9DCF-E50C656CAE8D}" type="datetime1">
              <a:rPr lang="en-GB" altLang="en-US">
                <a:solidFill>
                  <a:prstClr val="black">
                    <a:tint val="75000"/>
                  </a:prstClr>
                </a:solidFill>
                <a:latin typeface="Myriad Pro"/>
              </a:rPr>
              <a:t>15/03/2026</a:t>
            </a:fld>
            <a:endParaRPr lang="en-GB" altLang="en-US">
              <a:solidFill>
                <a:prstClr val="black">
                  <a:tint val="75000"/>
                </a:prstClr>
              </a:solidFill>
              <a:latin typeface="Myriad Pro"/>
            </a:endParaRPr>
          </a:p>
        </p:txBody>
      </p:sp>
      <p:sp>
        <p:nvSpPr>
          <p:cNvPr id="1048586" name="Slide Number Placeholder 4"/>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1048587" name="Content Placeholder 2"/>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a:t>
            </a:r>
            <a:r>
              <a:rPr lang="en-US" altLang="en-US" b="1" i="1" dirty="0"/>
              <a:t> Mansur Alam</a:t>
            </a:r>
            <a:endParaRPr lang="zh-CN" altLang="en-US" dirty="0"/>
          </a:p>
          <a:p>
            <a:r>
              <a:rPr lang="en-GB" altLang="en-US" u="sng" dirty="0"/>
              <a:t>Student ID: </a:t>
            </a:r>
            <a:r>
              <a:rPr lang="en-US" altLang="en-US" u="sng" dirty="0"/>
              <a:t>2441879</a:t>
            </a:r>
            <a:endParaRPr lang="en-GB" altLang="en-US" b="1" i="1" dirty="0"/>
          </a:p>
          <a:p>
            <a:r>
              <a:rPr lang="en-GB" altLang="en-US" u="sng" dirty="0"/>
              <a:t>Lecturer’s </a:t>
            </a:r>
            <a:r>
              <a:rPr lang="en-GB" altLang="en-US" u="sng" dirty="0" err="1"/>
              <a:t>Name</a:t>
            </a:r>
            <a:r>
              <a:rPr lang="en-GB" altLang="en-US" b="1" i="1" dirty="0" err="1"/>
              <a:t>:Soban</a:t>
            </a:r>
            <a:r>
              <a:rPr lang="en-GB" altLang="en-US" b="1" i="1"/>
              <a:t>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8" name="Title 1"/>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1048589" name="Date Placeholder 3"/>
          <p:cNvSpPr>
            <a:spLocks noGrp="1"/>
          </p:cNvSpPr>
          <p:nvPr>
            <p:ph type="dt" sz="quarter" idx="10"/>
          </p:nvPr>
        </p:nvSpPr>
        <p:spPr/>
        <p:txBody>
          <a:bodyPr/>
          <a:lstStyle/>
          <a:p>
            <a:fld id="{9C9D1F96-3DE6-40B6-9DCF-E50C656CAE8D}" type="datetime1">
              <a:rPr lang="en-GB" altLang="en-US" smtClean="0"/>
              <a:t>15/03/2026</a:t>
            </a:fld>
            <a:endParaRPr lang="en-GB" altLang="en-US"/>
          </a:p>
        </p:txBody>
      </p:sp>
      <p:sp>
        <p:nvSpPr>
          <p:cNvPr id="1048590" name="Slide Number Placeholder 4"/>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2</a:t>
            </a:fld>
            <a:endParaRPr lang="en-GB" altLang="en-US" sz="1200">
              <a:solidFill>
                <a:srgbClr val="898989"/>
              </a:solidFill>
            </a:endParaRPr>
          </a:p>
        </p:txBody>
      </p:sp>
      <p:sp>
        <p:nvSpPr>
          <p:cNvPr id="1048591" name="TextBox 5"/>
          <p:cNvSpPr txBox="1"/>
          <p:nvPr/>
        </p:nvSpPr>
        <p:spPr>
          <a:xfrm>
            <a:off x="527350" y="1052514"/>
            <a:ext cx="10532535" cy="4091940"/>
          </a:xfrm>
          <a:prstGeom prst="rect">
            <a:avLst/>
          </a:prstGeom>
          <a:noFill/>
        </p:spPr>
        <p:txBody>
          <a:bodyPr wrap="square">
            <a:spAutoFit/>
          </a:bodyPr>
          <a:lstStyle/>
          <a:p>
            <a:pPr>
              <a:lnSpc>
                <a:spcPct val="150000"/>
              </a:lnSpc>
              <a:buNone/>
            </a:pPr>
            <a:r>
              <a:rPr lang="en-US" b="1" dirty="0"/>
              <a:t>Tell us about yourself</a:t>
            </a:r>
            <a:endParaRPr lang="en-US" dirty="0"/>
          </a:p>
          <a:p>
            <a:pPr>
              <a:lnSpc>
                <a:spcPct val="150000"/>
              </a:lnSpc>
              <a:buFont typeface="Arial" panose="020B0604020202020204" pitchFamily="34" charset="0"/>
              <a:buChar char="•"/>
            </a:pPr>
            <a:r>
              <a:rPr lang="en-US" dirty="0"/>
              <a:t>My name is  Mansur Alam and Student Number: 2441879</a:t>
            </a:r>
          </a:p>
          <a:p>
            <a:pPr>
              <a:lnSpc>
                <a:spcPct val="150000"/>
              </a:lnSpc>
              <a:buFont typeface="Arial" panose="020B0604020202020204" pitchFamily="34" charset="0"/>
              <a:buChar char="•"/>
            </a:pPr>
            <a:r>
              <a:rPr lang="en-US" dirty="0"/>
              <a:t>I am a student studying Health and Social Care.</a:t>
            </a:r>
          </a:p>
          <a:p>
            <a:pPr>
              <a:lnSpc>
                <a:spcPct val="150000"/>
              </a:lnSpc>
              <a:buFont typeface="Arial" panose="020B0604020202020204" pitchFamily="34" charset="0"/>
              <a:buChar char="•"/>
            </a:pPr>
            <a:r>
              <a:rPr lang="en-US" dirty="0"/>
              <a:t>I am interested in developing professional skills to work effectively in healthcare settings.</a:t>
            </a:r>
          </a:p>
          <a:p>
            <a:pPr>
              <a:lnSpc>
                <a:spcPct val="150000"/>
              </a:lnSpc>
              <a:buFont typeface="Arial" panose="020B0604020202020204" pitchFamily="34" charset="0"/>
              <a:buChar char="•"/>
            </a:pPr>
            <a:r>
              <a:rPr lang="en-US" dirty="0"/>
              <a:t>I aim to improve my knowledge and skills to provide quality care to patients.</a:t>
            </a:r>
          </a:p>
          <a:p>
            <a:pPr>
              <a:lnSpc>
                <a:spcPct val="150000"/>
              </a:lnSpc>
              <a:buNone/>
            </a:pPr>
            <a:r>
              <a:rPr lang="en-US" b="1" dirty="0"/>
              <a:t>Objectives of the Presentation</a:t>
            </a:r>
            <a:endParaRPr lang="en-US" dirty="0"/>
          </a:p>
          <a:p>
            <a:pPr>
              <a:lnSpc>
                <a:spcPct val="150000"/>
              </a:lnSpc>
              <a:buFont typeface="Arial" panose="020B0604020202020204" pitchFamily="34" charset="0"/>
              <a:buChar char="•"/>
            </a:pPr>
            <a:r>
              <a:rPr lang="en-US" dirty="0"/>
              <a:t>To explain the importance of </a:t>
            </a:r>
            <a:r>
              <a:rPr lang="en-US" b="1" dirty="0"/>
              <a:t>communication</a:t>
            </a:r>
            <a:r>
              <a:rPr lang="en-US" dirty="0"/>
              <a:t> in health and social care.</a:t>
            </a:r>
          </a:p>
          <a:p>
            <a:pPr>
              <a:lnSpc>
                <a:spcPct val="150000"/>
              </a:lnSpc>
              <a:buFont typeface="Arial" panose="020B0604020202020204" pitchFamily="34" charset="0"/>
              <a:buChar char="•"/>
            </a:pPr>
            <a:r>
              <a:rPr lang="en-US" dirty="0"/>
              <a:t>To discuss how communication supports effective professional practice.</a:t>
            </a:r>
          </a:p>
          <a:p>
            <a:pPr>
              <a:lnSpc>
                <a:spcPct val="150000"/>
              </a:lnSpc>
              <a:buFont typeface="Arial" panose="020B0604020202020204" pitchFamily="34" charset="0"/>
              <a:buChar char="•"/>
            </a:pPr>
            <a:r>
              <a:rPr lang="en-US" dirty="0"/>
              <a:t>To provide a practical example of communication in a real healthcare setting.</a:t>
            </a:r>
          </a:p>
          <a:p>
            <a:pPr>
              <a:lnSpc>
                <a:spcPct val="150000"/>
              </a:lnSpc>
              <a:buFont typeface="Arial" panose="020B0604020202020204" pitchFamily="34" charset="0"/>
              <a:buChar char="•"/>
            </a:pPr>
            <a:r>
              <a:rPr lang="en-US" dirty="0"/>
              <a:t>To reflect on how this skill can support my personal and professional development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5" name="Title 1"/>
          <p:cNvSpPr>
            <a:spLocks noGrp="1"/>
          </p:cNvSpPr>
          <p:nvPr>
            <p:ph type="title"/>
          </p:nvPr>
        </p:nvSpPr>
        <p:spPr>
          <a:xfrm>
            <a:off x="2084915" y="3558"/>
            <a:ext cx="8412497" cy="1068480"/>
          </a:xfrm>
        </p:spPr>
        <p:txBody>
          <a:bodyPr/>
          <a:lstStyle/>
          <a:p>
            <a:r>
              <a:rPr lang="en-GB" sz="2800" b="1" dirty="0"/>
              <a:t>What is your chosen skill? </a:t>
            </a:r>
            <a:endParaRPr lang="en-GB" altLang="en-US" sz="2800" i="1" dirty="0">
              <a:solidFill>
                <a:srgbClr val="FF0000"/>
              </a:solidFill>
            </a:endParaRPr>
          </a:p>
        </p:txBody>
      </p:sp>
      <p:sp>
        <p:nvSpPr>
          <p:cNvPr id="1048596" name="Content Placeholder 2"/>
          <p:cNvSpPr>
            <a:spLocks noGrp="1"/>
          </p:cNvSpPr>
          <p:nvPr>
            <p:ph idx="1"/>
          </p:nvPr>
        </p:nvSpPr>
        <p:spPr>
          <a:xfrm>
            <a:off x="3084786" y="2376653"/>
            <a:ext cx="6656990" cy="1507577"/>
          </a:xfrm>
        </p:spPr>
        <p:txBody>
          <a:bodyPr/>
          <a:lstStyle/>
          <a:p>
            <a:pPr marL="0" indent="0" algn="ctr">
              <a:buNone/>
            </a:pPr>
            <a:endParaRPr lang="en-GB" altLang="en-US" b="1" dirty="0">
              <a:solidFill>
                <a:srgbClr val="000000"/>
              </a:solidFill>
            </a:endParaRPr>
          </a:p>
          <a:p>
            <a:endParaRPr lang="en-GB" altLang="en-US" dirty="0"/>
          </a:p>
        </p:txBody>
      </p:sp>
      <p:sp>
        <p:nvSpPr>
          <p:cNvPr id="1048597" name="Date Placeholder 3"/>
          <p:cNvSpPr>
            <a:spLocks noGrp="1"/>
          </p:cNvSpPr>
          <p:nvPr>
            <p:ph type="dt" sz="quarter" idx="10"/>
          </p:nvPr>
        </p:nvSpPr>
        <p:spPr/>
        <p:txBody>
          <a:bodyPr/>
          <a:lstStyle/>
          <a:p>
            <a:fld id="{BF746479-5A54-43D8-9985-034223541E15}" type="datetime1">
              <a:rPr lang="en-GB" altLang="en-US">
                <a:solidFill>
                  <a:prstClr val="black">
                    <a:tint val="75000"/>
                  </a:prstClr>
                </a:solidFill>
                <a:latin typeface="Myriad Pro"/>
              </a:rPr>
              <a:t>15/03/2026</a:t>
            </a:fld>
            <a:endParaRPr lang="en-GB" altLang="en-US">
              <a:solidFill>
                <a:prstClr val="black">
                  <a:tint val="75000"/>
                </a:prstClr>
              </a:solidFill>
              <a:latin typeface="Myriad Pro"/>
            </a:endParaRPr>
          </a:p>
        </p:txBody>
      </p:sp>
      <p:sp>
        <p:nvSpPr>
          <p:cNvPr id="1048598" name="Slide Number Placeholder 4"/>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1048599" name="TextBox 5"/>
          <p:cNvSpPr txBox="1"/>
          <p:nvPr/>
        </p:nvSpPr>
        <p:spPr>
          <a:xfrm>
            <a:off x="334433" y="869102"/>
            <a:ext cx="11830695" cy="3558540"/>
          </a:xfrm>
          <a:prstGeom prst="rect">
            <a:avLst/>
          </a:prstGeom>
          <a:noFill/>
        </p:spPr>
        <p:txBody>
          <a:bodyPr wrap="square">
            <a:spAutoFit/>
          </a:bodyPr>
          <a:lstStyle/>
          <a:p>
            <a:pPr>
              <a:buNone/>
            </a:pPr>
            <a:r>
              <a:rPr lang="en-US" b="1" dirty="0"/>
              <a:t>Chosen Skill: Communication</a:t>
            </a:r>
            <a:endParaRPr lang="en-US" dirty="0"/>
          </a:p>
          <a:p>
            <a:pPr>
              <a:buNone/>
            </a:pPr>
            <a:r>
              <a:rPr lang="en-US" b="1" dirty="0"/>
              <a:t>What does this skill mean (definition)?</a:t>
            </a:r>
            <a:br>
              <a:rPr lang="en-US" dirty="0"/>
            </a:br>
            <a:r>
              <a:rPr lang="en-US" dirty="0"/>
              <a:t>Communication is the process of sharing information, ideas, and feelings between people. It involves speaking clearly, listening carefully, and understanding others. In health and social care, communication helps professionals understand patients’ needs and provide the right support (Beesley et al., 2023).</a:t>
            </a:r>
          </a:p>
          <a:p>
            <a:pPr>
              <a:buNone/>
            </a:pPr>
            <a:r>
              <a:rPr lang="en-US" b="1" dirty="0"/>
              <a:t>What does it involve in everyday practice?</a:t>
            </a:r>
            <a:br>
              <a:rPr lang="en-US" dirty="0"/>
            </a:br>
            <a:r>
              <a:rPr lang="en-US" dirty="0"/>
              <a:t>In everyday practice, communication includes talking with patients, listening to their concerns, explaining treatments clearly, using appropriate body language, and writing accurate care records. It also involves respectful communication with colleagues and other healthcare professionals.</a:t>
            </a:r>
          </a:p>
          <a:p>
            <a:pPr>
              <a:buNone/>
            </a:pPr>
            <a:r>
              <a:rPr lang="en-US" b="1" dirty="0"/>
              <a:t>Where and how I have developed this skill</a:t>
            </a:r>
            <a:br>
              <a:rPr lang="en-US" dirty="0"/>
            </a:br>
            <a:r>
              <a:rPr lang="en-US" dirty="0"/>
              <a:t>I have developed my communication skills through my studies, group discussions, class presentations, and interactions with classmates and teachers. These experiences have helped me improve my confidence in speaking, listening, and sharing ideas effectively. </a:t>
            </a:r>
          </a:p>
        </p:txBody>
      </p:sp>
      <p:sp>
        <p:nvSpPr>
          <p:cNvPr id="1048600" name="TextBox 6"/>
          <p:cNvSpPr txBox="1"/>
          <p:nvPr/>
        </p:nvSpPr>
        <p:spPr>
          <a:xfrm>
            <a:off x="4040523" y="4562962"/>
            <a:ext cx="6182360" cy="338554"/>
          </a:xfrm>
          <a:prstGeom prst="rect">
            <a:avLst/>
          </a:prstGeom>
          <a:noFill/>
        </p:spPr>
        <p:txBody>
          <a:bodyPr wrap="square">
            <a:spAutoFit/>
          </a:bodyPr>
          <a:lstStyle/>
          <a:p>
            <a:r>
              <a:rPr lang="en-US" sz="1600" dirty="0">
                <a:solidFill>
                  <a:prstClr val="black"/>
                </a:solidFill>
                <a:latin typeface="Times New Roman" panose="02020603050405020304" pitchFamily="18" charset="0"/>
                <a:ea typeface="Calibri" panose="020F0502020204030204" pitchFamily="34" charset="0"/>
                <a:cs typeface="Vrinda"/>
              </a:rPr>
              <a:t>Koprowska, 2024</a:t>
            </a:r>
            <a:endParaRPr lang="en-US" sz="2400" dirty="0">
              <a:solidFill>
                <a:prstClr val="black"/>
              </a:solidFill>
              <a:latin typeface="Aptos" panose="020B000402020202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4" name="Date Placeholder 3"/>
          <p:cNvSpPr>
            <a:spLocks noGrp="1"/>
          </p:cNvSpPr>
          <p:nvPr>
            <p:ph type="dt" sz="quarter" idx="10"/>
          </p:nvPr>
        </p:nvSpPr>
        <p:spPr/>
        <p:txBody>
          <a:bodyPr/>
          <a:lstStyle/>
          <a:p>
            <a:fld id="{9F458A58-9170-4293-9FCB-97B777C99F2B}" type="datetime1">
              <a:rPr lang="en-GB" altLang="en-US">
                <a:solidFill>
                  <a:prstClr val="black">
                    <a:tint val="75000"/>
                  </a:prstClr>
                </a:solidFill>
                <a:latin typeface="Myriad Pro"/>
              </a:rPr>
              <a:t>15/03/2026</a:t>
            </a:fld>
            <a:endParaRPr lang="en-GB" altLang="en-US">
              <a:solidFill>
                <a:prstClr val="black">
                  <a:tint val="75000"/>
                </a:prstClr>
              </a:solidFill>
              <a:latin typeface="Myriad Pro"/>
            </a:endParaRPr>
          </a:p>
        </p:txBody>
      </p:sp>
      <p:sp>
        <p:nvSpPr>
          <p:cNvPr id="1048605" name="Slide Number Placeholder 4"/>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1048606" name="Title 1"/>
          <p:cNvSpPr>
            <a:spLocks noGrp="1"/>
          </p:cNvSpPr>
          <p:nvPr>
            <p:ph type="title"/>
          </p:nvPr>
        </p:nvSpPr>
        <p:spPr>
          <a:xfrm>
            <a:off x="1492513" y="-47007"/>
            <a:ext cx="9206974" cy="1412472"/>
          </a:xfrm>
        </p:spPr>
        <p:txBody>
          <a:bodyPr/>
          <a:lstStyle/>
          <a:p>
            <a:r>
              <a:rPr lang="en-GB" sz="2800" b="1" dirty="0"/>
              <a:t>Importance of (</a:t>
            </a:r>
            <a:r>
              <a:rPr lang="en-GB" sz="2800" b="1" i="1" dirty="0"/>
              <a:t>write the skill here</a:t>
            </a:r>
            <a:r>
              <a:rPr lang="en-GB" sz="2800" b="1" dirty="0"/>
              <a:t>) in professional practice</a:t>
            </a:r>
            <a:endParaRPr lang="en-GB" sz="900" b="1" dirty="0"/>
          </a:p>
        </p:txBody>
      </p:sp>
      <p:sp>
        <p:nvSpPr>
          <p:cNvPr id="1048607" name="TextBox 4"/>
          <p:cNvSpPr txBox="1"/>
          <p:nvPr/>
        </p:nvSpPr>
        <p:spPr>
          <a:xfrm>
            <a:off x="119269" y="1226519"/>
            <a:ext cx="11251096" cy="3558540"/>
          </a:xfrm>
          <a:prstGeom prst="rect">
            <a:avLst/>
          </a:prstGeom>
          <a:noFill/>
        </p:spPr>
        <p:txBody>
          <a:bodyPr wrap="square">
            <a:spAutoFit/>
          </a:bodyPr>
          <a:lstStyle/>
          <a:p>
            <a:pPr>
              <a:buNone/>
            </a:pPr>
            <a:r>
              <a:rPr lang="en-US" b="1" dirty="0"/>
              <a:t>Why is communication essential?</a:t>
            </a:r>
            <a:endParaRPr lang="en-US" dirty="0"/>
          </a:p>
          <a:p>
            <a:pPr>
              <a:buFont typeface="Arial" panose="020B0604020202020204" pitchFamily="34" charset="0"/>
              <a:buChar char="•"/>
            </a:pPr>
            <a:r>
              <a:rPr lang="en-US" dirty="0"/>
              <a:t>Ensures clear understanding between healthcare professionals and patients</a:t>
            </a:r>
          </a:p>
          <a:p>
            <a:pPr>
              <a:buFont typeface="Arial" panose="020B0604020202020204" pitchFamily="34" charset="0"/>
              <a:buChar char="•"/>
            </a:pPr>
            <a:r>
              <a:rPr lang="en-US" dirty="0"/>
              <a:t>Helps provide </a:t>
            </a:r>
            <a:r>
              <a:rPr lang="en-US" b="1" dirty="0"/>
              <a:t>safe and effective care</a:t>
            </a:r>
            <a:endParaRPr lang="en-US" dirty="0"/>
          </a:p>
          <a:p>
            <a:pPr>
              <a:buFont typeface="Arial" panose="020B0604020202020204" pitchFamily="34" charset="0"/>
              <a:buChar char="•"/>
            </a:pPr>
            <a:r>
              <a:rPr lang="en-US" dirty="0"/>
              <a:t>Reduces misunderstandings and medical errors</a:t>
            </a:r>
          </a:p>
          <a:p>
            <a:pPr>
              <a:buFont typeface="Arial" panose="020B0604020202020204" pitchFamily="34" charset="0"/>
              <a:buChar char="•"/>
            </a:pPr>
            <a:r>
              <a:rPr lang="en-US" dirty="0"/>
              <a:t>Supports person-</a:t>
            </a:r>
            <a:r>
              <a:rPr lang="en-US" dirty="0" err="1"/>
              <a:t>centred</a:t>
            </a:r>
            <a:r>
              <a:rPr lang="en-US" dirty="0"/>
              <a:t> care and patient involvement</a:t>
            </a:r>
          </a:p>
          <a:p>
            <a:pPr>
              <a:buNone/>
            </a:pPr>
            <a:r>
              <a:rPr lang="en-US" b="1" dirty="0"/>
              <a:t>Benefits of Communication</a:t>
            </a:r>
            <a:endParaRPr lang="en-US" dirty="0"/>
          </a:p>
          <a:p>
            <a:pPr>
              <a:buNone/>
            </a:pPr>
            <a:r>
              <a:rPr lang="en-US" b="1" dirty="0"/>
              <a:t>Service users / patients</a:t>
            </a:r>
            <a:endParaRPr lang="en-US" dirty="0"/>
          </a:p>
          <a:p>
            <a:pPr>
              <a:buFont typeface="Arial" panose="020B0604020202020204" pitchFamily="34" charset="0"/>
              <a:buChar char="•"/>
            </a:pPr>
            <a:r>
              <a:rPr lang="en-US" dirty="0"/>
              <a:t>Patients feel respected, listened to, and understood</a:t>
            </a:r>
          </a:p>
          <a:p>
            <a:pPr>
              <a:buFont typeface="Arial" panose="020B0604020202020204" pitchFamily="34" charset="0"/>
              <a:buChar char="•"/>
            </a:pPr>
            <a:r>
              <a:rPr lang="en-US" dirty="0"/>
              <a:t>Helps them understand treatment and care plans</a:t>
            </a:r>
          </a:p>
          <a:p>
            <a:pPr>
              <a:buFont typeface="Arial" panose="020B0604020202020204" pitchFamily="34" charset="0"/>
              <a:buChar char="•"/>
            </a:pPr>
            <a:r>
              <a:rPr lang="en-US" dirty="0"/>
              <a:t>Improves satisfaction and health outcomes</a:t>
            </a:r>
          </a:p>
          <a:p>
            <a:pPr>
              <a:buNone/>
            </a:pPr>
            <a:r>
              <a:rPr lang="en-US" b="1" dirty="0"/>
              <a:t>Staff and colleagues</a:t>
            </a:r>
            <a:endParaRPr lang="en-US" dirty="0"/>
          </a:p>
          <a:p>
            <a:pPr>
              <a:buFont typeface="Arial" panose="020B0604020202020204" pitchFamily="34" charset="0"/>
              <a:buChar char="•"/>
            </a:pPr>
            <a:r>
              <a:rPr lang="en-US" dirty="0"/>
              <a:t>Improves teamwork and collaboration</a:t>
            </a:r>
          </a:p>
          <a:p>
            <a:pPr>
              <a:buFont typeface="Arial" panose="020B0604020202020204" pitchFamily="34" charset="0"/>
              <a:buChar char="•"/>
            </a:pPr>
            <a:r>
              <a:rPr lang="en-US" dirty="0"/>
              <a:t>Ensures clear handover of patient information</a:t>
            </a:r>
          </a:p>
        </p:txBody>
      </p:sp>
      <p:sp>
        <p:nvSpPr>
          <p:cNvPr id="1048608" name="TextBox 6"/>
          <p:cNvSpPr txBox="1"/>
          <p:nvPr/>
        </p:nvSpPr>
        <p:spPr>
          <a:xfrm>
            <a:off x="6096000" y="2126989"/>
            <a:ext cx="5605670" cy="19583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pPr>
            <a:r>
              <a:rPr kumimoji="0" lang="en-US" sz="1800" b="1" i="0" u="none" strike="noStrike" kern="1200" cap="none" spc="0" normalizeH="0" baseline="0" noProof="0" dirty="0">
                <a:ln>
                  <a:noFill/>
                </a:ln>
                <a:solidFill>
                  <a:prstClr val="black"/>
                </a:solidFill>
                <a:effectLst/>
                <a:uLnTx/>
                <a:uFillTx/>
                <a:latin typeface="Myriad Pro"/>
                <a:ea typeface="+mn-ea"/>
                <a:cs typeface="+mn-cs"/>
              </a:rPr>
              <a:t>The </a:t>
            </a:r>
            <a:r>
              <a:rPr kumimoji="0" lang="en-US" sz="1800" b="1" i="0" u="none" strike="noStrike" kern="1200" cap="none" spc="0" normalizeH="0" baseline="0" noProof="0" dirty="0" err="1">
                <a:ln>
                  <a:noFill/>
                </a:ln>
                <a:solidFill>
                  <a:prstClr val="black"/>
                </a:solidFill>
                <a:effectLst/>
                <a:uLnTx/>
                <a:uFillTx/>
                <a:latin typeface="Myriad Pro"/>
                <a:ea typeface="+mn-ea"/>
                <a:cs typeface="+mn-cs"/>
              </a:rPr>
              <a:t>organisation</a:t>
            </a: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Improves quality of care and service delivery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Reduces complaints and clinical mistakes</a:t>
            </a:r>
          </a:p>
          <a:p>
            <a:pPr marL="0" marR="0" lvl="0" indent="0" algn="l" defTabSz="914400" rtl="0" eaLnBrk="1" fontAlgn="auto" latinLnBrk="0" hangingPunct="1">
              <a:lnSpc>
                <a:spcPct val="100000"/>
              </a:lnSpc>
              <a:spcBef>
                <a:spcPts val="0"/>
              </a:spcBef>
              <a:spcAft>
                <a:spcPts val="0"/>
              </a:spcAft>
              <a:buClrTx/>
              <a:buSzTx/>
              <a:buFontTx/>
              <a:buNone/>
            </a:pPr>
            <a:r>
              <a:rPr kumimoji="0" lang="en-US" sz="1800" b="1" i="0" u="none" strike="noStrike" kern="1200" cap="none" spc="0" normalizeH="0" baseline="0" noProof="0" dirty="0">
                <a:ln>
                  <a:noFill/>
                </a:ln>
                <a:solidFill>
                  <a:prstClr val="black"/>
                </a:solidFill>
                <a:effectLst/>
                <a:uLnTx/>
                <a:uFillTx/>
                <a:latin typeface="Myriad Pro"/>
                <a:ea typeface="+mn-ea"/>
                <a:cs typeface="+mn-cs"/>
              </a:rPr>
              <a:t>If communication is poor</a:t>
            </a: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Risk of medication errors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Misunderstanding patient needs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Reduced patient safety and quality of care</a:t>
            </a:r>
          </a:p>
        </p:txBody>
      </p:sp>
      <p:sp>
        <p:nvSpPr>
          <p:cNvPr id="1048609" name="TextBox 7"/>
          <p:cNvSpPr txBox="1"/>
          <p:nvPr/>
        </p:nvSpPr>
        <p:spPr>
          <a:xfrm>
            <a:off x="2696817" y="5221856"/>
            <a:ext cx="6096000" cy="338554"/>
          </a:xfrm>
          <a:prstGeom prst="rect">
            <a:avLst/>
          </a:prstGeom>
          <a:noFill/>
        </p:spPr>
        <p:txBody>
          <a:bodyPr wrap="square">
            <a:spAutoFit/>
          </a:bodyPr>
          <a:lstStyle/>
          <a:p>
            <a:r>
              <a:rPr lang="en-US" sz="1600" dirty="0">
                <a:solidFill>
                  <a:prstClr val="black"/>
                </a:solidFill>
                <a:latin typeface="Times New Roman" panose="02020603050405020304" pitchFamily="18" charset="0"/>
                <a:ea typeface="Calibri" panose="020F0502020204030204" pitchFamily="34" charset="0"/>
                <a:cs typeface="Vrinda"/>
              </a:rPr>
              <a:t>Moss, 2017</a:t>
            </a:r>
            <a:endParaRPr lang="en-US" sz="2400" dirty="0">
              <a:solidFill>
                <a:prstClr val="black"/>
              </a:solidFill>
              <a:latin typeface="Aptos" panose="020B00040202020202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itle 1"/>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1048614" name="Date Placeholder 3"/>
          <p:cNvSpPr>
            <a:spLocks noGrp="1"/>
          </p:cNvSpPr>
          <p:nvPr>
            <p:ph type="dt" sz="half" idx="10"/>
          </p:nvPr>
        </p:nvSpPr>
        <p:spPr/>
        <p:txBody>
          <a:bodyPr/>
          <a:lstStyle/>
          <a:p>
            <a:fld id="{30226994-B490-4403-8CE4-43D4FD570BBD}" type="datetime1">
              <a:rPr lang="en-GB" altLang="en-US" smtClean="0"/>
              <a:t>15/03/2026</a:t>
            </a:fld>
            <a:endParaRPr lang="en-GB" altLang="en-US"/>
          </a:p>
        </p:txBody>
      </p:sp>
      <p:sp>
        <p:nvSpPr>
          <p:cNvPr id="1048615" name="Slide Number Placeholder 4"/>
          <p:cNvSpPr>
            <a:spLocks noGrp="1"/>
          </p:cNvSpPr>
          <p:nvPr>
            <p:ph type="sldNum" sz="quarter" idx="12"/>
          </p:nvPr>
        </p:nvSpPr>
        <p:spPr/>
        <p:txBody>
          <a:bodyPr/>
          <a:lstStyle/>
          <a:p>
            <a:fld id="{9AFB928A-D6AD-4F2A-B2DD-923741E90643}" type="slidenum">
              <a:rPr lang="en-GB" altLang="en-US" smtClean="0"/>
              <a:t>5</a:t>
            </a:fld>
            <a:endParaRPr lang="en-GB" altLang="en-US"/>
          </a:p>
        </p:txBody>
      </p:sp>
      <p:sp>
        <p:nvSpPr>
          <p:cNvPr id="1048616" name="TextBox 7"/>
          <p:cNvSpPr txBox="1"/>
          <p:nvPr/>
        </p:nvSpPr>
        <p:spPr>
          <a:xfrm>
            <a:off x="450574" y="1143000"/>
            <a:ext cx="10442713" cy="4091940"/>
          </a:xfrm>
          <a:prstGeom prst="rect">
            <a:avLst/>
          </a:prstGeom>
          <a:noFill/>
        </p:spPr>
        <p:txBody>
          <a:bodyPr wrap="square">
            <a:spAutoFit/>
          </a:bodyPr>
          <a:lstStyle/>
          <a:p>
            <a:pPr>
              <a:buNone/>
            </a:pPr>
            <a:r>
              <a:rPr lang="en-US" b="1" dirty="0"/>
              <a:t>What is this model?</a:t>
            </a:r>
            <a:br>
              <a:rPr lang="en-US" dirty="0"/>
            </a:br>
            <a:r>
              <a:rPr lang="en-US" dirty="0"/>
              <a:t>Graham Gibbs developed </a:t>
            </a:r>
            <a:r>
              <a:rPr lang="en-US" b="1" dirty="0"/>
              <a:t>Gibbs’ Reflective Cycle</a:t>
            </a:r>
            <a:r>
              <a:rPr lang="en-US" dirty="0"/>
              <a:t> in 1988. It is a model that helps professionals reflect on their experiences so they can learn from them and improve their practice. It is widely used in health and social care to support learning and professional development.</a:t>
            </a:r>
          </a:p>
          <a:p>
            <a:pPr>
              <a:buNone/>
            </a:pPr>
            <a:r>
              <a:rPr lang="en-US" b="1" dirty="0"/>
              <a:t>Key stages of the model</a:t>
            </a:r>
            <a:endParaRPr lang="en-US" dirty="0"/>
          </a:p>
          <a:p>
            <a:pPr>
              <a:buFont typeface="Arial" panose="020B0604020202020204" pitchFamily="34" charset="0"/>
              <a:buChar char="•"/>
            </a:pPr>
            <a:r>
              <a:rPr lang="en-US" dirty="0"/>
              <a:t>Description – What happened?</a:t>
            </a:r>
          </a:p>
          <a:p>
            <a:pPr>
              <a:buFont typeface="Arial" panose="020B0604020202020204" pitchFamily="34" charset="0"/>
              <a:buChar char="•"/>
            </a:pPr>
            <a:r>
              <a:rPr lang="en-US" dirty="0"/>
              <a:t>Feelings – What were you thinking or feeling?</a:t>
            </a:r>
          </a:p>
          <a:p>
            <a:pPr>
              <a:buFont typeface="Arial" panose="020B0604020202020204" pitchFamily="34" charset="0"/>
              <a:buChar char="•"/>
            </a:pPr>
            <a:r>
              <a:rPr lang="en-US" dirty="0"/>
              <a:t>Evaluation – What was good or bad about the experience?</a:t>
            </a:r>
          </a:p>
          <a:p>
            <a:pPr>
              <a:buFont typeface="Arial" panose="020B0604020202020204" pitchFamily="34" charset="0"/>
              <a:buChar char="•"/>
            </a:pPr>
            <a:r>
              <a:rPr lang="en-US" dirty="0"/>
              <a:t>Analysis – Why did it happen?</a:t>
            </a:r>
          </a:p>
          <a:p>
            <a:pPr>
              <a:buFont typeface="Arial" panose="020B0604020202020204" pitchFamily="34" charset="0"/>
              <a:buChar char="•"/>
            </a:pPr>
            <a:r>
              <a:rPr lang="en-US" dirty="0"/>
              <a:t>Conclusion – What could have been done differently?</a:t>
            </a:r>
          </a:p>
          <a:p>
            <a:pPr>
              <a:buFont typeface="Arial" panose="020B0604020202020204" pitchFamily="34" charset="0"/>
              <a:buChar char="•"/>
            </a:pPr>
            <a:r>
              <a:rPr lang="en-US" dirty="0"/>
              <a:t>Action Plan – What will you do next time?</a:t>
            </a:r>
          </a:p>
          <a:p>
            <a:pPr>
              <a:buNone/>
            </a:pPr>
            <a:r>
              <a:rPr lang="en-US" b="1" dirty="0"/>
              <a:t>How this model supports communication in practice</a:t>
            </a:r>
            <a:br>
              <a:rPr lang="en-US" dirty="0"/>
            </a:br>
            <a:r>
              <a:rPr lang="en-US" dirty="0"/>
              <a:t>This model helps professionals reflect on communication with patients and colleagues. By </a:t>
            </a:r>
            <a:r>
              <a:rPr lang="en-US" dirty="0" err="1"/>
              <a:t>analysing</a:t>
            </a:r>
            <a:r>
              <a:rPr lang="en-US" dirty="0"/>
              <a:t> experiences, healthcare workers can identify communication mistakes, learn from them, and improve future interactions to provide safer and more effective care.</a:t>
            </a:r>
          </a:p>
        </p:txBody>
      </p:sp>
      <p:sp>
        <p:nvSpPr>
          <p:cNvPr id="1048617" name="TextBox 8"/>
          <p:cNvSpPr txBox="1"/>
          <p:nvPr/>
        </p:nvSpPr>
        <p:spPr>
          <a:xfrm>
            <a:off x="4487333" y="5376446"/>
            <a:ext cx="6121400" cy="338554"/>
          </a:xfrm>
          <a:prstGeom prst="rect">
            <a:avLst/>
          </a:prstGeom>
          <a:noFill/>
        </p:spPr>
        <p:txBody>
          <a:bodyPr wrap="square">
            <a:spAutoFit/>
          </a:bodyPr>
          <a:lstStyle/>
          <a:p>
            <a:r>
              <a:rPr lang="en-US" sz="1600" dirty="0">
                <a:solidFill>
                  <a:prstClr val="black"/>
                </a:solidFill>
                <a:latin typeface="Times New Roman" panose="02020603050405020304" pitchFamily="18" charset="0"/>
                <a:ea typeface="Calibri" panose="020F0502020204030204" pitchFamily="34" charset="0"/>
                <a:cs typeface="Vrinda"/>
              </a:rPr>
              <a:t>Beesley et al., 2023</a:t>
            </a:r>
            <a:endParaRPr lang="en-US" sz="2400" dirty="0">
              <a:solidFill>
                <a:prstClr val="black"/>
              </a:solidFill>
              <a:latin typeface="Aptos" panose="020B00040202020202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1" name="Title 1"/>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1048622" name="Date Placeholder 3"/>
          <p:cNvSpPr>
            <a:spLocks noGrp="1"/>
          </p:cNvSpPr>
          <p:nvPr>
            <p:ph type="dt" sz="half" idx="10"/>
          </p:nvPr>
        </p:nvSpPr>
        <p:spPr/>
        <p:txBody>
          <a:bodyPr/>
          <a:lstStyle/>
          <a:p>
            <a:fld id="{30226994-B490-4403-8CE4-43D4FD570BBD}" type="datetime1">
              <a:rPr lang="en-GB" altLang="en-US" smtClean="0"/>
              <a:t>15/03/2026</a:t>
            </a:fld>
            <a:endParaRPr lang="en-GB" altLang="en-US"/>
          </a:p>
        </p:txBody>
      </p:sp>
      <p:sp>
        <p:nvSpPr>
          <p:cNvPr id="1048623" name="Slide Number Placeholder 4"/>
          <p:cNvSpPr>
            <a:spLocks noGrp="1"/>
          </p:cNvSpPr>
          <p:nvPr>
            <p:ph type="sldNum" sz="quarter" idx="12"/>
          </p:nvPr>
        </p:nvSpPr>
        <p:spPr/>
        <p:txBody>
          <a:bodyPr/>
          <a:lstStyle/>
          <a:p>
            <a:fld id="{9AFB928A-D6AD-4F2A-B2DD-923741E90643}" type="slidenum">
              <a:rPr lang="en-GB" altLang="en-US" smtClean="0"/>
              <a:t>6</a:t>
            </a:fld>
            <a:endParaRPr lang="en-GB" altLang="en-US"/>
          </a:p>
        </p:txBody>
      </p:sp>
      <p:sp>
        <p:nvSpPr>
          <p:cNvPr id="1048624" name="TextBox 7"/>
          <p:cNvSpPr txBox="1"/>
          <p:nvPr/>
        </p:nvSpPr>
        <p:spPr>
          <a:xfrm>
            <a:off x="334433" y="944869"/>
            <a:ext cx="8809567" cy="3691891"/>
          </a:xfrm>
          <a:prstGeom prst="rect">
            <a:avLst/>
          </a:prstGeom>
          <a:noFill/>
        </p:spPr>
        <p:txBody>
          <a:bodyPr wrap="square">
            <a:spAutoFit/>
          </a:bodyPr>
          <a:lstStyle/>
          <a:p>
            <a:pPr>
              <a:lnSpc>
                <a:spcPct val="150000"/>
              </a:lnSpc>
              <a:buNone/>
            </a:pPr>
            <a:r>
              <a:rPr lang="en-US" b="1" dirty="0"/>
              <a:t>Job Role &amp; Setting:</a:t>
            </a:r>
            <a:endParaRPr lang="en-US" dirty="0"/>
          </a:p>
          <a:p>
            <a:pPr>
              <a:lnSpc>
                <a:spcPct val="150000"/>
              </a:lnSpc>
              <a:buFont typeface="Arial" panose="020B0604020202020204" pitchFamily="34" charset="0"/>
              <a:buChar char="•"/>
            </a:pPr>
            <a:r>
              <a:rPr lang="en-US" dirty="0"/>
              <a:t>Care Assistant in a care home</a:t>
            </a:r>
          </a:p>
          <a:p>
            <a:pPr>
              <a:lnSpc>
                <a:spcPct val="150000"/>
              </a:lnSpc>
              <a:buNone/>
            </a:pPr>
            <a:r>
              <a:rPr lang="en-US" b="1" dirty="0"/>
              <a:t>Situation:</a:t>
            </a:r>
            <a:endParaRPr lang="en-US" dirty="0"/>
          </a:p>
          <a:p>
            <a:pPr>
              <a:lnSpc>
                <a:spcPct val="150000"/>
              </a:lnSpc>
              <a:buFont typeface="Arial" panose="020B0604020202020204" pitchFamily="34" charset="0"/>
              <a:buChar char="•"/>
            </a:pPr>
            <a:r>
              <a:rPr lang="en-US" dirty="0"/>
              <a:t>Elderly resident feeling unwell and expressing concerns</a:t>
            </a:r>
          </a:p>
          <a:p>
            <a:pPr>
              <a:lnSpc>
                <a:spcPct val="150000"/>
              </a:lnSpc>
              <a:buNone/>
            </a:pPr>
            <a:r>
              <a:rPr lang="en-US" b="1" dirty="0"/>
              <a:t>How the Skill is Used:</a:t>
            </a:r>
            <a:endParaRPr lang="en-US" dirty="0"/>
          </a:p>
          <a:p>
            <a:pPr>
              <a:lnSpc>
                <a:spcPct val="150000"/>
              </a:lnSpc>
              <a:buFont typeface="Arial" panose="020B0604020202020204" pitchFamily="34" charset="0"/>
              <a:buChar char="•"/>
            </a:pPr>
            <a:r>
              <a:rPr lang="en-US" dirty="0"/>
              <a:t>Speak calmly and clearly</a:t>
            </a:r>
          </a:p>
          <a:p>
            <a:pPr>
              <a:lnSpc>
                <a:spcPct val="150000"/>
              </a:lnSpc>
              <a:buFont typeface="Arial" panose="020B0604020202020204" pitchFamily="34" charset="0"/>
              <a:buChar char="•"/>
            </a:pPr>
            <a:r>
              <a:rPr lang="en-US" dirty="0"/>
              <a:t>Listen carefully to understand symptoms</a:t>
            </a:r>
          </a:p>
          <a:p>
            <a:pPr>
              <a:lnSpc>
                <a:spcPct val="150000"/>
              </a:lnSpc>
              <a:buFont typeface="Arial" panose="020B0604020202020204" pitchFamily="34" charset="0"/>
              <a:buChar char="•"/>
            </a:pPr>
            <a:r>
              <a:rPr lang="en-US" dirty="0"/>
              <a:t>Ask simple questions for clarity</a:t>
            </a:r>
          </a:p>
          <a:p>
            <a:pPr>
              <a:lnSpc>
                <a:spcPct val="150000"/>
              </a:lnSpc>
              <a:buFont typeface="Arial" panose="020B0604020202020204" pitchFamily="34" charset="0"/>
              <a:buChar char="•"/>
            </a:pPr>
            <a:r>
              <a:rPr lang="en-US" dirty="0"/>
              <a:t>Accurately report information to nursing staff</a:t>
            </a:r>
          </a:p>
        </p:txBody>
      </p:sp>
      <p:sp>
        <p:nvSpPr>
          <p:cNvPr id="1048625" name="TextBox 9"/>
          <p:cNvSpPr txBox="1"/>
          <p:nvPr/>
        </p:nvSpPr>
        <p:spPr>
          <a:xfrm>
            <a:off x="6427304" y="1520318"/>
            <a:ext cx="5764696" cy="2891791"/>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pPr>
            <a:r>
              <a:rPr kumimoji="0" lang="en-US" sz="1800" b="1" i="0" u="none" strike="noStrike" kern="1200" cap="none" spc="0" normalizeH="0" baseline="0" noProof="0" dirty="0">
                <a:ln>
                  <a:noFill/>
                </a:ln>
                <a:solidFill>
                  <a:prstClr val="black"/>
                </a:solidFill>
                <a:effectLst/>
                <a:uLnTx/>
                <a:uFillTx/>
                <a:latin typeface="Myriad Pro"/>
                <a:ea typeface="+mn-ea"/>
                <a:cs typeface="+mn-cs"/>
              </a:rPr>
              <a:t>How It Guides Actions:</a:t>
            </a: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Ensures professional, empathetic response</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Supports teamwork and accurate care delivery</a:t>
            </a:r>
          </a:p>
          <a:p>
            <a:pPr marL="0" marR="0" lvl="0" indent="0" algn="l" defTabSz="914400" rtl="0" eaLnBrk="1" fontAlgn="auto" latinLnBrk="0" hangingPunct="1">
              <a:lnSpc>
                <a:spcPct val="150000"/>
              </a:lnSpc>
              <a:spcBef>
                <a:spcPts val="0"/>
              </a:spcBef>
              <a:spcAft>
                <a:spcPts val="0"/>
              </a:spcAft>
              <a:buClrTx/>
              <a:buSzTx/>
              <a:buFontTx/>
              <a:buNone/>
            </a:pPr>
            <a:r>
              <a:rPr kumimoji="0" lang="en-US" sz="1800" b="1" i="0" u="none" strike="noStrike" kern="1200" cap="none" spc="0" normalizeH="0" baseline="0" noProof="0" dirty="0">
                <a:ln>
                  <a:noFill/>
                </a:ln>
                <a:solidFill>
                  <a:prstClr val="black"/>
                </a:solidFill>
                <a:effectLst/>
                <a:uLnTx/>
                <a:uFillTx/>
                <a:latin typeface="Myriad Pro"/>
                <a:ea typeface="+mn-ea"/>
                <a:cs typeface="+mn-cs"/>
              </a:rPr>
              <a:t>Impact on Care:</a:t>
            </a: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Resident feels heard, respected, and reassured</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Improves patient safety and quality of care</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Char char="•"/>
            </a:pPr>
            <a:r>
              <a:rPr kumimoji="0" lang="en-US" sz="1800" b="0" i="0" u="none" strike="noStrike" kern="1200" cap="none" spc="0" normalizeH="0" baseline="0" noProof="0" dirty="0">
                <a:ln>
                  <a:noFill/>
                </a:ln>
                <a:solidFill>
                  <a:prstClr val="black"/>
                </a:solidFill>
                <a:effectLst/>
                <a:uLnTx/>
                <a:uFillTx/>
                <a:latin typeface="Myriad Pro"/>
                <a:ea typeface="+mn-ea"/>
                <a:cs typeface="+mn-cs"/>
              </a:rPr>
              <a:t>Ensures timely and appropriate interventions</a:t>
            </a:r>
          </a:p>
        </p:txBody>
      </p:sp>
      <p:sp>
        <p:nvSpPr>
          <p:cNvPr id="1048626" name="TextBox 10"/>
          <p:cNvSpPr txBox="1"/>
          <p:nvPr/>
        </p:nvSpPr>
        <p:spPr>
          <a:xfrm>
            <a:off x="3914317" y="5029905"/>
            <a:ext cx="6192520" cy="307777"/>
          </a:xfrm>
          <a:prstGeom prst="rect">
            <a:avLst/>
          </a:prstGeom>
          <a:noFill/>
        </p:spPr>
        <p:txBody>
          <a:bodyPr wrap="square">
            <a:spAutoFit/>
          </a:bodyPr>
          <a:lstStyle/>
          <a:p>
            <a:r>
              <a:rPr lang="en-US" sz="1400" dirty="0">
                <a:solidFill>
                  <a:prstClr val="black"/>
                </a:solidFill>
                <a:latin typeface="Times New Roman" panose="02020603050405020304" pitchFamily="18" charset="0"/>
                <a:ea typeface="Calibri" panose="020F0502020204030204" pitchFamily="34" charset="0"/>
                <a:cs typeface="Vrinda"/>
              </a:rPr>
              <a:t>Holcomb et al., 2022</a:t>
            </a:r>
            <a:endParaRPr lang="en-US" sz="2000" dirty="0">
              <a:solidFill>
                <a:prstClr val="black"/>
              </a:solidFill>
              <a:latin typeface="Aptos" panose="020B000402020202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Title 1"/>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048631" name="Date Placeholder 3"/>
          <p:cNvSpPr>
            <a:spLocks noGrp="1"/>
          </p:cNvSpPr>
          <p:nvPr>
            <p:ph type="dt" sz="quarter" idx="10"/>
          </p:nvPr>
        </p:nvSpPr>
        <p:spPr/>
        <p:txBody>
          <a:bodyPr/>
          <a:lstStyle/>
          <a:p>
            <a:fld id="{9F458A58-9170-4293-9FCB-97B777C99F2B}" type="datetime1">
              <a:rPr lang="en-GB" altLang="en-US">
                <a:solidFill>
                  <a:prstClr val="black">
                    <a:tint val="75000"/>
                  </a:prstClr>
                </a:solidFill>
                <a:latin typeface="Myriad Pro"/>
              </a:rPr>
              <a:t>15/03/2026</a:t>
            </a:fld>
            <a:endParaRPr lang="en-GB" altLang="en-US">
              <a:solidFill>
                <a:prstClr val="black">
                  <a:tint val="75000"/>
                </a:prstClr>
              </a:solidFill>
              <a:latin typeface="Myriad Pro"/>
            </a:endParaRPr>
          </a:p>
        </p:txBody>
      </p:sp>
      <p:sp>
        <p:nvSpPr>
          <p:cNvPr id="1048632" name="Slide Number Placeholder 4"/>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sp>
        <p:nvSpPr>
          <p:cNvPr id="1048633" name="TextBox 4"/>
          <p:cNvSpPr txBox="1"/>
          <p:nvPr/>
        </p:nvSpPr>
        <p:spPr>
          <a:xfrm>
            <a:off x="480208" y="948259"/>
            <a:ext cx="10784141" cy="4611199"/>
          </a:xfrm>
          <a:prstGeom prst="rect">
            <a:avLst/>
          </a:prstGeom>
          <a:noFill/>
        </p:spPr>
        <p:txBody>
          <a:bodyPr wrap="square">
            <a:spAutoFit/>
          </a:bodyPr>
          <a:lstStyle/>
          <a:p>
            <a:pPr>
              <a:lnSpc>
                <a:spcPct val="150000"/>
              </a:lnSpc>
              <a:buNone/>
            </a:pPr>
            <a:r>
              <a:rPr lang="en-US" b="1" dirty="0"/>
              <a:t>Importance for Employability:</a:t>
            </a:r>
            <a:endParaRPr lang="en-US" dirty="0"/>
          </a:p>
          <a:p>
            <a:pPr>
              <a:lnSpc>
                <a:spcPct val="150000"/>
              </a:lnSpc>
              <a:buFont typeface="Arial" panose="020B0604020202020204" pitchFamily="34" charset="0"/>
              <a:buChar char="•"/>
            </a:pPr>
            <a:r>
              <a:rPr lang="en-US" dirty="0"/>
              <a:t>Employers value strong communication skills for teamwork and patient care.</a:t>
            </a:r>
          </a:p>
          <a:p>
            <a:pPr>
              <a:lnSpc>
                <a:spcPct val="150000"/>
              </a:lnSpc>
              <a:buFont typeface="Arial" panose="020B0604020202020204" pitchFamily="34" charset="0"/>
              <a:buChar char="•"/>
            </a:pPr>
            <a:r>
              <a:rPr lang="en-US" dirty="0"/>
              <a:t>Clear communication demonstrates professionalism and confidence.</a:t>
            </a:r>
          </a:p>
          <a:p>
            <a:pPr>
              <a:lnSpc>
                <a:spcPct val="150000"/>
              </a:lnSpc>
              <a:buNone/>
            </a:pPr>
            <a:r>
              <a:rPr lang="en-US" b="1" dirty="0"/>
              <a:t>Importance for Future Role in Health and Social Care:</a:t>
            </a:r>
            <a:endParaRPr lang="en-US" dirty="0"/>
          </a:p>
          <a:p>
            <a:pPr>
              <a:lnSpc>
                <a:spcPct val="150000"/>
              </a:lnSpc>
              <a:buFont typeface="Arial" panose="020B0604020202020204" pitchFamily="34" charset="0"/>
              <a:buChar char="•"/>
            </a:pPr>
            <a:r>
              <a:rPr lang="en-US" dirty="0"/>
              <a:t>Essential for building trust with patients and colleagues.</a:t>
            </a:r>
          </a:p>
          <a:p>
            <a:pPr>
              <a:lnSpc>
                <a:spcPct val="150000"/>
              </a:lnSpc>
              <a:buFont typeface="Arial" panose="020B0604020202020204" pitchFamily="34" charset="0"/>
              <a:buChar char="•"/>
            </a:pPr>
            <a:r>
              <a:rPr lang="en-US" dirty="0"/>
              <a:t>Supports safe, effective, and person-</a:t>
            </a:r>
            <a:r>
              <a:rPr lang="en-US" dirty="0" err="1"/>
              <a:t>centred</a:t>
            </a:r>
            <a:r>
              <a:rPr lang="en-US" dirty="0"/>
              <a:t> care.</a:t>
            </a:r>
          </a:p>
          <a:p>
            <a:pPr>
              <a:lnSpc>
                <a:spcPct val="150000"/>
              </a:lnSpc>
              <a:buNone/>
            </a:pPr>
            <a:r>
              <a:rPr lang="en-US" b="1" dirty="0"/>
              <a:t>Self-Reflection:</a:t>
            </a:r>
            <a:endParaRPr lang="en-US" dirty="0"/>
          </a:p>
          <a:p>
            <a:pPr>
              <a:lnSpc>
                <a:spcPct val="150000"/>
              </a:lnSpc>
              <a:buFont typeface="Arial" panose="020B0604020202020204" pitchFamily="34" charset="0"/>
              <a:buChar char="•"/>
            </a:pPr>
            <a:r>
              <a:rPr lang="en-US" dirty="0"/>
              <a:t>Communication is a strength for me; I listen actively and express ideas clearly.</a:t>
            </a:r>
          </a:p>
          <a:p>
            <a:pPr>
              <a:lnSpc>
                <a:spcPct val="150000"/>
              </a:lnSpc>
              <a:buFont typeface="Arial" panose="020B0604020202020204" pitchFamily="34" charset="0"/>
              <a:buChar char="•"/>
            </a:pPr>
            <a:r>
              <a:rPr lang="en-US" dirty="0"/>
              <a:t>I aim to develop further by improving confidence in group discussions and difficult conversations.</a:t>
            </a:r>
          </a:p>
          <a:p>
            <a:pPr>
              <a:lnSpc>
                <a:spcPct val="150000"/>
              </a:lnSpc>
              <a:buNone/>
            </a:pPr>
            <a:r>
              <a:rPr lang="en-US" b="1" dirty="0"/>
              <a:t>Link to Learning Outcomes:</a:t>
            </a:r>
            <a:endParaRPr lang="en-US" dirty="0"/>
          </a:p>
          <a:p>
            <a:pPr>
              <a:lnSpc>
                <a:spcPct val="150000"/>
              </a:lnSpc>
              <a:buFont typeface="Arial" panose="020B0604020202020204" pitchFamily="34" charset="0"/>
              <a:buChar char="•"/>
            </a:pPr>
            <a:r>
              <a:rPr lang="en-US" dirty="0"/>
              <a:t>Enhances readiness for practice, supports personal development, and aids career planning.</a:t>
            </a:r>
          </a:p>
        </p:txBody>
      </p:sp>
      <p:sp>
        <p:nvSpPr>
          <p:cNvPr id="1048634" name="TextBox 5"/>
          <p:cNvSpPr txBox="1"/>
          <p:nvPr/>
        </p:nvSpPr>
        <p:spPr>
          <a:xfrm>
            <a:off x="5615792" y="3219571"/>
            <a:ext cx="6096000" cy="338554"/>
          </a:xfrm>
          <a:prstGeom prst="rect">
            <a:avLst/>
          </a:prstGeom>
          <a:noFill/>
        </p:spPr>
        <p:txBody>
          <a:bodyPr wrap="square">
            <a:spAutoFit/>
          </a:bodyPr>
          <a:lstStyle/>
          <a:p>
            <a:r>
              <a:rPr lang="en-US" sz="1600" dirty="0">
                <a:solidFill>
                  <a:prstClr val="black"/>
                </a:solidFill>
                <a:latin typeface="Times New Roman" panose="02020603050405020304" pitchFamily="18" charset="0"/>
                <a:ea typeface="Calibri" panose="020F0502020204030204" pitchFamily="34" charset="0"/>
                <a:cs typeface="Vrinda"/>
              </a:rPr>
              <a:t>O'Toole, 2024</a:t>
            </a:r>
            <a:endParaRPr lang="en-US" sz="2400" dirty="0">
              <a:solidFill>
                <a:prstClr val="black"/>
              </a:solidFill>
              <a:latin typeface="Aptos" panose="020B00040202020202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8" name="Title 1"/>
          <p:cNvSpPr>
            <a:spLocks noGrp="1"/>
          </p:cNvSpPr>
          <p:nvPr>
            <p:ph type="title"/>
          </p:nvPr>
        </p:nvSpPr>
        <p:spPr>
          <a:xfrm>
            <a:off x="2837622" y="170546"/>
            <a:ext cx="6172200" cy="857250"/>
          </a:xfrm>
        </p:spPr>
        <p:txBody>
          <a:bodyPr/>
          <a:lstStyle/>
          <a:p>
            <a:r>
              <a:rPr lang="en-GB" altLang="en-US" b="1" dirty="0"/>
              <a:t>Conclusion</a:t>
            </a:r>
            <a:endParaRPr lang="en-GB" altLang="en-US" b="1" i="1" dirty="0">
              <a:solidFill>
                <a:srgbClr val="FF0000"/>
              </a:solidFill>
            </a:endParaRPr>
          </a:p>
        </p:txBody>
      </p:sp>
      <p:sp>
        <p:nvSpPr>
          <p:cNvPr id="1048639" name="Date Placeholder 3"/>
          <p:cNvSpPr>
            <a:spLocks noGrp="1"/>
          </p:cNvSpPr>
          <p:nvPr>
            <p:ph type="dt" sz="quarter" idx="10"/>
          </p:nvPr>
        </p:nvSpPr>
        <p:spPr/>
        <p:txBody>
          <a:bodyPr/>
          <a:lstStyle/>
          <a:p>
            <a:fld id="{9F458A58-9170-4293-9FCB-97B777C99F2B}" type="datetime1">
              <a:rPr lang="en-GB" altLang="en-US">
                <a:solidFill>
                  <a:prstClr val="black">
                    <a:tint val="75000"/>
                  </a:prstClr>
                </a:solidFill>
                <a:latin typeface="Myriad Pro"/>
              </a:rPr>
              <a:t>15/03/2026</a:t>
            </a:fld>
            <a:endParaRPr lang="en-GB" altLang="en-US">
              <a:solidFill>
                <a:prstClr val="black">
                  <a:tint val="75000"/>
                </a:prstClr>
              </a:solidFill>
              <a:latin typeface="Myriad Pro"/>
            </a:endParaRPr>
          </a:p>
        </p:txBody>
      </p:sp>
      <p:sp>
        <p:nvSpPr>
          <p:cNvPr id="1048640" name="Slide Number Placeholder 4"/>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
        <p:nvSpPr>
          <p:cNvPr id="1048641" name="Rectangle 1"/>
          <p:cNvSpPr>
            <a:spLocks noChangeArrowheads="1"/>
          </p:cNvSpPr>
          <p:nvPr/>
        </p:nvSpPr>
        <p:spPr bwMode="auto">
          <a:xfrm>
            <a:off x="982133" y="1223341"/>
            <a:ext cx="9356035" cy="3780522"/>
          </a:xfrm>
          <a:prstGeom prst="rect">
            <a:avLst/>
          </a:prstGeom>
          <a:noFill/>
          <a:ln>
            <a:noFill/>
          </a:ln>
          <a:effec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pPr>
            <a:r>
              <a:rPr kumimoji="0" lang="en-US" altLang="en-US" sz="1800" b="0" i="0" u="none" strike="noStrike" cap="none" normalizeH="0" baseline="0" dirty="0">
                <a:ln>
                  <a:noFill/>
                </a:ln>
                <a:solidFill>
                  <a:schemeClr val="tx1"/>
                </a:solidFill>
                <a:effectLst/>
                <a:latin typeface="Arial" panose="020B0604020202020204" pitchFamily="34" charset="0"/>
              </a:rPr>
              <a:t>Communication is a vital skill for safe, effective, and person-</a:t>
            </a:r>
            <a:r>
              <a:rPr kumimoji="0" lang="en-US" altLang="en-US" sz="1800" b="0" i="0" u="none" strike="noStrike" cap="none" normalizeH="0" baseline="0" dirty="0" err="1">
                <a:ln>
                  <a:noFill/>
                </a:ln>
                <a:solidFill>
                  <a:schemeClr val="tx1"/>
                </a:solidFill>
                <a:effectLst/>
                <a:latin typeface="Arial" panose="020B0604020202020204" pitchFamily="34" charset="0"/>
              </a:rPr>
              <a:t>centred</a:t>
            </a:r>
            <a:r>
              <a:rPr kumimoji="0" lang="en-US" altLang="en-US" sz="1800" b="0" i="0" u="none" strike="noStrike" cap="none" normalizeH="0" baseline="0" dirty="0">
                <a:ln>
                  <a:noFill/>
                </a:ln>
                <a:solidFill>
                  <a:schemeClr val="tx1"/>
                </a:solidFill>
                <a:effectLst/>
                <a:latin typeface="Arial" panose="020B0604020202020204" pitchFamily="34" charset="0"/>
              </a:rPr>
              <a:t> care.</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pPr>
            <a:r>
              <a:rPr kumimoji="0" lang="en-US" altLang="en-US" sz="1800" b="0" i="0" u="none" strike="noStrike" cap="none" normalizeH="0" baseline="0" dirty="0">
                <a:ln>
                  <a:noFill/>
                </a:ln>
                <a:solidFill>
                  <a:schemeClr val="tx1"/>
                </a:solidFill>
                <a:effectLst/>
                <a:latin typeface="Arial" panose="020B0604020202020204" pitchFamily="34" charset="0"/>
              </a:rPr>
              <a:t>It supports strong relationships with patients, colleagues, and the wider healthcare team.</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pPr>
            <a:r>
              <a:rPr kumimoji="0" lang="en-US" altLang="en-US" sz="1800" b="0" i="0" u="none" strike="noStrike" cap="none" normalizeH="0" baseline="0" dirty="0">
                <a:ln>
                  <a:noFill/>
                </a:ln>
                <a:solidFill>
                  <a:schemeClr val="tx1"/>
                </a:solidFill>
                <a:effectLst/>
                <a:latin typeface="Arial" panose="020B0604020202020204" pitchFamily="34" charset="0"/>
              </a:rPr>
              <a:t>Reflecting on experiences using models like Gibbs’ Cycle helps improve communication in practice.</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pPr>
            <a:r>
              <a:rPr kumimoji="0" lang="en-US" altLang="en-US" sz="1800" b="0" i="0" u="none" strike="noStrike" cap="none" normalizeH="0" baseline="0" dirty="0">
                <a:ln>
                  <a:noFill/>
                </a:ln>
                <a:solidFill>
                  <a:schemeClr val="tx1"/>
                </a:solidFill>
                <a:effectLst/>
                <a:latin typeface="Arial" panose="020B0604020202020204" pitchFamily="34" charset="0"/>
              </a:rPr>
              <a:t>Effective communication enhances patient safety, quality of care, and positive outcomes.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pPr>
            <a:r>
              <a:rPr kumimoji="0" lang="en-US" altLang="en-US" sz="1800" b="0" i="0" u="none" strike="noStrike" cap="none" normalizeH="0" baseline="0" dirty="0">
                <a:ln>
                  <a:noFill/>
                </a:ln>
                <a:solidFill>
                  <a:schemeClr val="tx1"/>
                </a:solidFill>
                <a:effectLst/>
                <a:latin typeface="Arial" panose="020B0604020202020204" pitchFamily="34" charset="0"/>
              </a:rPr>
              <a:t>Developing this skill strengthens employability, readiness for practice, and long-term career growth in health and social care.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2" name="Title 1"/>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048643" name="Date Placeholder 3"/>
          <p:cNvSpPr>
            <a:spLocks noGrp="1"/>
          </p:cNvSpPr>
          <p:nvPr>
            <p:ph type="dt" sz="quarter" idx="10"/>
          </p:nvPr>
        </p:nvSpPr>
        <p:spPr/>
        <p:txBody>
          <a:bodyPr/>
          <a:lstStyle/>
          <a:p>
            <a:fld id="{BF746479-5A54-43D8-9985-034223541E15}" type="datetime1">
              <a:rPr lang="en-GB" altLang="en-US">
                <a:solidFill>
                  <a:prstClr val="black">
                    <a:tint val="75000"/>
                  </a:prstClr>
                </a:solidFill>
                <a:latin typeface="Myriad Pro"/>
              </a:rPr>
              <a:t>15/03/2026</a:t>
            </a:fld>
            <a:endParaRPr lang="en-GB" altLang="en-US">
              <a:solidFill>
                <a:prstClr val="black">
                  <a:tint val="75000"/>
                </a:prstClr>
              </a:solidFill>
              <a:latin typeface="Myriad Pro"/>
            </a:endParaRPr>
          </a:p>
        </p:txBody>
      </p:sp>
      <p:sp>
        <p:nvSpPr>
          <p:cNvPr id="1048644" name="Slide Number Placeholder 4"/>
          <p:cNvSpPr>
            <a:spLocks noGrp="1" noChangeArrowheads="1"/>
          </p:cNvSpPr>
          <p:nvPr>
            <p:ph type="sldNum" sz="quarter" idx="12"/>
          </p:nvPr>
        </p:nvSpPr>
        <p:spPr bwMode="auto">
          <a:noFill/>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
        <p:nvSpPr>
          <p:cNvPr id="1048645" name="Content Placeholder 2"/>
          <p:cNvSpPr txBox="1"/>
          <p:nvPr/>
        </p:nvSpPr>
        <p:spPr>
          <a:xfrm>
            <a:off x="745435" y="1417638"/>
            <a:ext cx="10515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Arial" panose="020B0604020202020204" pitchFamily="34" charset="0"/>
                <a:cs typeface="Arial" panose="020B0604020202020204" pitchFamily="34" charset="0"/>
              </a:rPr>
              <a:t>Beesley, P., Harlow, S. and Watts, M., 2023. Developing your communication skills in social work.</a:t>
            </a:r>
          </a:p>
          <a:p>
            <a:r>
              <a:rPr lang="en-US" sz="2000" dirty="0">
                <a:latin typeface="Arial" panose="020B0604020202020204" pitchFamily="34" charset="0"/>
                <a:cs typeface="Arial" panose="020B0604020202020204" pitchFamily="34" charset="0"/>
              </a:rPr>
              <a:t>Holcomb, J., Ferguson, G.M., Thornton, L. and Highfield, L., 2022. Development of training curriculum to improve patient communication skills and social support among community health workers. HLRP: Health Literacy Research and Practice, 6(2), pp.e142-e150.</a:t>
            </a:r>
          </a:p>
          <a:p>
            <a:r>
              <a:rPr lang="en-US" sz="2000" dirty="0">
                <a:latin typeface="Arial" panose="020B0604020202020204" pitchFamily="34" charset="0"/>
                <a:cs typeface="Arial" panose="020B0604020202020204" pitchFamily="34" charset="0"/>
              </a:rPr>
              <a:t>Koprowska, J., 2024. Communication and interpersonal skills in social work.</a:t>
            </a:r>
          </a:p>
          <a:p>
            <a:r>
              <a:rPr lang="en-US" sz="2000" dirty="0">
                <a:latin typeface="Arial" panose="020B0604020202020204" pitchFamily="34" charset="0"/>
                <a:cs typeface="Arial" panose="020B0604020202020204" pitchFamily="34" charset="0"/>
              </a:rPr>
              <a:t>Moss, B., 2017. Communication skills in health and social care. Sage.</a:t>
            </a:r>
          </a:p>
          <a:p>
            <a:r>
              <a:rPr lang="en-US" sz="2000" dirty="0">
                <a:latin typeface="Arial" panose="020B0604020202020204" pitchFamily="34" charset="0"/>
                <a:cs typeface="Arial" panose="020B0604020202020204" pitchFamily="34" charset="0"/>
              </a:rPr>
              <a:t>O'Toole, G., 2024. Communication-E-Book: Core Interpersonal Skills for Healthcare Professionals. Elsevier Health Sciences.</a:t>
            </a:r>
          </a:p>
          <a:p>
            <a:endParaRPr lang="en-US" sz="20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1818</Words>
  <Application>Microsoft Office PowerPoint</Application>
  <PresentationFormat>Widescreen</PresentationFormat>
  <Paragraphs>131</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Myriad Pro</vt:lpstr>
      <vt:lpstr>Times New Roman</vt:lpstr>
      <vt:lpstr>20140311PresentationUWTSDTemplate</vt:lpstr>
      <vt:lpstr>PowerPoint Presentation</vt:lpstr>
      <vt:lpstr>Introduction</vt:lpstr>
      <vt:lpstr>What is your chosen skill? </vt:lpstr>
      <vt:lpstr>Importance of (write the skill here) in professional practice</vt:lpstr>
      <vt:lpstr>Model or framework linked to your chosen skill</vt:lpstr>
      <vt:lpstr>Applying this skill in practice </vt:lpstr>
      <vt:lpstr>How does this skill support my future career? </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 Name</dc:creator>
  <cp:lastModifiedBy>Mansur Alam</cp:lastModifiedBy>
  <cp:revision>1</cp:revision>
  <dcterms:created xsi:type="dcterms:W3CDTF">2025-02-20T18:28:54Z</dcterms:created>
  <dcterms:modified xsi:type="dcterms:W3CDTF">2026-03-15T11:46:07Z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7e8dceaba746492dae14e898fa1a19e1</vt:lpwstr>
  </property>
</Properties>
</file>