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6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9500C3A4-619A-4384-BC45-17F0874EAB2D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EB3933-C0DB-40C5-AA3C-7F97709987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12C9C1-7A16-4C33-B253-78FAB34A27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4CE21A-AFC0-46E2-AD20-033B647255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E753CC-2E4A-434D-B73E-2A825B440A5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C9CFE1-A76F-4A0C-9F81-AB3B9F02F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C96F1B-FCE6-4979-A26C-37B9C88799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098F03-6199-4E7F-B065-FCF2DF8609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DE54E6-AB53-4427-BF76-CE454FD02A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3B98DD-BA0A-4756-9406-5DA180BEBB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A7CD3C-D076-4F03-B854-6E7E5FF8F2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67627FF-1D36-4DA5-AAA3-F986D942EEE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9" name="Rectangle 5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E-procurement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objectives</a:t>
            </a:r>
            <a:endParaRPr lang="en-US"/>
          </a:p>
        </p:txBody>
      </p:sp>
      <p:sp>
        <p:nvSpPr>
          <p:cNvPr id="136195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Identify the benefits and risks of e-procurement</a:t>
            </a:r>
          </a:p>
          <a:p>
            <a:r>
              <a:rPr lang="en-GB"/>
              <a:t>Analyse procurement methods to evaluate cost savings</a:t>
            </a:r>
          </a:p>
          <a:p>
            <a:r>
              <a:rPr lang="en-GB"/>
              <a:t>Assess different options for integration of organisations’ information </a:t>
            </a:r>
            <a:br>
              <a:rPr lang="en-GB"/>
            </a:br>
            <a:r>
              <a:rPr lang="en-GB"/>
              <a:t>systems with e-procurement suppliers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for managers</a:t>
            </a:r>
            <a:endParaRPr lang="en-US"/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/>
              <a:t>What benefits and risks are associated with e-procurement?</a:t>
            </a:r>
            <a:endParaRPr lang="en-GB"/>
          </a:p>
          <a:p>
            <a:r>
              <a:rPr lang="en-AU"/>
              <a:t>Which method(s) of e-procurement should we adopt?</a:t>
            </a:r>
            <a:endParaRPr lang="en-GB"/>
          </a:p>
          <a:p>
            <a:r>
              <a:rPr lang="en-AU"/>
              <a:t>What organisational and technical issues are involved in introducing e-procurement?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/>
              <a:t>e-procurement?</a:t>
            </a:r>
            <a:endParaRPr lang="en-US" dirty="0"/>
          </a:p>
        </p:txBody>
      </p:sp>
      <p:sp>
        <p:nvSpPr>
          <p:cNvPr id="1402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dirty="0" smtClean="0"/>
              <a:t>Procurement refers to all activities involved with obtaining items from a supplier: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 Purchasing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Transportation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Storage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Logistics</a:t>
            </a:r>
          </a:p>
          <a:p>
            <a:pPr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  <a:buNone/>
            </a:pPr>
            <a:r>
              <a:rPr lang="en-GB" sz="2400" dirty="0" smtClean="0"/>
              <a:t>How can a paper based procurement system be improved?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93688"/>
            <a:ext cx="8382000" cy="838200"/>
          </a:xfrm>
        </p:spPr>
        <p:txBody>
          <a:bodyPr/>
          <a:lstStyle/>
          <a:p>
            <a:r>
              <a:rPr lang="en-AU" sz="2600"/>
              <a:t>Key procurement activities within </a:t>
            </a:r>
            <a:br>
              <a:rPr lang="en-AU" sz="2600"/>
            </a:br>
            <a:r>
              <a:rPr lang="en-AU" sz="2600"/>
              <a:t>an organization</a:t>
            </a:r>
            <a:r>
              <a:rPr lang="en-US" sz="2600"/>
              <a:t> </a:t>
            </a:r>
          </a:p>
        </p:txBody>
      </p:sp>
      <p:sp>
        <p:nvSpPr>
          <p:cNvPr id="120836" name="Text Box 4"/>
          <p:cNvSpPr txBox="1">
            <a:spLocks noChangeArrowheads="1"/>
          </p:cNvSpPr>
          <p:nvPr/>
        </p:nvSpPr>
        <p:spPr bwMode="auto">
          <a:xfrm>
            <a:off x="282575" y="5824538"/>
            <a:ext cx="8382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Key procurement activities within an organization</a:t>
            </a:r>
            <a:r>
              <a:rPr lang="en-US" dirty="0"/>
              <a:t> </a:t>
            </a:r>
          </a:p>
        </p:txBody>
      </p:sp>
      <p:pic>
        <p:nvPicPr>
          <p:cNvPr id="120838" name="Picture 6" descr="C:\WINDOWS\Desktop\WORK\Chaffey PPT (working)\gif\Fig 7.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77938" y="1222375"/>
            <a:ext cx="6588125" cy="4645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for procurement systems</a:t>
            </a:r>
            <a:endParaRPr lang="en-US"/>
          </a:p>
        </p:txBody>
      </p:sp>
      <p:sp>
        <p:nvSpPr>
          <p:cNvPr id="1413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400" dirty="0" err="1"/>
              <a:t>Baily</a:t>
            </a:r>
            <a:r>
              <a:rPr lang="en-US" sz="2400" dirty="0"/>
              <a:t> </a:t>
            </a:r>
            <a:r>
              <a:rPr lang="en-US" sz="2400" i="1" dirty="0"/>
              <a:t>et al</a:t>
            </a:r>
            <a:r>
              <a:rPr lang="en-US" sz="2400" dirty="0" smtClean="0"/>
              <a:t>. says </a:t>
            </a:r>
            <a:r>
              <a:rPr lang="en-US" sz="2400" dirty="0"/>
              <a:t>procurement involves sourcing items:</a:t>
            </a:r>
            <a:endParaRPr lang="en-GB" sz="2400" dirty="0"/>
          </a:p>
          <a:p>
            <a:pPr lvl="1"/>
            <a:r>
              <a:rPr lang="en-GB" sz="2400" dirty="0"/>
              <a:t>At the right price.</a:t>
            </a:r>
          </a:p>
          <a:p>
            <a:pPr lvl="1"/>
            <a:r>
              <a:rPr lang="en-GB" sz="2400" dirty="0"/>
              <a:t>Delivered at the right time.</a:t>
            </a:r>
          </a:p>
          <a:p>
            <a:pPr lvl="1"/>
            <a:r>
              <a:rPr lang="en-GB" sz="2400" dirty="0"/>
              <a:t>Of the right quality.</a:t>
            </a:r>
          </a:p>
          <a:p>
            <a:pPr lvl="1"/>
            <a:r>
              <a:rPr lang="en-GB" sz="2400" dirty="0"/>
              <a:t>Of the right quantity.</a:t>
            </a:r>
          </a:p>
          <a:p>
            <a:pPr lvl="1"/>
            <a:r>
              <a:rPr lang="en-GB" sz="2400" dirty="0"/>
              <a:t>From the right source</a:t>
            </a:r>
            <a:r>
              <a:rPr lang="en-GB" sz="2400" dirty="0" smtClean="0"/>
              <a:t>.</a:t>
            </a:r>
          </a:p>
          <a:p>
            <a:pPr lvl="1"/>
            <a:endParaRPr lang="en-GB" sz="2400" dirty="0"/>
          </a:p>
          <a:p>
            <a:pPr lvl="1">
              <a:buNone/>
            </a:pPr>
            <a:r>
              <a:rPr lang="en-GB" sz="2400" dirty="0" smtClean="0"/>
              <a:t>Procurement is a key factor in Corporate Social Responsibility and sustainability (BCS 2010)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50838"/>
            <a:ext cx="8382000" cy="838200"/>
          </a:xfrm>
        </p:spPr>
        <p:txBody>
          <a:bodyPr/>
          <a:lstStyle/>
          <a:p>
            <a:r>
              <a:rPr lang="en-GB"/>
              <a:t>Electronic procurement </a:t>
            </a:r>
            <a:br>
              <a:rPr lang="en-GB"/>
            </a:br>
            <a:r>
              <a:rPr lang="en-GB"/>
              <a:t>system </a:t>
            </a:r>
            <a:endParaRPr lang="en-US"/>
          </a:p>
        </p:txBody>
      </p:sp>
      <p:sp>
        <p:nvSpPr>
          <p:cNvPr id="121860" name="Text Box 4"/>
          <p:cNvSpPr txBox="1">
            <a:spLocks noChangeArrowheads="1"/>
          </p:cNvSpPr>
          <p:nvPr/>
        </p:nvSpPr>
        <p:spPr bwMode="auto">
          <a:xfrm>
            <a:off x="282575" y="5899150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 smtClean="0">
                <a:latin typeface="Arial" charset="0"/>
                <a:cs typeface="Times New Roman" pitchFamily="18" charset="0"/>
              </a:rPr>
              <a:t>Electronic </a:t>
            </a:r>
            <a:r>
              <a:rPr lang="en-US" sz="1800" dirty="0">
                <a:latin typeface="Arial" charset="0"/>
                <a:cs typeface="Times New Roman" pitchFamily="18" charset="0"/>
              </a:rPr>
              <a:t>procurement system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smtClean="0">
                <a:cs typeface="Times New Roman" pitchFamily="18" charset="0"/>
              </a:rPr>
              <a:t>netmedia.co.uk</a:t>
            </a:r>
            <a:endParaRPr lang="en-US" sz="1400" dirty="0"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304529"/>
            <a:ext cx="6215105" cy="4508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600"/>
              <a:t>Turban </a:t>
            </a:r>
            <a:r>
              <a:rPr lang="en-US" sz="2600" i="1"/>
              <a:t>et al</a:t>
            </a:r>
            <a:r>
              <a:rPr lang="en-US" sz="2600"/>
              <a:t>. (2000) summarize the benefits of e-procurement as follows:</a:t>
            </a:r>
          </a:p>
        </p:txBody>
      </p:sp>
      <p:sp>
        <p:nvSpPr>
          <p:cNvPr id="14233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81000" y="1268413"/>
            <a:ext cx="838200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Reduced purchasing cycle time and cost</a:t>
            </a:r>
          </a:p>
          <a:p>
            <a:pPr>
              <a:lnSpc>
                <a:spcPct val="90000"/>
              </a:lnSpc>
            </a:pPr>
            <a:r>
              <a:rPr lang="en-GB" sz="2100"/>
              <a:t>Enhanced budgetary control (achieved through rules to limit spending and improved reporting facilities)</a:t>
            </a:r>
          </a:p>
          <a:p>
            <a:pPr>
              <a:lnSpc>
                <a:spcPct val="90000"/>
              </a:lnSpc>
            </a:pPr>
            <a:r>
              <a:rPr lang="en-GB" sz="2100"/>
              <a:t>Elimination of administrative errors (correcting errors is traditionally a major part of a buyer’s workload)</a:t>
            </a:r>
          </a:p>
          <a:p>
            <a:pPr>
              <a:lnSpc>
                <a:spcPct val="90000"/>
              </a:lnSpc>
            </a:pPr>
            <a:r>
              <a:rPr lang="en-GB" sz="2100"/>
              <a:t>Increasing buyers’ productivity (enabling them to concentrate on strategic purchasing issues)</a:t>
            </a:r>
          </a:p>
          <a:p>
            <a:pPr>
              <a:lnSpc>
                <a:spcPct val="90000"/>
              </a:lnSpc>
            </a:pPr>
            <a:r>
              <a:rPr lang="en-GB" sz="2100"/>
              <a:t>Lowering prices through product standardization and consolidation of buys</a:t>
            </a:r>
          </a:p>
          <a:p>
            <a:pPr>
              <a:lnSpc>
                <a:spcPct val="90000"/>
              </a:lnSpc>
            </a:pPr>
            <a:r>
              <a:rPr lang="en-GB" sz="2100"/>
              <a:t>Improving information management (better access to prices from alternative suppliers and summaries of spending)</a:t>
            </a:r>
            <a:endParaRPr lang="en-US" sz="2100"/>
          </a:p>
          <a:p>
            <a:pPr>
              <a:lnSpc>
                <a:spcPct val="90000"/>
              </a:lnSpc>
            </a:pPr>
            <a:r>
              <a:rPr lang="en-US" sz="2100"/>
              <a:t>Improving the payment process (this does not often occur currently since payment is not always integrated into e-procurement systems).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382000" cy="838200"/>
          </a:xfrm>
        </p:spPr>
        <p:txBody>
          <a:bodyPr/>
          <a:lstStyle/>
          <a:p>
            <a:r>
              <a:rPr lang="en-AU" sz="2600" b="0"/>
              <a:t>Use of different information systems </a:t>
            </a:r>
            <a:br>
              <a:rPr lang="en-AU" sz="2600" b="0"/>
            </a:br>
            <a:r>
              <a:rPr lang="en-AU" sz="2600" b="0"/>
              <a:t>for different aspects of the fulfilment cycle</a:t>
            </a:r>
            <a:r>
              <a:rPr lang="en-US" sz="2600"/>
              <a:t/>
            </a:r>
            <a:br>
              <a:rPr lang="en-US" sz="2600"/>
            </a:br>
            <a:endParaRPr lang="en-US" sz="2600"/>
          </a:p>
        </p:txBody>
      </p:sp>
      <p:sp>
        <p:nvSpPr>
          <p:cNvPr id="122884" name="Text Box 4"/>
          <p:cNvSpPr txBox="1">
            <a:spLocks noChangeArrowheads="1"/>
          </p:cNvSpPr>
          <p:nvPr/>
        </p:nvSpPr>
        <p:spPr bwMode="auto">
          <a:xfrm>
            <a:off x="282575" y="5911850"/>
            <a:ext cx="8382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</a:t>
            </a:r>
            <a:r>
              <a:rPr lang="en-GB" sz="1800" dirty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Use of different information systems for different aspects of the </a:t>
            </a:r>
            <a:r>
              <a:rPr lang="en-US" sz="1800" dirty="0" err="1">
                <a:latin typeface="Arial" charset="0"/>
                <a:cs typeface="Times New Roman" pitchFamily="18" charset="0"/>
              </a:rPr>
              <a:t>fulfilment</a:t>
            </a:r>
            <a:r>
              <a:rPr lang="en-US" sz="1800" dirty="0">
                <a:latin typeface="Arial" charset="0"/>
                <a:cs typeface="Times New Roman" pitchFamily="18" charset="0"/>
              </a:rPr>
              <a:t> cycle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2886" name="Picture 6" descr="C:\WINDOWS\Desktop\WORK\Chaffey PPT (working)\gif\Fig 7.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1825" y="1289050"/>
            <a:ext cx="5340350" cy="4616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8138"/>
            <a:ext cx="8382000" cy="838200"/>
          </a:xfrm>
        </p:spPr>
        <p:txBody>
          <a:bodyPr/>
          <a:lstStyle/>
          <a:p>
            <a:r>
              <a:rPr lang="en-AU"/>
              <a:t>E-mail notification of </a:t>
            </a:r>
            <a:br>
              <a:rPr lang="en-AU"/>
            </a:br>
            <a:r>
              <a:rPr lang="en-AU"/>
              <a:t>requisition approval </a:t>
            </a:r>
            <a:endParaRPr lang="en-US"/>
          </a:p>
        </p:txBody>
      </p:sp>
      <p:sp>
        <p:nvSpPr>
          <p:cNvPr id="123908" name="Text Box 4"/>
          <p:cNvSpPr txBox="1">
            <a:spLocks noChangeArrowheads="1"/>
          </p:cNvSpPr>
          <p:nvPr/>
        </p:nvSpPr>
        <p:spPr bwMode="auto">
          <a:xfrm>
            <a:off x="282575" y="5878513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 smtClean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 E-mail notification of requisition approval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err="1">
                <a:latin typeface="Arial" charset="0"/>
                <a:cs typeface="Times New Roman" pitchFamily="18" charset="0"/>
              </a:rPr>
              <a:t>Tranmit</a:t>
            </a:r>
            <a:r>
              <a:rPr lang="en-US" sz="1400" dirty="0">
                <a:latin typeface="Arial" charset="0"/>
                <a:cs typeface="Times New Roman" pitchFamily="18" charset="0"/>
              </a:rPr>
              <a:t> plc</a:t>
            </a:r>
            <a:r>
              <a:rPr lang="en-US" sz="1400" dirty="0">
                <a:latin typeface="Arial" charset="0"/>
              </a:rPr>
              <a:t> </a:t>
            </a:r>
          </a:p>
        </p:txBody>
      </p:sp>
      <p:pic>
        <p:nvPicPr>
          <p:cNvPr id="123910" name="Picture 6" descr="C:\WINDOWS\Desktop\WORK\Chaffey PPT (working)\gif\Fig 7.4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85888" y="1260475"/>
            <a:ext cx="6372225" cy="4606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90538"/>
            <a:ext cx="8382000" cy="838200"/>
          </a:xfrm>
        </p:spPr>
        <p:txBody>
          <a:bodyPr/>
          <a:lstStyle/>
          <a:p>
            <a:r>
              <a:rPr lang="en-AU" sz="2600"/>
              <a:t>Document management software </a:t>
            </a:r>
            <a:br>
              <a:rPr lang="en-AU" sz="2600"/>
            </a:br>
            <a:r>
              <a:rPr lang="en-AU" sz="2600"/>
              <a:t>for reconciling supplier invoice </a:t>
            </a:r>
            <a:br>
              <a:rPr lang="en-AU" sz="2600"/>
            </a:br>
            <a:r>
              <a:rPr lang="en-AU" sz="2600"/>
              <a:t>with purchase order data</a:t>
            </a:r>
            <a:endParaRPr lang="en-US" sz="2600"/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82575" y="5605463"/>
            <a:ext cx="8382000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Document management software for reconciling supplier invoice with purchase order data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err="1">
                <a:latin typeface="Arial" charset="0"/>
                <a:cs typeface="Times New Roman" pitchFamily="18" charset="0"/>
              </a:rPr>
              <a:t>Tranmit</a:t>
            </a:r>
            <a:r>
              <a:rPr lang="en-US" sz="1400" dirty="0">
                <a:latin typeface="Arial" charset="0"/>
                <a:cs typeface="Times New Roman" pitchFamily="18" charset="0"/>
              </a:rPr>
              <a:t> plc</a:t>
            </a:r>
            <a:r>
              <a:rPr lang="en-US" sz="1400" dirty="0">
                <a:latin typeface="Arial" charset="0"/>
              </a:rPr>
              <a:t> </a:t>
            </a:r>
          </a:p>
        </p:txBody>
      </p:sp>
      <p:pic>
        <p:nvPicPr>
          <p:cNvPr id="124934" name="Picture 6" descr="C:\WINDOWS\Desktop\WORK\Chaffey PPT (working)\gif\Fig 7.5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0563" y="1600200"/>
            <a:ext cx="5222875" cy="3949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93688"/>
            <a:ext cx="8382000" cy="838200"/>
          </a:xfrm>
        </p:spPr>
        <p:txBody>
          <a:bodyPr/>
          <a:lstStyle/>
          <a:p>
            <a:r>
              <a:rPr lang="en-AU" sz="2600" b="0"/>
              <a:t>The three main e-procurement model </a:t>
            </a:r>
            <a:br>
              <a:rPr lang="en-AU" sz="2600" b="0"/>
            </a:br>
            <a:r>
              <a:rPr lang="en-AU" sz="2600" b="0"/>
              <a:t>alternatives for buyers</a:t>
            </a:r>
            <a:endParaRPr lang="en-US" sz="2600"/>
          </a:p>
        </p:txBody>
      </p:sp>
      <p:sp>
        <p:nvSpPr>
          <p:cNvPr id="125956" name="Text Box 4"/>
          <p:cNvSpPr txBox="1">
            <a:spLocks noChangeArrowheads="1"/>
          </p:cNvSpPr>
          <p:nvPr/>
        </p:nvSpPr>
        <p:spPr bwMode="auto">
          <a:xfrm>
            <a:off x="282575" y="5903913"/>
            <a:ext cx="8382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The three main e-procurement model alternatives for buyers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5958" name="Picture 6" descr="C:\WINDOWS\Desktop\WORK\Chaffey PPT (working)\gif\Fig 7.6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95500" y="1185863"/>
            <a:ext cx="4953000" cy="471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533400"/>
            <a:ext cx="8382000" cy="838200"/>
          </a:xfrm>
        </p:spPr>
        <p:txBody>
          <a:bodyPr/>
          <a:lstStyle/>
          <a:p>
            <a:r>
              <a:rPr lang="en-US" sz="2600"/>
              <a:t>Integration between e-procurement </a:t>
            </a:r>
            <a:r>
              <a:rPr lang="en-GB" sz="2600"/>
              <a:t/>
            </a:r>
            <a:br>
              <a:rPr lang="en-GB" sz="2600"/>
            </a:br>
            <a:r>
              <a:rPr lang="en-US" sz="2600"/>
              <a:t>systems and catalogue data </a:t>
            </a:r>
          </a:p>
        </p:txBody>
      </p:sp>
      <p:sp>
        <p:nvSpPr>
          <p:cNvPr id="126980" name="Text Box 4"/>
          <p:cNvSpPr txBox="1">
            <a:spLocks noChangeArrowheads="1"/>
          </p:cNvSpPr>
          <p:nvPr/>
        </p:nvSpPr>
        <p:spPr bwMode="auto">
          <a:xfrm>
            <a:off x="282575" y="5903913"/>
            <a:ext cx="8382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Integration between e-procurement systems and catalogue data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6982" name="Picture 6" descr="C:\WINDOWS\Desktop\WORK\Chaffey PPT (working)\gif\Fig 7.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275" y="1492250"/>
            <a:ext cx="8553450" cy="429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6550"/>
            <a:ext cx="8382000" cy="838200"/>
          </a:xfrm>
        </p:spPr>
        <p:txBody>
          <a:bodyPr/>
          <a:lstStyle/>
          <a:p>
            <a:r>
              <a:rPr lang="en-US"/>
              <a:t>An online catalogue of items </a:t>
            </a:r>
            <a:r>
              <a:rPr lang="en-GB"/>
              <a:t/>
            </a:r>
            <a:br>
              <a:rPr lang="en-GB"/>
            </a:br>
            <a:r>
              <a:rPr lang="en-US"/>
              <a:t>for purchase </a:t>
            </a:r>
          </a:p>
        </p:txBody>
      </p:sp>
      <p:sp>
        <p:nvSpPr>
          <p:cNvPr id="128004" name="Text Box 4"/>
          <p:cNvSpPr txBox="1">
            <a:spLocks noChangeArrowheads="1"/>
          </p:cNvSpPr>
          <p:nvPr/>
        </p:nvSpPr>
        <p:spPr bwMode="auto">
          <a:xfrm>
            <a:off x="282575" y="5878513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</a:t>
            </a:r>
            <a:r>
              <a:rPr lang="en-GB" sz="1800" dirty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An online catalogue of items for purchase</a:t>
            </a:r>
          </a:p>
          <a:p>
            <a:pPr>
              <a:spcBef>
                <a:spcPct val="50000"/>
              </a:spcBef>
            </a:pPr>
            <a:r>
              <a:rPr lang="en-US" sz="1400" i="1" dirty="0" smtClean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 smtClean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err="1">
                <a:latin typeface="Arial" charset="0"/>
                <a:cs typeface="Times New Roman" pitchFamily="18" charset="0"/>
              </a:rPr>
              <a:t>Tranmit</a:t>
            </a:r>
            <a:r>
              <a:rPr lang="en-US" sz="1400" dirty="0">
                <a:latin typeface="Arial" charset="0"/>
                <a:cs typeface="Times New Roman" pitchFamily="18" charset="0"/>
              </a:rPr>
              <a:t> plc</a:t>
            </a:r>
            <a:r>
              <a:rPr lang="en-US" sz="1400" dirty="0">
                <a:latin typeface="Arial" charset="0"/>
              </a:rPr>
              <a:t> </a:t>
            </a:r>
          </a:p>
        </p:txBody>
      </p:sp>
      <p:pic>
        <p:nvPicPr>
          <p:cNvPr id="128006" name="Picture 6" descr="C:\WINDOWS\Desktop\WORK\Chaffey PPT (working)\gif\Fig 7.8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0038" y="1244600"/>
            <a:ext cx="6003925" cy="4645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Implementation risks</a:t>
            </a:r>
            <a:endParaRPr lang="en-US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Authentication – fraud</a:t>
            </a:r>
          </a:p>
          <a:p>
            <a:r>
              <a:rPr lang="en-GB" sz="2400" dirty="0" smtClean="0"/>
              <a:t>Fraudulent </a:t>
            </a:r>
            <a:r>
              <a:rPr lang="en-GB" sz="2400" dirty="0"/>
              <a:t>purchasing</a:t>
            </a:r>
          </a:p>
          <a:p>
            <a:r>
              <a:rPr lang="en-GB" sz="2400" dirty="0"/>
              <a:t>Lock-in to suppliers </a:t>
            </a:r>
          </a:p>
          <a:p>
            <a:r>
              <a:rPr lang="en-GB" sz="2400" dirty="0"/>
              <a:t>Cost-savings not realized</a:t>
            </a:r>
          </a:p>
          <a:p>
            <a:r>
              <a:rPr lang="en-GB" sz="2400" dirty="0"/>
              <a:t>Cost and difficulty of implementing systems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B2B marketplace</a:t>
            </a:r>
            <a:endParaRPr lang="en-US"/>
          </a:p>
        </p:txBody>
      </p:sp>
      <p:graphicFrame>
        <p:nvGraphicFramePr>
          <p:cNvPr id="144463" name="Group 79"/>
          <p:cNvGraphicFramePr>
            <a:graphicFrameLocks noGrp="1"/>
          </p:cNvGraphicFramePr>
          <p:nvPr/>
        </p:nvGraphicFramePr>
        <p:xfrm>
          <a:off x="395288" y="1773238"/>
          <a:ext cx="8280400" cy="4743768"/>
        </p:xfrm>
        <a:graphic>
          <a:graphicData uri="http://schemas.openxmlformats.org/drawingml/2006/table">
            <a:tbl>
              <a:tblPr/>
              <a:tblGrid>
                <a:gridCol w="2760662"/>
                <a:gridCol w="2759075"/>
                <a:gridCol w="2760663"/>
              </a:tblGrid>
              <a:tr h="1212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What businesses buy?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How businesses buy?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Operating resources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Manufacturing resources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Systematic sourcing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MRO Hubs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http://www.selex-sas.com/SelexGalileo/EN/Business/Capabilities/Service_solutions/Maintenance_Repair_Overhaul/index.sdo</a:t>
                      </a:r>
                      <a:endParaRPr kumimoji="0" lang="en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Catalogue Hubs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http://www.fisher.co.uk/</a:t>
                      </a:r>
                      <a:endParaRPr kumimoji="0" lang="fr-FR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68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Spot sourcing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Yield Managers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www.elance.com</a:t>
                      </a:r>
                      <a:endParaRPr kumimoji="0" lang="en-GB" sz="4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Exchanges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www.e-steel.com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www.plasticsnet.com</a:t>
                      </a:r>
                      <a:endParaRPr kumimoji="0" lang="en-GB" sz="4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Criteria in selecting marketplaces</a:t>
            </a:r>
            <a:endParaRPr lang="en-US"/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8382000" cy="4924425"/>
          </a:xfrm>
        </p:spPr>
        <p:txBody>
          <a:bodyPr/>
          <a:lstStyle/>
          <a:p>
            <a:r>
              <a:rPr lang="en-GB" sz="2600"/>
              <a:t>Number of suppliers and customers who are actively trading (not just members)</a:t>
            </a:r>
          </a:p>
          <a:p>
            <a:r>
              <a:rPr lang="en-GB" sz="2600"/>
              <a:t>Costs of being a buying member (on each transaction)</a:t>
            </a:r>
          </a:p>
          <a:p>
            <a:r>
              <a:rPr lang="en-GB" sz="2600"/>
              <a:t>Backing from trade associations</a:t>
            </a:r>
          </a:p>
          <a:p>
            <a:r>
              <a:rPr lang="en-GB" sz="2600"/>
              <a:t>Funding source</a:t>
            </a:r>
          </a:p>
          <a:p>
            <a:r>
              <a:rPr lang="en-GB" sz="2600"/>
              <a:t>Ease of using exchange through all stages of buying process from order to receipt</a:t>
            </a:r>
          </a:p>
          <a:p>
            <a:r>
              <a:rPr lang="en-GB" sz="2600"/>
              <a:t>Technical changes needed to integrate with system – are industry standards being established through XML?</a:t>
            </a:r>
            <a:endParaRPr lang="en-US" sz="2600"/>
          </a:p>
          <a:p>
            <a:endParaRPr lang="en-US" sz="2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23</TotalTime>
  <Words>415</Words>
  <Application>Microsoft Office PowerPoint</Application>
  <PresentationFormat>On-screen Show (4:3)</PresentationFormat>
  <Paragraphs>84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Arial</vt:lpstr>
      <vt:lpstr>SMU POWERPOINT TEMPLATE</vt:lpstr>
      <vt:lpstr> E-procurement</vt:lpstr>
      <vt:lpstr>Learning objectives</vt:lpstr>
      <vt:lpstr>Issues for managers</vt:lpstr>
      <vt:lpstr>What is e-procurement?</vt:lpstr>
      <vt:lpstr>Key procurement activities within  an organization </vt:lpstr>
      <vt:lpstr>Requirements for procurement systems</vt:lpstr>
      <vt:lpstr>Electronic procurement  system </vt:lpstr>
      <vt:lpstr>Turban et al. (2000) summarize the benefits of e-procurement as follows:</vt:lpstr>
      <vt:lpstr>Use of different information systems  for different aspects of the fulfilment cycle </vt:lpstr>
      <vt:lpstr>E-mail notification of  requisition approval </vt:lpstr>
      <vt:lpstr>Document management software  for reconciling supplier invoice  with purchase order data</vt:lpstr>
      <vt:lpstr>The three main e-procurement model  alternatives for buyers</vt:lpstr>
      <vt:lpstr>Integration between e-procurement  systems and catalogue data </vt:lpstr>
      <vt:lpstr>An online catalogue of items  for purchase </vt:lpstr>
      <vt:lpstr>Implementation risks</vt:lpstr>
      <vt:lpstr>Types of B2B marketplace</vt:lpstr>
      <vt:lpstr>Criteria in selecting marketplaces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E-procurement</dc:title>
  <dc:creator>sc-sm</dc:creator>
  <cp:lastModifiedBy>sc-sm</cp:lastModifiedBy>
  <cp:revision>3</cp:revision>
  <dcterms:created xsi:type="dcterms:W3CDTF">2011-11-03T10:17:32Z</dcterms:created>
  <dcterms:modified xsi:type="dcterms:W3CDTF">2011-11-03T10:41:14Z</dcterms:modified>
</cp:coreProperties>
</file>