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4"/>
  </p:notesMasterIdLst>
  <p:sldIdLst>
    <p:sldId id="280" r:id="rId2"/>
    <p:sldId id="852" r:id="rId3"/>
    <p:sldId id="1050" r:id="rId4"/>
    <p:sldId id="1051" r:id="rId5"/>
    <p:sldId id="1052" r:id="rId6"/>
    <p:sldId id="934" r:id="rId7"/>
    <p:sldId id="956" r:id="rId8"/>
    <p:sldId id="957" r:id="rId9"/>
    <p:sldId id="958" r:id="rId10"/>
    <p:sldId id="959" r:id="rId11"/>
    <p:sldId id="960" r:id="rId12"/>
    <p:sldId id="961" r:id="rId13"/>
    <p:sldId id="855" r:id="rId14"/>
    <p:sldId id="978" r:id="rId15"/>
    <p:sldId id="973" r:id="rId16"/>
    <p:sldId id="1070" r:id="rId17"/>
    <p:sldId id="948" r:id="rId18"/>
    <p:sldId id="1067" r:id="rId19"/>
    <p:sldId id="1068" r:id="rId20"/>
    <p:sldId id="1069" r:id="rId21"/>
    <p:sldId id="977" r:id="rId22"/>
    <p:sldId id="9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7" d="100"/>
          <a:sy n="87" d="100"/>
        </p:scale>
        <p:origin x="1476" y="13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614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4102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410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4166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0257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4729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AAD592-0E56-B542-BE10-818C2A04D2B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9461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41062304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932462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669649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167419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70888" y="1295401"/>
            <a:ext cx="8650224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3895" y="1524000"/>
            <a:ext cx="8664211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3895" y="3299013"/>
            <a:ext cx="8664212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718" y="3352802"/>
            <a:ext cx="11222567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718" y="4771030"/>
            <a:ext cx="11222567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494640" y="363538"/>
            <a:ext cx="1120272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367" y="2403145"/>
            <a:ext cx="10742084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2367" y="3736006"/>
            <a:ext cx="10742084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367" y="107576"/>
            <a:ext cx="10723035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2367" y="1600201"/>
            <a:ext cx="512064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4761" y="1600201"/>
            <a:ext cx="512064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365" y="107576"/>
            <a:ext cx="10723035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2365" y="1453225"/>
            <a:ext cx="512064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2365" y="2347416"/>
            <a:ext cx="512064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4760" y="1453225"/>
            <a:ext cx="512064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4760" y="2347416"/>
            <a:ext cx="512064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199" y="611872"/>
            <a:ext cx="512064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765" y="368300"/>
            <a:ext cx="512064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1199" y="1787856"/>
            <a:ext cx="512064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198" y="611872"/>
            <a:ext cx="5439393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1198" y="1787856"/>
            <a:ext cx="5439393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787489" y="359393"/>
            <a:ext cx="48768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26389" y="368301"/>
            <a:ext cx="2032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2365" y="368301"/>
            <a:ext cx="8919635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2367" y="107576"/>
            <a:ext cx="10723035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2367" y="1600201"/>
            <a:ext cx="1072303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06447" y="627566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611" y="6275669"/>
            <a:ext cx="64545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30541" y="6275669"/>
            <a:ext cx="132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5135" y="-119270"/>
            <a:ext cx="2346118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" y="14818"/>
            <a:ext cx="2474844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Ww8wX7kAtcI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8-DMIaUxFo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Uubji58XJ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L_FcHC-7RA" TargetMode="External"/><Relationship Id="rId2" Type="http://schemas.openxmlformats.org/officeDocument/2006/relationships/hyperlink" Target="https://www.youtube.com/watch?v=9u9kqhHC6O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F-mEA5RN_yo" TargetMode="External"/><Relationship Id="rId5" Type="http://schemas.openxmlformats.org/officeDocument/2006/relationships/hyperlink" Target="https://www.youtube.com/watch?v=hIEIGDsbKqY" TargetMode="External"/><Relationship Id="rId4" Type="http://schemas.openxmlformats.org/officeDocument/2006/relationships/hyperlink" Target="https://www.youtube.com/watch?v=wF8dTaoDGiA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94077" y="2293363"/>
            <a:ext cx="5784766" cy="1481138"/>
          </a:xfrm>
        </p:spPr>
        <p:txBody>
          <a:bodyPr/>
          <a:lstStyle/>
          <a:p>
            <a:pPr eaLnBrk="1" hangingPunct="1"/>
            <a:r>
              <a:rPr lang="en-US" sz="4800" dirty="0">
                <a:latin typeface="Arial" charset="0"/>
              </a:rPr>
              <a:t>Connected World</a:t>
            </a: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0" y="1593321"/>
            <a:ext cx="5187875" cy="5281261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tx1"/>
                </a:solidFill>
              </a:rPr>
              <a:t>Two common types of computer software: system software and application software.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Application software programs are created to accomplish a certain task or collection of tasks.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System software works between the computer hardware and the application program.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Both system software and application software are created using a programming language.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Python is an example of an interpreted programming language.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Everything is Programmable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FD5E50-B01A-4B73-A5A3-A0962F78F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7261" y="2304940"/>
            <a:ext cx="6984740" cy="398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74645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What is Code?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315934" y="1455314"/>
            <a:ext cx="7340789" cy="4871059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What is a Program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Code is a set of ordered instructions created to accomplish a specific task.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 bread recipe can be seen as a program.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Computer programs can be written in different programming languages.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Programs are Everywhere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All computers need programs.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Operating Systems, firmware, and applications are</a:t>
            </a:r>
          </a:p>
          <a:p>
            <a:pPr marL="228600" lvl="1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    examples of programs.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Why Learn Code?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Programmers are valued in the job market.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Today, programmers may work on firmware, device</a:t>
            </a:r>
          </a:p>
          <a:p>
            <a:pPr marL="228600" lvl="1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    drivers, mobile applications, web interfaces, data</a:t>
            </a:r>
          </a:p>
          <a:p>
            <a:pPr marL="228600" lvl="1" indent="0">
              <a:buNone/>
            </a:pPr>
            <a:r>
              <a:rPr lang="en-US" sz="1600" dirty="0">
                <a:solidFill>
                  <a:schemeClr val="tx1"/>
                </a:solidFill>
              </a:rPr>
              <a:t>    analysis, and more.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Programmers can create their own tools.</a:t>
            </a:r>
          </a:p>
          <a:p>
            <a:pPr marL="228600" lvl="1" indent="0">
              <a:buNone/>
            </a:pPr>
            <a:endParaRPr lang="en-US" sz="16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2992" y="1879601"/>
            <a:ext cx="3791769" cy="378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546750"/>
      </p:ext>
    </p:extLst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1448" y="3664878"/>
            <a:ext cx="3648915" cy="2581100"/>
          </a:xfrm>
          <a:prstGeom prst="rect">
            <a:avLst/>
          </a:prstGeom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Code Does the Job!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72115" y="3429001"/>
            <a:ext cx="6137157" cy="307095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Compiled languages rely on a compiler, another program, to turn the human-readable code into a binary executable code.</a:t>
            </a:r>
          </a:p>
          <a:p>
            <a:r>
              <a:rPr lang="en-US" sz="2000" dirty="0">
                <a:solidFill>
                  <a:schemeClr val="tx1"/>
                </a:solidFill>
              </a:rPr>
              <a:t>Computer Languages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There are several different computer languages.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Some computer languages are better than others at certain types of tasks.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JavaScript, Python, </a:t>
            </a:r>
            <a:r>
              <a:rPr lang="en-US" sz="1600" dirty="0" err="1">
                <a:solidFill>
                  <a:schemeClr val="tx1"/>
                </a:solidFill>
              </a:rPr>
              <a:t>Blockly</a:t>
            </a:r>
            <a:r>
              <a:rPr lang="en-US" sz="1600" dirty="0">
                <a:solidFill>
                  <a:schemeClr val="tx1"/>
                </a:solidFill>
              </a:rPr>
              <a:t>, C, and Java are examples of computer languages.</a:t>
            </a:r>
          </a:p>
        </p:txBody>
      </p:sp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822259" y="1372986"/>
            <a:ext cx="10875064" cy="212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kern="0" dirty="0"/>
              <a:t>What Makes Up a Program?</a:t>
            </a:r>
          </a:p>
          <a:p>
            <a:pPr lvl="1"/>
            <a:r>
              <a:rPr lang="en-US" sz="1600" kern="0" dirty="0"/>
              <a:t>Programs allow people impart logic to computers and are made out of logic structures.</a:t>
            </a:r>
          </a:p>
          <a:p>
            <a:pPr lvl="1"/>
            <a:r>
              <a:rPr lang="en-US" sz="1600" kern="0" dirty="0"/>
              <a:t>IF-THEN, FOR Loops, and WHILE Loops are a few logical structures commonly found in programs.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Interpreted Vs. Compiled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Interpreted languages rely on another program to read, parse, and execute the code.</a:t>
            </a:r>
          </a:p>
        </p:txBody>
      </p:sp>
    </p:spTree>
    <p:extLst>
      <p:ext uri="{BB962C8B-B14F-4D97-AF65-F5344CB8AC3E}">
        <p14:creationId xmlns:p14="http://schemas.microsoft.com/office/powerpoint/2010/main" val="1834943583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732367" y="107576"/>
            <a:ext cx="10723035" cy="1314181"/>
          </a:xfrm>
        </p:spPr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Lending Intelligence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448067" y="3548544"/>
            <a:ext cx="6453277" cy="4720057"/>
          </a:xfrm>
        </p:spPr>
        <p:txBody>
          <a:bodyPr/>
          <a:lstStyle/>
          <a:p>
            <a:r>
              <a:rPr lang="en-US" sz="1800" dirty="0">
                <a:solidFill>
                  <a:schemeClr val="tx1"/>
                </a:solidFill>
              </a:rPr>
              <a:t>Decisions can be as simple as triggering an alarm or as complex as facial recognition.</a:t>
            </a:r>
          </a:p>
          <a:p>
            <a:r>
              <a:rPr lang="en-US" sz="2000" dirty="0">
                <a:solidFill>
                  <a:schemeClr val="tx1"/>
                </a:solidFill>
              </a:rPr>
              <a:t>Software APIs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Application Program Interface (API) is a set of routines and software tools that facilitate one application communicating with another.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Different types of APIs exist: operating system APIs, application APIs, website APIs.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APIs allow applications to communicate, share data, or ask for specific services from another application.</a:t>
            </a:r>
          </a:p>
        </p:txBody>
      </p:sp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475353" y="1434876"/>
            <a:ext cx="10438737" cy="212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457200" indent="-2286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indent="-22542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buSzPct val="75000"/>
              <a:buFont typeface="Courier New" panose="02070309020205020404" pitchFamily="49" charset="0"/>
              <a:buChar char="o"/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chemeClr val="accent1"/>
              </a:buClr>
              <a:buSzPct val="108000"/>
              <a:buFont typeface="Arial" panose="020B0604020202020204" pitchFamily="34" charset="0"/>
              <a:buChar char="•"/>
            </a:pPr>
            <a:r>
              <a:rPr lang="en-US" sz="2000" kern="0" dirty="0"/>
              <a:t>IOT Devices and Data Processing</a:t>
            </a:r>
          </a:p>
          <a:p>
            <a:pPr lvl="1"/>
            <a:r>
              <a:rPr lang="en-US" sz="1600" kern="0" dirty="0"/>
              <a:t>A common </a:t>
            </a:r>
            <a:r>
              <a:rPr lang="en-US" sz="1600" kern="0" dirty="0" err="1"/>
              <a:t>IoT</a:t>
            </a:r>
            <a:r>
              <a:rPr lang="en-US" sz="1600" kern="0" dirty="0"/>
              <a:t> application uses sensors to collect data.</a:t>
            </a:r>
          </a:p>
          <a:p>
            <a:pPr lvl="1"/>
            <a:r>
              <a:rPr lang="en-US" sz="1600" kern="0" dirty="0"/>
              <a:t>Data is often not useful until it has been processed. Collected data is often transported and stored in the cloud for processing at a later date.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IoT Devices Make Decisions</a:t>
            </a:r>
          </a:p>
          <a:p>
            <a:pPr lvl="1"/>
            <a:r>
              <a:rPr lang="en-US" sz="1600" dirty="0"/>
              <a:t>Software must be written and uploaded onto </a:t>
            </a:r>
            <a:r>
              <a:rPr lang="en-US" sz="1600" dirty="0" err="1"/>
              <a:t>IoT</a:t>
            </a:r>
            <a:r>
              <a:rPr lang="en-US" sz="1600" dirty="0"/>
              <a:t> devices to allow them to make decisions.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892" y="3574782"/>
            <a:ext cx="3763510" cy="3175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001002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sz="4000" dirty="0"/>
              <a:t>Fog and Cloud Services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06776" y="1455314"/>
            <a:ext cx="6268597" cy="4871059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Cloud Computing Model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On-demand access to a shared pool of configurable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computing resources.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Resources can be made available quickly with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minimal management effort.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Cloud service providers use data centers for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their cloud services and cloud-based resources.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“Pay-as-you-go” model treats computing and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storage expenses as a utility.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Enables access to organizational data and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applications anywhere and at any time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Reduces cost for equipment, energy, physical plant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requirements, and personnel training needs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Cloud services offered: Infrastructure as a Service (IaaS), Platform and mobile Platform as a Service (PaaS) (</a:t>
            </a:r>
            <a:r>
              <a:rPr lang="en-US" sz="1600" dirty="0" err="1">
                <a:solidFill>
                  <a:schemeClr val="tx1"/>
                </a:solidFill>
              </a:rPr>
              <a:t>mPaaS</a:t>
            </a:r>
            <a:r>
              <a:rPr lang="en-US" sz="1600" dirty="0">
                <a:solidFill>
                  <a:schemeClr val="tx1"/>
                </a:solidFill>
              </a:rPr>
              <a:t>), Software as a Service (SaaS)</a:t>
            </a:r>
          </a:p>
          <a:p>
            <a:pPr lvl="1"/>
            <a:endParaRPr lang="en-US" sz="1600" dirty="0">
              <a:solidFill>
                <a:schemeClr val="tx1"/>
              </a:solidFill>
            </a:endParaRPr>
          </a:p>
          <a:p>
            <a:pPr lvl="1"/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682" y="1728189"/>
            <a:ext cx="4531720" cy="4325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0034541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734482" y="239778"/>
            <a:ext cx="10723035" cy="1336956"/>
          </a:xfrm>
        </p:spPr>
        <p:txBody>
          <a:bodyPr/>
          <a:lstStyle/>
          <a:p>
            <a:pPr eaLnBrk="1" hangingPunct="1"/>
            <a:r>
              <a:rPr lang="en-US" sz="4000" dirty="0"/>
              <a:t>Fog and Cloud Services (cont’d)</a:t>
            </a:r>
            <a:endParaRPr lang="en-US" sz="4000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440676" y="1586429"/>
            <a:ext cx="10118268" cy="4739944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Cloud Services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Cloud customers have access to a shared pool of configurable computing resources that can be rapidly provisioned and released with minimal management effort.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Extends functionality of an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system: data processing and storage done in the cloud instead of in the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devices. 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Data and resources -  always available to any device in the system as long as the device has Internet connectivity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Cloud service providers are also very serious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about security, ensuring customer data is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kept safe and secure..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Examples of cloud services: Amazon AWS,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IFTTT, </a:t>
            </a:r>
            <a:r>
              <a:rPr lang="en-US" sz="1600" dirty="0" err="1">
                <a:solidFill>
                  <a:schemeClr val="tx1"/>
                </a:solidFill>
              </a:rPr>
              <a:t>Zapier</a:t>
            </a:r>
            <a:r>
              <a:rPr lang="en-US" sz="1600" dirty="0">
                <a:solidFill>
                  <a:schemeClr val="tx1"/>
                </a:solidFill>
              </a:rPr>
              <a:t>, Built.io, </a:t>
            </a:r>
            <a:r>
              <a:rPr lang="en-US" sz="1600" dirty="0" err="1">
                <a:solidFill>
                  <a:schemeClr val="tx1"/>
                </a:solidFill>
              </a:rPr>
              <a:t>Webex</a:t>
            </a:r>
            <a:r>
              <a:rPr lang="en-US" sz="1600" dirty="0">
                <a:solidFill>
                  <a:schemeClr val="tx1"/>
                </a:solidFill>
              </a:rPr>
              <a:t> Teams</a:t>
            </a:r>
          </a:p>
          <a:p>
            <a:pPr lvl="1"/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881" y="3580482"/>
            <a:ext cx="4767522" cy="3169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0856393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732367" y="107576"/>
            <a:ext cx="10723035" cy="1336956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eaLnBrk="1" hangingPunct="1">
              <a:lnSpc>
                <a:spcPct val="90000"/>
              </a:lnSpc>
            </a:pPr>
            <a:br>
              <a:rPr lang="en-US" sz="4300"/>
            </a:br>
            <a:r>
              <a:rPr lang="en-US" sz="4300"/>
              <a:t>Fog Computing</a:t>
            </a:r>
          </a:p>
        </p:txBody>
      </p:sp>
      <p:sp>
        <p:nvSpPr>
          <p:cNvPr id="9" name="Content Placeholder 1"/>
          <p:cNvSpPr>
            <a:spLocks noGrp="1"/>
          </p:cNvSpPr>
          <p:nvPr>
            <p:ph sz="half" idx="1"/>
          </p:nvPr>
        </p:nvSpPr>
        <p:spPr>
          <a:xfrm>
            <a:off x="301687" y="1677319"/>
            <a:ext cx="6143180" cy="478958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Fog Computing Model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Distributed computing infrastructure closer to the network edge.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Edge devices run applications locally and make immediate decisions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Reduces the data burden on networks as raw data not sent over network connections.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Enhances security -  keeping sensitive data from being transported beyond the edge where it is needed.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Fog applications monitor or analyze real-time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data from network-connected things and then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take action such as locking a door, changing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equipment settings, applying the brakes on a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train, zooming in with a video camera,</a:t>
            </a:r>
          </a:p>
          <a:p>
            <a:pPr lvl="1"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The action can involve machine-to-machine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(M2M) communications and machine-to-people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(M2P) interaction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AEBCB81-8CE1-4AD5-AB2C-7CC7C6C5C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9645" y="1872366"/>
            <a:ext cx="5689649" cy="425301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641736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r>
              <a:rPr lang="en-US" sz="4000" dirty="0"/>
              <a:t>Big Data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35162" y="1577508"/>
            <a:ext cx="5799538" cy="4871059"/>
          </a:xfrm>
        </p:spPr>
        <p:txBody>
          <a:bodyPr>
            <a:normAutofit fontScale="925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Data Growth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Number of sensors and other </a:t>
            </a:r>
            <a:r>
              <a:rPr lang="en-US" dirty="0" err="1">
                <a:solidFill>
                  <a:schemeClr val="tx1"/>
                </a:solidFill>
              </a:rPr>
              <a:t>IoT</a:t>
            </a:r>
            <a:r>
              <a:rPr lang="en-US" dirty="0">
                <a:solidFill>
                  <a:schemeClr val="tx1"/>
                </a:solidFill>
              </a:rPr>
              <a:t> end devices growing exponentially and collecting a constant stream of data.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Consumer behavior is changing  requires  </a:t>
            </a:r>
            <a:r>
              <a:rPr lang="en-US" dirty="0">
                <a:solidFill>
                  <a:schemeClr val="tx1"/>
                </a:solidFill>
              </a:rPr>
              <a:t>anytime, anywhere, on-demand access, </a:t>
            </a:r>
            <a:r>
              <a:rPr lang="en-US" sz="2000" dirty="0">
                <a:solidFill>
                  <a:schemeClr val="tx1"/>
                </a:solidFill>
              </a:rPr>
              <a:t> fitness monitors, smartphones, medical devices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Smart cities and smart grids, connected trains, cars – growing in frequency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Problems arise in terms of the requirements for storage, analysis, and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security</a:t>
            </a:r>
          </a:p>
          <a:p>
            <a:pPr lvl="1"/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858" y="2270101"/>
            <a:ext cx="5088980" cy="2878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7549687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r>
              <a:rPr lang="en-US" sz="4000" dirty="0"/>
              <a:t>Big Data (cont’d)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247748" y="1545910"/>
            <a:ext cx="7551221" cy="498709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It is All About the Data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Big data is data that is so vast and complex it is difficult to store, process, and analyze using traditional data storage and analytics applications.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Typically characterized in three dimensions: volume, velocity, and variety</a:t>
            </a:r>
          </a:p>
          <a:p>
            <a:pPr lvl="2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Volume - the amount of data being transported and stored</a:t>
            </a:r>
          </a:p>
          <a:p>
            <a:pPr lvl="2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Velocity - the rate at which this data is generated</a:t>
            </a:r>
          </a:p>
          <a:p>
            <a:pPr lvl="2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Variety - the type of data, which is rarely in a state that is perfectly ready for processing and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analysis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</a:rPr>
              <a:t>Apache Hadoop, </a:t>
            </a:r>
            <a:r>
              <a:rPr lang="en-US" dirty="0" err="1">
                <a:solidFill>
                  <a:schemeClr val="tx1"/>
                </a:solidFill>
              </a:rPr>
              <a:t>Webex</a:t>
            </a:r>
            <a:r>
              <a:rPr lang="en-US" dirty="0">
                <a:solidFill>
                  <a:schemeClr val="tx1"/>
                </a:solidFill>
              </a:rPr>
              <a:t> Teams, Cassandra,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Kafka – examples of open source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projects dealing with Big Data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105" y="1343940"/>
            <a:ext cx="3538240" cy="2637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Introduction to the Internet of Things - Mozilla Firefox">
            <a:extLst>
              <a:ext uri="{FF2B5EF4-FFF2-40B4-BE49-F238E27FC236}">
                <a16:creationId xmlns:a16="http://schemas.microsoft.com/office/drawing/2014/main" id="{DDB5B5EE-0F6B-45CF-A097-95D0E0A29E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85675" y="4087258"/>
            <a:ext cx="3607101" cy="262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065981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r>
              <a:rPr lang="en-US" dirty="0"/>
              <a:t>Security Concerns in the IoT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458043" y="1733197"/>
            <a:ext cx="6647837" cy="4871059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Data Storage</a:t>
            </a:r>
          </a:p>
          <a:p>
            <a:pPr lvl="1"/>
            <a:r>
              <a:rPr lang="en-US" sz="1800" dirty="0" err="1">
                <a:solidFill>
                  <a:schemeClr val="tx1"/>
                </a:solidFill>
              </a:rPr>
              <a:t>IoT</a:t>
            </a:r>
            <a:r>
              <a:rPr lang="en-US" sz="1800" dirty="0">
                <a:solidFill>
                  <a:schemeClr val="tx1"/>
                </a:solidFill>
              </a:rPr>
              <a:t> devices may store data for a period of time before sending it out for processing. – especially for devices that do not maintain constant connections to their gateways or controllers.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Critical that all </a:t>
            </a:r>
            <a:r>
              <a:rPr lang="en-US" sz="1800" dirty="0" err="1">
                <a:solidFill>
                  <a:schemeClr val="tx1"/>
                </a:solidFill>
              </a:rPr>
              <a:t>IoT</a:t>
            </a:r>
            <a:r>
              <a:rPr lang="en-US" sz="1800" dirty="0">
                <a:solidFill>
                  <a:schemeClr val="tx1"/>
                </a:solidFill>
              </a:rPr>
              <a:t> storage devices encrypt data for storage to avoid data tampering or theft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Self-encrypting drives have encryption capability built into the drive controller -  encryption and decryption done by the drive itself, independent of the operating system.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</a:rPr>
              <a:t>Self-encrypting flash memory – manufacturers beginning to release new devices with self-encrypting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flash memory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108" y="2260625"/>
            <a:ext cx="4646849" cy="306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9109914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736598" y="107576"/>
            <a:ext cx="10723035" cy="1336956"/>
          </a:xfrm>
        </p:spPr>
        <p:txBody>
          <a:bodyPr/>
          <a:lstStyle/>
          <a:p>
            <a:pPr eaLnBrk="1" hangingPunct="1"/>
            <a:r>
              <a:rPr lang="en-US" sz="4000" dirty="0"/>
              <a:t>Security Concerns in the IoT (cont’d)</a:t>
            </a:r>
            <a:endParaRPr lang="en-US" sz="4000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67114" y="1444532"/>
            <a:ext cx="10888288" cy="4871059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Data Transmission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If data is not properly secured through encryption, it can be intercepted, captured or manipulated while in transit.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Modern encryption algorithms may require more processing power than what is available in the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device.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As well as physical security,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devices must be able to protect its own firmware and the data it transmits.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Ensure that IoT devices are running the latest version of their firmware and protocols.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845" y="3972527"/>
            <a:ext cx="4970557" cy="2620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7B49591-5707-40ED-8FA0-133ADB17FCF8}"/>
              </a:ext>
            </a:extLst>
          </p:cNvPr>
          <p:cNvSpPr txBox="1">
            <a:spLocks/>
          </p:cNvSpPr>
          <p:nvPr/>
        </p:nvSpPr>
        <p:spPr>
          <a:xfrm>
            <a:off x="567114" y="3972527"/>
            <a:ext cx="5528886" cy="4871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sz="1600" dirty="0">
                <a:solidFill>
                  <a:schemeClr val="tx1"/>
                </a:solidFill>
              </a:rPr>
              <a:t>Common attack: trick devices into using sub-optimal security parameters under which the connection can be exploited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Servers, cloud endpoints,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intermediary devices should also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be secured and use strong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encryption algorithms before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communicating with IoT devices. </a:t>
            </a:r>
          </a:p>
        </p:txBody>
      </p:sp>
    </p:spTree>
    <p:extLst>
      <p:ext uri="{BB962C8B-B14F-4D97-AF65-F5344CB8AC3E}">
        <p14:creationId xmlns:p14="http://schemas.microsoft.com/office/powerpoint/2010/main" val="2539712787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88696" y="2088943"/>
            <a:ext cx="5544853" cy="4411187"/>
          </a:xfrm>
        </p:spPr>
        <p:txBody>
          <a:bodyPr/>
          <a:lstStyle/>
          <a:p>
            <a:r>
              <a:rPr lang="en-US" sz="2133" dirty="0">
                <a:solidFill>
                  <a:schemeClr val="tx1"/>
                </a:solidFill>
              </a:rPr>
              <a:t>IBM’s Big Data estimates conclude that “each day we create 2.5 quintillion bytes of data”.</a:t>
            </a:r>
          </a:p>
          <a:p>
            <a:r>
              <a:rPr lang="en-US" sz="2133" dirty="0">
                <a:solidFill>
                  <a:schemeClr val="tx1"/>
                </a:solidFill>
              </a:rPr>
              <a:t>Five major storage problems with Big Data: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Management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Security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Redundancy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Analytics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Access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34482" y="357870"/>
            <a:ext cx="10723035" cy="1336956"/>
          </a:xfrm>
        </p:spPr>
        <p:txBody>
          <a:bodyPr/>
          <a:lstStyle/>
          <a:p>
            <a:r>
              <a:rPr lang="en-US" altLang="en-US" sz="4400" dirty="0"/>
              <a:t>What are the Challenges of Big Data?</a:t>
            </a:r>
          </a:p>
        </p:txBody>
      </p:sp>
      <p:pic>
        <p:nvPicPr>
          <p:cNvPr id="4" name="Picture 3" descr="Introduction to the Internet of Things - Mozilla Firefox">
            <a:extLst>
              <a:ext uri="{FF2B5EF4-FFF2-40B4-BE49-F238E27FC236}">
                <a16:creationId xmlns:a16="http://schemas.microsoft.com/office/drawing/2014/main" id="{B86E55EA-061A-4B41-9DC2-CB91E06952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0522" y="1989933"/>
            <a:ext cx="6154455" cy="431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80969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51E7-6E7C-442C-9203-475F08F0E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IoT Applications in Business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A30A9-A54D-4501-9290-55CDC7543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367" y="1600201"/>
            <a:ext cx="6395546" cy="434340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 Converged Network and Things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Many things are currently connected using a loose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collection of independent networks.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Independent networks are harder to incorporate into the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IoT.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Networks that would benefit from convergence: cars and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residential and office buildings (heating, ventilation,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air conditioning (HVAC), telephone service, security,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and lighting).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A converged network is a powerful network that includes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comprehensive security, analytics, and management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capabilities.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EEDEF52-378E-4B92-A9C8-01D12F22B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983" y="1600201"/>
            <a:ext cx="4219538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5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219" y="1950115"/>
            <a:ext cx="3945183" cy="3855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dirty="0"/>
              <a:t>IoT Industries and Markets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25257" y="1619480"/>
            <a:ext cx="6811977" cy="4696111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Integrated Solutions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creates new opportunities for the interaction and relationship between a variety of connected devices.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is about the integration of devices as a whole system, a holistic approach.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 integration of devices and systems creates new business opportunities and customer experiences.</a:t>
            </a:r>
          </a:p>
          <a:p>
            <a:r>
              <a:rPr lang="en-US" dirty="0">
                <a:solidFill>
                  <a:schemeClr val="tx1"/>
                </a:solidFill>
              </a:rPr>
              <a:t>The Industrial Internet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Integration of complex machinery, sensors and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software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Example: </a:t>
            </a:r>
            <a:r>
              <a:rPr lang="en-US" sz="1600" dirty="0">
                <a:solidFill>
                  <a:schemeClr val="tx1"/>
                </a:solidFill>
                <a:hlinkClick r:id="rId4"/>
              </a:rPr>
              <a:t>driverless</a:t>
            </a:r>
            <a:r>
              <a:rPr lang="en-US" sz="1600" dirty="0">
                <a:solidFill>
                  <a:schemeClr val="tx1"/>
                </a:solidFill>
              </a:rPr>
              <a:t> car uses data from different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systems to be driven safely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Most common application is predictive maintenance.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Sensors is trains, planes, and large equipment keep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track of hours of operation, machine output,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environmental factors and determine when it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needs maintenance.</a:t>
            </a:r>
          </a:p>
        </p:txBody>
      </p:sp>
    </p:spTree>
    <p:extLst>
      <p:ext uri="{BB962C8B-B14F-4D97-AF65-F5344CB8AC3E}">
        <p14:creationId xmlns:p14="http://schemas.microsoft.com/office/powerpoint/2010/main" val="1839657382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D9862-CF40-4FC6-80DD-8DFE48901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Connected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28D4E-5261-413C-9F16-EE45FBAE3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Challenges in </a:t>
            </a:r>
            <a:r>
              <a:rPr lang="en-US" sz="2000" dirty="0">
                <a:solidFill>
                  <a:schemeClr val="tx1"/>
                </a:solidFill>
                <a:hlinkClick r:id="rId3"/>
              </a:rPr>
              <a:t>Healthcare</a:t>
            </a:r>
            <a:endParaRPr lang="en-US" sz="2000" dirty="0">
              <a:solidFill>
                <a:schemeClr val="tx1"/>
              </a:solidFill>
            </a:endParaRP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Increasingly aging population.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High-demand services.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Shortages in key medical specialties.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Rising healthcare costs.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C15F06-9BBF-4BAA-BFFB-41A4529754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581" y="1600201"/>
            <a:ext cx="5016516" cy="4403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67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732367" y="107576"/>
            <a:ext cx="10723035" cy="1064694"/>
          </a:xfrm>
        </p:spPr>
        <p:txBody>
          <a:bodyPr/>
          <a:lstStyle/>
          <a:p>
            <a:pPr eaLnBrk="1" hangingPunct="1"/>
            <a:br>
              <a:rPr lang="en-US" sz="3600" dirty="0">
                <a:solidFill>
                  <a:srgbClr val="7E7E86"/>
                </a:solidFill>
                <a:latin typeface="Arial" charset="0"/>
              </a:rPr>
            </a:br>
            <a:r>
              <a:rPr lang="en-US" sz="3600" dirty="0"/>
              <a:t>Smart Cities</a:t>
            </a:r>
            <a:endParaRPr lang="en-US" sz="3600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602374" y="1356163"/>
            <a:ext cx="7318754" cy="4871059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Challenges Faced By Modern Cities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Overcrowding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Increasing pollution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Increasing traffic congestion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Inadequate parking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Inefficient use of street lighting, water, and waste management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Need for continued growth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Pressure to provide safer and more secure cities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Budget and resource constraints</a:t>
            </a:r>
          </a:p>
          <a:p>
            <a:r>
              <a:rPr lang="en-US" sz="2000" dirty="0">
                <a:solidFill>
                  <a:schemeClr val="tx1"/>
                </a:solidFill>
              </a:rPr>
              <a:t>Smart Solutions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Customer segments of a city include its citizens, visitors, industry partners, businesses, and municipal operations.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Smart cities must address the needs of these segments.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Smart City Value Propositions:</a:t>
            </a:r>
          </a:p>
          <a:p>
            <a:pPr lvl="2"/>
            <a:r>
              <a:rPr lang="en-US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Lighting</a:t>
            </a:r>
            <a:r>
              <a:rPr lang="en-US" sz="1600" dirty="0">
                <a:solidFill>
                  <a:schemeClr val="tx1"/>
                </a:solidFill>
              </a:rPr>
              <a:t>, Operations Centers, Parking, Safety and Security, Traffic, Wi-Fi.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1009" y="1210650"/>
            <a:ext cx="3064394" cy="180258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1008" y="3013235"/>
            <a:ext cx="3064394" cy="18434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1008" y="4856660"/>
            <a:ext cx="3064394" cy="1840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673186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94758" y="2170570"/>
            <a:ext cx="7002484" cy="1481138"/>
          </a:xfrm>
        </p:spPr>
        <p:txBody>
          <a:bodyPr/>
          <a:lstStyle/>
          <a:p>
            <a:pPr eaLnBrk="1" hangingPunct="1"/>
            <a:r>
              <a:rPr lang="en-CA" sz="3600" dirty="0"/>
              <a:t>Building Models of IoT Systems in Packet Tracer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833266601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3675" y="1776469"/>
            <a:ext cx="4431168" cy="3621795"/>
          </a:xfrm>
          <a:prstGeom prst="rect">
            <a:avLst/>
          </a:prstGeom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solidFill>
                  <a:srgbClr val="7E7E86"/>
                </a:solidFill>
                <a:latin typeface="Arial" charset="0"/>
              </a:rPr>
            </a:b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A Model of an IoT System</a:t>
            </a:r>
            <a:endParaRPr lang="en-US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557153" y="1448573"/>
            <a:ext cx="6780081" cy="4871059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Introducing The Home Automation Model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PT7.0 supports a wide range of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devices, such as sensors, actuators, microcontrollers, single board computers, and fog computing devices.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PT7.0 allows the design, configuration, programming, and troubleshooting of sophisticated models of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systems.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Components of the Systems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In the Smart Home example, all devices connect to the Home Gateway, which acts as a concentrator for all devices.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Sensors monitor the environment while code makes sure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values stay within a pre-defined threshold.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 code also takes appropriated actions if the monitored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values fall out of the pre-defined threshold.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The cable modem and splitter pair is what provides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Internet connectivity to the Home Gateway and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consequently, to the entire home.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746502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8734" y="2795433"/>
            <a:ext cx="4801758" cy="3924695"/>
          </a:xfrm>
          <a:prstGeom prst="rect">
            <a:avLst/>
          </a:prstGeom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4000" dirty="0">
                <a:solidFill>
                  <a:srgbClr val="7E7E86"/>
                </a:solidFill>
                <a:latin typeface="Arial" charset="0"/>
              </a:rPr>
            </a:br>
            <a:br>
              <a:rPr lang="en-US" sz="14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A Model of an IoT System (Cont.)</a:t>
            </a:r>
            <a:endParaRPr lang="en-US" sz="4000" dirty="0">
              <a:solidFill>
                <a:srgbClr val="7E7E86"/>
              </a:solidFill>
              <a:latin typeface="Arial" charset="0"/>
            </a:endParaRPr>
          </a:p>
        </p:txBody>
      </p:sp>
      <p:sp>
        <p:nvSpPr>
          <p:cNvPr id="9" name="Content Placeholder 1"/>
          <p:cNvSpPr>
            <a:spLocks noGrp="1"/>
          </p:cNvSpPr>
          <p:nvPr>
            <p:ph idx="1"/>
          </p:nvPr>
        </p:nvSpPr>
        <p:spPr>
          <a:xfrm>
            <a:off x="310830" y="1576499"/>
            <a:ext cx="8548925" cy="4871059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The SBC Code in Packet Tracer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7.0 also introduces a single board computer (SBC) and a microcontroller unit (MCU).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SBC simulates an SBC such as a Raspberry Pi.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SBC provides 2 USB ports and 10 digital I/O ports which can be used to connect </a:t>
            </a:r>
            <a:r>
              <a:rPr lang="en-US" sz="1600" dirty="0" err="1">
                <a:solidFill>
                  <a:schemeClr val="tx1"/>
                </a:solidFill>
              </a:rPr>
              <a:t>IoT</a:t>
            </a:r>
            <a:r>
              <a:rPr lang="en-US" sz="1600" dirty="0">
                <a:solidFill>
                  <a:schemeClr val="tx1"/>
                </a:solidFill>
              </a:rPr>
              <a:t> sensors and devices.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SBC has a Python interpreter built in, accessible via PT SBC’s Programming tab.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7.0 also supports an MCU emulator.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MCU can be programmed similarly to real-word MCUs.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MCU has one USB port, six digital I/O ports,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and four analog I/O ports.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PT MCU can also be programmed with Python.</a:t>
            </a:r>
            <a:endParaRPr lang="en-US" sz="2000" dirty="0">
              <a:solidFill>
                <a:schemeClr val="tx1"/>
              </a:solidFill>
            </a:endParaRPr>
          </a:p>
          <a:p>
            <a:pPr marL="228600" lvl="1" indent="0">
              <a:buNone/>
            </a:pPr>
            <a:endParaRPr lang="en-US" sz="16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497239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43F2B-A955-40EB-BCB7-8513A34B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Home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F91FB-B59D-45F6-870C-5A2240630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https://www.youtube.com/watch?v=9u9kqhHC6Ok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https://www.youtube.com/watch?v=iL_FcHC-7RA</a:t>
            </a:r>
            <a:endParaRPr lang="en-GB" dirty="0"/>
          </a:p>
          <a:p>
            <a:r>
              <a:rPr lang="en-GB" dirty="0">
                <a:hlinkClick r:id="rId4"/>
              </a:rPr>
              <a:t>https://www.youtube.com/watch?v=wF8dTaoDGiA</a:t>
            </a:r>
            <a:endParaRPr lang="en-GB" dirty="0"/>
          </a:p>
          <a:p>
            <a:r>
              <a:rPr lang="en-GB" dirty="0">
                <a:hlinkClick r:id="rId5"/>
              </a:rPr>
              <a:t>https://www.youtube.com/watch?v=hIEIGDsbKqY</a:t>
            </a:r>
            <a:endParaRPr lang="en-GB" dirty="0"/>
          </a:p>
          <a:p>
            <a:r>
              <a:rPr lang="en-GB" dirty="0">
                <a:hlinkClick r:id="rId6"/>
              </a:rPr>
              <a:t>https://www.youtube.com/watch?v=F-mEA5RN_yo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01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86F55-014B-40BC-A0CE-1E847F8BD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61" y="2993770"/>
            <a:ext cx="10723035" cy="1336956"/>
          </a:xfrm>
        </p:spPr>
        <p:txBody>
          <a:bodyPr/>
          <a:lstStyle/>
          <a:p>
            <a:r>
              <a:rPr lang="en-GB" dirty="0"/>
              <a:t>Summary</a:t>
            </a:r>
            <a:br>
              <a:rPr lang="en-GB" dirty="0"/>
            </a:br>
            <a:r>
              <a:rPr lang="en-GB" dirty="0"/>
              <a:t>&amp;</a:t>
            </a:r>
            <a:br>
              <a:rPr lang="en-GB" dirty="0"/>
            </a:br>
            <a:r>
              <a:rPr lang="en-GB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42312638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2889</TotalTime>
  <Words>1447</Words>
  <Application>Microsoft Office PowerPoint</Application>
  <PresentationFormat>Widescreen</PresentationFormat>
  <Paragraphs>187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News Gothic MT</vt:lpstr>
      <vt:lpstr>Wingdings 2</vt:lpstr>
      <vt:lpstr>Breeze</vt:lpstr>
      <vt:lpstr>Connected World</vt:lpstr>
      <vt:lpstr>Everything is Programmable</vt:lpstr>
      <vt:lpstr>  What is Code?</vt:lpstr>
      <vt:lpstr>  Code Does the Job!</vt:lpstr>
      <vt:lpstr>  Lending Intelligence</vt:lpstr>
      <vt:lpstr>  Fog and Cloud Services</vt:lpstr>
      <vt:lpstr>Fog and Cloud Services (cont’d)</vt:lpstr>
      <vt:lpstr> Fog Computing</vt:lpstr>
      <vt:lpstr> Big Data</vt:lpstr>
      <vt:lpstr> Big Data (cont’d)</vt:lpstr>
      <vt:lpstr> Security Concerns in the IoT</vt:lpstr>
      <vt:lpstr>Security Concerns in the IoT (cont’d)</vt:lpstr>
      <vt:lpstr>What are the Challenges of Big Data?</vt:lpstr>
      <vt:lpstr>IoT Applications in Business</vt:lpstr>
      <vt:lpstr>  IoT Industries and Markets</vt:lpstr>
      <vt:lpstr>Connected Healthcare</vt:lpstr>
      <vt:lpstr> Smart Cities</vt:lpstr>
      <vt:lpstr>Building Models of IoT Systems in Packet Tracer</vt:lpstr>
      <vt:lpstr>  A Model of an IoT System</vt:lpstr>
      <vt:lpstr>  A Model of an IoT System (Cont.)</vt:lpstr>
      <vt:lpstr>Smart Home examples</vt:lpstr>
      <vt:lpstr>Summary &amp; Questions 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241</cp:revision>
  <dcterms:created xsi:type="dcterms:W3CDTF">2011-10-03T10:20:59Z</dcterms:created>
  <dcterms:modified xsi:type="dcterms:W3CDTF">2020-03-10T16:23:10Z</dcterms:modified>
</cp:coreProperties>
</file>