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59" r:id="rId3"/>
    <p:sldId id="257" r:id="rId4"/>
    <p:sldId id="258"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8" autoAdjust="0"/>
    <p:restoredTop sz="94660"/>
  </p:normalViewPr>
  <p:slideViewPr>
    <p:cSldViewPr snapToGrid="0">
      <p:cViewPr varScale="1">
        <p:scale>
          <a:sx n="86" d="100"/>
          <a:sy n="86" d="100"/>
        </p:scale>
        <p:origin x="4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2879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21267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220974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51800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479731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136683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141408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800125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49295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728599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12/5/2022</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647638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12/5/2022</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3335831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blog.vantagecircle.com/employee-engagement-hospitality-industry/" TargetMode="External"/><Relationship Id="rId2" Type="http://schemas.openxmlformats.org/officeDocument/2006/relationships/hyperlink" Target="https://www.quantumworkplace.com/future-of-work/what-is-employee-engagement-definition" TargetMode="External"/><Relationship Id="rId1" Type="http://schemas.openxmlformats.org/officeDocument/2006/relationships/slideLayout" Target="../slideLayouts/slideLayout1.xml"/><Relationship Id="rId5" Type="http://schemas.openxmlformats.org/officeDocument/2006/relationships/hyperlink" Target="https://blog.rewardian.com/why-is-employee-engagement-in-the-hospitality-industry-important" TargetMode="External"/><Relationship Id="rId4" Type="http://schemas.openxmlformats.org/officeDocument/2006/relationships/hyperlink" Target="https://www.engagementmultiplier.com/resources/engaged-employees-happy-guests-how-employee-engagement-works-in-the-hospitality-indust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Freeform: Shape 37">
            <a:extLst>
              <a:ext uri="{FF2B5EF4-FFF2-40B4-BE49-F238E27FC236}">
                <a16:creationId xmlns:a16="http://schemas.microsoft.com/office/drawing/2014/main" id="{9EB54D17-3792-403D-9127-495845021D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0" name="Rectangle 39">
            <a:extLst>
              <a:ext uri="{FF2B5EF4-FFF2-40B4-BE49-F238E27FC236}">
                <a16:creationId xmlns:a16="http://schemas.microsoft.com/office/drawing/2014/main" id="{23076A4E-38BA-4BCB-BE40-AD144E24ED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5CAB200E-D5C4-3B7B-CB7C-24BBEA75FA51}"/>
              </a:ext>
            </a:extLst>
          </p:cNvPr>
          <p:cNvPicPr>
            <a:picLocks noChangeAspect="1"/>
          </p:cNvPicPr>
          <p:nvPr/>
        </p:nvPicPr>
        <p:blipFill rotWithShape="1">
          <a:blip r:embed="rId2">
            <a:alphaModFix/>
          </a:blip>
          <a:srcRect l="14815" r="22518"/>
          <a:stretch/>
        </p:blipFill>
        <p:spPr>
          <a:xfrm>
            <a:off x="-2578" y="10"/>
            <a:ext cx="6095999" cy="6857990"/>
          </a:xfrm>
          <a:prstGeom prst="rect">
            <a:avLst/>
          </a:prstGeom>
        </p:spPr>
      </p:pic>
      <p:sp>
        <p:nvSpPr>
          <p:cNvPr id="51" name="Rectangle 5">
            <a:extLst>
              <a:ext uri="{FF2B5EF4-FFF2-40B4-BE49-F238E27FC236}">
                <a16:creationId xmlns:a16="http://schemas.microsoft.com/office/drawing/2014/main" id="{B572D2B0-57F9-4D28-8840-98CD625393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9DBEE4-FAAA-6A04-DB63-F4045029E795}"/>
              </a:ext>
            </a:extLst>
          </p:cNvPr>
          <p:cNvSpPr>
            <a:spLocks noGrp="1"/>
          </p:cNvSpPr>
          <p:nvPr>
            <p:ph type="ctrTitle"/>
          </p:nvPr>
        </p:nvSpPr>
        <p:spPr>
          <a:xfrm>
            <a:off x="1555377" y="1737360"/>
            <a:ext cx="2985247" cy="2524187"/>
          </a:xfrm>
        </p:spPr>
        <p:txBody>
          <a:bodyPr vert="horz" lIns="91440" tIns="45720" rIns="91440" bIns="45720" rtlCol="0" anchor="ctr">
            <a:normAutofit/>
          </a:bodyPr>
          <a:lstStyle/>
          <a:p>
            <a:r>
              <a:rPr lang="en-US" sz="3200" cap="none"/>
              <a:t>Employee Engagement</a:t>
            </a:r>
          </a:p>
        </p:txBody>
      </p:sp>
      <p:sp>
        <p:nvSpPr>
          <p:cNvPr id="3" name="Subtitle 2">
            <a:extLst>
              <a:ext uri="{FF2B5EF4-FFF2-40B4-BE49-F238E27FC236}">
                <a16:creationId xmlns:a16="http://schemas.microsoft.com/office/drawing/2014/main" id="{C0D589D2-3F0A-043B-B71B-2CB245C44F51}"/>
              </a:ext>
            </a:extLst>
          </p:cNvPr>
          <p:cNvSpPr>
            <a:spLocks noGrp="1"/>
          </p:cNvSpPr>
          <p:nvPr>
            <p:ph type="subTitle" idx="1"/>
          </p:nvPr>
        </p:nvSpPr>
        <p:spPr>
          <a:xfrm>
            <a:off x="7086600" y="1007160"/>
            <a:ext cx="4112222" cy="4838700"/>
          </a:xfrm>
        </p:spPr>
        <p:txBody>
          <a:bodyPr vert="horz" lIns="91440" tIns="45720" rIns="91440" bIns="45720" rtlCol="0" anchor="ctr">
            <a:normAutofit/>
          </a:bodyPr>
          <a:lstStyle/>
          <a:p>
            <a:pPr>
              <a:lnSpc>
                <a:spcPct val="110000"/>
              </a:lnSpc>
            </a:pPr>
            <a:r>
              <a:rPr lang="en-US"/>
              <a:t>Student name: Antonela Costiuc</a:t>
            </a:r>
          </a:p>
          <a:p>
            <a:pPr>
              <a:lnSpc>
                <a:spcPct val="110000"/>
              </a:lnSpc>
            </a:pPr>
            <a:r>
              <a:rPr lang="en-US"/>
              <a:t>Student number: 2117337</a:t>
            </a:r>
          </a:p>
          <a:p>
            <a:pPr>
              <a:lnSpc>
                <a:spcPct val="110000"/>
              </a:lnSpc>
            </a:pPr>
            <a:r>
              <a:rPr lang="en-US"/>
              <a:t>Module name: Operating Hotel Facilities ( BMIH4006)</a:t>
            </a:r>
          </a:p>
          <a:p>
            <a:pPr>
              <a:lnSpc>
                <a:spcPct val="110000"/>
              </a:lnSpc>
            </a:pPr>
            <a:r>
              <a:rPr lang="en-US"/>
              <a:t>Lecturer name: Ffion Cumberpatch</a:t>
            </a:r>
          </a:p>
        </p:txBody>
      </p:sp>
      <p:grpSp>
        <p:nvGrpSpPr>
          <p:cNvPr id="52" name="Group 43">
            <a:extLst>
              <a:ext uri="{FF2B5EF4-FFF2-40B4-BE49-F238E27FC236}">
                <a16:creationId xmlns:a16="http://schemas.microsoft.com/office/drawing/2014/main" id="{7CD49DFA-3E95-4EE4-8505-DADB9ABC708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53" name="Rectangle 44">
              <a:extLst>
                <a:ext uri="{FF2B5EF4-FFF2-40B4-BE49-F238E27FC236}">
                  <a16:creationId xmlns:a16="http://schemas.microsoft.com/office/drawing/2014/main" id="{36D817C6-71C0-49E6-8B19-E9E9217A2B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6" name="Straight Connector 45">
              <a:extLst>
                <a:ext uri="{FF2B5EF4-FFF2-40B4-BE49-F238E27FC236}">
                  <a16:creationId xmlns:a16="http://schemas.microsoft.com/office/drawing/2014/main" id="{A23AD9A9-354F-444B-9370-B698970FEF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27F4928-516E-4CF1-8E81-C485279708A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85698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33" name="Rectangle 3132">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35"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35899"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4" name="Title 1">
            <a:extLst>
              <a:ext uri="{FF2B5EF4-FFF2-40B4-BE49-F238E27FC236}">
                <a16:creationId xmlns:a16="http://schemas.microsoft.com/office/drawing/2014/main" id="{73C5A80E-74B0-EFC8-7D21-5A03E59013D9}"/>
              </a:ext>
            </a:extLst>
          </p:cNvPr>
          <p:cNvSpPr>
            <a:spLocks noGrp="1"/>
          </p:cNvSpPr>
          <p:nvPr>
            <p:ph type="title"/>
          </p:nvPr>
        </p:nvSpPr>
        <p:spPr>
          <a:xfrm>
            <a:off x="7150882" y="1000366"/>
            <a:ext cx="3995397" cy="1239627"/>
          </a:xfrm>
        </p:spPr>
        <p:txBody>
          <a:bodyPr vert="horz" lIns="91440" tIns="45720" rIns="91440" bIns="45720" rtlCol="0" anchor="b">
            <a:normAutofit/>
          </a:bodyPr>
          <a:lstStyle/>
          <a:p>
            <a:pPr algn="ctr"/>
            <a:r>
              <a:rPr lang="en-US" kern="1200" cap="all" spc="390" baseline="0" dirty="0">
                <a:latin typeface="+mj-lt"/>
                <a:ea typeface="+mj-ea"/>
                <a:cs typeface="+mj-cs"/>
              </a:rPr>
              <a:t>Definition  </a:t>
            </a:r>
          </a:p>
        </p:txBody>
      </p:sp>
      <p:sp>
        <p:nvSpPr>
          <p:cNvPr id="3118" name="Content Placeholder 3117">
            <a:extLst>
              <a:ext uri="{FF2B5EF4-FFF2-40B4-BE49-F238E27FC236}">
                <a16:creationId xmlns:a16="http://schemas.microsoft.com/office/drawing/2014/main" id="{3358D923-672B-4814-F1EB-65FE254B0870}"/>
              </a:ext>
            </a:extLst>
          </p:cNvPr>
          <p:cNvSpPr>
            <a:spLocks noGrp="1"/>
          </p:cNvSpPr>
          <p:nvPr>
            <p:ph idx="1"/>
          </p:nvPr>
        </p:nvSpPr>
        <p:spPr>
          <a:xfrm>
            <a:off x="7279965" y="2884394"/>
            <a:ext cx="3866314" cy="3610665"/>
          </a:xfrm>
        </p:spPr>
        <p:txBody>
          <a:bodyPr>
            <a:normAutofit/>
          </a:bodyPr>
          <a:lstStyle/>
          <a:p>
            <a:pPr algn="ctr">
              <a:lnSpc>
                <a:spcPct val="100000"/>
              </a:lnSpc>
            </a:pPr>
            <a:r>
              <a:rPr lang="en-US" sz="1400" dirty="0"/>
              <a:t>In 1993, Schmidt et al. suggested a connection between the established perception of  `job satisfaction` and employee engagement with the definition: “ an employee's involvement with, commitment to, and satisfaction with work. Employee engagement is a part of employee retention.” This description fit in the characteristic concepts of employment happiness (Smith et al.,1969), and structural commitment (Meyer and Allen,1991).</a:t>
            </a:r>
          </a:p>
          <a:p>
            <a:pPr algn="ctr">
              <a:lnSpc>
                <a:spcPct val="100000"/>
              </a:lnSpc>
            </a:pPr>
            <a:r>
              <a:rPr lang="en-US" sz="1400" dirty="0"/>
              <a:t>Meanings of  employee engagement differ in the heaviness they provide  to the individual versus the organization in making engagement.</a:t>
            </a:r>
          </a:p>
        </p:txBody>
      </p:sp>
      <p:pic>
        <p:nvPicPr>
          <p:cNvPr id="3074" name="Picture 2" descr="See the source image">
            <a:extLst>
              <a:ext uri="{FF2B5EF4-FFF2-40B4-BE49-F238E27FC236}">
                <a16:creationId xmlns:a16="http://schemas.microsoft.com/office/drawing/2014/main" id="{33BA85CE-295B-10BB-3455-85E35AB7C47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3901" y="2356536"/>
            <a:ext cx="5372100" cy="2229421"/>
          </a:xfrm>
          <a:prstGeom prst="rect">
            <a:avLst/>
          </a:prstGeom>
          <a:noFill/>
          <a:extLst>
            <a:ext uri="{909E8E84-426E-40DD-AFC4-6F175D3DCCD1}">
              <a14:hiddenFill xmlns:a14="http://schemas.microsoft.com/office/drawing/2010/main">
                <a:solidFill>
                  <a:srgbClr val="FFFFFF"/>
                </a:solidFill>
              </a14:hiddenFill>
            </a:ext>
          </a:extLst>
        </p:spPr>
      </p:pic>
      <p:grpSp>
        <p:nvGrpSpPr>
          <p:cNvPr id="3137" name="Group 3136">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92478" y="2543656"/>
            <a:ext cx="867485" cy="115439"/>
            <a:chOff x="8910933" y="1861308"/>
            <a:chExt cx="867485" cy="115439"/>
          </a:xfrm>
        </p:grpSpPr>
        <p:sp>
          <p:nvSpPr>
            <p:cNvPr id="3138" name="Rectangle 3137">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39" name="Straight Connector 3138">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140" name="Straight Connector 3139">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62231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6" name="Rectangle 1085">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8" name="Rectangle 1087">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0" name="Rectangle 1089">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F0FABD-9246-288E-AB37-FA9B3D17F38E}"/>
              </a:ext>
            </a:extLst>
          </p:cNvPr>
          <p:cNvSpPr>
            <a:spLocks noGrp="1"/>
          </p:cNvSpPr>
          <p:nvPr>
            <p:ph type="title"/>
          </p:nvPr>
        </p:nvSpPr>
        <p:spPr>
          <a:xfrm>
            <a:off x="6042995" y="722376"/>
            <a:ext cx="5129972" cy="1288825"/>
          </a:xfrm>
        </p:spPr>
        <p:txBody>
          <a:bodyPr anchor="b">
            <a:normAutofit/>
          </a:bodyPr>
          <a:lstStyle/>
          <a:p>
            <a:pPr algn="ctr"/>
            <a:endParaRPr lang="en-GB"/>
          </a:p>
        </p:txBody>
      </p:sp>
      <p:sp>
        <p:nvSpPr>
          <p:cNvPr id="1058" name="Content Placeholder 1029">
            <a:extLst>
              <a:ext uri="{FF2B5EF4-FFF2-40B4-BE49-F238E27FC236}">
                <a16:creationId xmlns:a16="http://schemas.microsoft.com/office/drawing/2014/main" id="{74D637E3-3D6C-DE7A-B309-1CDC1DDAAE3D}"/>
              </a:ext>
            </a:extLst>
          </p:cNvPr>
          <p:cNvSpPr>
            <a:spLocks noGrp="1"/>
          </p:cNvSpPr>
          <p:nvPr>
            <p:ph idx="1"/>
          </p:nvPr>
        </p:nvSpPr>
        <p:spPr>
          <a:xfrm>
            <a:off x="6125052" y="2478581"/>
            <a:ext cx="4965859" cy="3028597"/>
          </a:xfrm>
        </p:spPr>
        <p:txBody>
          <a:bodyPr anchor="ctr">
            <a:normAutofit/>
          </a:bodyPr>
          <a:lstStyle/>
          <a:p>
            <a:pPr algn="ctr"/>
            <a:r>
              <a:rPr lang="en-GB" b="0" i="0">
                <a:effectLst/>
                <a:latin typeface="Proxima Nova Rg"/>
              </a:rPr>
              <a:t>Employee engagement is the strong point of the psychological and responsive assembly workers feel in the direction of the work they do, their teams, and their organization.</a:t>
            </a:r>
            <a:endParaRPr lang="en-US" dirty="0"/>
          </a:p>
        </p:txBody>
      </p:sp>
      <p:pic>
        <p:nvPicPr>
          <p:cNvPr id="4" name="Picture 2" descr="employee engagement definition">
            <a:extLst>
              <a:ext uri="{FF2B5EF4-FFF2-40B4-BE49-F238E27FC236}">
                <a16:creationId xmlns:a16="http://schemas.microsoft.com/office/drawing/2014/main" id="{09463152-BD71-98A3-CB31-60C50B65131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49694" y="1548843"/>
            <a:ext cx="4874358" cy="3632757"/>
          </a:xfrm>
          <a:prstGeom prst="rect">
            <a:avLst/>
          </a:prstGeom>
          <a:noFill/>
          <a:extLst>
            <a:ext uri="{909E8E84-426E-40DD-AFC4-6F175D3DCCD1}">
              <a14:hiddenFill xmlns:a14="http://schemas.microsoft.com/office/drawing/2010/main">
                <a:solidFill>
                  <a:srgbClr val="FFFFFF"/>
                </a:solidFill>
              </a14:hiddenFill>
            </a:ext>
          </a:extLst>
        </p:spPr>
      </p:pic>
      <p:grpSp>
        <p:nvGrpSpPr>
          <p:cNvPr id="1111" name="Group 1091">
            <a:extLst>
              <a:ext uri="{FF2B5EF4-FFF2-40B4-BE49-F238E27FC236}">
                <a16:creationId xmlns:a16="http://schemas.microsoft.com/office/drawing/2014/main" id="{D87FFE71-34DC-4C53-AE0F-6B141D081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74239" y="5850225"/>
            <a:ext cx="867485" cy="115439"/>
            <a:chOff x="8910933" y="1861308"/>
            <a:chExt cx="867485" cy="115439"/>
          </a:xfrm>
        </p:grpSpPr>
        <p:sp>
          <p:nvSpPr>
            <p:cNvPr id="1112" name="Rectangle 1092">
              <a:extLst>
                <a:ext uri="{FF2B5EF4-FFF2-40B4-BE49-F238E27FC236}">
                  <a16:creationId xmlns:a16="http://schemas.microsoft.com/office/drawing/2014/main" id="{37DF92F1-0E20-46AC-BB8F-F66926B40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094" name="Straight Connector 1093">
              <a:extLst>
                <a:ext uri="{FF2B5EF4-FFF2-40B4-BE49-F238E27FC236}">
                  <a16:creationId xmlns:a16="http://schemas.microsoft.com/office/drawing/2014/main" id="{FFA14CB4-8459-4D23-B4FF-8F9868E3FC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95" name="Straight Connector 1094">
              <a:extLst>
                <a:ext uri="{FF2B5EF4-FFF2-40B4-BE49-F238E27FC236}">
                  <a16:creationId xmlns:a16="http://schemas.microsoft.com/office/drawing/2014/main" id="{7A0C763F-37C4-4E00-AEB2-8867F4AA2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00265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80" name="Rectangle 206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1"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35899"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BAA198-E9E5-EF55-80B5-3ED6B6E8598A}"/>
              </a:ext>
            </a:extLst>
          </p:cNvPr>
          <p:cNvSpPr>
            <a:spLocks noGrp="1"/>
          </p:cNvSpPr>
          <p:nvPr>
            <p:ph type="title"/>
          </p:nvPr>
        </p:nvSpPr>
        <p:spPr>
          <a:xfrm>
            <a:off x="7150882" y="1000366"/>
            <a:ext cx="3995397" cy="1239627"/>
          </a:xfrm>
        </p:spPr>
        <p:txBody>
          <a:bodyPr anchor="b">
            <a:normAutofit/>
          </a:bodyPr>
          <a:lstStyle/>
          <a:p>
            <a:pPr algn="ctr"/>
            <a:endParaRPr lang="en-GB"/>
          </a:p>
        </p:txBody>
      </p:sp>
      <p:sp>
        <p:nvSpPr>
          <p:cNvPr id="3" name="Content Placeholder 2">
            <a:extLst>
              <a:ext uri="{FF2B5EF4-FFF2-40B4-BE49-F238E27FC236}">
                <a16:creationId xmlns:a16="http://schemas.microsoft.com/office/drawing/2014/main" id="{64AF27DF-DB98-87D5-445A-DDDA59377A4B}"/>
              </a:ext>
            </a:extLst>
          </p:cNvPr>
          <p:cNvSpPr>
            <a:spLocks noGrp="1"/>
          </p:cNvSpPr>
          <p:nvPr>
            <p:ph idx="1"/>
          </p:nvPr>
        </p:nvSpPr>
        <p:spPr>
          <a:xfrm>
            <a:off x="7279965" y="2884395"/>
            <a:ext cx="3766670" cy="2469140"/>
          </a:xfrm>
        </p:spPr>
        <p:txBody>
          <a:bodyPr>
            <a:normAutofit/>
          </a:bodyPr>
          <a:lstStyle/>
          <a:p>
            <a:pPr algn="ctr">
              <a:lnSpc>
                <a:spcPct val="100000"/>
              </a:lnSpc>
            </a:pPr>
            <a:r>
              <a:rPr lang="en-GB" sz="1700" b="0" i="0">
                <a:effectLst/>
                <a:latin typeface="Inter"/>
              </a:rPr>
              <a:t>In latest years here has been a heaviness of confirmation advising that engagement has a meaningfully progressive effect on production, performance and structural support, as well as discrete comfort, and a meaningfully bad effect on intending  to quit and non-attendance from the work place.</a:t>
            </a:r>
            <a:endParaRPr lang="en-GB" sz="1700"/>
          </a:p>
        </p:txBody>
      </p:sp>
      <p:pic>
        <p:nvPicPr>
          <p:cNvPr id="2050" name="Picture 2" descr="Image result for employee engagement definition">
            <a:extLst>
              <a:ext uri="{FF2B5EF4-FFF2-40B4-BE49-F238E27FC236}">
                <a16:creationId xmlns:a16="http://schemas.microsoft.com/office/drawing/2014/main" id="{23B7154E-596B-9A74-9C9B-A4E4E3AE68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314" r="13656" b="1"/>
          <a:stretch/>
        </p:blipFill>
        <p:spPr bwMode="auto">
          <a:xfrm>
            <a:off x="967852" y="723900"/>
            <a:ext cx="4884198" cy="5494694"/>
          </a:xfrm>
          <a:prstGeom prst="rect">
            <a:avLst/>
          </a:prstGeom>
          <a:noFill/>
          <a:extLst>
            <a:ext uri="{909E8E84-426E-40DD-AFC4-6F175D3DCCD1}">
              <a14:hiddenFill xmlns:a14="http://schemas.microsoft.com/office/drawing/2010/main">
                <a:solidFill>
                  <a:srgbClr val="FFFFFF"/>
                </a:solidFill>
              </a14:hiddenFill>
            </a:ext>
          </a:extLst>
        </p:spPr>
      </p:pic>
      <p:grpSp>
        <p:nvGrpSpPr>
          <p:cNvPr id="2082" name="Group 207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92478" y="2543656"/>
            <a:ext cx="867485" cy="115439"/>
            <a:chOff x="8910933" y="1861308"/>
            <a:chExt cx="867485" cy="115439"/>
          </a:xfrm>
        </p:grpSpPr>
        <p:sp>
          <p:nvSpPr>
            <p:cNvPr id="2074" name="Rectangle 207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83" name="Straight Connector 207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84" name="Straight Connector 207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67949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C26C147-4F92-71C0-0400-6A5435DB55A0}"/>
              </a:ext>
            </a:extLst>
          </p:cNvPr>
          <p:cNvSpPr>
            <a:spLocks noGrp="1"/>
          </p:cNvSpPr>
          <p:nvPr>
            <p:ph type="title"/>
          </p:nvPr>
        </p:nvSpPr>
        <p:spPr/>
        <p:txBody>
          <a:bodyPr/>
          <a:lstStyle/>
          <a:p>
            <a:r>
              <a:rPr lang="en-GB" dirty="0"/>
              <a:t>Employee engagement within the Hospitality Industry</a:t>
            </a:r>
          </a:p>
        </p:txBody>
      </p:sp>
      <p:pic>
        <p:nvPicPr>
          <p:cNvPr id="4098" name="Picture 2" descr="See the source image">
            <a:extLst>
              <a:ext uri="{FF2B5EF4-FFF2-40B4-BE49-F238E27FC236}">
                <a16:creationId xmlns:a16="http://schemas.microsoft.com/office/drawing/2014/main" id="{71641EDA-8283-1A62-08EE-9F70CFB184DC}"/>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tretch/>
        </p:blipFill>
        <p:spPr bwMode="auto">
          <a:xfrm>
            <a:off x="928484" y="2155370"/>
            <a:ext cx="4953000" cy="399832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8877F225-C440-1243-599B-C2B8F0E8DC72}"/>
              </a:ext>
            </a:extLst>
          </p:cNvPr>
          <p:cNvSpPr>
            <a:spLocks noGrp="1"/>
          </p:cNvSpPr>
          <p:nvPr>
            <p:ph sz="half" idx="2"/>
          </p:nvPr>
        </p:nvSpPr>
        <p:spPr/>
        <p:txBody>
          <a:bodyPr>
            <a:normAutofit fontScale="85000" lnSpcReduction="10000"/>
          </a:bodyPr>
          <a:lstStyle/>
          <a:p>
            <a:r>
              <a:rPr lang="en-GB" b="0" i="0" dirty="0">
                <a:solidFill>
                  <a:srgbClr val="111A07"/>
                </a:solidFill>
                <a:effectLst/>
                <a:latin typeface="Poppins" panose="00000500000000000000" pitchFamily="2" charset="0"/>
              </a:rPr>
              <a:t>Employee engagement is significant in all businesses, but the hospitality industry in particular. The hospitality industry is customer service focussed, what is mean the employees are exclusive type representatives. One mistake up  can be the difference among a pleased customer  and an mad one. Experienced, competent employees are more skilled  in simply given that  customers the greatest experience possible, and the method to keep these employees nearby and happy with their place of work is to keep them engaged.</a:t>
            </a:r>
            <a:endParaRPr lang="en-GB" dirty="0"/>
          </a:p>
        </p:txBody>
      </p:sp>
    </p:spTree>
    <p:extLst>
      <p:ext uri="{BB962C8B-B14F-4D97-AF65-F5344CB8AC3E}">
        <p14:creationId xmlns:p14="http://schemas.microsoft.com/office/powerpoint/2010/main" val="10538782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835AD-B241-1E98-E5A1-D5370BC49801}"/>
              </a:ext>
            </a:extLst>
          </p:cNvPr>
          <p:cNvSpPr>
            <a:spLocks noGrp="1"/>
          </p:cNvSpPr>
          <p:nvPr>
            <p:ph type="title"/>
          </p:nvPr>
        </p:nvSpPr>
        <p:spPr/>
        <p:txBody>
          <a:bodyPr/>
          <a:lstStyle/>
          <a:p>
            <a:r>
              <a:rPr lang="en-GB" dirty="0"/>
              <a:t>To keep the employees engaged, need to be followed a few steps:</a:t>
            </a:r>
          </a:p>
        </p:txBody>
      </p:sp>
      <p:sp>
        <p:nvSpPr>
          <p:cNvPr id="4" name="Content Placeholder 3">
            <a:extLst>
              <a:ext uri="{FF2B5EF4-FFF2-40B4-BE49-F238E27FC236}">
                <a16:creationId xmlns:a16="http://schemas.microsoft.com/office/drawing/2014/main" id="{BA65DC13-80C0-2FFD-482C-A681058A5C8D}"/>
              </a:ext>
            </a:extLst>
          </p:cNvPr>
          <p:cNvSpPr>
            <a:spLocks noGrp="1"/>
          </p:cNvSpPr>
          <p:nvPr>
            <p:ph sz="half" idx="2"/>
          </p:nvPr>
        </p:nvSpPr>
        <p:spPr/>
        <p:txBody>
          <a:bodyPr>
            <a:normAutofit fontScale="85000" lnSpcReduction="20000"/>
          </a:bodyPr>
          <a:lstStyle/>
          <a:p>
            <a:r>
              <a:rPr lang="en-GB" b="1" i="0" dirty="0">
                <a:solidFill>
                  <a:srgbClr val="2C2D4F"/>
                </a:solidFill>
                <a:effectLst/>
                <a:latin typeface="Albra"/>
              </a:rPr>
              <a:t>Rewards and Recognition</a:t>
            </a:r>
          </a:p>
          <a:p>
            <a:r>
              <a:rPr lang="en-GB" b="0" i="0" dirty="0">
                <a:solidFill>
                  <a:srgbClr val="2C2D4F"/>
                </a:solidFill>
                <a:effectLst/>
                <a:latin typeface="Lato" panose="020B0604020202020204" pitchFamily="34" charset="0"/>
              </a:rPr>
              <a:t>Therefore, hospitality organizations need think through making a well-proportioned however flexible reward-recognition background. It would encourage employees to reach organizational objectives while get-together their individual requirements.</a:t>
            </a:r>
          </a:p>
          <a:p>
            <a:r>
              <a:rPr lang="en-GB" b="1" i="0" dirty="0">
                <a:solidFill>
                  <a:srgbClr val="2C2D4F"/>
                </a:solidFill>
                <a:effectLst/>
                <a:latin typeface="Albra"/>
              </a:rPr>
              <a:t>Freebies</a:t>
            </a:r>
          </a:p>
          <a:p>
            <a:r>
              <a:rPr lang="en-GB" b="0" i="0" dirty="0">
                <a:solidFill>
                  <a:srgbClr val="2C2D4F"/>
                </a:solidFill>
                <a:effectLst/>
                <a:latin typeface="Lato" panose="020F0502020204030203" pitchFamily="34" charset="0"/>
              </a:rPr>
              <a:t>In the hospitality industry, it is important to think of labours at all work stages. Start from housekeeping to the front desk, making them feel extraordinary is vital. It is a good clue to offer them freebees similar to fresh fruits, coffee, or soft drinks all through the day.</a:t>
            </a:r>
            <a:endParaRPr lang="en-GB" dirty="0"/>
          </a:p>
        </p:txBody>
      </p:sp>
      <p:pic>
        <p:nvPicPr>
          <p:cNvPr id="5124" name="Picture 4" descr="See related image detail">
            <a:extLst>
              <a:ext uri="{FF2B5EF4-FFF2-40B4-BE49-F238E27FC236}">
                <a16:creationId xmlns:a16="http://schemas.microsoft.com/office/drawing/2014/main" id="{5D7C655E-829C-A004-3172-43091E9D772A}"/>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28701" y="2155370"/>
            <a:ext cx="4953000" cy="3998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9552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C65C8-44E7-92A6-6B07-7A6EE842A786}"/>
              </a:ext>
            </a:extLst>
          </p:cNvPr>
          <p:cNvSpPr>
            <a:spLocks noGrp="1"/>
          </p:cNvSpPr>
          <p:nvPr>
            <p:ph type="title"/>
          </p:nvPr>
        </p:nvSpPr>
        <p:spPr/>
        <p:txBody>
          <a:bodyPr/>
          <a:lstStyle/>
          <a:p>
            <a:endParaRPr lang="en-GB" dirty="0"/>
          </a:p>
        </p:txBody>
      </p:sp>
      <p:sp>
        <p:nvSpPr>
          <p:cNvPr id="4" name="Content Placeholder 3">
            <a:extLst>
              <a:ext uri="{FF2B5EF4-FFF2-40B4-BE49-F238E27FC236}">
                <a16:creationId xmlns:a16="http://schemas.microsoft.com/office/drawing/2014/main" id="{C17AB2C4-E00B-34A5-63CE-0BB3C25678E3}"/>
              </a:ext>
            </a:extLst>
          </p:cNvPr>
          <p:cNvSpPr>
            <a:spLocks noGrp="1"/>
          </p:cNvSpPr>
          <p:nvPr>
            <p:ph sz="half" idx="2"/>
          </p:nvPr>
        </p:nvSpPr>
        <p:spPr>
          <a:xfrm>
            <a:off x="5899355" y="723901"/>
            <a:ext cx="5263945" cy="5429792"/>
          </a:xfrm>
        </p:spPr>
        <p:txBody>
          <a:bodyPr>
            <a:normAutofit/>
          </a:bodyPr>
          <a:lstStyle/>
          <a:p>
            <a:r>
              <a:rPr lang="en-GB" b="1" i="0" dirty="0">
                <a:solidFill>
                  <a:srgbClr val="2C2D4F"/>
                </a:solidFill>
                <a:effectLst/>
                <a:latin typeface="Albra"/>
              </a:rPr>
              <a:t>Compensatory Time</a:t>
            </a:r>
          </a:p>
          <a:p>
            <a:r>
              <a:rPr lang="en-GB" b="0" i="0" dirty="0">
                <a:solidFill>
                  <a:srgbClr val="2C2D4F"/>
                </a:solidFill>
                <a:effectLst/>
                <a:latin typeface="Lato" panose="020F0502020204030203" pitchFamily="34" charset="0"/>
              </a:rPr>
              <a:t>The hospitality industry can be influenced by customers disposable income and holiday period. Then, there is continuous work, which can have emotional impact for these workers lives. So, a small break is often the best thing you can deal a hospitality employee.</a:t>
            </a:r>
          </a:p>
          <a:p>
            <a:r>
              <a:rPr lang="en-GB" b="1" i="0" dirty="0">
                <a:solidFill>
                  <a:srgbClr val="2C2D4F"/>
                </a:solidFill>
                <a:effectLst/>
                <a:latin typeface="Albra"/>
              </a:rPr>
              <a:t>Friendly Competitions</a:t>
            </a:r>
          </a:p>
          <a:p>
            <a:r>
              <a:rPr lang="en-GB" b="0" i="0" dirty="0">
                <a:solidFill>
                  <a:srgbClr val="2C2D4F"/>
                </a:solidFill>
                <a:effectLst/>
                <a:latin typeface="Lato" panose="020F0502020204030203" pitchFamily="34" charset="0"/>
              </a:rPr>
              <a:t>Responsive race between employees can advantage organizational sales and employee engagement. </a:t>
            </a:r>
            <a:r>
              <a:rPr lang="en-GB" dirty="0">
                <a:solidFill>
                  <a:srgbClr val="2C2D4F"/>
                </a:solidFill>
                <a:latin typeface="Lato" panose="020F0502020204030203" pitchFamily="34" charset="0"/>
              </a:rPr>
              <a:t>Encourage</a:t>
            </a:r>
            <a:r>
              <a:rPr lang="en-GB" b="0" i="0" dirty="0">
                <a:solidFill>
                  <a:srgbClr val="2C2D4F"/>
                </a:solidFill>
                <a:effectLst/>
                <a:latin typeface="Lato" panose="020F0502020204030203" pitchFamily="34" charset="0"/>
              </a:rPr>
              <a:t> your employees for reaching their objectives and occasionally, for giving their best.</a:t>
            </a:r>
            <a:endParaRPr lang="en-GB" b="1" i="0" dirty="0">
              <a:solidFill>
                <a:srgbClr val="2C2D4F"/>
              </a:solidFill>
              <a:effectLst/>
              <a:latin typeface="Albra"/>
            </a:endParaRPr>
          </a:p>
        </p:txBody>
      </p:sp>
      <p:pic>
        <p:nvPicPr>
          <p:cNvPr id="6146" name="Picture 2" descr="See related image detail">
            <a:extLst>
              <a:ext uri="{FF2B5EF4-FFF2-40B4-BE49-F238E27FC236}">
                <a16:creationId xmlns:a16="http://schemas.microsoft.com/office/drawing/2014/main" id="{01B6D7C1-E91D-2850-D1F9-0506E7BC7B44}"/>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28700" y="648070"/>
            <a:ext cx="4870655" cy="5505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073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1327B-BF9B-183C-CE5B-445F08199CB4}"/>
              </a:ext>
            </a:extLst>
          </p:cNvPr>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94A4649B-A8B9-2C00-1D22-39421644DD64}"/>
              </a:ext>
            </a:extLst>
          </p:cNvPr>
          <p:cNvSpPr>
            <a:spLocks noGrp="1"/>
          </p:cNvSpPr>
          <p:nvPr>
            <p:ph sz="half" idx="2"/>
          </p:nvPr>
        </p:nvSpPr>
        <p:spPr>
          <a:xfrm>
            <a:off x="6172200" y="723901"/>
            <a:ext cx="4953000" cy="5429792"/>
          </a:xfrm>
        </p:spPr>
        <p:txBody>
          <a:bodyPr>
            <a:normAutofit fontScale="92500" lnSpcReduction="10000"/>
          </a:bodyPr>
          <a:lstStyle/>
          <a:p>
            <a:r>
              <a:rPr lang="en-GB" b="1" i="0" dirty="0">
                <a:solidFill>
                  <a:srgbClr val="2C2D4F"/>
                </a:solidFill>
                <a:effectLst/>
                <a:latin typeface="Albra"/>
              </a:rPr>
              <a:t> Development Opportunities</a:t>
            </a:r>
          </a:p>
          <a:p>
            <a:r>
              <a:rPr lang="en-GB" b="0" i="0" dirty="0">
                <a:solidFill>
                  <a:srgbClr val="2C2D4F"/>
                </a:solidFill>
                <a:effectLst/>
                <a:latin typeface="Lato" panose="020F0502020204030203" pitchFamily="34" charset="0"/>
              </a:rPr>
              <a:t>The hospitality industry can offer a wide-ranging chances. A lot of people who work in the hospitality industry begin at the bottommost and work their way up. In consequence, in the hospitality industry, employee training and progress are important. It benefits to have a stability about how they performance and how they do things.</a:t>
            </a:r>
          </a:p>
          <a:p>
            <a:r>
              <a:rPr lang="en-GB" b="1" i="0" dirty="0">
                <a:solidFill>
                  <a:srgbClr val="2C2D4F"/>
                </a:solidFill>
                <a:effectLst/>
                <a:latin typeface="Albra"/>
              </a:rPr>
              <a:t>Communication Opportunities</a:t>
            </a:r>
          </a:p>
          <a:p>
            <a:r>
              <a:rPr lang="en-GB" b="0" i="0" dirty="0">
                <a:solidFill>
                  <a:srgbClr val="2C2D4F"/>
                </a:solidFill>
                <a:effectLst/>
                <a:latin typeface="Lato" panose="020F0502020204030203" pitchFamily="34" charset="0"/>
              </a:rPr>
              <a:t>A effective employee development instrument as well offer a team communication purpose well. It permits employees to connect and organize with their co-worker's from their smartphones.</a:t>
            </a:r>
            <a:endParaRPr lang="en-GB" b="1" i="0" dirty="0">
              <a:solidFill>
                <a:srgbClr val="2C2D4F"/>
              </a:solidFill>
              <a:effectLst/>
              <a:latin typeface="Albra"/>
            </a:endParaRPr>
          </a:p>
          <a:p>
            <a:endParaRPr lang="en-GB" dirty="0"/>
          </a:p>
        </p:txBody>
      </p:sp>
      <p:pic>
        <p:nvPicPr>
          <p:cNvPr id="7170" name="Picture 2" descr="See related image detail">
            <a:extLst>
              <a:ext uri="{FF2B5EF4-FFF2-40B4-BE49-F238E27FC236}">
                <a16:creationId xmlns:a16="http://schemas.microsoft.com/office/drawing/2014/main" id="{1DF109FF-D2CD-4D79-1E1C-5FFE3F67C6A9}"/>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28700" y="723900"/>
            <a:ext cx="5143499" cy="5429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932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047DC-8CDE-03A8-FE73-EE1889B5FB4E}"/>
              </a:ext>
            </a:extLst>
          </p:cNvPr>
          <p:cNvSpPr>
            <a:spLocks noGrp="1"/>
          </p:cNvSpPr>
          <p:nvPr>
            <p:ph type="title"/>
          </p:nvPr>
        </p:nvSpPr>
        <p:spPr/>
        <p:txBody>
          <a:bodyPr/>
          <a:lstStyle/>
          <a:p>
            <a:endParaRPr lang="en-GB" dirty="0"/>
          </a:p>
        </p:txBody>
      </p:sp>
      <p:sp>
        <p:nvSpPr>
          <p:cNvPr id="4" name="Content Placeholder 3">
            <a:extLst>
              <a:ext uri="{FF2B5EF4-FFF2-40B4-BE49-F238E27FC236}">
                <a16:creationId xmlns:a16="http://schemas.microsoft.com/office/drawing/2014/main" id="{887A9A00-43AB-2A2D-420B-98CF850984DA}"/>
              </a:ext>
            </a:extLst>
          </p:cNvPr>
          <p:cNvSpPr>
            <a:spLocks noGrp="1"/>
          </p:cNvSpPr>
          <p:nvPr>
            <p:ph sz="half" idx="2"/>
          </p:nvPr>
        </p:nvSpPr>
        <p:spPr>
          <a:xfrm>
            <a:off x="6172200" y="723901"/>
            <a:ext cx="4953000" cy="5429792"/>
          </a:xfrm>
        </p:spPr>
        <p:txBody>
          <a:bodyPr>
            <a:normAutofit/>
          </a:bodyPr>
          <a:lstStyle/>
          <a:p>
            <a:r>
              <a:rPr lang="en-GB" sz="1800" i="0" dirty="0">
                <a:solidFill>
                  <a:schemeClr val="tx1"/>
                </a:solidFill>
                <a:effectLst/>
                <a:latin typeface="Microsoft YaHei UI" panose="020B0503020204020204" pitchFamily="34" charset="-122"/>
                <a:ea typeface="Microsoft YaHei UI" panose="020B0503020204020204" pitchFamily="34" charset="-122"/>
              </a:rPr>
              <a:t>A good employee engagement database supports team in doing their greatest work and liking it. Bring into line employees objectives with your Engaged Purpose is the first phase to giving your team what they need to provide memorable</a:t>
            </a:r>
            <a:r>
              <a:rPr lang="en-GB" sz="1800" i="0" dirty="0">
                <a:solidFill>
                  <a:schemeClr val="tx1"/>
                </a:solidFill>
                <a:effectLst/>
                <a:latin typeface="Montserrat" panose="00000500000000000000" pitchFamily="2" charset="0"/>
              </a:rPr>
              <a:t> </a:t>
            </a:r>
            <a:r>
              <a:rPr lang="en-GB" sz="1800" i="0" dirty="0">
                <a:solidFill>
                  <a:schemeClr val="tx1"/>
                </a:solidFill>
                <a:effectLst/>
                <a:latin typeface="Microsoft YaHei UI" panose="020B0503020204020204" pitchFamily="34" charset="-122"/>
                <a:ea typeface="Microsoft YaHei UI" panose="020B0503020204020204" pitchFamily="34" charset="-122"/>
              </a:rPr>
              <a:t>experiences.</a:t>
            </a:r>
            <a:r>
              <a:rPr lang="en-GB" sz="1800" b="0" i="0" dirty="0">
                <a:solidFill>
                  <a:schemeClr val="tx1"/>
                </a:solidFill>
                <a:effectLst/>
                <a:latin typeface="Microsoft YaHei UI" panose="020B0503020204020204" pitchFamily="34" charset="-122"/>
                <a:ea typeface="Microsoft YaHei UI" panose="020B0503020204020204" pitchFamily="34" charset="-122"/>
              </a:rPr>
              <a:t> </a:t>
            </a:r>
            <a:r>
              <a:rPr lang="en-GB" sz="1800" b="0" i="0" dirty="0">
                <a:solidFill>
                  <a:srgbClr val="38382C"/>
                </a:solidFill>
                <a:effectLst/>
                <a:latin typeface="Proxima Nova Rg"/>
              </a:rPr>
              <a:t>Employees who feel linked to their organization work harder, stay longer, and encourage others to do the similar.</a:t>
            </a:r>
          </a:p>
          <a:p>
            <a:endParaRPr lang="en-GB" sz="1700" dirty="0"/>
          </a:p>
        </p:txBody>
      </p:sp>
      <p:pic>
        <p:nvPicPr>
          <p:cNvPr id="8194" name="Picture 2" descr="How Employee Engagement Works in the Hospitality Industry">
            <a:extLst>
              <a:ext uri="{FF2B5EF4-FFF2-40B4-BE49-F238E27FC236}">
                <a16:creationId xmlns:a16="http://schemas.microsoft.com/office/drawing/2014/main" id="{E0A021F8-2472-9F71-846B-B18F85BD485C}"/>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36638" y="723900"/>
            <a:ext cx="5097462" cy="5429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2514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9EB54D17-3792-403D-9127-495845021D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15">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7" name="Rectangle 16">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A18EAE09-5E2E-1633-613C-9CD4577675FE}"/>
              </a:ext>
            </a:extLst>
          </p:cNvPr>
          <p:cNvSpPr>
            <a:spLocks noGrp="1"/>
          </p:cNvSpPr>
          <p:nvPr>
            <p:ph type="ctrTitle"/>
          </p:nvPr>
        </p:nvSpPr>
        <p:spPr>
          <a:xfrm>
            <a:off x="1411357" y="1351429"/>
            <a:ext cx="3369365" cy="2871320"/>
          </a:xfrm>
        </p:spPr>
        <p:txBody>
          <a:bodyPr vert="horz" lIns="91440" tIns="45720" rIns="91440" bIns="45720" rtlCol="0" anchor="ctr">
            <a:normAutofit/>
          </a:bodyPr>
          <a:lstStyle/>
          <a:p>
            <a:r>
              <a:rPr lang="en-US" sz="3200" cap="none" spc="390"/>
              <a:t>Reference list</a:t>
            </a:r>
          </a:p>
        </p:txBody>
      </p:sp>
      <p:sp>
        <p:nvSpPr>
          <p:cNvPr id="5" name="Subtitle 4">
            <a:extLst>
              <a:ext uri="{FF2B5EF4-FFF2-40B4-BE49-F238E27FC236}">
                <a16:creationId xmlns:a16="http://schemas.microsoft.com/office/drawing/2014/main" id="{408A465D-B507-3E0B-5A7D-BD3E97BD27B8}"/>
              </a:ext>
            </a:extLst>
          </p:cNvPr>
          <p:cNvSpPr>
            <a:spLocks noGrp="1"/>
          </p:cNvSpPr>
          <p:nvPr>
            <p:ph type="subTitle" idx="1"/>
          </p:nvPr>
        </p:nvSpPr>
        <p:spPr>
          <a:xfrm>
            <a:off x="6389825" y="1"/>
            <a:ext cx="4735375" cy="7266038"/>
          </a:xfrm>
        </p:spPr>
        <p:txBody>
          <a:bodyPr vert="horz" lIns="91440" tIns="45720" rIns="91440" bIns="45720" rtlCol="0" anchor="ctr">
            <a:normAutofit/>
          </a:bodyPr>
          <a:lstStyle/>
          <a:p>
            <a:pPr marL="457200" indent="-457200" algn="just">
              <a:buAutoNum type="arabicPeriod"/>
            </a:pPr>
            <a:r>
              <a:rPr lang="en-US" sz="1400" dirty="0">
                <a:hlinkClick r:id="rId2"/>
              </a:rPr>
              <a:t>https://www.quantumworkplace.com/future-of-work/what-is-employee-engagement-definition</a:t>
            </a:r>
            <a:r>
              <a:rPr lang="en-US" sz="1400" dirty="0"/>
              <a:t> </a:t>
            </a:r>
          </a:p>
          <a:p>
            <a:pPr marL="457200" indent="-457200" algn="just">
              <a:buAutoNum type="arabicPeriod"/>
            </a:pPr>
            <a:r>
              <a:rPr lang="en-US" sz="1400" dirty="0">
                <a:hlinkClick r:id="rId3"/>
              </a:rPr>
              <a:t>https://blog.vantagecircle.com/employee-engagement-hospitality-industry/</a:t>
            </a:r>
            <a:r>
              <a:rPr lang="en-US" sz="1400" dirty="0"/>
              <a:t> </a:t>
            </a:r>
          </a:p>
          <a:p>
            <a:pPr marL="457200" indent="-457200" algn="just">
              <a:buAutoNum type="arabicPeriod"/>
            </a:pPr>
            <a:r>
              <a:rPr lang="en-US" sz="1400" dirty="0">
                <a:hlinkClick r:id="rId3"/>
              </a:rPr>
              <a:t>https://blog.vantagecircle.com/employee-engagement-hospitality-industry/</a:t>
            </a:r>
            <a:r>
              <a:rPr lang="en-US" sz="1400" dirty="0"/>
              <a:t> </a:t>
            </a:r>
          </a:p>
          <a:p>
            <a:pPr marL="457200" indent="-457200" algn="just">
              <a:buAutoNum type="arabicPeriod"/>
            </a:pPr>
            <a:r>
              <a:rPr lang="en-US" sz="1400" dirty="0">
                <a:hlinkClick r:id="rId4"/>
              </a:rPr>
              <a:t>https://www.engagementmultiplier.com/resources/engaged-employees-happy-guests-how-employee-engagement-works-in-the-hospitality-industry/</a:t>
            </a:r>
            <a:r>
              <a:rPr lang="en-US" sz="1400" dirty="0"/>
              <a:t> </a:t>
            </a:r>
          </a:p>
          <a:p>
            <a:pPr marL="457200" indent="-457200" algn="just">
              <a:buAutoNum type="arabicPeriod"/>
            </a:pPr>
            <a:r>
              <a:rPr lang="en-US" sz="1400" dirty="0">
                <a:hlinkClick r:id="rId5"/>
              </a:rPr>
              <a:t>https://blog.rewardian.com/why-is-employee-engagement-in-the-hospitality-industry-important</a:t>
            </a:r>
            <a:r>
              <a:rPr lang="en-US" sz="1400" dirty="0"/>
              <a:t> </a:t>
            </a:r>
          </a:p>
          <a:p>
            <a:pPr marL="457200" indent="-457200" algn="just">
              <a:buAutoNum type="arabicPeriod"/>
            </a:pPr>
            <a:r>
              <a:rPr lang="en-US" sz="1400" dirty="0"/>
              <a:t>Routledge (2013), Edition1</a:t>
            </a:r>
          </a:p>
          <a:p>
            <a:pPr marL="457200" indent="-457200" algn="just">
              <a:buAutoNum type="arabicPeriod"/>
            </a:pPr>
            <a:r>
              <a:rPr lang="en-US" sz="1400" dirty="0"/>
              <a:t>Schmidt et al. (1993)</a:t>
            </a:r>
          </a:p>
          <a:p>
            <a:pPr marL="457200" indent="-457200" algn="just">
              <a:buAutoNum type="arabicPeriod"/>
            </a:pPr>
            <a:r>
              <a:rPr lang="en-US" sz="1400" dirty="0"/>
              <a:t>Smith et al. (1969)</a:t>
            </a:r>
          </a:p>
          <a:p>
            <a:pPr marL="457200" indent="-457200" algn="just">
              <a:buAutoNum type="arabicPeriod"/>
            </a:pPr>
            <a:r>
              <a:rPr lang="en-US" sz="1400" dirty="0"/>
              <a:t>Meyer and Allen (1991)</a:t>
            </a:r>
          </a:p>
          <a:p>
            <a:pPr marL="457200" indent="-457200" algn="just">
              <a:buAutoNum type="arabicPeriod"/>
            </a:pPr>
            <a:endParaRPr lang="en-US" sz="1400" dirty="0"/>
          </a:p>
          <a:p>
            <a:pPr marL="457200" indent="-457200" algn="just">
              <a:buFontTx/>
              <a:buAutoNum type="arabicPeriod"/>
            </a:pPr>
            <a:r>
              <a:rPr lang="en-US" sz="1400" dirty="0"/>
              <a:t>Catherine Truss, Kerstin </a:t>
            </a:r>
            <a:r>
              <a:rPr lang="en-US" sz="1400" dirty="0" err="1"/>
              <a:t>Alfes</a:t>
            </a:r>
            <a:r>
              <a:rPr lang="en-US" sz="1400" dirty="0"/>
              <a:t>, Rick </a:t>
            </a:r>
            <a:r>
              <a:rPr lang="en-US" sz="1400" dirty="0" err="1"/>
              <a:t>Delbridge</a:t>
            </a:r>
            <a:r>
              <a:rPr lang="en-US" sz="1400" dirty="0"/>
              <a:t>,  Amanda Shantz, Emma Soane, Employee Engagement in Theory and Practice</a:t>
            </a:r>
          </a:p>
          <a:p>
            <a:pPr marL="457200" indent="-457200">
              <a:buAutoNum type="arabicPeriod"/>
            </a:pPr>
            <a:endParaRPr lang="en-US" sz="1000" dirty="0"/>
          </a:p>
          <a:p>
            <a:endParaRPr lang="en-US" sz="1000" dirty="0"/>
          </a:p>
          <a:p>
            <a:endParaRPr lang="en-US" sz="1000" dirty="0"/>
          </a:p>
          <a:p>
            <a:r>
              <a:rPr lang="en-US" sz="1000" dirty="0"/>
              <a:t>  </a:t>
            </a:r>
          </a:p>
          <a:p>
            <a:pPr marL="457200" indent="-457200">
              <a:buAutoNum type="arabicPeriod"/>
            </a:pPr>
            <a:endParaRPr lang="en-US" sz="1000" dirty="0"/>
          </a:p>
          <a:p>
            <a:pPr marL="457200" indent="-457200">
              <a:buAutoNum type="arabicPeriod"/>
            </a:pPr>
            <a:endParaRPr lang="en-US" sz="1000" dirty="0"/>
          </a:p>
        </p:txBody>
      </p:sp>
    </p:spTree>
    <p:extLst>
      <p:ext uri="{BB962C8B-B14F-4D97-AF65-F5344CB8AC3E}">
        <p14:creationId xmlns:p14="http://schemas.microsoft.com/office/powerpoint/2010/main" val="1802170631"/>
      </p:ext>
    </p:extLst>
  </p:cSld>
  <p:clrMapOvr>
    <a:masterClrMapping/>
  </p:clrMapOvr>
</p:sld>
</file>

<file path=ppt/theme/theme1.xml><?xml version="1.0" encoding="utf-8"?>
<a:theme xmlns:a="http://schemas.openxmlformats.org/drawingml/2006/main" name="AdornVTI">
  <a:themeElements>
    <a:clrScheme name="AnalogousFromRegularSeedRightStep">
      <a:dk1>
        <a:srgbClr val="000000"/>
      </a:dk1>
      <a:lt1>
        <a:srgbClr val="FFFFFF"/>
      </a:lt1>
      <a:dk2>
        <a:srgbClr val="241D3A"/>
      </a:dk2>
      <a:lt2>
        <a:srgbClr val="E8E7E2"/>
      </a:lt2>
      <a:accent1>
        <a:srgbClr val="4D64C3"/>
      </a:accent1>
      <a:accent2>
        <a:srgbClr val="553BB1"/>
      </a:accent2>
      <a:accent3>
        <a:srgbClr val="984DC3"/>
      </a:accent3>
      <a:accent4>
        <a:srgbClr val="B13BAB"/>
      </a:accent4>
      <a:accent5>
        <a:srgbClr val="C34D8B"/>
      </a:accent5>
      <a:accent6>
        <a:srgbClr val="B13B48"/>
      </a:accent6>
      <a:hlink>
        <a:srgbClr val="978332"/>
      </a:hlink>
      <a:folHlink>
        <a:srgbClr val="7F7F7F"/>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otalTime>273</TotalTime>
  <Words>731</Words>
  <Application>Microsoft Office PowerPoint</Application>
  <PresentationFormat>Widescreen</PresentationFormat>
  <Paragraphs>42</Paragraphs>
  <Slides>10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vt:i4>
      </vt:variant>
    </vt:vector>
  </HeadingPairs>
  <TitlesOfParts>
    <vt:vector size="20" baseType="lpstr">
      <vt:lpstr>Microsoft YaHei UI</vt:lpstr>
      <vt:lpstr>Albra</vt:lpstr>
      <vt:lpstr>Arial</vt:lpstr>
      <vt:lpstr>Bembo</vt:lpstr>
      <vt:lpstr>Inter</vt:lpstr>
      <vt:lpstr>Lato</vt:lpstr>
      <vt:lpstr>Montserrat</vt:lpstr>
      <vt:lpstr>Poppins</vt:lpstr>
      <vt:lpstr>Proxima Nova Rg</vt:lpstr>
      <vt:lpstr>AdornVTI</vt:lpstr>
      <vt:lpstr>Employee Engagement</vt:lpstr>
      <vt:lpstr>Definition  </vt:lpstr>
      <vt:lpstr>PowerPoint Presentation</vt:lpstr>
      <vt:lpstr>PowerPoint Presentation</vt:lpstr>
      <vt:lpstr>Employee engagement within the Hospitality Industry</vt:lpstr>
      <vt:lpstr>To keep the employees engaged, need to be followed a few steps:</vt:lpstr>
      <vt:lpstr>PowerPoint Presentation</vt:lpstr>
      <vt:lpstr>PowerPoint Presentation</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antonela costiuc</dc:creator>
  <cp:lastModifiedBy>antonela costiuc</cp:lastModifiedBy>
  <cp:revision>1</cp:revision>
  <dcterms:created xsi:type="dcterms:W3CDTF">2022-12-05T23:00:43Z</dcterms:created>
  <dcterms:modified xsi:type="dcterms:W3CDTF">2022-12-06T03:33:53Z</dcterms:modified>
</cp:coreProperties>
</file>