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5"/>
  </p:notesMasterIdLst>
  <p:sldIdLst>
    <p:sldId id="256" r:id="rId5"/>
    <p:sldId id="275"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5" d="100"/>
          <a:sy n="65" d="100"/>
        </p:scale>
        <p:origin x="78" y="8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Children in each setting</a:t>
            </a:r>
            <a:endParaRPr lang="en-GB"/>
          </a:p>
        </c:rich>
      </c:tx>
      <c:layout>
        <c:manualLayout>
          <c:xMode val="edge"/>
          <c:yMode val="edge"/>
          <c:x val="0.24295822397200356"/>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numRef>
              <c:f>Sheet1!$G$5:$G$8</c:f>
              <c:numCache>
                <c:formatCode>General</c:formatCode>
                <c:ptCount val="4"/>
              </c:numCache>
            </c:numRef>
          </c:cat>
          <c:val>
            <c:numRef>
              <c:f>Sheet1!$H$5:$H$8</c:f>
              <c:numCache>
                <c:formatCode>General</c:formatCode>
                <c:ptCount val="4"/>
              </c:numCache>
            </c:numRef>
          </c:val>
          <c:extLst>
            <c:ext xmlns:c16="http://schemas.microsoft.com/office/drawing/2014/chart" uri="{C3380CC4-5D6E-409C-BE32-E72D297353CC}">
              <c16:uniqueId val="{00000000-49C2-4E66-BDF0-DD1B64C0E5CA}"/>
            </c:ext>
          </c:extLst>
        </c:ser>
        <c:dLbls>
          <c:showLegendKey val="0"/>
          <c:showVal val="0"/>
          <c:showCatName val="0"/>
          <c:showSerName val="0"/>
          <c:showPercent val="0"/>
          <c:showBubbleSize val="0"/>
        </c:dLbls>
        <c:gapWidth val="219"/>
        <c:overlap val="-27"/>
        <c:axId val="522358832"/>
        <c:axId val="522346832"/>
      </c:barChart>
      <c:catAx>
        <c:axId val="52235883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Types</a:t>
                </a:r>
                <a:r>
                  <a:rPr lang="en-GB" baseline="0"/>
                  <a:t> of setting</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2346832"/>
        <c:crosses val="autoZero"/>
        <c:auto val="1"/>
        <c:lblAlgn val="ctr"/>
        <c:lblOffset val="100"/>
        <c:noMultiLvlLbl val="0"/>
      </c:catAx>
      <c:valAx>
        <c:axId val="5223468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children</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23588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Mode of transport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Sheet1!$H$11</c:f>
              <c:strCache>
                <c:ptCount val="1"/>
              </c:strCache>
            </c:strRef>
          </c:tx>
          <c:spPr>
            <a:solidFill>
              <a:schemeClr val="accent1">
                <a:shade val="58000"/>
              </a:schemeClr>
            </a:solidFill>
            <a:ln>
              <a:noFill/>
            </a:ln>
            <a:effectLst/>
          </c:spPr>
          <c:invertIfNegative val="0"/>
          <c:cat>
            <c:numRef>
              <c:f>Sheet1!$G$12:$G$15</c:f>
              <c:numCache>
                <c:formatCode>General</c:formatCode>
                <c:ptCount val="4"/>
              </c:numCache>
            </c:numRef>
          </c:cat>
          <c:val>
            <c:numRef>
              <c:f>Sheet1!$H$12:$H$15</c:f>
              <c:numCache>
                <c:formatCode>General</c:formatCode>
                <c:ptCount val="4"/>
              </c:numCache>
            </c:numRef>
          </c:val>
          <c:extLst>
            <c:ext xmlns:c16="http://schemas.microsoft.com/office/drawing/2014/chart" uri="{C3380CC4-5D6E-409C-BE32-E72D297353CC}">
              <c16:uniqueId val="{00000000-15D8-40F6-BA6B-CE0273C28E45}"/>
            </c:ext>
          </c:extLst>
        </c:ser>
        <c:ser>
          <c:idx val="1"/>
          <c:order val="1"/>
          <c:tx>
            <c:strRef>
              <c:f>Sheet1!$I$11</c:f>
              <c:strCache>
                <c:ptCount val="1"/>
              </c:strCache>
            </c:strRef>
          </c:tx>
          <c:spPr>
            <a:solidFill>
              <a:schemeClr val="accent1">
                <a:shade val="86000"/>
              </a:schemeClr>
            </a:solidFill>
            <a:ln>
              <a:noFill/>
            </a:ln>
            <a:effectLst/>
          </c:spPr>
          <c:invertIfNegative val="0"/>
          <c:cat>
            <c:numRef>
              <c:f>Sheet1!$G$12:$G$15</c:f>
              <c:numCache>
                <c:formatCode>General</c:formatCode>
                <c:ptCount val="4"/>
              </c:numCache>
            </c:numRef>
          </c:cat>
          <c:val>
            <c:numRef>
              <c:f>Sheet1!$I$13:$I$15</c:f>
              <c:numCache>
                <c:formatCode>General</c:formatCode>
                <c:ptCount val="3"/>
              </c:numCache>
            </c:numRef>
          </c:val>
          <c:extLst>
            <c:ext xmlns:c16="http://schemas.microsoft.com/office/drawing/2014/chart" uri="{C3380CC4-5D6E-409C-BE32-E72D297353CC}">
              <c16:uniqueId val="{00000001-15D8-40F6-BA6B-CE0273C28E45}"/>
            </c:ext>
          </c:extLst>
        </c:ser>
        <c:ser>
          <c:idx val="2"/>
          <c:order val="2"/>
          <c:tx>
            <c:strRef>
              <c:f>Sheet1!$J$11</c:f>
              <c:strCache>
                <c:ptCount val="1"/>
              </c:strCache>
            </c:strRef>
          </c:tx>
          <c:spPr>
            <a:solidFill>
              <a:schemeClr val="accent1">
                <a:tint val="86000"/>
              </a:schemeClr>
            </a:solidFill>
            <a:ln>
              <a:noFill/>
            </a:ln>
            <a:effectLst/>
          </c:spPr>
          <c:invertIfNegative val="0"/>
          <c:cat>
            <c:numRef>
              <c:f>Sheet1!$G$12:$G$15</c:f>
              <c:numCache>
                <c:formatCode>General</c:formatCode>
                <c:ptCount val="4"/>
              </c:numCache>
            </c:numRef>
          </c:cat>
          <c:val>
            <c:numRef>
              <c:f>Sheet1!$J$12:$J$15</c:f>
              <c:numCache>
                <c:formatCode>General</c:formatCode>
                <c:ptCount val="4"/>
              </c:numCache>
            </c:numRef>
          </c:val>
          <c:extLst>
            <c:ext xmlns:c16="http://schemas.microsoft.com/office/drawing/2014/chart" uri="{C3380CC4-5D6E-409C-BE32-E72D297353CC}">
              <c16:uniqueId val="{00000002-15D8-40F6-BA6B-CE0273C28E45}"/>
            </c:ext>
          </c:extLst>
        </c:ser>
        <c:ser>
          <c:idx val="3"/>
          <c:order val="3"/>
          <c:tx>
            <c:strRef>
              <c:f>Sheet1!$K$11</c:f>
              <c:strCache>
                <c:ptCount val="1"/>
              </c:strCache>
            </c:strRef>
          </c:tx>
          <c:spPr>
            <a:solidFill>
              <a:schemeClr val="accent1">
                <a:tint val="58000"/>
              </a:schemeClr>
            </a:solidFill>
            <a:ln>
              <a:noFill/>
            </a:ln>
            <a:effectLst/>
          </c:spPr>
          <c:invertIfNegative val="0"/>
          <c:cat>
            <c:numRef>
              <c:f>Sheet1!$G$12:$G$15</c:f>
              <c:numCache>
                <c:formatCode>General</c:formatCode>
                <c:ptCount val="4"/>
              </c:numCache>
            </c:numRef>
          </c:cat>
          <c:val>
            <c:numRef>
              <c:f>Sheet1!$K$12:$K$15</c:f>
              <c:numCache>
                <c:formatCode>General</c:formatCode>
                <c:ptCount val="4"/>
              </c:numCache>
            </c:numRef>
          </c:val>
          <c:extLst>
            <c:ext xmlns:c16="http://schemas.microsoft.com/office/drawing/2014/chart" uri="{C3380CC4-5D6E-409C-BE32-E72D297353CC}">
              <c16:uniqueId val="{00000003-15D8-40F6-BA6B-CE0273C28E45}"/>
            </c:ext>
          </c:extLst>
        </c:ser>
        <c:dLbls>
          <c:showLegendKey val="0"/>
          <c:showVal val="0"/>
          <c:showCatName val="0"/>
          <c:showSerName val="0"/>
          <c:showPercent val="0"/>
          <c:showBubbleSize val="0"/>
        </c:dLbls>
        <c:gapWidth val="182"/>
        <c:axId val="500770832"/>
        <c:axId val="500764592"/>
      </c:barChart>
      <c:catAx>
        <c:axId val="500770832"/>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764592"/>
        <c:crosses val="autoZero"/>
        <c:auto val="1"/>
        <c:lblAlgn val="ctr"/>
        <c:lblOffset val="100"/>
        <c:noMultiLvlLbl val="0"/>
      </c:catAx>
      <c:valAx>
        <c:axId val="50076459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07708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7EC58-2AB1-4432-A4EB-D92038789EB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360207-AA94-4357-B688-FEC0F7C80B4F}">
      <dgm:prSet/>
      <dgm:spPr/>
      <dgm:t>
        <a:bodyPr/>
        <a:lstStyle/>
        <a:p>
          <a:pPr>
            <a:lnSpc>
              <a:spcPct val="100000"/>
            </a:lnSpc>
          </a:pPr>
          <a:r>
            <a:rPr lang="en-GB" b="1" i="0"/>
            <a:t>Independent variable</a:t>
          </a:r>
          <a:r>
            <a:rPr lang="en-GB" b="0" i="0"/>
            <a:t> – the variable that is altered during research</a:t>
          </a:r>
          <a:endParaRPr lang="en-US"/>
        </a:p>
      </dgm:t>
    </dgm:pt>
    <dgm:pt modelId="{8DE36B1E-9BD2-4F98-A58F-F566581B2F2A}" type="parTrans" cxnId="{023A6E5E-3B8D-41FB-A25F-FC549CCD72BE}">
      <dgm:prSet/>
      <dgm:spPr/>
      <dgm:t>
        <a:bodyPr/>
        <a:lstStyle/>
        <a:p>
          <a:endParaRPr lang="en-US"/>
        </a:p>
      </dgm:t>
    </dgm:pt>
    <dgm:pt modelId="{162F1EBD-9A56-48FA-90BA-227BAE819EBB}" type="sibTrans" cxnId="{023A6E5E-3B8D-41FB-A25F-FC549CCD72BE}">
      <dgm:prSet/>
      <dgm:spPr/>
      <dgm:t>
        <a:bodyPr/>
        <a:lstStyle/>
        <a:p>
          <a:endParaRPr lang="en-US"/>
        </a:p>
      </dgm:t>
    </dgm:pt>
    <dgm:pt modelId="{D2F56E76-7D66-4A5E-8C48-CE971F686C9E}">
      <dgm:prSet/>
      <dgm:spPr/>
      <dgm:t>
        <a:bodyPr/>
        <a:lstStyle/>
        <a:p>
          <a:pPr>
            <a:lnSpc>
              <a:spcPct val="100000"/>
            </a:lnSpc>
          </a:pPr>
          <a:r>
            <a:rPr lang="en-GB" b="1" i="0"/>
            <a:t>Dependent variable</a:t>
          </a:r>
          <a:r>
            <a:rPr lang="en-GB" b="0" i="0"/>
            <a:t> – the variable being tested or measured research</a:t>
          </a:r>
          <a:endParaRPr lang="en-US"/>
        </a:p>
      </dgm:t>
    </dgm:pt>
    <dgm:pt modelId="{CD82E821-5D4F-4E14-ADE9-6AE537577638}" type="parTrans" cxnId="{EB5344DD-BC25-46FE-BB32-6D584911C01B}">
      <dgm:prSet/>
      <dgm:spPr/>
      <dgm:t>
        <a:bodyPr/>
        <a:lstStyle/>
        <a:p>
          <a:endParaRPr lang="en-US"/>
        </a:p>
      </dgm:t>
    </dgm:pt>
    <dgm:pt modelId="{F7518190-AF43-4417-AACC-BABE4F3E2627}" type="sibTrans" cxnId="{EB5344DD-BC25-46FE-BB32-6D584911C01B}">
      <dgm:prSet/>
      <dgm:spPr/>
      <dgm:t>
        <a:bodyPr/>
        <a:lstStyle/>
        <a:p>
          <a:endParaRPr lang="en-US"/>
        </a:p>
      </dgm:t>
    </dgm:pt>
    <dgm:pt modelId="{04A43DA2-D4E4-4E6C-9081-B5351B7C6FA4}">
      <dgm:prSet/>
      <dgm:spPr/>
      <dgm:t>
        <a:bodyPr/>
        <a:lstStyle/>
        <a:p>
          <a:pPr>
            <a:lnSpc>
              <a:spcPct val="100000"/>
            </a:lnSpc>
          </a:pPr>
          <a:r>
            <a:rPr lang="en-GB" b="1" i="0"/>
            <a:t>Controlled variable (kept constant)</a:t>
          </a:r>
          <a:r>
            <a:rPr lang="en-GB" b="0" i="0"/>
            <a:t> – a variable that is kept the same during a research. Any change in a controlled variable would invalidate the results.</a:t>
          </a:r>
          <a:endParaRPr lang="en-US"/>
        </a:p>
      </dgm:t>
    </dgm:pt>
    <dgm:pt modelId="{911B5A36-2A7E-4144-B302-9CE30278D007}" type="parTrans" cxnId="{8ED6B657-6FD3-4289-93DE-E8A7F499CD2C}">
      <dgm:prSet/>
      <dgm:spPr/>
      <dgm:t>
        <a:bodyPr/>
        <a:lstStyle/>
        <a:p>
          <a:endParaRPr lang="en-US"/>
        </a:p>
      </dgm:t>
    </dgm:pt>
    <dgm:pt modelId="{DF063587-422B-40E3-BD2D-3981DA1EF379}" type="sibTrans" cxnId="{8ED6B657-6FD3-4289-93DE-E8A7F499CD2C}">
      <dgm:prSet/>
      <dgm:spPr/>
      <dgm:t>
        <a:bodyPr/>
        <a:lstStyle/>
        <a:p>
          <a:endParaRPr lang="en-US"/>
        </a:p>
      </dgm:t>
    </dgm:pt>
    <dgm:pt modelId="{60302E2B-70FB-49F0-B906-26D953F694B4}">
      <dgm:prSet/>
      <dgm:spPr/>
      <dgm:t>
        <a:bodyPr/>
        <a:lstStyle/>
        <a:p>
          <a:pPr>
            <a:lnSpc>
              <a:spcPct val="100000"/>
            </a:lnSpc>
          </a:pPr>
          <a:r>
            <a:rPr lang="en-GB" b="1"/>
            <a:t>Confounding variable (are not controlled but can have an affect) </a:t>
          </a:r>
          <a:r>
            <a:rPr lang="en-GB"/>
            <a:t>– could influence the results of the experiment</a:t>
          </a:r>
          <a:endParaRPr lang="en-US"/>
        </a:p>
      </dgm:t>
    </dgm:pt>
    <dgm:pt modelId="{62525762-10EE-464F-BAC6-3E70B270DFB8}" type="parTrans" cxnId="{B58CDD92-04B6-4785-AFF6-F974AF06A125}">
      <dgm:prSet/>
      <dgm:spPr/>
      <dgm:t>
        <a:bodyPr/>
        <a:lstStyle/>
        <a:p>
          <a:endParaRPr lang="en-US"/>
        </a:p>
      </dgm:t>
    </dgm:pt>
    <dgm:pt modelId="{52B1DDA3-480E-46E8-BE38-5A260AE0D190}" type="sibTrans" cxnId="{B58CDD92-04B6-4785-AFF6-F974AF06A125}">
      <dgm:prSet/>
      <dgm:spPr/>
      <dgm:t>
        <a:bodyPr/>
        <a:lstStyle/>
        <a:p>
          <a:endParaRPr lang="en-US"/>
        </a:p>
      </dgm:t>
    </dgm:pt>
    <dgm:pt modelId="{DC34258F-63A7-4F3D-8DC1-230EB963492D}" type="pres">
      <dgm:prSet presAssocID="{3757EC58-2AB1-4432-A4EB-D92038789EBE}" presName="root" presStyleCnt="0">
        <dgm:presLayoutVars>
          <dgm:dir/>
          <dgm:resizeHandles val="exact"/>
        </dgm:presLayoutVars>
      </dgm:prSet>
      <dgm:spPr/>
    </dgm:pt>
    <dgm:pt modelId="{B76C8842-3774-45DA-B381-509751DB9CED}" type="pres">
      <dgm:prSet presAssocID="{37360207-AA94-4357-B688-FEC0F7C80B4F}" presName="compNode" presStyleCnt="0"/>
      <dgm:spPr/>
    </dgm:pt>
    <dgm:pt modelId="{0887032D-6442-455A-92D4-5B30481AAE1B}" type="pres">
      <dgm:prSet presAssocID="{37360207-AA94-4357-B688-FEC0F7C80B4F}" presName="bgRect" presStyleLbl="bgShp" presStyleIdx="0" presStyleCnt="4"/>
      <dgm:spPr/>
    </dgm:pt>
    <dgm:pt modelId="{801C6706-9B2E-461D-A154-C9E2B7EBE9FD}" type="pres">
      <dgm:prSet presAssocID="{37360207-AA94-4357-B688-FEC0F7C80B4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99043906-CA86-43F0-89B2-7E7548CA7A6F}" type="pres">
      <dgm:prSet presAssocID="{37360207-AA94-4357-B688-FEC0F7C80B4F}" presName="spaceRect" presStyleCnt="0"/>
      <dgm:spPr/>
    </dgm:pt>
    <dgm:pt modelId="{6D0BCA7E-66A3-4B31-B9E7-61824FD18202}" type="pres">
      <dgm:prSet presAssocID="{37360207-AA94-4357-B688-FEC0F7C80B4F}" presName="parTx" presStyleLbl="revTx" presStyleIdx="0" presStyleCnt="4">
        <dgm:presLayoutVars>
          <dgm:chMax val="0"/>
          <dgm:chPref val="0"/>
        </dgm:presLayoutVars>
      </dgm:prSet>
      <dgm:spPr/>
    </dgm:pt>
    <dgm:pt modelId="{EDE841E1-D2A8-4155-AD3F-4A88C615481F}" type="pres">
      <dgm:prSet presAssocID="{162F1EBD-9A56-48FA-90BA-227BAE819EBB}" presName="sibTrans" presStyleCnt="0"/>
      <dgm:spPr/>
    </dgm:pt>
    <dgm:pt modelId="{2D8E2233-0B92-4C7B-BD66-BACA3A573ECE}" type="pres">
      <dgm:prSet presAssocID="{D2F56E76-7D66-4A5E-8C48-CE971F686C9E}" presName="compNode" presStyleCnt="0"/>
      <dgm:spPr/>
    </dgm:pt>
    <dgm:pt modelId="{D4CF4B75-237E-4F3C-B5F9-0C2AD0BE6D7E}" type="pres">
      <dgm:prSet presAssocID="{D2F56E76-7D66-4A5E-8C48-CE971F686C9E}" presName="bgRect" presStyleLbl="bgShp" presStyleIdx="1" presStyleCnt="4"/>
      <dgm:spPr/>
    </dgm:pt>
    <dgm:pt modelId="{CDBC37B2-5BAB-4E6E-99F8-3A231E17DFB9}" type="pres">
      <dgm:prSet presAssocID="{D2F56E76-7D66-4A5E-8C48-CE971F686C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E8AB0A2E-B4BF-4AB2-8734-50E189450917}" type="pres">
      <dgm:prSet presAssocID="{D2F56E76-7D66-4A5E-8C48-CE971F686C9E}" presName="spaceRect" presStyleCnt="0"/>
      <dgm:spPr/>
    </dgm:pt>
    <dgm:pt modelId="{D9446B35-216F-4312-83B8-D8B4AA98888F}" type="pres">
      <dgm:prSet presAssocID="{D2F56E76-7D66-4A5E-8C48-CE971F686C9E}" presName="parTx" presStyleLbl="revTx" presStyleIdx="1" presStyleCnt="4">
        <dgm:presLayoutVars>
          <dgm:chMax val="0"/>
          <dgm:chPref val="0"/>
        </dgm:presLayoutVars>
      </dgm:prSet>
      <dgm:spPr/>
    </dgm:pt>
    <dgm:pt modelId="{8D55156D-86C8-44C5-88E4-19E5F7970AC6}" type="pres">
      <dgm:prSet presAssocID="{F7518190-AF43-4417-AACC-BABE4F3E2627}" presName="sibTrans" presStyleCnt="0"/>
      <dgm:spPr/>
    </dgm:pt>
    <dgm:pt modelId="{FAB53C33-A270-43FF-A245-BCAD207C753F}" type="pres">
      <dgm:prSet presAssocID="{04A43DA2-D4E4-4E6C-9081-B5351B7C6FA4}" presName="compNode" presStyleCnt="0"/>
      <dgm:spPr/>
    </dgm:pt>
    <dgm:pt modelId="{0BC95ADD-9326-4B85-BAEA-F0B42FC7261D}" type="pres">
      <dgm:prSet presAssocID="{04A43DA2-D4E4-4E6C-9081-B5351B7C6FA4}" presName="bgRect" presStyleLbl="bgShp" presStyleIdx="2" presStyleCnt="4"/>
      <dgm:spPr/>
    </dgm:pt>
    <dgm:pt modelId="{4923283F-9F69-494E-B0BE-BE0D2998AC41}" type="pres">
      <dgm:prSet presAssocID="{04A43DA2-D4E4-4E6C-9081-B5351B7C6F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0664191D-38A5-4AFF-B09C-04050C7D6918}" type="pres">
      <dgm:prSet presAssocID="{04A43DA2-D4E4-4E6C-9081-B5351B7C6FA4}" presName="spaceRect" presStyleCnt="0"/>
      <dgm:spPr/>
    </dgm:pt>
    <dgm:pt modelId="{435C62B9-758E-416A-BDB5-819F6CE54AF7}" type="pres">
      <dgm:prSet presAssocID="{04A43DA2-D4E4-4E6C-9081-B5351B7C6FA4}" presName="parTx" presStyleLbl="revTx" presStyleIdx="2" presStyleCnt="4">
        <dgm:presLayoutVars>
          <dgm:chMax val="0"/>
          <dgm:chPref val="0"/>
        </dgm:presLayoutVars>
      </dgm:prSet>
      <dgm:spPr/>
    </dgm:pt>
    <dgm:pt modelId="{1CEC2126-EE93-446D-9763-CA79EA22BBE3}" type="pres">
      <dgm:prSet presAssocID="{DF063587-422B-40E3-BD2D-3981DA1EF379}" presName="sibTrans" presStyleCnt="0"/>
      <dgm:spPr/>
    </dgm:pt>
    <dgm:pt modelId="{97BB55FB-7410-4450-A13B-F6BDAD92AECE}" type="pres">
      <dgm:prSet presAssocID="{60302E2B-70FB-49F0-B906-26D953F694B4}" presName="compNode" presStyleCnt="0"/>
      <dgm:spPr/>
    </dgm:pt>
    <dgm:pt modelId="{A0D18577-7CDA-48E3-A2DE-CA5BCABD0A0A}" type="pres">
      <dgm:prSet presAssocID="{60302E2B-70FB-49F0-B906-26D953F694B4}" presName="bgRect" presStyleLbl="bgShp" presStyleIdx="3" presStyleCnt="4"/>
      <dgm:spPr/>
    </dgm:pt>
    <dgm:pt modelId="{EE7C33AC-F78E-444E-8388-3288CB30A3BD}" type="pres">
      <dgm:prSet presAssocID="{60302E2B-70FB-49F0-B906-26D953F694B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arget Audience"/>
        </a:ext>
      </dgm:extLst>
    </dgm:pt>
    <dgm:pt modelId="{FB18B4CA-5D92-4AD5-A292-B48413458F28}" type="pres">
      <dgm:prSet presAssocID="{60302E2B-70FB-49F0-B906-26D953F694B4}" presName="spaceRect" presStyleCnt="0"/>
      <dgm:spPr/>
    </dgm:pt>
    <dgm:pt modelId="{37F29696-576A-4F12-8C24-3561CAA2248F}" type="pres">
      <dgm:prSet presAssocID="{60302E2B-70FB-49F0-B906-26D953F694B4}" presName="parTx" presStyleLbl="revTx" presStyleIdx="3" presStyleCnt="4">
        <dgm:presLayoutVars>
          <dgm:chMax val="0"/>
          <dgm:chPref val="0"/>
        </dgm:presLayoutVars>
      </dgm:prSet>
      <dgm:spPr/>
    </dgm:pt>
  </dgm:ptLst>
  <dgm:cxnLst>
    <dgm:cxn modelId="{45CAAA01-4A79-4B77-94CB-C098E84D77D4}" type="presOf" srcId="{60302E2B-70FB-49F0-B906-26D953F694B4}" destId="{37F29696-576A-4F12-8C24-3561CAA2248F}" srcOrd="0" destOrd="0" presId="urn:microsoft.com/office/officeart/2018/2/layout/IconVerticalSolidList"/>
    <dgm:cxn modelId="{B3A18C1C-9237-4A71-A953-31F3801F3013}" type="presOf" srcId="{D2F56E76-7D66-4A5E-8C48-CE971F686C9E}" destId="{D9446B35-216F-4312-83B8-D8B4AA98888F}" srcOrd="0" destOrd="0" presId="urn:microsoft.com/office/officeart/2018/2/layout/IconVerticalSolidList"/>
    <dgm:cxn modelId="{7A36F620-D452-4277-8222-5019D2EA900D}" type="presOf" srcId="{3757EC58-2AB1-4432-A4EB-D92038789EBE}" destId="{DC34258F-63A7-4F3D-8DC1-230EB963492D}" srcOrd="0" destOrd="0" presId="urn:microsoft.com/office/officeart/2018/2/layout/IconVerticalSolidList"/>
    <dgm:cxn modelId="{023A6E5E-3B8D-41FB-A25F-FC549CCD72BE}" srcId="{3757EC58-2AB1-4432-A4EB-D92038789EBE}" destId="{37360207-AA94-4357-B688-FEC0F7C80B4F}" srcOrd="0" destOrd="0" parTransId="{8DE36B1E-9BD2-4F98-A58F-F566581B2F2A}" sibTransId="{162F1EBD-9A56-48FA-90BA-227BAE819EBB}"/>
    <dgm:cxn modelId="{F3355A70-E552-4318-B136-4860138B1E2E}" type="presOf" srcId="{04A43DA2-D4E4-4E6C-9081-B5351B7C6FA4}" destId="{435C62B9-758E-416A-BDB5-819F6CE54AF7}" srcOrd="0" destOrd="0" presId="urn:microsoft.com/office/officeart/2018/2/layout/IconVerticalSolidList"/>
    <dgm:cxn modelId="{8ED6B657-6FD3-4289-93DE-E8A7F499CD2C}" srcId="{3757EC58-2AB1-4432-A4EB-D92038789EBE}" destId="{04A43DA2-D4E4-4E6C-9081-B5351B7C6FA4}" srcOrd="2" destOrd="0" parTransId="{911B5A36-2A7E-4144-B302-9CE30278D007}" sibTransId="{DF063587-422B-40E3-BD2D-3981DA1EF379}"/>
    <dgm:cxn modelId="{B58CDD92-04B6-4785-AFF6-F974AF06A125}" srcId="{3757EC58-2AB1-4432-A4EB-D92038789EBE}" destId="{60302E2B-70FB-49F0-B906-26D953F694B4}" srcOrd="3" destOrd="0" parTransId="{62525762-10EE-464F-BAC6-3E70B270DFB8}" sibTransId="{52B1DDA3-480E-46E8-BE38-5A260AE0D190}"/>
    <dgm:cxn modelId="{E0F3F9AE-4B52-44F5-98B0-B8B734270C00}" type="presOf" srcId="{37360207-AA94-4357-B688-FEC0F7C80B4F}" destId="{6D0BCA7E-66A3-4B31-B9E7-61824FD18202}" srcOrd="0" destOrd="0" presId="urn:microsoft.com/office/officeart/2018/2/layout/IconVerticalSolidList"/>
    <dgm:cxn modelId="{EB5344DD-BC25-46FE-BB32-6D584911C01B}" srcId="{3757EC58-2AB1-4432-A4EB-D92038789EBE}" destId="{D2F56E76-7D66-4A5E-8C48-CE971F686C9E}" srcOrd="1" destOrd="0" parTransId="{CD82E821-5D4F-4E14-ADE9-6AE537577638}" sibTransId="{F7518190-AF43-4417-AACC-BABE4F3E2627}"/>
    <dgm:cxn modelId="{AA3CCFDB-FD94-469A-BD93-0F35E81EF3C7}" type="presParOf" srcId="{DC34258F-63A7-4F3D-8DC1-230EB963492D}" destId="{B76C8842-3774-45DA-B381-509751DB9CED}" srcOrd="0" destOrd="0" presId="urn:microsoft.com/office/officeart/2018/2/layout/IconVerticalSolidList"/>
    <dgm:cxn modelId="{F183381B-494B-4205-864E-C3D421453DA9}" type="presParOf" srcId="{B76C8842-3774-45DA-B381-509751DB9CED}" destId="{0887032D-6442-455A-92D4-5B30481AAE1B}" srcOrd="0" destOrd="0" presId="urn:microsoft.com/office/officeart/2018/2/layout/IconVerticalSolidList"/>
    <dgm:cxn modelId="{E19B04A9-420D-4833-9EB5-AB91DD715478}" type="presParOf" srcId="{B76C8842-3774-45DA-B381-509751DB9CED}" destId="{801C6706-9B2E-461D-A154-C9E2B7EBE9FD}" srcOrd="1" destOrd="0" presId="urn:microsoft.com/office/officeart/2018/2/layout/IconVerticalSolidList"/>
    <dgm:cxn modelId="{7CAA68EA-2BD0-4024-B81F-617C975FFC78}" type="presParOf" srcId="{B76C8842-3774-45DA-B381-509751DB9CED}" destId="{99043906-CA86-43F0-89B2-7E7548CA7A6F}" srcOrd="2" destOrd="0" presId="urn:microsoft.com/office/officeart/2018/2/layout/IconVerticalSolidList"/>
    <dgm:cxn modelId="{7A43B0F5-1450-485F-BAC8-92F19DAD131A}" type="presParOf" srcId="{B76C8842-3774-45DA-B381-509751DB9CED}" destId="{6D0BCA7E-66A3-4B31-B9E7-61824FD18202}" srcOrd="3" destOrd="0" presId="urn:microsoft.com/office/officeart/2018/2/layout/IconVerticalSolidList"/>
    <dgm:cxn modelId="{5C5AB23D-F089-41A2-A1DA-F90D0B6A7BF0}" type="presParOf" srcId="{DC34258F-63A7-4F3D-8DC1-230EB963492D}" destId="{EDE841E1-D2A8-4155-AD3F-4A88C615481F}" srcOrd="1" destOrd="0" presId="urn:microsoft.com/office/officeart/2018/2/layout/IconVerticalSolidList"/>
    <dgm:cxn modelId="{B8A3D9FC-9C9B-4F8A-ADC9-B76B4A932C50}" type="presParOf" srcId="{DC34258F-63A7-4F3D-8DC1-230EB963492D}" destId="{2D8E2233-0B92-4C7B-BD66-BACA3A573ECE}" srcOrd="2" destOrd="0" presId="urn:microsoft.com/office/officeart/2018/2/layout/IconVerticalSolidList"/>
    <dgm:cxn modelId="{C2BD4647-0467-4E48-9751-EF1C81A2EB63}" type="presParOf" srcId="{2D8E2233-0B92-4C7B-BD66-BACA3A573ECE}" destId="{D4CF4B75-237E-4F3C-B5F9-0C2AD0BE6D7E}" srcOrd="0" destOrd="0" presId="urn:microsoft.com/office/officeart/2018/2/layout/IconVerticalSolidList"/>
    <dgm:cxn modelId="{31C2E687-0BE6-4F4C-BA67-FD87A1730D80}" type="presParOf" srcId="{2D8E2233-0B92-4C7B-BD66-BACA3A573ECE}" destId="{CDBC37B2-5BAB-4E6E-99F8-3A231E17DFB9}" srcOrd="1" destOrd="0" presId="urn:microsoft.com/office/officeart/2018/2/layout/IconVerticalSolidList"/>
    <dgm:cxn modelId="{25CB1D81-2943-4442-BF49-F0FAD1D832D6}" type="presParOf" srcId="{2D8E2233-0B92-4C7B-BD66-BACA3A573ECE}" destId="{E8AB0A2E-B4BF-4AB2-8734-50E189450917}" srcOrd="2" destOrd="0" presId="urn:microsoft.com/office/officeart/2018/2/layout/IconVerticalSolidList"/>
    <dgm:cxn modelId="{4E15D060-3285-481D-A7A4-90B5E4F26F29}" type="presParOf" srcId="{2D8E2233-0B92-4C7B-BD66-BACA3A573ECE}" destId="{D9446B35-216F-4312-83B8-D8B4AA98888F}" srcOrd="3" destOrd="0" presId="urn:microsoft.com/office/officeart/2018/2/layout/IconVerticalSolidList"/>
    <dgm:cxn modelId="{8B552398-BD82-4AA1-9137-5D6A4F981E90}" type="presParOf" srcId="{DC34258F-63A7-4F3D-8DC1-230EB963492D}" destId="{8D55156D-86C8-44C5-88E4-19E5F7970AC6}" srcOrd="3" destOrd="0" presId="urn:microsoft.com/office/officeart/2018/2/layout/IconVerticalSolidList"/>
    <dgm:cxn modelId="{D4DD36CB-3064-4FF9-9898-B5293ADD840F}" type="presParOf" srcId="{DC34258F-63A7-4F3D-8DC1-230EB963492D}" destId="{FAB53C33-A270-43FF-A245-BCAD207C753F}" srcOrd="4" destOrd="0" presId="urn:microsoft.com/office/officeart/2018/2/layout/IconVerticalSolidList"/>
    <dgm:cxn modelId="{02B3A3AD-7E15-46B3-BED6-28F519B4EB2A}" type="presParOf" srcId="{FAB53C33-A270-43FF-A245-BCAD207C753F}" destId="{0BC95ADD-9326-4B85-BAEA-F0B42FC7261D}" srcOrd="0" destOrd="0" presId="urn:microsoft.com/office/officeart/2018/2/layout/IconVerticalSolidList"/>
    <dgm:cxn modelId="{06B378C3-55C0-4260-8064-CB68249D2504}" type="presParOf" srcId="{FAB53C33-A270-43FF-A245-BCAD207C753F}" destId="{4923283F-9F69-494E-B0BE-BE0D2998AC41}" srcOrd="1" destOrd="0" presId="urn:microsoft.com/office/officeart/2018/2/layout/IconVerticalSolidList"/>
    <dgm:cxn modelId="{E68F927F-C018-4AC0-98DE-03F600594DB2}" type="presParOf" srcId="{FAB53C33-A270-43FF-A245-BCAD207C753F}" destId="{0664191D-38A5-4AFF-B09C-04050C7D6918}" srcOrd="2" destOrd="0" presId="urn:microsoft.com/office/officeart/2018/2/layout/IconVerticalSolidList"/>
    <dgm:cxn modelId="{90C5EDE9-88F9-49B2-8FDC-88C8F05977D3}" type="presParOf" srcId="{FAB53C33-A270-43FF-A245-BCAD207C753F}" destId="{435C62B9-758E-416A-BDB5-819F6CE54AF7}" srcOrd="3" destOrd="0" presId="urn:microsoft.com/office/officeart/2018/2/layout/IconVerticalSolidList"/>
    <dgm:cxn modelId="{387A9875-06FF-438B-8A7A-6B9F0081B5FD}" type="presParOf" srcId="{DC34258F-63A7-4F3D-8DC1-230EB963492D}" destId="{1CEC2126-EE93-446D-9763-CA79EA22BBE3}" srcOrd="5" destOrd="0" presId="urn:microsoft.com/office/officeart/2018/2/layout/IconVerticalSolidList"/>
    <dgm:cxn modelId="{D4EB046E-4F20-4DEF-8C4B-F414F0D90D9D}" type="presParOf" srcId="{DC34258F-63A7-4F3D-8DC1-230EB963492D}" destId="{97BB55FB-7410-4450-A13B-F6BDAD92AECE}" srcOrd="6" destOrd="0" presId="urn:microsoft.com/office/officeart/2018/2/layout/IconVerticalSolidList"/>
    <dgm:cxn modelId="{02D5B758-F6A0-4C76-BD68-3199E8C0834C}" type="presParOf" srcId="{97BB55FB-7410-4450-A13B-F6BDAD92AECE}" destId="{A0D18577-7CDA-48E3-A2DE-CA5BCABD0A0A}" srcOrd="0" destOrd="0" presId="urn:microsoft.com/office/officeart/2018/2/layout/IconVerticalSolidList"/>
    <dgm:cxn modelId="{D594ADAD-6353-4550-82AF-62F0FEE8D245}" type="presParOf" srcId="{97BB55FB-7410-4450-A13B-F6BDAD92AECE}" destId="{EE7C33AC-F78E-444E-8388-3288CB30A3BD}" srcOrd="1" destOrd="0" presId="urn:microsoft.com/office/officeart/2018/2/layout/IconVerticalSolidList"/>
    <dgm:cxn modelId="{C7C9AADF-1061-421F-BAD5-EFA520A19BEF}" type="presParOf" srcId="{97BB55FB-7410-4450-A13B-F6BDAD92AECE}" destId="{FB18B4CA-5D92-4AD5-A292-B48413458F28}" srcOrd="2" destOrd="0" presId="urn:microsoft.com/office/officeart/2018/2/layout/IconVerticalSolidList"/>
    <dgm:cxn modelId="{BBD08F6D-A77A-4E66-98AD-334D39BDFB75}" type="presParOf" srcId="{97BB55FB-7410-4450-A13B-F6BDAD92AECE}" destId="{37F29696-576A-4F12-8C24-3561CAA224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7032D-6442-455A-92D4-5B30481AAE1B}">
      <dsp:nvSpPr>
        <dsp:cNvPr id="0" name=""/>
        <dsp:cNvSpPr/>
      </dsp:nvSpPr>
      <dsp:spPr>
        <a:xfrm>
          <a:off x="0" y="2239"/>
          <a:ext cx="4906991" cy="7746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C6706-9B2E-461D-A154-C9E2B7EBE9FD}">
      <dsp:nvSpPr>
        <dsp:cNvPr id="0" name=""/>
        <dsp:cNvSpPr/>
      </dsp:nvSpPr>
      <dsp:spPr>
        <a:xfrm>
          <a:off x="234345" y="176545"/>
          <a:ext cx="426498" cy="426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0BCA7E-66A3-4B31-B9E7-61824FD18202}">
      <dsp:nvSpPr>
        <dsp:cNvPr id="0" name=""/>
        <dsp:cNvSpPr/>
      </dsp:nvSpPr>
      <dsp:spPr>
        <a:xfrm>
          <a:off x="895188" y="2239"/>
          <a:ext cx="3812868" cy="77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69" tIns="82069" rIns="82069" bIns="82069" numCol="1" spcCol="1270" anchor="ctr" anchorCtr="0">
          <a:noAutofit/>
        </a:bodyPr>
        <a:lstStyle/>
        <a:p>
          <a:pPr marL="0" lvl="0" indent="0" algn="l" defTabSz="622300">
            <a:lnSpc>
              <a:spcPct val="100000"/>
            </a:lnSpc>
            <a:spcBef>
              <a:spcPct val="0"/>
            </a:spcBef>
            <a:spcAft>
              <a:spcPct val="35000"/>
            </a:spcAft>
            <a:buNone/>
          </a:pPr>
          <a:r>
            <a:rPr lang="en-GB" sz="1400" b="1" i="0" kern="1200"/>
            <a:t>Independent variable</a:t>
          </a:r>
          <a:r>
            <a:rPr lang="en-GB" sz="1400" b="0" i="0" kern="1200"/>
            <a:t> – the variable that is altered during research</a:t>
          </a:r>
          <a:endParaRPr lang="en-US" sz="1400" kern="1200"/>
        </a:p>
      </dsp:txBody>
      <dsp:txXfrm>
        <a:off x="895188" y="2239"/>
        <a:ext cx="3812868" cy="775451"/>
      </dsp:txXfrm>
    </dsp:sp>
    <dsp:sp modelId="{D4CF4B75-237E-4F3C-B5F9-0C2AD0BE6D7E}">
      <dsp:nvSpPr>
        <dsp:cNvPr id="0" name=""/>
        <dsp:cNvSpPr/>
      </dsp:nvSpPr>
      <dsp:spPr>
        <a:xfrm>
          <a:off x="0" y="965679"/>
          <a:ext cx="4906991" cy="7746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C37B2-5BAB-4E6E-99F8-3A231E17DFB9}">
      <dsp:nvSpPr>
        <dsp:cNvPr id="0" name=""/>
        <dsp:cNvSpPr/>
      </dsp:nvSpPr>
      <dsp:spPr>
        <a:xfrm>
          <a:off x="234345" y="1139986"/>
          <a:ext cx="426498" cy="426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446B35-216F-4312-83B8-D8B4AA98888F}">
      <dsp:nvSpPr>
        <dsp:cNvPr id="0" name=""/>
        <dsp:cNvSpPr/>
      </dsp:nvSpPr>
      <dsp:spPr>
        <a:xfrm>
          <a:off x="895188" y="965679"/>
          <a:ext cx="3812868" cy="77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69" tIns="82069" rIns="82069" bIns="82069" numCol="1" spcCol="1270" anchor="ctr" anchorCtr="0">
          <a:noAutofit/>
        </a:bodyPr>
        <a:lstStyle/>
        <a:p>
          <a:pPr marL="0" lvl="0" indent="0" algn="l" defTabSz="622300">
            <a:lnSpc>
              <a:spcPct val="100000"/>
            </a:lnSpc>
            <a:spcBef>
              <a:spcPct val="0"/>
            </a:spcBef>
            <a:spcAft>
              <a:spcPct val="35000"/>
            </a:spcAft>
            <a:buNone/>
          </a:pPr>
          <a:r>
            <a:rPr lang="en-GB" sz="1400" b="1" i="0" kern="1200"/>
            <a:t>Dependent variable</a:t>
          </a:r>
          <a:r>
            <a:rPr lang="en-GB" sz="1400" b="0" i="0" kern="1200"/>
            <a:t> – the variable being tested or measured research</a:t>
          </a:r>
          <a:endParaRPr lang="en-US" sz="1400" kern="1200"/>
        </a:p>
      </dsp:txBody>
      <dsp:txXfrm>
        <a:off x="895188" y="965679"/>
        <a:ext cx="3812868" cy="775451"/>
      </dsp:txXfrm>
    </dsp:sp>
    <dsp:sp modelId="{0BC95ADD-9326-4B85-BAEA-F0B42FC7261D}">
      <dsp:nvSpPr>
        <dsp:cNvPr id="0" name=""/>
        <dsp:cNvSpPr/>
      </dsp:nvSpPr>
      <dsp:spPr>
        <a:xfrm>
          <a:off x="0" y="1929120"/>
          <a:ext cx="4906991" cy="7746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3283F-9F69-494E-B0BE-BE0D2998AC41}">
      <dsp:nvSpPr>
        <dsp:cNvPr id="0" name=""/>
        <dsp:cNvSpPr/>
      </dsp:nvSpPr>
      <dsp:spPr>
        <a:xfrm>
          <a:off x="234345" y="2103426"/>
          <a:ext cx="426498" cy="426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C62B9-758E-416A-BDB5-819F6CE54AF7}">
      <dsp:nvSpPr>
        <dsp:cNvPr id="0" name=""/>
        <dsp:cNvSpPr/>
      </dsp:nvSpPr>
      <dsp:spPr>
        <a:xfrm>
          <a:off x="895188" y="1929120"/>
          <a:ext cx="3812868" cy="77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69" tIns="82069" rIns="82069" bIns="82069" numCol="1" spcCol="1270" anchor="ctr" anchorCtr="0">
          <a:noAutofit/>
        </a:bodyPr>
        <a:lstStyle/>
        <a:p>
          <a:pPr marL="0" lvl="0" indent="0" algn="l" defTabSz="622300">
            <a:lnSpc>
              <a:spcPct val="100000"/>
            </a:lnSpc>
            <a:spcBef>
              <a:spcPct val="0"/>
            </a:spcBef>
            <a:spcAft>
              <a:spcPct val="35000"/>
            </a:spcAft>
            <a:buNone/>
          </a:pPr>
          <a:r>
            <a:rPr lang="en-GB" sz="1400" b="1" i="0" kern="1200"/>
            <a:t>Controlled variable (kept constant)</a:t>
          </a:r>
          <a:r>
            <a:rPr lang="en-GB" sz="1400" b="0" i="0" kern="1200"/>
            <a:t> – a variable that is kept the same during a research. Any change in a controlled variable would invalidate the results.</a:t>
          </a:r>
          <a:endParaRPr lang="en-US" sz="1400" kern="1200"/>
        </a:p>
      </dsp:txBody>
      <dsp:txXfrm>
        <a:off x="895188" y="1929120"/>
        <a:ext cx="3812868" cy="775451"/>
      </dsp:txXfrm>
    </dsp:sp>
    <dsp:sp modelId="{A0D18577-7CDA-48E3-A2DE-CA5BCABD0A0A}">
      <dsp:nvSpPr>
        <dsp:cNvPr id="0" name=""/>
        <dsp:cNvSpPr/>
      </dsp:nvSpPr>
      <dsp:spPr>
        <a:xfrm>
          <a:off x="0" y="2892560"/>
          <a:ext cx="4906991" cy="7746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C33AC-F78E-444E-8388-3288CB30A3BD}">
      <dsp:nvSpPr>
        <dsp:cNvPr id="0" name=""/>
        <dsp:cNvSpPr/>
      </dsp:nvSpPr>
      <dsp:spPr>
        <a:xfrm>
          <a:off x="234345" y="3066866"/>
          <a:ext cx="426498" cy="4260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F29696-576A-4F12-8C24-3561CAA2248F}">
      <dsp:nvSpPr>
        <dsp:cNvPr id="0" name=""/>
        <dsp:cNvSpPr/>
      </dsp:nvSpPr>
      <dsp:spPr>
        <a:xfrm>
          <a:off x="895188" y="2892560"/>
          <a:ext cx="3812868" cy="77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069" tIns="82069" rIns="82069" bIns="82069" numCol="1" spcCol="1270" anchor="ctr" anchorCtr="0">
          <a:noAutofit/>
        </a:bodyPr>
        <a:lstStyle/>
        <a:p>
          <a:pPr marL="0" lvl="0" indent="0" algn="l" defTabSz="622300">
            <a:lnSpc>
              <a:spcPct val="100000"/>
            </a:lnSpc>
            <a:spcBef>
              <a:spcPct val="0"/>
            </a:spcBef>
            <a:spcAft>
              <a:spcPct val="35000"/>
            </a:spcAft>
            <a:buNone/>
          </a:pPr>
          <a:r>
            <a:rPr lang="en-GB" sz="1400" b="1" kern="1200"/>
            <a:t>Confounding variable (are not controlled but can have an affect) </a:t>
          </a:r>
          <a:r>
            <a:rPr lang="en-GB" sz="1400" kern="1200"/>
            <a:t>– could influence the results of the experiment</a:t>
          </a:r>
          <a:endParaRPr lang="en-US" sz="1400" kern="1200"/>
        </a:p>
      </dsp:txBody>
      <dsp:txXfrm>
        <a:off x="895188" y="2892560"/>
        <a:ext cx="3812868" cy="77545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12A1B7-6AFE-43D4-9140-CB73E701B49D}"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63929-9E50-4D91-9571-BFBE50D06DEB}" type="slidenum">
              <a:rPr lang="en-GB" smtClean="0"/>
              <a:t>‹#›</a:t>
            </a:fld>
            <a:endParaRPr lang="en-GB"/>
          </a:p>
        </p:txBody>
      </p:sp>
    </p:spTree>
    <p:extLst>
      <p:ext uri="{BB962C8B-B14F-4D97-AF65-F5344CB8AC3E}">
        <p14:creationId xmlns:p14="http://schemas.microsoft.com/office/powerpoint/2010/main" val="181967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 sunlight</a:t>
            </a:r>
          </a:p>
          <a:p>
            <a:r>
              <a:rPr lang="en-GB" dirty="0"/>
              <a:t>Dependent – growth</a:t>
            </a:r>
          </a:p>
          <a:p>
            <a:r>
              <a:rPr lang="en-GB" dirty="0"/>
              <a:t>Control – temp</a:t>
            </a:r>
          </a:p>
          <a:p>
            <a:r>
              <a:rPr lang="en-GB" dirty="0"/>
              <a:t>Confounding - </a:t>
            </a:r>
          </a:p>
        </p:txBody>
      </p:sp>
      <p:sp>
        <p:nvSpPr>
          <p:cNvPr id="4" name="Slide Number Placeholder 3"/>
          <p:cNvSpPr>
            <a:spLocks noGrp="1"/>
          </p:cNvSpPr>
          <p:nvPr>
            <p:ph type="sldNum" sz="quarter" idx="5"/>
          </p:nvPr>
        </p:nvSpPr>
        <p:spPr/>
        <p:txBody>
          <a:bodyPr/>
          <a:lstStyle/>
          <a:p>
            <a:fld id="{80563929-9E50-4D91-9571-BFBE50D06DEB}" type="slidenum">
              <a:rPr lang="en-GB" smtClean="0"/>
              <a:t>5</a:t>
            </a:fld>
            <a:endParaRPr lang="en-GB"/>
          </a:p>
        </p:txBody>
      </p:sp>
    </p:spTree>
    <p:extLst>
      <p:ext uri="{BB962C8B-B14F-4D97-AF65-F5344CB8AC3E}">
        <p14:creationId xmlns:p14="http://schemas.microsoft.com/office/powerpoint/2010/main" val="1811841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63929-9E50-4D91-9571-BFBE50D06DEB}" type="slidenum">
              <a:rPr lang="en-GB" smtClean="0"/>
              <a:t>6</a:t>
            </a:fld>
            <a:endParaRPr lang="en-GB"/>
          </a:p>
        </p:txBody>
      </p:sp>
    </p:spTree>
    <p:extLst>
      <p:ext uri="{BB962C8B-B14F-4D97-AF65-F5344CB8AC3E}">
        <p14:creationId xmlns:p14="http://schemas.microsoft.com/office/powerpoint/2010/main" val="3963066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63929-9E50-4D91-9571-BFBE50D06DEB}" type="slidenum">
              <a:rPr lang="en-GB" smtClean="0"/>
              <a:t>7</a:t>
            </a:fld>
            <a:endParaRPr lang="en-GB"/>
          </a:p>
        </p:txBody>
      </p:sp>
    </p:spTree>
    <p:extLst>
      <p:ext uri="{BB962C8B-B14F-4D97-AF65-F5344CB8AC3E}">
        <p14:creationId xmlns:p14="http://schemas.microsoft.com/office/powerpoint/2010/main" val="300640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61338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7512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95705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9850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6928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8241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89249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26945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93927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6669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84351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71569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5/8/2024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03749989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4" r:id="rId7"/>
    <p:sldLayoutId id="2147483715" r:id="rId8"/>
    <p:sldLayoutId id="2147483716" r:id="rId9"/>
    <p:sldLayoutId id="2147483717" r:id="rId10"/>
    <p:sldLayoutId id="2147483718" r:id="rId11"/>
    <p:sldLayoutId id="2147483720"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file:///C:\Users\ss-lp\Downloads\335-Article%20Text-1557-1-10-20171031.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9FF21-DD1F-F2CC-3F01-35347346AF74}"/>
              </a:ext>
            </a:extLst>
          </p:cNvPr>
          <p:cNvSpPr>
            <a:spLocks noGrp="1"/>
          </p:cNvSpPr>
          <p:nvPr>
            <p:ph type="ctrTitle"/>
          </p:nvPr>
        </p:nvSpPr>
        <p:spPr>
          <a:xfrm>
            <a:off x="643468" y="643467"/>
            <a:ext cx="4620584" cy="4567137"/>
          </a:xfrm>
        </p:spPr>
        <p:txBody>
          <a:bodyPr>
            <a:normAutofit/>
          </a:bodyPr>
          <a:lstStyle/>
          <a:p>
            <a:r>
              <a:rPr lang="en-GB"/>
              <a:t>Educational Research</a:t>
            </a:r>
            <a:endParaRPr lang="en-GB" dirty="0"/>
          </a:p>
        </p:txBody>
      </p:sp>
      <p:sp>
        <p:nvSpPr>
          <p:cNvPr id="3" name="Subtitle 2">
            <a:extLst>
              <a:ext uri="{FF2B5EF4-FFF2-40B4-BE49-F238E27FC236}">
                <a16:creationId xmlns:a16="http://schemas.microsoft.com/office/drawing/2014/main" id="{B5B2F327-8FC4-7870-E394-CD0F70F02D91}"/>
              </a:ext>
            </a:extLst>
          </p:cNvPr>
          <p:cNvSpPr>
            <a:spLocks noGrp="1"/>
          </p:cNvSpPr>
          <p:nvPr>
            <p:ph type="subTitle" idx="1"/>
          </p:nvPr>
        </p:nvSpPr>
        <p:spPr>
          <a:xfrm>
            <a:off x="643467" y="5277684"/>
            <a:ext cx="4620584" cy="775494"/>
          </a:xfrm>
        </p:spPr>
        <p:txBody>
          <a:bodyPr>
            <a:normAutofit/>
          </a:bodyPr>
          <a:lstStyle/>
          <a:p>
            <a:r>
              <a:rPr lang="en-GB" dirty="0"/>
              <a:t>Using and analysing data</a:t>
            </a:r>
          </a:p>
        </p:txBody>
      </p:sp>
      <p:pic>
        <p:nvPicPr>
          <p:cNvPr id="4" name="Picture 3">
            <a:extLst>
              <a:ext uri="{FF2B5EF4-FFF2-40B4-BE49-F238E27FC236}">
                <a16:creationId xmlns:a16="http://schemas.microsoft.com/office/drawing/2014/main" id="{1B152A59-3796-2670-0AC1-A861EBF73FE2}"/>
              </a:ext>
            </a:extLst>
          </p:cNvPr>
          <p:cNvPicPr>
            <a:picLocks noChangeAspect="1"/>
          </p:cNvPicPr>
          <p:nvPr/>
        </p:nvPicPr>
        <p:blipFill rotWithShape="1">
          <a:blip r:embed="rId2"/>
          <a:srcRect l="16534" r="2216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7442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C67DB-2DA5-AE29-ED61-48B7CA35ACA2}"/>
              </a:ext>
            </a:extLst>
          </p:cNvPr>
          <p:cNvSpPr>
            <a:spLocks noGrp="1"/>
          </p:cNvSpPr>
          <p:nvPr>
            <p:ph type="title"/>
          </p:nvPr>
        </p:nvSpPr>
        <p:spPr>
          <a:xfrm>
            <a:off x="838201" y="365125"/>
            <a:ext cx="3816095" cy="1807305"/>
          </a:xfrm>
        </p:spPr>
        <p:txBody>
          <a:bodyPr>
            <a:normAutofit/>
          </a:bodyPr>
          <a:lstStyle/>
          <a:p>
            <a:r>
              <a:rPr lang="en-GB" b="1" dirty="0"/>
              <a:t>Sampling</a:t>
            </a:r>
          </a:p>
        </p:txBody>
      </p:sp>
      <p:sp>
        <p:nvSpPr>
          <p:cNvPr id="3" name="Content Placeholder 2">
            <a:extLst>
              <a:ext uri="{FF2B5EF4-FFF2-40B4-BE49-F238E27FC236}">
                <a16:creationId xmlns:a16="http://schemas.microsoft.com/office/drawing/2014/main" id="{8A4BC02A-BBAD-A23F-3894-2E18C9050240}"/>
              </a:ext>
            </a:extLst>
          </p:cNvPr>
          <p:cNvSpPr>
            <a:spLocks noGrp="1"/>
          </p:cNvSpPr>
          <p:nvPr>
            <p:ph idx="1"/>
          </p:nvPr>
        </p:nvSpPr>
        <p:spPr>
          <a:xfrm>
            <a:off x="838201" y="2333297"/>
            <a:ext cx="3816096" cy="3843666"/>
          </a:xfrm>
        </p:spPr>
        <p:txBody>
          <a:bodyPr>
            <a:normAutofit/>
          </a:bodyPr>
          <a:lstStyle/>
          <a:p>
            <a:pPr marL="0" indent="0">
              <a:buNone/>
            </a:pPr>
            <a:r>
              <a:rPr lang="en-GB" sz="2000" dirty="0"/>
              <a:t>According to Cohen et al (2017) ‘Sampling affects the </a:t>
            </a:r>
            <a:r>
              <a:rPr lang="en-GB" sz="2000" b="0" i="0" dirty="0">
                <a:effectLst/>
                <a:highlight>
                  <a:srgbClr val="FFFFFF"/>
                </a:highlight>
                <a:latin typeface="Open Sans" panose="020B0606030504020204" pitchFamily="34" charset="0"/>
              </a:rPr>
              <a:t>nature, reliability, validity, credibility, trustworthiness, utility and generalizability of the data collected, and indeed how to collect such data.’</a:t>
            </a:r>
          </a:p>
          <a:p>
            <a:pPr marL="0" indent="0">
              <a:buNone/>
            </a:pPr>
            <a:endParaRPr lang="en-GB" sz="2000" dirty="0">
              <a:highlight>
                <a:srgbClr val="FFFFFF"/>
              </a:highlight>
              <a:latin typeface="Open Sans" panose="020B0606030504020204" pitchFamily="34" charset="0"/>
            </a:endParaRPr>
          </a:p>
          <a:p>
            <a:pPr marL="0" indent="0">
              <a:buNone/>
            </a:pPr>
            <a:r>
              <a:rPr lang="en-GB" sz="2000" i="1" dirty="0"/>
              <a:t>What is a sample?</a:t>
            </a:r>
          </a:p>
          <a:p>
            <a:pPr marL="0" indent="0">
              <a:buNone/>
            </a:pPr>
            <a:r>
              <a:rPr lang="en-GB" sz="2000" i="1" dirty="0"/>
              <a:t>How do you choose your sample?</a:t>
            </a:r>
          </a:p>
          <a:p>
            <a:pPr marL="0" indent="0">
              <a:buNone/>
            </a:pPr>
            <a:endParaRPr lang="en-GB" sz="2000" dirty="0"/>
          </a:p>
        </p:txBody>
      </p:sp>
      <p:pic>
        <p:nvPicPr>
          <p:cNvPr id="5" name="Picture 4" descr="Magnifying glass showing decling performance">
            <a:extLst>
              <a:ext uri="{FF2B5EF4-FFF2-40B4-BE49-F238E27FC236}">
                <a16:creationId xmlns:a16="http://schemas.microsoft.com/office/drawing/2014/main" id="{B67E187C-50A1-F4EB-4458-19827956E25B}"/>
              </a:ext>
            </a:extLst>
          </p:cNvPr>
          <p:cNvPicPr>
            <a:picLocks noChangeAspect="1"/>
          </p:cNvPicPr>
          <p:nvPr/>
        </p:nvPicPr>
        <p:blipFill rotWithShape="1">
          <a:blip r:embed="rId2"/>
          <a:srcRect r="27269"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90491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C4988C">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B7C8774-7366-1A95-033B-F64C1C03BB26}"/>
              </a:ext>
            </a:extLst>
          </p:cNvPr>
          <p:cNvSpPr>
            <a:spLocks noGrp="1"/>
          </p:cNvSpPr>
          <p:nvPr>
            <p:ph type="title"/>
          </p:nvPr>
        </p:nvSpPr>
        <p:spPr>
          <a:xfrm>
            <a:off x="5526156" y="365125"/>
            <a:ext cx="5827643" cy="1433433"/>
          </a:xfrm>
        </p:spPr>
        <p:txBody>
          <a:bodyPr anchor="b">
            <a:normAutofit/>
          </a:bodyPr>
          <a:lstStyle/>
          <a:p>
            <a:r>
              <a:rPr lang="en-GB" sz="3700" b="1"/>
              <a:t>You have collected your data, so now what?</a:t>
            </a:r>
          </a:p>
        </p:txBody>
      </p:sp>
      <p:pic>
        <p:nvPicPr>
          <p:cNvPr id="16" name="Graphic 15" descr="Check List">
            <a:extLst>
              <a:ext uri="{FF2B5EF4-FFF2-40B4-BE49-F238E27FC236}">
                <a16:creationId xmlns:a16="http://schemas.microsoft.com/office/drawing/2014/main" id="{E17D34D6-0B5B-3B78-1356-0660365572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8EA7E601-BEB2-E3EF-054C-568B8AC522D3}"/>
              </a:ext>
            </a:extLst>
          </p:cNvPr>
          <p:cNvSpPr>
            <a:spLocks noGrp="1"/>
          </p:cNvSpPr>
          <p:nvPr>
            <p:ph idx="1"/>
          </p:nvPr>
        </p:nvSpPr>
        <p:spPr>
          <a:xfrm>
            <a:off x="5526156" y="2055813"/>
            <a:ext cx="5827644" cy="4121149"/>
          </a:xfrm>
        </p:spPr>
        <p:txBody>
          <a:bodyPr anchor="t">
            <a:normAutofit/>
          </a:bodyPr>
          <a:lstStyle/>
          <a:p>
            <a:r>
              <a:rPr lang="en-GB" sz="2400"/>
              <a:t>By now you should have:</a:t>
            </a:r>
          </a:p>
          <a:p>
            <a:endParaRPr lang="en-GB" sz="2400"/>
          </a:p>
          <a:p>
            <a:pPr>
              <a:buFontTx/>
              <a:buChar char="-"/>
            </a:pPr>
            <a:r>
              <a:rPr lang="en-GB" sz="2400"/>
              <a:t>Gathered your questionnaire data</a:t>
            </a:r>
          </a:p>
          <a:p>
            <a:pPr>
              <a:buFontTx/>
              <a:buChar char="-"/>
            </a:pPr>
            <a:r>
              <a:rPr lang="en-GB" sz="2400"/>
              <a:t>Gathered your interview data</a:t>
            </a:r>
          </a:p>
        </p:txBody>
      </p:sp>
    </p:spTree>
    <p:extLst>
      <p:ext uri="{BB962C8B-B14F-4D97-AF65-F5344CB8AC3E}">
        <p14:creationId xmlns:p14="http://schemas.microsoft.com/office/powerpoint/2010/main" val="1466615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F47B18-C9BC-555A-EB9A-66D696533B1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i="1"/>
              <a:t>Quantitative data analysis </a:t>
            </a:r>
          </a:p>
        </p:txBody>
      </p:sp>
      <p:sp>
        <p:nvSpPr>
          <p:cNvPr id="3" name="Content Placeholder 2">
            <a:extLst>
              <a:ext uri="{FF2B5EF4-FFF2-40B4-BE49-F238E27FC236}">
                <a16:creationId xmlns:a16="http://schemas.microsoft.com/office/drawing/2014/main" id="{718F308C-4FFD-D160-0A42-125BBEE04A6A}"/>
              </a:ext>
            </a:extLst>
          </p:cNvPr>
          <p:cNvSpPr>
            <a:spLocks/>
          </p:cNvSpPr>
          <p:nvPr/>
        </p:nvSpPr>
        <p:spPr>
          <a:xfrm>
            <a:off x="838201" y="2482589"/>
            <a:ext cx="3816096" cy="3694373"/>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a:t>Can be measured numerically</a:t>
            </a:r>
          </a:p>
          <a:p>
            <a:pPr indent="-228600">
              <a:spcAft>
                <a:spcPts val="600"/>
              </a:spcAft>
              <a:buFont typeface="Arial" panose="020B0604020202020204" pitchFamily="34" charset="0"/>
              <a:buChar char="•"/>
            </a:pPr>
            <a:r>
              <a:rPr lang="en-US" sz="2000"/>
              <a:t>Usually includes test scores, survey results, observation</a:t>
            </a:r>
          </a:p>
          <a:p>
            <a:pPr indent="-228600">
              <a:spcAft>
                <a:spcPts val="600"/>
              </a:spcAft>
              <a:buFont typeface="Arial" panose="020B0604020202020204" pitchFamily="34" charset="0"/>
              <a:buChar char="•"/>
            </a:pPr>
            <a:r>
              <a:rPr lang="en-US" sz="2000"/>
              <a:t>Can test hypothesis and relationship between variables</a:t>
            </a:r>
          </a:p>
        </p:txBody>
      </p:sp>
      <p:pic>
        <p:nvPicPr>
          <p:cNvPr id="18" name="Picture 17" descr="Different coloured question marks">
            <a:extLst>
              <a:ext uri="{FF2B5EF4-FFF2-40B4-BE49-F238E27FC236}">
                <a16:creationId xmlns:a16="http://schemas.microsoft.com/office/drawing/2014/main" id="{4A8CE1A4-CA1F-C537-4B27-2471C3E9B712}"/>
              </a:ext>
            </a:extLst>
          </p:cNvPr>
          <p:cNvPicPr>
            <a:picLocks noChangeAspect="1"/>
          </p:cNvPicPr>
          <p:nvPr/>
        </p:nvPicPr>
        <p:blipFill rotWithShape="1">
          <a:blip r:embed="rId2"/>
          <a:srcRect t="4057" r="-1" b="5820"/>
          <a:stretch/>
        </p:blipFill>
        <p:spPr>
          <a:xfrm>
            <a:off x="4904316" y="-1"/>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9062A65-0C2A-F0DB-B440-D5933EED0BAE}"/>
              </a:ext>
            </a:extLst>
          </p:cNvPr>
          <p:cNvSpPr txBox="1"/>
          <p:nvPr/>
        </p:nvSpPr>
        <p:spPr>
          <a:xfrm>
            <a:off x="6238568" y="4321277"/>
            <a:ext cx="3963148" cy="400110"/>
          </a:xfrm>
          <a:prstGeom prst="rect">
            <a:avLst/>
          </a:prstGeom>
          <a:noFill/>
        </p:spPr>
        <p:txBody>
          <a:bodyPr wrap="square" rtlCol="0">
            <a:spAutoFit/>
          </a:bodyPr>
          <a:lstStyle/>
          <a:p>
            <a:pPr defTabSz="493776">
              <a:spcAft>
                <a:spcPts val="600"/>
              </a:spcAft>
            </a:pPr>
            <a:r>
              <a:rPr lang="en-GB" sz="2000" b="1" i="1" kern="1200" dirty="0">
                <a:solidFill>
                  <a:schemeClr val="tx1"/>
                </a:solidFill>
                <a:latin typeface="+mn-lt"/>
                <a:ea typeface="+mn-ea"/>
                <a:cs typeface="+mn-cs"/>
              </a:rPr>
              <a:t>Question:  </a:t>
            </a:r>
            <a:r>
              <a:rPr lang="en-GB" sz="2000" i="1" kern="1200" dirty="0">
                <a:solidFill>
                  <a:schemeClr val="tx1"/>
                </a:solidFill>
                <a:latin typeface="+mn-lt"/>
                <a:ea typeface="+mn-ea"/>
                <a:cs typeface="+mn-cs"/>
              </a:rPr>
              <a:t>What is a variable?  </a:t>
            </a:r>
            <a:endParaRPr lang="en-GB" sz="2000" i="1" dirty="0"/>
          </a:p>
        </p:txBody>
      </p:sp>
    </p:spTree>
    <p:extLst>
      <p:ext uri="{BB962C8B-B14F-4D97-AF65-F5344CB8AC3E}">
        <p14:creationId xmlns:p14="http://schemas.microsoft.com/office/powerpoint/2010/main" val="3635137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C5850-3947-AA14-6801-35CD0CB00D57}"/>
              </a:ext>
            </a:extLst>
          </p:cNvPr>
          <p:cNvSpPr>
            <a:spLocks noGrp="1"/>
          </p:cNvSpPr>
          <p:nvPr>
            <p:ph type="title"/>
          </p:nvPr>
        </p:nvSpPr>
        <p:spPr/>
        <p:txBody>
          <a:bodyPr/>
          <a:lstStyle/>
          <a:p>
            <a:r>
              <a:rPr lang="en-GB" b="1" dirty="0"/>
              <a:t>Variables</a:t>
            </a:r>
            <a:r>
              <a:rPr lang="en-GB" dirty="0"/>
              <a:t> </a:t>
            </a:r>
          </a:p>
        </p:txBody>
      </p:sp>
      <p:graphicFrame>
        <p:nvGraphicFramePr>
          <p:cNvPr id="1028" name="Content Placeholder 2">
            <a:extLst>
              <a:ext uri="{FF2B5EF4-FFF2-40B4-BE49-F238E27FC236}">
                <a16:creationId xmlns:a16="http://schemas.microsoft.com/office/drawing/2014/main" id="{D4165F87-AA6C-DEAF-20A9-813DEBF244A5}"/>
              </a:ext>
            </a:extLst>
          </p:cNvPr>
          <p:cNvGraphicFramePr>
            <a:graphicFrameLocks noGrp="1"/>
          </p:cNvGraphicFramePr>
          <p:nvPr>
            <p:ph idx="1"/>
          </p:nvPr>
        </p:nvGraphicFramePr>
        <p:xfrm>
          <a:off x="838200" y="2011680"/>
          <a:ext cx="4906992" cy="367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 Guide to Independent, Dependent, and Controlled Variables – Science Ready">
            <a:extLst>
              <a:ext uri="{FF2B5EF4-FFF2-40B4-BE49-F238E27FC236}">
                <a16:creationId xmlns:a16="http://schemas.microsoft.com/office/drawing/2014/main" id="{D4F7CDFB-9ABA-3170-95A8-7FACD71F36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46810" y="459350"/>
            <a:ext cx="4572000" cy="36385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DC693B-C68D-D2C8-02C7-7485DE10D3E1}"/>
              </a:ext>
            </a:extLst>
          </p:cNvPr>
          <p:cNvSpPr txBox="1"/>
          <p:nvPr/>
        </p:nvSpPr>
        <p:spPr>
          <a:xfrm>
            <a:off x="7248832" y="4535129"/>
            <a:ext cx="3769978" cy="923330"/>
          </a:xfrm>
          <a:prstGeom prst="rect">
            <a:avLst/>
          </a:prstGeom>
          <a:noFill/>
        </p:spPr>
        <p:txBody>
          <a:bodyPr wrap="square" rtlCol="0">
            <a:spAutoFit/>
          </a:bodyPr>
          <a:lstStyle/>
          <a:p>
            <a:r>
              <a:rPr lang="en-GB" b="1" i="1" dirty="0"/>
              <a:t>Think of an experiment that you conducted in school, what were the variables?</a:t>
            </a:r>
          </a:p>
        </p:txBody>
      </p:sp>
    </p:spTree>
    <p:extLst>
      <p:ext uri="{BB962C8B-B14F-4D97-AF65-F5344CB8AC3E}">
        <p14:creationId xmlns:p14="http://schemas.microsoft.com/office/powerpoint/2010/main" val="970448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F95D0742-6D75-21AB-271B-86CC519D55CB}"/>
              </a:ext>
            </a:extLst>
          </p:cNvPr>
          <p:cNvPicPr>
            <a:picLocks noChangeAspect="1"/>
          </p:cNvPicPr>
          <p:nvPr/>
        </p:nvPicPr>
        <p:blipFill rotWithShape="1">
          <a:blip r:embed="rId3"/>
          <a:srcRect b="15730"/>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A4078BBF-C8B9-CC91-733C-892B6031AD51}"/>
              </a:ext>
            </a:extLst>
          </p:cNvPr>
          <p:cNvSpPr>
            <a:spLocks noGrp="1"/>
          </p:cNvSpPr>
          <p:nvPr>
            <p:ph type="title"/>
          </p:nvPr>
        </p:nvSpPr>
        <p:spPr>
          <a:xfrm>
            <a:off x="5801708" y="2959492"/>
            <a:ext cx="5552090" cy="1191873"/>
          </a:xfrm>
        </p:spPr>
        <p:txBody>
          <a:bodyPr anchor="b">
            <a:normAutofit/>
          </a:bodyPr>
          <a:lstStyle/>
          <a:p>
            <a:r>
              <a:rPr lang="en-GB" sz="3600" b="1" dirty="0"/>
              <a:t>Scenario</a:t>
            </a:r>
          </a:p>
        </p:txBody>
      </p:sp>
      <p:sp>
        <p:nvSpPr>
          <p:cNvPr id="3" name="Content Placeholder 2">
            <a:extLst>
              <a:ext uri="{FF2B5EF4-FFF2-40B4-BE49-F238E27FC236}">
                <a16:creationId xmlns:a16="http://schemas.microsoft.com/office/drawing/2014/main" id="{D911222E-7D56-F2A8-82DE-662935F0A3D9}"/>
              </a:ext>
            </a:extLst>
          </p:cNvPr>
          <p:cNvSpPr>
            <a:spLocks noGrp="1"/>
          </p:cNvSpPr>
          <p:nvPr>
            <p:ph idx="1"/>
          </p:nvPr>
        </p:nvSpPr>
        <p:spPr>
          <a:xfrm>
            <a:off x="5720593" y="4347061"/>
            <a:ext cx="5552089" cy="1544713"/>
          </a:xfrm>
        </p:spPr>
        <p:txBody>
          <a:bodyPr>
            <a:noAutofit/>
          </a:bodyPr>
          <a:lstStyle/>
          <a:p>
            <a:pPr marL="0" indent="0">
              <a:lnSpc>
                <a:spcPct val="90000"/>
              </a:lnSpc>
              <a:buNone/>
            </a:pPr>
            <a:r>
              <a:rPr lang="en-GB" sz="2400" dirty="0"/>
              <a:t>A study aims to evaluate the impact of a new reading programme on students' literacy rates</a:t>
            </a:r>
          </a:p>
          <a:p>
            <a:pPr marL="0" indent="0">
              <a:lnSpc>
                <a:spcPct val="90000"/>
              </a:lnSpc>
              <a:buNone/>
            </a:pPr>
            <a:endParaRPr lang="en-GB" sz="2400" dirty="0"/>
          </a:p>
          <a:p>
            <a:pPr marL="0" indent="0">
              <a:lnSpc>
                <a:spcPct val="90000"/>
              </a:lnSpc>
              <a:buNone/>
            </a:pPr>
            <a:r>
              <a:rPr lang="en-GB" sz="2400" b="1" i="1" dirty="0"/>
              <a:t>What are the variables?</a:t>
            </a:r>
          </a:p>
        </p:txBody>
      </p:sp>
    </p:spTree>
    <p:extLst>
      <p:ext uri="{BB962C8B-B14F-4D97-AF65-F5344CB8AC3E}">
        <p14:creationId xmlns:p14="http://schemas.microsoft.com/office/powerpoint/2010/main" val="762063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078BBF-C8B9-CC91-733C-892B6031AD51}"/>
              </a:ext>
            </a:extLst>
          </p:cNvPr>
          <p:cNvSpPr>
            <a:spLocks noGrp="1"/>
          </p:cNvSpPr>
          <p:nvPr>
            <p:ph type="title"/>
          </p:nvPr>
        </p:nvSpPr>
        <p:spPr>
          <a:xfrm>
            <a:off x="699321" y="-219226"/>
            <a:ext cx="3888526" cy="1800526"/>
          </a:xfrm>
        </p:spPr>
        <p:txBody>
          <a:bodyPr>
            <a:normAutofit/>
          </a:bodyPr>
          <a:lstStyle/>
          <a:p>
            <a:r>
              <a:rPr lang="en-GB" b="1" dirty="0"/>
              <a:t>Scenario</a:t>
            </a:r>
          </a:p>
        </p:txBody>
      </p:sp>
      <p:sp>
        <p:nvSpPr>
          <p:cNvPr id="3" name="Content Placeholder 2">
            <a:extLst>
              <a:ext uri="{FF2B5EF4-FFF2-40B4-BE49-F238E27FC236}">
                <a16:creationId xmlns:a16="http://schemas.microsoft.com/office/drawing/2014/main" id="{D911222E-7D56-F2A8-82DE-662935F0A3D9}"/>
              </a:ext>
            </a:extLst>
          </p:cNvPr>
          <p:cNvSpPr>
            <a:spLocks noGrp="1"/>
          </p:cNvSpPr>
          <p:nvPr>
            <p:ph idx="1"/>
          </p:nvPr>
        </p:nvSpPr>
        <p:spPr>
          <a:xfrm>
            <a:off x="412955" y="1224116"/>
            <a:ext cx="4313774" cy="4952847"/>
          </a:xfrm>
        </p:spPr>
        <p:txBody>
          <a:bodyPr>
            <a:normAutofit/>
          </a:bodyPr>
          <a:lstStyle/>
          <a:p>
            <a:pPr marL="0" indent="0">
              <a:lnSpc>
                <a:spcPct val="90000"/>
              </a:lnSpc>
              <a:buNone/>
            </a:pPr>
            <a:r>
              <a:rPr lang="en-GB" sz="1100" dirty="0"/>
              <a:t>A study aims to evaluate the impact of a new reading programme on students' literacy rates. </a:t>
            </a:r>
          </a:p>
          <a:p>
            <a:pPr marL="0" indent="0">
              <a:lnSpc>
                <a:spcPct val="90000"/>
              </a:lnSpc>
              <a:buNone/>
            </a:pPr>
            <a:endParaRPr lang="en-GB" sz="1100" dirty="0"/>
          </a:p>
          <a:p>
            <a:pPr marL="0" indent="0">
              <a:lnSpc>
                <a:spcPct val="90000"/>
              </a:lnSpc>
              <a:buNone/>
            </a:pPr>
            <a:r>
              <a:rPr lang="en-GB" sz="1100" dirty="0"/>
              <a:t>In this scenario, the </a:t>
            </a:r>
            <a:r>
              <a:rPr lang="en-GB" sz="1100" b="1" dirty="0"/>
              <a:t>independent variable </a:t>
            </a:r>
            <a:r>
              <a:rPr lang="en-GB" sz="1100" dirty="0"/>
              <a:t>is the reading programme itself = It is the factor being manipulated to observe an effect. </a:t>
            </a:r>
          </a:p>
          <a:p>
            <a:pPr marL="0" indent="0">
              <a:lnSpc>
                <a:spcPct val="90000"/>
              </a:lnSpc>
              <a:buNone/>
            </a:pPr>
            <a:r>
              <a:rPr lang="en-GB" sz="1100" b="1" dirty="0"/>
              <a:t>The dependent variable </a:t>
            </a:r>
            <a:r>
              <a:rPr lang="en-GB" sz="1100" dirty="0"/>
              <a:t>would be the literacy rates of the students, which are expected to change in response to the reading programme. </a:t>
            </a:r>
          </a:p>
          <a:p>
            <a:pPr marL="0" indent="0">
              <a:lnSpc>
                <a:spcPct val="90000"/>
              </a:lnSpc>
              <a:buNone/>
            </a:pPr>
            <a:r>
              <a:rPr lang="en-GB" sz="1100" b="1" dirty="0"/>
              <a:t>Control variables </a:t>
            </a:r>
            <a:r>
              <a:rPr lang="en-GB" sz="1100" dirty="0"/>
              <a:t>could include the students' age, previous literacy levels, and the amount of time spent on other academic activities, as these factors could influence the outcome and need to be kept constant to ensure that any changes in literacy rates can be attributed to the reading programme</a:t>
            </a:r>
          </a:p>
          <a:p>
            <a:pPr marL="0" indent="0">
              <a:lnSpc>
                <a:spcPct val="90000"/>
              </a:lnSpc>
              <a:buNone/>
            </a:pPr>
            <a:r>
              <a:rPr lang="en-GB" sz="1100" b="1" dirty="0"/>
              <a:t>Confounding variables </a:t>
            </a:r>
            <a:r>
              <a:rPr lang="en-GB" sz="1100" dirty="0"/>
              <a:t>are anything that cannot be controlled, can you think of an example?</a:t>
            </a:r>
          </a:p>
        </p:txBody>
      </p:sp>
      <p:pic>
        <p:nvPicPr>
          <p:cNvPr id="7" name="Graphic 6" descr="Books">
            <a:extLst>
              <a:ext uri="{FF2B5EF4-FFF2-40B4-BE49-F238E27FC236}">
                <a16:creationId xmlns:a16="http://schemas.microsoft.com/office/drawing/2014/main" id="{DD068BA6-BE29-0E9E-06B3-3F382D6DD8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4055369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06916-8602-4048-C67B-CA9D50B11153}"/>
              </a:ext>
            </a:extLst>
          </p:cNvPr>
          <p:cNvSpPr>
            <a:spLocks noGrp="1"/>
          </p:cNvSpPr>
          <p:nvPr>
            <p:ph type="title"/>
          </p:nvPr>
        </p:nvSpPr>
        <p:spPr>
          <a:xfrm>
            <a:off x="838200" y="121777"/>
            <a:ext cx="10515600" cy="1325563"/>
          </a:xfrm>
        </p:spPr>
        <p:txBody>
          <a:bodyPr/>
          <a:lstStyle/>
          <a:p>
            <a:r>
              <a:rPr lang="en-GB" dirty="0"/>
              <a:t>Open MS Excel and start adding your data</a:t>
            </a:r>
          </a:p>
        </p:txBody>
      </p:sp>
      <p:pic>
        <p:nvPicPr>
          <p:cNvPr id="5" name="Content Placeholder 4">
            <a:extLst>
              <a:ext uri="{FF2B5EF4-FFF2-40B4-BE49-F238E27FC236}">
                <a16:creationId xmlns:a16="http://schemas.microsoft.com/office/drawing/2014/main" id="{8141F078-F8AE-53D3-A8FA-F4EAA33292B8}"/>
              </a:ext>
            </a:extLst>
          </p:cNvPr>
          <p:cNvPicPr>
            <a:picLocks noGrp="1" noChangeAspect="1"/>
          </p:cNvPicPr>
          <p:nvPr>
            <p:ph idx="1"/>
          </p:nvPr>
        </p:nvPicPr>
        <p:blipFill>
          <a:blip r:embed="rId2"/>
          <a:stretch>
            <a:fillRect/>
          </a:stretch>
        </p:blipFill>
        <p:spPr>
          <a:xfrm>
            <a:off x="571384" y="1355060"/>
            <a:ext cx="10106448" cy="5248046"/>
          </a:xfrm>
        </p:spPr>
      </p:pic>
    </p:spTree>
    <p:extLst>
      <p:ext uri="{BB962C8B-B14F-4D97-AF65-F5344CB8AC3E}">
        <p14:creationId xmlns:p14="http://schemas.microsoft.com/office/powerpoint/2010/main" val="2458965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5" name="Rectangle 14">
            <a:extLst>
              <a:ext uri="{FF2B5EF4-FFF2-40B4-BE49-F238E27FC236}">
                <a16:creationId xmlns:a16="http://schemas.microsoft.com/office/drawing/2014/main" id="{727F3F19-5A4B-42AD-9A79-B8279086A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03C5274-EA52-EEC8-7E92-29A9555AAFBD}"/>
              </a:ext>
            </a:extLst>
          </p:cNvPr>
          <p:cNvPicPr>
            <a:picLocks noGrp="1" noChangeAspect="1"/>
          </p:cNvPicPr>
          <p:nvPr>
            <p:ph idx="1"/>
          </p:nvPr>
        </p:nvPicPr>
        <p:blipFill rotWithShape="1">
          <a:blip r:embed="rId2"/>
          <a:srcRect t="11293" b="4437"/>
          <a:stretch/>
        </p:blipFill>
        <p:spPr>
          <a:xfrm>
            <a:off x="20" y="10"/>
            <a:ext cx="12191980" cy="6857990"/>
          </a:xfrm>
          <a:prstGeom prst="rect">
            <a:avLst/>
          </a:prstGeom>
        </p:spPr>
      </p:pic>
      <p:sp>
        <p:nvSpPr>
          <p:cNvPr id="14" name="Freeform: Shape 13">
            <a:extLst>
              <a:ext uri="{FF2B5EF4-FFF2-40B4-BE49-F238E27FC236}">
                <a16:creationId xmlns:a16="http://schemas.microsoft.com/office/drawing/2014/main" id="{8202C37C-3123-4850-965F-F823CD438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441" y="3562564"/>
            <a:ext cx="6007383" cy="2746580"/>
          </a:xfrm>
          <a:custGeom>
            <a:avLst/>
            <a:gdLst>
              <a:gd name="connsiteX0" fmla="*/ 7360262 w 8491753"/>
              <a:gd name="connsiteY0" fmla="*/ 0 h 3882436"/>
              <a:gd name="connsiteX1" fmla="*/ 7800623 w 8491753"/>
              <a:gd name="connsiteY1" fmla="*/ 266118 h 3882436"/>
              <a:gd name="connsiteX2" fmla="*/ 8418395 w 8491753"/>
              <a:gd name="connsiteY2" fmla="*/ 817361 h 3882436"/>
              <a:gd name="connsiteX3" fmla="*/ 8469084 w 8491753"/>
              <a:gd name="connsiteY3" fmla="*/ 2062410 h 3882436"/>
              <a:gd name="connsiteX4" fmla="*/ 7993875 w 8491753"/>
              <a:gd name="connsiteY4" fmla="*/ 3538728 h 3882436"/>
              <a:gd name="connsiteX5" fmla="*/ 7486985 w 8491753"/>
              <a:gd name="connsiteY5" fmla="*/ 3877711 h 3882436"/>
              <a:gd name="connsiteX6" fmla="*/ 4198536 w 8491753"/>
              <a:gd name="connsiteY6" fmla="*/ 3808014 h 3882436"/>
              <a:gd name="connsiteX7" fmla="*/ 1942874 w 8491753"/>
              <a:gd name="connsiteY7" fmla="*/ 3259939 h 3882436"/>
              <a:gd name="connsiteX8" fmla="*/ 2291361 w 8491753"/>
              <a:gd name="connsiteY8" fmla="*/ 3193410 h 3882436"/>
              <a:gd name="connsiteX9" fmla="*/ 1451824 w 8491753"/>
              <a:gd name="connsiteY9" fmla="*/ 3047678 h 3882436"/>
              <a:gd name="connsiteX10" fmla="*/ 1499345 w 8491753"/>
              <a:gd name="connsiteY10" fmla="*/ 3028670 h 3882436"/>
              <a:gd name="connsiteX11" fmla="*/ 1407471 w 8491753"/>
              <a:gd name="connsiteY11" fmla="*/ 2952636 h 3882436"/>
              <a:gd name="connsiteX12" fmla="*/ 1030471 w 8491753"/>
              <a:gd name="connsiteY12" fmla="*/ 2832250 h 3882436"/>
              <a:gd name="connsiteX13" fmla="*/ 1499345 w 8491753"/>
              <a:gd name="connsiteY13" fmla="*/ 2629494 h 3882436"/>
              <a:gd name="connsiteX14" fmla="*/ 970279 w 8491753"/>
              <a:gd name="connsiteY14" fmla="*/ 2353873 h 3882436"/>
              <a:gd name="connsiteX15" fmla="*/ 700993 w 8491753"/>
              <a:gd name="connsiteY15" fmla="*/ 2287343 h 3882436"/>
              <a:gd name="connsiteX16" fmla="*/ 1588051 w 8491753"/>
              <a:gd name="connsiteY16" fmla="*/ 1942023 h 3882436"/>
              <a:gd name="connsiteX17" fmla="*/ 149751 w 8491753"/>
              <a:gd name="connsiteY17" fmla="*/ 1770949 h 3882436"/>
              <a:gd name="connsiteX18" fmla="*/ 266969 w 8491753"/>
              <a:gd name="connsiteY18" fmla="*/ 1701251 h 3882436"/>
              <a:gd name="connsiteX19" fmla="*/ 1160362 w 8491753"/>
              <a:gd name="connsiteY19" fmla="*/ 1720259 h 3882436"/>
              <a:gd name="connsiteX20" fmla="*/ 1309262 w 8491753"/>
              <a:gd name="connsiteY20" fmla="*/ 1666403 h 3882436"/>
              <a:gd name="connsiteX21" fmla="*/ 1160362 w 8491753"/>
              <a:gd name="connsiteY21" fmla="*/ 1580864 h 3882436"/>
              <a:gd name="connsiteX22" fmla="*/ 580607 w 8491753"/>
              <a:gd name="connsiteY22" fmla="*/ 1517503 h 3882436"/>
              <a:gd name="connsiteX23" fmla="*/ 428540 w 8491753"/>
              <a:gd name="connsiteY23" fmla="*/ 1374940 h 3882436"/>
              <a:gd name="connsiteX24" fmla="*/ 171927 w 8491753"/>
              <a:gd name="connsiteY24" fmla="*/ 1210201 h 3882436"/>
              <a:gd name="connsiteX25" fmla="*/ 349338 w 8491753"/>
              <a:gd name="connsiteY25" fmla="*/ 1073974 h 3882436"/>
              <a:gd name="connsiteX26" fmla="*/ 61044 w 8491753"/>
              <a:gd name="connsiteY26" fmla="*/ 871218 h 3882436"/>
              <a:gd name="connsiteX27" fmla="*/ 143414 w 8491753"/>
              <a:gd name="connsiteY27" fmla="*/ 605101 h 3882436"/>
              <a:gd name="connsiteX28" fmla="*/ 628128 w 8491753"/>
              <a:gd name="connsiteY28" fmla="*/ 541739 h 3882436"/>
              <a:gd name="connsiteX29" fmla="*/ 1277580 w 8491753"/>
              <a:gd name="connsiteY29" fmla="*/ 449865 h 3882436"/>
              <a:gd name="connsiteX30" fmla="*/ 1930202 w 8491753"/>
              <a:gd name="connsiteY30" fmla="*/ 370664 h 3882436"/>
              <a:gd name="connsiteX31" fmla="*/ 2582822 w 8491753"/>
              <a:gd name="connsiteY31" fmla="*/ 370664 h 3882436"/>
              <a:gd name="connsiteX32" fmla="*/ 2769739 w 8491753"/>
              <a:gd name="connsiteY32" fmla="*/ 377000 h 3882436"/>
              <a:gd name="connsiteX33" fmla="*/ 2772907 w 8491753"/>
              <a:gd name="connsiteY33" fmla="*/ 377000 h 3882436"/>
              <a:gd name="connsiteX34" fmla="*/ 3583931 w 8491753"/>
              <a:gd name="connsiteY34" fmla="*/ 405513 h 3882436"/>
              <a:gd name="connsiteX35" fmla="*/ 3884897 w 8491753"/>
              <a:gd name="connsiteY35" fmla="*/ 408681 h 3882436"/>
              <a:gd name="connsiteX36" fmla="*/ 4537518 w 8491753"/>
              <a:gd name="connsiteY36" fmla="*/ 411848 h 3882436"/>
              <a:gd name="connsiteX37" fmla="*/ 5186971 w 8491753"/>
              <a:gd name="connsiteY37" fmla="*/ 399176 h 3882436"/>
              <a:gd name="connsiteX38" fmla="*/ 5845928 w 8491753"/>
              <a:gd name="connsiteY38" fmla="*/ 361159 h 3882436"/>
              <a:gd name="connsiteX39" fmla="*/ 6495381 w 8491753"/>
              <a:gd name="connsiteY39" fmla="*/ 310470 h 3882436"/>
              <a:gd name="connsiteX40" fmla="*/ 6910398 w 8491753"/>
              <a:gd name="connsiteY40" fmla="*/ 196420 h 3882436"/>
              <a:gd name="connsiteX41" fmla="*/ 7360262 w 8491753"/>
              <a:gd name="connsiteY41" fmla="*/ 0 h 388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491753" h="3882436">
                <a:moveTo>
                  <a:pt x="7360262" y="0"/>
                </a:moveTo>
                <a:cubicBezTo>
                  <a:pt x="7477481" y="142563"/>
                  <a:pt x="7651725" y="183748"/>
                  <a:pt x="7800623" y="266118"/>
                </a:cubicBezTo>
                <a:cubicBezTo>
                  <a:pt x="7946354" y="329479"/>
                  <a:pt x="8361371" y="696974"/>
                  <a:pt x="8418395" y="817361"/>
                </a:cubicBezTo>
                <a:cubicBezTo>
                  <a:pt x="8519774" y="1026453"/>
                  <a:pt x="8494429" y="1793125"/>
                  <a:pt x="8469084" y="2062410"/>
                </a:cubicBezTo>
                <a:cubicBezTo>
                  <a:pt x="8374043" y="2734040"/>
                  <a:pt x="8025556" y="3507048"/>
                  <a:pt x="7993875" y="3538728"/>
                </a:cubicBezTo>
                <a:cubicBezTo>
                  <a:pt x="7892497" y="3516552"/>
                  <a:pt x="7661229" y="3865039"/>
                  <a:pt x="7486985" y="3877711"/>
                </a:cubicBezTo>
                <a:cubicBezTo>
                  <a:pt x="7303237" y="3890384"/>
                  <a:pt x="4604047" y="3880880"/>
                  <a:pt x="4198536" y="3808014"/>
                </a:cubicBezTo>
                <a:cubicBezTo>
                  <a:pt x="1993563" y="3405670"/>
                  <a:pt x="1942874" y="3259939"/>
                  <a:pt x="1942874" y="3259939"/>
                </a:cubicBezTo>
                <a:cubicBezTo>
                  <a:pt x="1942874" y="3259939"/>
                  <a:pt x="2177311" y="3231426"/>
                  <a:pt x="2291361" y="3193410"/>
                </a:cubicBezTo>
                <a:cubicBezTo>
                  <a:pt x="2126622" y="3190241"/>
                  <a:pt x="1477169" y="3069855"/>
                  <a:pt x="1451824" y="3047678"/>
                </a:cubicBezTo>
                <a:cubicBezTo>
                  <a:pt x="1464497" y="3041343"/>
                  <a:pt x="1483505" y="3035006"/>
                  <a:pt x="1499345" y="3028670"/>
                </a:cubicBezTo>
                <a:cubicBezTo>
                  <a:pt x="1464497" y="3009662"/>
                  <a:pt x="1435984" y="2987486"/>
                  <a:pt x="1407471" y="2952636"/>
                </a:cubicBezTo>
                <a:cubicBezTo>
                  <a:pt x="1315597" y="2835418"/>
                  <a:pt x="1160362" y="2876603"/>
                  <a:pt x="1030471" y="2832250"/>
                </a:cubicBezTo>
                <a:cubicBezTo>
                  <a:pt x="1112841" y="2585141"/>
                  <a:pt x="1331438" y="2677015"/>
                  <a:pt x="1499345" y="2629494"/>
                </a:cubicBezTo>
                <a:cubicBezTo>
                  <a:pt x="1058984" y="2483763"/>
                  <a:pt x="1144523" y="2407729"/>
                  <a:pt x="970279" y="2353873"/>
                </a:cubicBezTo>
                <a:cubicBezTo>
                  <a:pt x="751682" y="2287343"/>
                  <a:pt x="700993" y="2287343"/>
                  <a:pt x="700993" y="2287343"/>
                </a:cubicBezTo>
                <a:cubicBezTo>
                  <a:pt x="957606" y="2084587"/>
                  <a:pt x="1264908" y="2303184"/>
                  <a:pt x="1588051" y="1942023"/>
                </a:cubicBezTo>
                <a:cubicBezTo>
                  <a:pt x="1277580" y="1891335"/>
                  <a:pt x="349338" y="1865990"/>
                  <a:pt x="149751" y="1770949"/>
                </a:cubicBezTo>
                <a:cubicBezTo>
                  <a:pt x="225784" y="1805797"/>
                  <a:pt x="232120" y="1701251"/>
                  <a:pt x="266969" y="1701251"/>
                </a:cubicBezTo>
                <a:cubicBezTo>
                  <a:pt x="561599" y="1698083"/>
                  <a:pt x="862565" y="1758277"/>
                  <a:pt x="1160362" y="1720259"/>
                </a:cubicBezTo>
                <a:cubicBezTo>
                  <a:pt x="1214219" y="1717092"/>
                  <a:pt x="1299758" y="1745604"/>
                  <a:pt x="1309262" y="1666403"/>
                </a:cubicBezTo>
                <a:cubicBezTo>
                  <a:pt x="1318765" y="1568192"/>
                  <a:pt x="1207884" y="1590368"/>
                  <a:pt x="1160362" y="1580864"/>
                </a:cubicBezTo>
                <a:cubicBezTo>
                  <a:pt x="967110" y="1549184"/>
                  <a:pt x="777027" y="1536512"/>
                  <a:pt x="580607" y="1517503"/>
                </a:cubicBezTo>
                <a:cubicBezTo>
                  <a:pt x="498238" y="1507999"/>
                  <a:pt x="396860" y="1527007"/>
                  <a:pt x="428540" y="1374940"/>
                </a:cubicBezTo>
                <a:cubicBezTo>
                  <a:pt x="403195" y="1229209"/>
                  <a:pt x="251129" y="1279898"/>
                  <a:pt x="171927" y="1210201"/>
                </a:cubicBezTo>
                <a:cubicBezTo>
                  <a:pt x="209944" y="1127831"/>
                  <a:pt x="317658" y="1184857"/>
                  <a:pt x="349338" y="1073974"/>
                </a:cubicBezTo>
                <a:cubicBezTo>
                  <a:pt x="197271" y="1108823"/>
                  <a:pt x="213112" y="868050"/>
                  <a:pt x="61044" y="871218"/>
                </a:cubicBezTo>
                <a:cubicBezTo>
                  <a:pt x="-65678" y="728655"/>
                  <a:pt x="26196" y="658957"/>
                  <a:pt x="143414" y="605101"/>
                </a:cubicBezTo>
                <a:cubicBezTo>
                  <a:pt x="295481" y="538572"/>
                  <a:pt x="463388" y="554411"/>
                  <a:pt x="628128" y="541739"/>
                </a:cubicBezTo>
                <a:cubicBezTo>
                  <a:pt x="846725" y="513227"/>
                  <a:pt x="1055817" y="446698"/>
                  <a:pt x="1277580" y="449865"/>
                </a:cubicBezTo>
                <a:cubicBezTo>
                  <a:pt x="1486673" y="383336"/>
                  <a:pt x="1717941" y="456201"/>
                  <a:pt x="1930202" y="370664"/>
                </a:cubicBezTo>
                <a:cubicBezTo>
                  <a:pt x="2145630" y="370664"/>
                  <a:pt x="2364226" y="370664"/>
                  <a:pt x="2582822" y="370664"/>
                </a:cubicBezTo>
                <a:cubicBezTo>
                  <a:pt x="2646185" y="373831"/>
                  <a:pt x="2706377" y="373831"/>
                  <a:pt x="2769739" y="377000"/>
                </a:cubicBezTo>
                <a:cubicBezTo>
                  <a:pt x="2769739" y="377000"/>
                  <a:pt x="2772907" y="377000"/>
                  <a:pt x="2772907" y="377000"/>
                </a:cubicBezTo>
                <a:cubicBezTo>
                  <a:pt x="3045361" y="386504"/>
                  <a:pt x="3314646" y="392840"/>
                  <a:pt x="3583931" y="405513"/>
                </a:cubicBezTo>
                <a:cubicBezTo>
                  <a:pt x="3685309" y="405513"/>
                  <a:pt x="3783519" y="408681"/>
                  <a:pt x="3884897" y="408681"/>
                </a:cubicBezTo>
                <a:cubicBezTo>
                  <a:pt x="4100325" y="424520"/>
                  <a:pt x="4318922" y="434025"/>
                  <a:pt x="4537518" y="411848"/>
                </a:cubicBezTo>
                <a:cubicBezTo>
                  <a:pt x="4756115" y="430857"/>
                  <a:pt x="4968375" y="418185"/>
                  <a:pt x="5186971" y="399176"/>
                </a:cubicBezTo>
                <a:cubicBezTo>
                  <a:pt x="5408735" y="421353"/>
                  <a:pt x="5627332" y="389672"/>
                  <a:pt x="5845928" y="361159"/>
                </a:cubicBezTo>
                <a:cubicBezTo>
                  <a:pt x="6064526" y="373831"/>
                  <a:pt x="6283122" y="373831"/>
                  <a:pt x="6495381" y="310470"/>
                </a:cubicBezTo>
                <a:cubicBezTo>
                  <a:pt x="6656953" y="380168"/>
                  <a:pt x="6736155" y="152067"/>
                  <a:pt x="6910398" y="196420"/>
                </a:cubicBezTo>
                <a:cubicBezTo>
                  <a:pt x="7084641" y="243941"/>
                  <a:pt x="7208196" y="63361"/>
                  <a:pt x="7360262" y="0"/>
                </a:cubicBezTo>
                <a:close/>
              </a:path>
            </a:pathLst>
          </a:custGeom>
          <a:solidFill>
            <a:schemeClr val="bg1">
              <a:alpha val="30000"/>
            </a:schemeClr>
          </a:solidFill>
          <a:ln>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C7604DA-1A80-47FD-9F09-D72DC278D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1393" y="3562564"/>
            <a:ext cx="6007383" cy="2746580"/>
          </a:xfrm>
          <a:custGeom>
            <a:avLst/>
            <a:gdLst>
              <a:gd name="connsiteX0" fmla="*/ 7360262 w 8491753"/>
              <a:gd name="connsiteY0" fmla="*/ 0 h 3882436"/>
              <a:gd name="connsiteX1" fmla="*/ 7800623 w 8491753"/>
              <a:gd name="connsiteY1" fmla="*/ 266118 h 3882436"/>
              <a:gd name="connsiteX2" fmla="*/ 8418395 w 8491753"/>
              <a:gd name="connsiteY2" fmla="*/ 817361 h 3882436"/>
              <a:gd name="connsiteX3" fmla="*/ 8469084 w 8491753"/>
              <a:gd name="connsiteY3" fmla="*/ 2062410 h 3882436"/>
              <a:gd name="connsiteX4" fmla="*/ 7993875 w 8491753"/>
              <a:gd name="connsiteY4" fmla="*/ 3538728 h 3882436"/>
              <a:gd name="connsiteX5" fmla="*/ 7486985 w 8491753"/>
              <a:gd name="connsiteY5" fmla="*/ 3877711 h 3882436"/>
              <a:gd name="connsiteX6" fmla="*/ 4198536 w 8491753"/>
              <a:gd name="connsiteY6" fmla="*/ 3808014 h 3882436"/>
              <a:gd name="connsiteX7" fmla="*/ 1942874 w 8491753"/>
              <a:gd name="connsiteY7" fmla="*/ 3259939 h 3882436"/>
              <a:gd name="connsiteX8" fmla="*/ 2291361 w 8491753"/>
              <a:gd name="connsiteY8" fmla="*/ 3193410 h 3882436"/>
              <a:gd name="connsiteX9" fmla="*/ 1451824 w 8491753"/>
              <a:gd name="connsiteY9" fmla="*/ 3047678 h 3882436"/>
              <a:gd name="connsiteX10" fmla="*/ 1499345 w 8491753"/>
              <a:gd name="connsiteY10" fmla="*/ 3028670 h 3882436"/>
              <a:gd name="connsiteX11" fmla="*/ 1407471 w 8491753"/>
              <a:gd name="connsiteY11" fmla="*/ 2952636 h 3882436"/>
              <a:gd name="connsiteX12" fmla="*/ 1030471 w 8491753"/>
              <a:gd name="connsiteY12" fmla="*/ 2832250 h 3882436"/>
              <a:gd name="connsiteX13" fmla="*/ 1499345 w 8491753"/>
              <a:gd name="connsiteY13" fmla="*/ 2629494 h 3882436"/>
              <a:gd name="connsiteX14" fmla="*/ 970279 w 8491753"/>
              <a:gd name="connsiteY14" fmla="*/ 2353873 h 3882436"/>
              <a:gd name="connsiteX15" fmla="*/ 700993 w 8491753"/>
              <a:gd name="connsiteY15" fmla="*/ 2287343 h 3882436"/>
              <a:gd name="connsiteX16" fmla="*/ 1588051 w 8491753"/>
              <a:gd name="connsiteY16" fmla="*/ 1942023 h 3882436"/>
              <a:gd name="connsiteX17" fmla="*/ 149751 w 8491753"/>
              <a:gd name="connsiteY17" fmla="*/ 1770949 h 3882436"/>
              <a:gd name="connsiteX18" fmla="*/ 266969 w 8491753"/>
              <a:gd name="connsiteY18" fmla="*/ 1701251 h 3882436"/>
              <a:gd name="connsiteX19" fmla="*/ 1160362 w 8491753"/>
              <a:gd name="connsiteY19" fmla="*/ 1720259 h 3882436"/>
              <a:gd name="connsiteX20" fmla="*/ 1309262 w 8491753"/>
              <a:gd name="connsiteY20" fmla="*/ 1666403 h 3882436"/>
              <a:gd name="connsiteX21" fmla="*/ 1160362 w 8491753"/>
              <a:gd name="connsiteY21" fmla="*/ 1580864 h 3882436"/>
              <a:gd name="connsiteX22" fmla="*/ 580607 w 8491753"/>
              <a:gd name="connsiteY22" fmla="*/ 1517503 h 3882436"/>
              <a:gd name="connsiteX23" fmla="*/ 428540 w 8491753"/>
              <a:gd name="connsiteY23" fmla="*/ 1374940 h 3882436"/>
              <a:gd name="connsiteX24" fmla="*/ 171927 w 8491753"/>
              <a:gd name="connsiteY24" fmla="*/ 1210201 h 3882436"/>
              <a:gd name="connsiteX25" fmla="*/ 349338 w 8491753"/>
              <a:gd name="connsiteY25" fmla="*/ 1073974 h 3882436"/>
              <a:gd name="connsiteX26" fmla="*/ 61044 w 8491753"/>
              <a:gd name="connsiteY26" fmla="*/ 871218 h 3882436"/>
              <a:gd name="connsiteX27" fmla="*/ 143414 w 8491753"/>
              <a:gd name="connsiteY27" fmla="*/ 605101 h 3882436"/>
              <a:gd name="connsiteX28" fmla="*/ 628128 w 8491753"/>
              <a:gd name="connsiteY28" fmla="*/ 541739 h 3882436"/>
              <a:gd name="connsiteX29" fmla="*/ 1277580 w 8491753"/>
              <a:gd name="connsiteY29" fmla="*/ 449865 h 3882436"/>
              <a:gd name="connsiteX30" fmla="*/ 1930202 w 8491753"/>
              <a:gd name="connsiteY30" fmla="*/ 370664 h 3882436"/>
              <a:gd name="connsiteX31" fmla="*/ 2582822 w 8491753"/>
              <a:gd name="connsiteY31" fmla="*/ 370664 h 3882436"/>
              <a:gd name="connsiteX32" fmla="*/ 2769739 w 8491753"/>
              <a:gd name="connsiteY32" fmla="*/ 377000 h 3882436"/>
              <a:gd name="connsiteX33" fmla="*/ 2772907 w 8491753"/>
              <a:gd name="connsiteY33" fmla="*/ 377000 h 3882436"/>
              <a:gd name="connsiteX34" fmla="*/ 3583931 w 8491753"/>
              <a:gd name="connsiteY34" fmla="*/ 405513 h 3882436"/>
              <a:gd name="connsiteX35" fmla="*/ 3884897 w 8491753"/>
              <a:gd name="connsiteY35" fmla="*/ 408681 h 3882436"/>
              <a:gd name="connsiteX36" fmla="*/ 4537518 w 8491753"/>
              <a:gd name="connsiteY36" fmla="*/ 411848 h 3882436"/>
              <a:gd name="connsiteX37" fmla="*/ 5186971 w 8491753"/>
              <a:gd name="connsiteY37" fmla="*/ 399176 h 3882436"/>
              <a:gd name="connsiteX38" fmla="*/ 5845928 w 8491753"/>
              <a:gd name="connsiteY38" fmla="*/ 361159 h 3882436"/>
              <a:gd name="connsiteX39" fmla="*/ 6495381 w 8491753"/>
              <a:gd name="connsiteY39" fmla="*/ 310470 h 3882436"/>
              <a:gd name="connsiteX40" fmla="*/ 6910398 w 8491753"/>
              <a:gd name="connsiteY40" fmla="*/ 196420 h 3882436"/>
              <a:gd name="connsiteX41" fmla="*/ 7360262 w 8491753"/>
              <a:gd name="connsiteY41" fmla="*/ 0 h 388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491753" h="3882436">
                <a:moveTo>
                  <a:pt x="7360262" y="0"/>
                </a:moveTo>
                <a:cubicBezTo>
                  <a:pt x="7477481" y="142563"/>
                  <a:pt x="7651725" y="183748"/>
                  <a:pt x="7800623" y="266118"/>
                </a:cubicBezTo>
                <a:cubicBezTo>
                  <a:pt x="7946354" y="329479"/>
                  <a:pt x="8361371" y="696974"/>
                  <a:pt x="8418395" y="817361"/>
                </a:cubicBezTo>
                <a:cubicBezTo>
                  <a:pt x="8519774" y="1026453"/>
                  <a:pt x="8494429" y="1793125"/>
                  <a:pt x="8469084" y="2062410"/>
                </a:cubicBezTo>
                <a:cubicBezTo>
                  <a:pt x="8374043" y="2734040"/>
                  <a:pt x="8025556" y="3507048"/>
                  <a:pt x="7993875" y="3538728"/>
                </a:cubicBezTo>
                <a:cubicBezTo>
                  <a:pt x="7892497" y="3516552"/>
                  <a:pt x="7661229" y="3865039"/>
                  <a:pt x="7486985" y="3877711"/>
                </a:cubicBezTo>
                <a:cubicBezTo>
                  <a:pt x="7303237" y="3890384"/>
                  <a:pt x="4604047" y="3880880"/>
                  <a:pt x="4198536" y="3808014"/>
                </a:cubicBezTo>
                <a:cubicBezTo>
                  <a:pt x="1993563" y="3405670"/>
                  <a:pt x="1942874" y="3259939"/>
                  <a:pt x="1942874" y="3259939"/>
                </a:cubicBezTo>
                <a:cubicBezTo>
                  <a:pt x="1942874" y="3259939"/>
                  <a:pt x="2177311" y="3231426"/>
                  <a:pt x="2291361" y="3193410"/>
                </a:cubicBezTo>
                <a:cubicBezTo>
                  <a:pt x="2126622" y="3190241"/>
                  <a:pt x="1477169" y="3069855"/>
                  <a:pt x="1451824" y="3047678"/>
                </a:cubicBezTo>
                <a:cubicBezTo>
                  <a:pt x="1464497" y="3041343"/>
                  <a:pt x="1483505" y="3035006"/>
                  <a:pt x="1499345" y="3028670"/>
                </a:cubicBezTo>
                <a:cubicBezTo>
                  <a:pt x="1464497" y="3009662"/>
                  <a:pt x="1435984" y="2987486"/>
                  <a:pt x="1407471" y="2952636"/>
                </a:cubicBezTo>
                <a:cubicBezTo>
                  <a:pt x="1315597" y="2835418"/>
                  <a:pt x="1160362" y="2876603"/>
                  <a:pt x="1030471" y="2832250"/>
                </a:cubicBezTo>
                <a:cubicBezTo>
                  <a:pt x="1112841" y="2585141"/>
                  <a:pt x="1331438" y="2677015"/>
                  <a:pt x="1499345" y="2629494"/>
                </a:cubicBezTo>
                <a:cubicBezTo>
                  <a:pt x="1058984" y="2483763"/>
                  <a:pt x="1144523" y="2407729"/>
                  <a:pt x="970279" y="2353873"/>
                </a:cubicBezTo>
                <a:cubicBezTo>
                  <a:pt x="751682" y="2287343"/>
                  <a:pt x="700993" y="2287343"/>
                  <a:pt x="700993" y="2287343"/>
                </a:cubicBezTo>
                <a:cubicBezTo>
                  <a:pt x="957606" y="2084587"/>
                  <a:pt x="1264908" y="2303184"/>
                  <a:pt x="1588051" y="1942023"/>
                </a:cubicBezTo>
                <a:cubicBezTo>
                  <a:pt x="1277580" y="1891335"/>
                  <a:pt x="349338" y="1865990"/>
                  <a:pt x="149751" y="1770949"/>
                </a:cubicBezTo>
                <a:cubicBezTo>
                  <a:pt x="225784" y="1805797"/>
                  <a:pt x="232120" y="1701251"/>
                  <a:pt x="266969" y="1701251"/>
                </a:cubicBezTo>
                <a:cubicBezTo>
                  <a:pt x="561599" y="1698083"/>
                  <a:pt x="862565" y="1758277"/>
                  <a:pt x="1160362" y="1720259"/>
                </a:cubicBezTo>
                <a:cubicBezTo>
                  <a:pt x="1214219" y="1717092"/>
                  <a:pt x="1299758" y="1745604"/>
                  <a:pt x="1309262" y="1666403"/>
                </a:cubicBezTo>
                <a:cubicBezTo>
                  <a:pt x="1318765" y="1568192"/>
                  <a:pt x="1207884" y="1590368"/>
                  <a:pt x="1160362" y="1580864"/>
                </a:cubicBezTo>
                <a:cubicBezTo>
                  <a:pt x="967110" y="1549184"/>
                  <a:pt x="777027" y="1536512"/>
                  <a:pt x="580607" y="1517503"/>
                </a:cubicBezTo>
                <a:cubicBezTo>
                  <a:pt x="498238" y="1507999"/>
                  <a:pt x="396860" y="1527007"/>
                  <a:pt x="428540" y="1374940"/>
                </a:cubicBezTo>
                <a:cubicBezTo>
                  <a:pt x="403195" y="1229209"/>
                  <a:pt x="251129" y="1279898"/>
                  <a:pt x="171927" y="1210201"/>
                </a:cubicBezTo>
                <a:cubicBezTo>
                  <a:pt x="209944" y="1127831"/>
                  <a:pt x="317658" y="1184857"/>
                  <a:pt x="349338" y="1073974"/>
                </a:cubicBezTo>
                <a:cubicBezTo>
                  <a:pt x="197271" y="1108823"/>
                  <a:pt x="213112" y="868050"/>
                  <a:pt x="61044" y="871218"/>
                </a:cubicBezTo>
                <a:cubicBezTo>
                  <a:pt x="-65678" y="728655"/>
                  <a:pt x="26196" y="658957"/>
                  <a:pt x="143414" y="605101"/>
                </a:cubicBezTo>
                <a:cubicBezTo>
                  <a:pt x="295481" y="538572"/>
                  <a:pt x="463388" y="554411"/>
                  <a:pt x="628128" y="541739"/>
                </a:cubicBezTo>
                <a:cubicBezTo>
                  <a:pt x="846725" y="513227"/>
                  <a:pt x="1055817" y="446698"/>
                  <a:pt x="1277580" y="449865"/>
                </a:cubicBezTo>
                <a:cubicBezTo>
                  <a:pt x="1486673" y="383336"/>
                  <a:pt x="1717941" y="456201"/>
                  <a:pt x="1930202" y="370664"/>
                </a:cubicBezTo>
                <a:cubicBezTo>
                  <a:pt x="2145630" y="370664"/>
                  <a:pt x="2364226" y="370664"/>
                  <a:pt x="2582822" y="370664"/>
                </a:cubicBezTo>
                <a:cubicBezTo>
                  <a:pt x="2646185" y="373831"/>
                  <a:pt x="2706377" y="373831"/>
                  <a:pt x="2769739" y="377000"/>
                </a:cubicBezTo>
                <a:cubicBezTo>
                  <a:pt x="2769739" y="377000"/>
                  <a:pt x="2772907" y="377000"/>
                  <a:pt x="2772907" y="377000"/>
                </a:cubicBezTo>
                <a:cubicBezTo>
                  <a:pt x="3045361" y="386504"/>
                  <a:pt x="3314646" y="392840"/>
                  <a:pt x="3583931" y="405513"/>
                </a:cubicBezTo>
                <a:cubicBezTo>
                  <a:pt x="3685309" y="405513"/>
                  <a:pt x="3783519" y="408681"/>
                  <a:pt x="3884897" y="408681"/>
                </a:cubicBezTo>
                <a:cubicBezTo>
                  <a:pt x="4100325" y="424520"/>
                  <a:pt x="4318922" y="434025"/>
                  <a:pt x="4537518" y="411848"/>
                </a:cubicBezTo>
                <a:cubicBezTo>
                  <a:pt x="4756115" y="430857"/>
                  <a:pt x="4968375" y="418185"/>
                  <a:pt x="5186971" y="399176"/>
                </a:cubicBezTo>
                <a:cubicBezTo>
                  <a:pt x="5408735" y="421353"/>
                  <a:pt x="5627332" y="389672"/>
                  <a:pt x="5845928" y="361159"/>
                </a:cubicBezTo>
                <a:cubicBezTo>
                  <a:pt x="6064526" y="373831"/>
                  <a:pt x="6283122" y="373831"/>
                  <a:pt x="6495381" y="310470"/>
                </a:cubicBezTo>
                <a:cubicBezTo>
                  <a:pt x="6656953" y="380168"/>
                  <a:pt x="6736155" y="152067"/>
                  <a:pt x="6910398" y="196420"/>
                </a:cubicBezTo>
                <a:cubicBezTo>
                  <a:pt x="7084641" y="243941"/>
                  <a:pt x="7208196" y="63361"/>
                  <a:pt x="7360262" y="0"/>
                </a:cubicBezTo>
                <a:close/>
              </a:path>
            </a:pathLst>
          </a:custGeom>
          <a:solidFill>
            <a:srgbClr val="C4988C">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3A311F-436E-1461-67D2-1D9186CC07FE}"/>
              </a:ext>
            </a:extLst>
          </p:cNvPr>
          <p:cNvSpPr>
            <a:spLocks noGrp="1"/>
          </p:cNvSpPr>
          <p:nvPr>
            <p:ph type="title"/>
          </p:nvPr>
        </p:nvSpPr>
        <p:spPr>
          <a:xfrm>
            <a:off x="6909663" y="4743922"/>
            <a:ext cx="4054890" cy="1000067"/>
          </a:xfrm>
        </p:spPr>
        <p:txBody>
          <a:bodyPr vert="horz" lIns="91440" tIns="45720" rIns="91440" bIns="45720" rtlCol="0" anchor="b">
            <a:normAutofit fontScale="90000"/>
          </a:bodyPr>
          <a:lstStyle/>
          <a:p>
            <a:pPr algn="ctr"/>
            <a:r>
              <a:rPr lang="en-US" sz="3200" i="1" dirty="0"/>
              <a:t>Start </a:t>
            </a:r>
            <a:r>
              <a:rPr lang="en-US" sz="3200" i="1" dirty="0" err="1"/>
              <a:t>analysing</a:t>
            </a:r>
            <a:r>
              <a:rPr lang="en-US" sz="3200" i="1" dirty="0"/>
              <a:t> data = easy formula to use</a:t>
            </a:r>
            <a:br>
              <a:rPr lang="en-US" sz="3200" i="1" dirty="0"/>
            </a:br>
            <a:r>
              <a:rPr lang="en-GB" sz="3200" i="1" dirty="0"/>
              <a:t>=COUNTIF($B$2:$B$22, "2")</a:t>
            </a:r>
            <a:endParaRPr lang="en-US" sz="3200" i="1" dirty="0"/>
          </a:p>
        </p:txBody>
      </p:sp>
    </p:spTree>
    <p:extLst>
      <p:ext uri="{BB962C8B-B14F-4D97-AF65-F5344CB8AC3E}">
        <p14:creationId xmlns:p14="http://schemas.microsoft.com/office/powerpoint/2010/main" val="124811785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DB84-198B-5D54-653C-81450725E887}"/>
              </a:ext>
            </a:extLst>
          </p:cNvPr>
          <p:cNvSpPr>
            <a:spLocks noGrp="1"/>
          </p:cNvSpPr>
          <p:nvPr>
            <p:ph type="title"/>
          </p:nvPr>
        </p:nvSpPr>
        <p:spPr/>
        <p:txBody>
          <a:bodyPr/>
          <a:lstStyle/>
          <a:p>
            <a:r>
              <a:rPr lang="en-GB"/>
              <a:t>Start to tidy up your data</a:t>
            </a:r>
            <a:endParaRPr lang="en-GB" dirty="0"/>
          </a:p>
        </p:txBody>
      </p:sp>
      <p:pic>
        <p:nvPicPr>
          <p:cNvPr id="5" name="Content Placeholder 4">
            <a:extLst>
              <a:ext uri="{FF2B5EF4-FFF2-40B4-BE49-F238E27FC236}">
                <a16:creationId xmlns:a16="http://schemas.microsoft.com/office/drawing/2014/main" id="{494B81DF-BE57-0E58-BCCF-D2CB7CA24B5A}"/>
              </a:ext>
            </a:extLst>
          </p:cNvPr>
          <p:cNvPicPr>
            <a:picLocks noGrp="1" noChangeAspect="1"/>
          </p:cNvPicPr>
          <p:nvPr>
            <p:ph idx="1"/>
          </p:nvPr>
        </p:nvPicPr>
        <p:blipFill rotWithShape="1">
          <a:blip r:embed="rId2"/>
          <a:srcRect l="23018" t="29310" r="18135" b="45051"/>
          <a:stretch/>
        </p:blipFill>
        <p:spPr>
          <a:xfrm>
            <a:off x="754379" y="1950720"/>
            <a:ext cx="10861113" cy="2141957"/>
          </a:xfrm>
        </p:spPr>
      </p:pic>
      <p:pic>
        <p:nvPicPr>
          <p:cNvPr id="7" name="Picture 6">
            <a:extLst>
              <a:ext uri="{FF2B5EF4-FFF2-40B4-BE49-F238E27FC236}">
                <a16:creationId xmlns:a16="http://schemas.microsoft.com/office/drawing/2014/main" id="{3FF8EF39-8E50-0B94-8479-406F61C26E1F}"/>
              </a:ext>
            </a:extLst>
          </p:cNvPr>
          <p:cNvPicPr>
            <a:picLocks noChangeAspect="1"/>
          </p:cNvPicPr>
          <p:nvPr/>
        </p:nvPicPr>
        <p:blipFill rotWithShape="1">
          <a:blip r:embed="rId3"/>
          <a:srcRect l="27873" t="32150" r="23525" b="47312"/>
          <a:stretch/>
        </p:blipFill>
        <p:spPr>
          <a:xfrm>
            <a:off x="754379" y="4520381"/>
            <a:ext cx="7932421" cy="2234650"/>
          </a:xfrm>
          <a:prstGeom prst="rect">
            <a:avLst/>
          </a:prstGeom>
        </p:spPr>
      </p:pic>
    </p:spTree>
    <p:extLst>
      <p:ext uri="{BB962C8B-B14F-4D97-AF65-F5344CB8AC3E}">
        <p14:creationId xmlns:p14="http://schemas.microsoft.com/office/powerpoint/2010/main" val="1811464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0B54E-9987-1EAE-9F94-D93FF946A7CC}"/>
              </a:ext>
            </a:extLst>
          </p:cNvPr>
          <p:cNvSpPr>
            <a:spLocks noGrp="1"/>
          </p:cNvSpPr>
          <p:nvPr>
            <p:ph type="title"/>
          </p:nvPr>
        </p:nvSpPr>
        <p:spPr/>
        <p:txBody>
          <a:bodyPr/>
          <a:lstStyle/>
          <a:p>
            <a:r>
              <a:rPr lang="en-GB"/>
              <a:t>Basic summary of data- insert chart</a:t>
            </a:r>
            <a:endParaRPr lang="en-GB" dirty="0"/>
          </a:p>
        </p:txBody>
      </p:sp>
      <p:pic>
        <p:nvPicPr>
          <p:cNvPr id="5" name="Content Placeholder 4">
            <a:extLst>
              <a:ext uri="{FF2B5EF4-FFF2-40B4-BE49-F238E27FC236}">
                <a16:creationId xmlns:a16="http://schemas.microsoft.com/office/drawing/2014/main" id="{8DFB72FC-8CCB-73CF-3D14-AC7C121661EA}"/>
              </a:ext>
            </a:extLst>
          </p:cNvPr>
          <p:cNvPicPr>
            <a:picLocks noGrp="1" noChangeAspect="1"/>
          </p:cNvPicPr>
          <p:nvPr>
            <p:ph idx="1"/>
          </p:nvPr>
        </p:nvPicPr>
        <p:blipFill rotWithShape="1">
          <a:blip r:embed="rId2"/>
          <a:srcRect l="-1" t="-13958" r="-17490" b="-18255"/>
          <a:stretch/>
        </p:blipFill>
        <p:spPr>
          <a:xfrm>
            <a:off x="1747684" y="1430594"/>
            <a:ext cx="8775290" cy="5501147"/>
          </a:xfrm>
        </p:spPr>
      </p:pic>
    </p:spTree>
    <p:extLst>
      <p:ext uri="{BB962C8B-B14F-4D97-AF65-F5344CB8AC3E}">
        <p14:creationId xmlns:p14="http://schemas.microsoft.com/office/powerpoint/2010/main" val="2865620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14643-E363-FFEE-67A2-F0A81C8628D8}"/>
              </a:ext>
            </a:extLst>
          </p:cNvPr>
          <p:cNvSpPr>
            <a:spLocks noGrp="1"/>
          </p:cNvSpPr>
          <p:nvPr>
            <p:ph type="title"/>
          </p:nvPr>
        </p:nvSpPr>
        <p:spPr/>
        <p:txBody>
          <a:bodyPr/>
          <a:lstStyle/>
          <a:p>
            <a:r>
              <a:rPr lang="en-GB" b="1"/>
              <a:t>Make it tidy!</a:t>
            </a:r>
            <a:endParaRPr lang="en-GB" b="1" dirty="0"/>
          </a:p>
        </p:txBody>
      </p:sp>
      <p:sp>
        <p:nvSpPr>
          <p:cNvPr id="3" name="Content Placeholder 2">
            <a:extLst>
              <a:ext uri="{FF2B5EF4-FFF2-40B4-BE49-F238E27FC236}">
                <a16:creationId xmlns:a16="http://schemas.microsoft.com/office/drawing/2014/main" id="{7A631843-E3F2-B0D1-7A22-EC9B50B87A4F}"/>
              </a:ext>
            </a:extLst>
          </p:cNvPr>
          <p:cNvSpPr>
            <a:spLocks noGrp="1"/>
          </p:cNvSpPr>
          <p:nvPr>
            <p:ph idx="1"/>
          </p:nvPr>
        </p:nvSpPr>
        <p:spPr/>
        <p:txBody>
          <a:bodyPr/>
          <a:lstStyle/>
          <a:p>
            <a:pPr>
              <a:buFontTx/>
              <a:buChar char="-"/>
            </a:pPr>
            <a:r>
              <a:rPr lang="en-GB"/>
              <a:t>Add title</a:t>
            </a:r>
          </a:p>
          <a:p>
            <a:pPr>
              <a:buFontTx/>
              <a:buChar char="-"/>
            </a:pPr>
            <a:r>
              <a:rPr lang="en-GB"/>
              <a:t>Data lables</a:t>
            </a:r>
          </a:p>
          <a:p>
            <a:pPr>
              <a:buFontTx/>
              <a:buChar char="-"/>
            </a:pPr>
            <a:r>
              <a:rPr lang="en-GB"/>
              <a:t>Axes titles</a:t>
            </a:r>
            <a:endParaRPr lang="en-GB" dirty="0"/>
          </a:p>
        </p:txBody>
      </p:sp>
      <p:graphicFrame>
        <p:nvGraphicFramePr>
          <p:cNvPr id="4" name="Chart 3">
            <a:extLst>
              <a:ext uri="{FF2B5EF4-FFF2-40B4-BE49-F238E27FC236}">
                <a16:creationId xmlns:a16="http://schemas.microsoft.com/office/drawing/2014/main" id="{51429F42-E0C7-72EA-5C3B-F2E543322E15}"/>
              </a:ext>
            </a:extLst>
          </p:cNvPr>
          <p:cNvGraphicFramePr>
            <a:graphicFrameLocks/>
          </p:cNvGraphicFramePr>
          <p:nvPr>
            <p:extLst>
              <p:ext uri="{D42A27DB-BD31-4B8C-83A1-F6EECF244321}">
                <p14:modId xmlns:p14="http://schemas.microsoft.com/office/powerpoint/2010/main" val="129608658"/>
              </p:ext>
            </p:extLst>
          </p:nvPr>
        </p:nvGraphicFramePr>
        <p:xfrm>
          <a:off x="5842957" y="1690687"/>
          <a:ext cx="4390845" cy="310559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34740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D2EF-8B4C-2170-8ACC-EB44CE64F0A6}"/>
              </a:ext>
            </a:extLst>
          </p:cNvPr>
          <p:cNvSpPr>
            <a:spLocks noGrp="1"/>
          </p:cNvSpPr>
          <p:nvPr>
            <p:ph type="title"/>
          </p:nvPr>
        </p:nvSpPr>
        <p:spPr/>
        <p:txBody>
          <a:bodyPr/>
          <a:lstStyle/>
          <a:p>
            <a:r>
              <a:rPr lang="en-GB" dirty="0"/>
              <a:t>What if you wanted to compare the relationships between two questions?</a:t>
            </a:r>
          </a:p>
        </p:txBody>
      </p:sp>
      <p:sp>
        <p:nvSpPr>
          <p:cNvPr id="3" name="Content Placeholder 2">
            <a:extLst>
              <a:ext uri="{FF2B5EF4-FFF2-40B4-BE49-F238E27FC236}">
                <a16:creationId xmlns:a16="http://schemas.microsoft.com/office/drawing/2014/main" id="{905D98DA-9AAC-6E3E-944B-09B9808C82E5}"/>
              </a:ext>
            </a:extLst>
          </p:cNvPr>
          <p:cNvSpPr>
            <a:spLocks noGrp="1"/>
          </p:cNvSpPr>
          <p:nvPr>
            <p:ph idx="1"/>
          </p:nvPr>
        </p:nvSpPr>
        <p:spPr/>
        <p:txBody>
          <a:bodyPr/>
          <a:lstStyle/>
          <a:p>
            <a:r>
              <a:rPr lang="en-GB" dirty="0"/>
              <a:t>E.g. how many in each school year caught a bus or car?</a:t>
            </a:r>
          </a:p>
        </p:txBody>
      </p:sp>
      <p:pic>
        <p:nvPicPr>
          <p:cNvPr id="5" name="Picture 4">
            <a:extLst>
              <a:ext uri="{FF2B5EF4-FFF2-40B4-BE49-F238E27FC236}">
                <a16:creationId xmlns:a16="http://schemas.microsoft.com/office/drawing/2014/main" id="{AF02F216-A4F4-8390-3000-E6A9B3F90938}"/>
              </a:ext>
            </a:extLst>
          </p:cNvPr>
          <p:cNvPicPr>
            <a:picLocks noChangeAspect="1"/>
          </p:cNvPicPr>
          <p:nvPr/>
        </p:nvPicPr>
        <p:blipFill rotWithShape="1">
          <a:blip r:embed="rId2"/>
          <a:srcRect l="14683" t="47957" r="47252" b="30537"/>
          <a:stretch/>
        </p:blipFill>
        <p:spPr>
          <a:xfrm>
            <a:off x="1489588" y="3186414"/>
            <a:ext cx="7927258" cy="2985786"/>
          </a:xfrm>
          <a:prstGeom prst="rect">
            <a:avLst/>
          </a:prstGeom>
        </p:spPr>
      </p:pic>
    </p:spTree>
    <p:extLst>
      <p:ext uri="{BB962C8B-B14F-4D97-AF65-F5344CB8AC3E}">
        <p14:creationId xmlns:p14="http://schemas.microsoft.com/office/powerpoint/2010/main" val="356434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CDD69D-6708-4197-560E-587CD5230A2D}"/>
              </a:ext>
            </a:extLst>
          </p:cNvPr>
          <p:cNvSpPr>
            <a:spLocks noGrp="1"/>
          </p:cNvSpPr>
          <p:nvPr>
            <p:ph type="title"/>
          </p:nvPr>
        </p:nvSpPr>
        <p:spPr>
          <a:xfrm>
            <a:off x="838200" y="1495426"/>
            <a:ext cx="3220880" cy="4024310"/>
          </a:xfrm>
        </p:spPr>
        <p:txBody>
          <a:bodyPr>
            <a:normAutofit fontScale="90000"/>
          </a:bodyPr>
          <a:lstStyle/>
          <a:p>
            <a:r>
              <a:rPr lang="en-GB" sz="3600" dirty="0"/>
              <a:t>Choose how you want to display this data</a:t>
            </a:r>
            <a:br>
              <a:rPr lang="en-GB" sz="3600" dirty="0"/>
            </a:br>
            <a:br>
              <a:rPr lang="en-GB" sz="3600" dirty="0"/>
            </a:br>
            <a:r>
              <a:rPr lang="en-GB" sz="3600" i="1" dirty="0"/>
              <a:t>which group uses a car more?</a:t>
            </a:r>
          </a:p>
        </p:txBody>
      </p:sp>
      <p:graphicFrame>
        <p:nvGraphicFramePr>
          <p:cNvPr id="6" name="Content Placeholder 5">
            <a:extLst>
              <a:ext uri="{FF2B5EF4-FFF2-40B4-BE49-F238E27FC236}">
                <a16:creationId xmlns:a16="http://schemas.microsoft.com/office/drawing/2014/main" id="{CD6440A1-F947-4407-4EBA-D594C22F2578}"/>
              </a:ext>
            </a:extLst>
          </p:cNvPr>
          <p:cNvGraphicFramePr>
            <a:graphicFrameLocks noGrp="1"/>
          </p:cNvGraphicFramePr>
          <p:nvPr>
            <p:ph idx="1"/>
            <p:extLst>
              <p:ext uri="{D42A27DB-BD31-4B8C-83A1-F6EECF244321}">
                <p14:modId xmlns:p14="http://schemas.microsoft.com/office/powerpoint/2010/main" val="3117115270"/>
              </p:ext>
            </p:extLst>
          </p:nvPr>
        </p:nvGraphicFramePr>
        <p:xfrm>
          <a:off x="4702547" y="838199"/>
          <a:ext cx="6651253" cy="533876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97090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ABD3D-7F04-B565-5544-2511B13B2495}"/>
              </a:ext>
            </a:extLst>
          </p:cNvPr>
          <p:cNvSpPr>
            <a:spLocks noGrp="1"/>
          </p:cNvSpPr>
          <p:nvPr>
            <p:ph type="title"/>
          </p:nvPr>
        </p:nvSpPr>
        <p:spPr>
          <a:xfrm>
            <a:off x="838201" y="365125"/>
            <a:ext cx="3816095" cy="1807305"/>
          </a:xfrm>
        </p:spPr>
        <p:txBody>
          <a:bodyPr>
            <a:normAutofit/>
          </a:bodyPr>
          <a:lstStyle/>
          <a:p>
            <a:r>
              <a:rPr lang="en-GB" dirty="0"/>
              <a:t>Analysing qualitative data</a:t>
            </a:r>
          </a:p>
        </p:txBody>
      </p:sp>
      <p:sp>
        <p:nvSpPr>
          <p:cNvPr id="3" name="Content Placeholder 2">
            <a:extLst>
              <a:ext uri="{FF2B5EF4-FFF2-40B4-BE49-F238E27FC236}">
                <a16:creationId xmlns:a16="http://schemas.microsoft.com/office/drawing/2014/main" id="{FFCA2051-8065-F845-9133-BB0A373C2000}"/>
              </a:ext>
            </a:extLst>
          </p:cNvPr>
          <p:cNvSpPr>
            <a:spLocks noGrp="1"/>
          </p:cNvSpPr>
          <p:nvPr>
            <p:ph idx="1"/>
          </p:nvPr>
        </p:nvSpPr>
        <p:spPr>
          <a:xfrm>
            <a:off x="838201" y="2333297"/>
            <a:ext cx="3816096" cy="3843666"/>
          </a:xfrm>
        </p:spPr>
        <p:txBody>
          <a:bodyPr>
            <a:normAutofit/>
          </a:bodyPr>
          <a:lstStyle/>
          <a:p>
            <a:pPr>
              <a:buFontTx/>
              <a:buChar char="-"/>
            </a:pPr>
            <a:r>
              <a:rPr lang="en-GB" sz="2000"/>
              <a:t>Non numerical</a:t>
            </a:r>
          </a:p>
          <a:p>
            <a:pPr>
              <a:buFontTx/>
              <a:buChar char="-"/>
            </a:pPr>
            <a:r>
              <a:rPr lang="en-GB" sz="2000"/>
              <a:t>Generally refers to text but can include pictures</a:t>
            </a:r>
          </a:p>
          <a:p>
            <a:pPr>
              <a:buFontTx/>
              <a:buChar char="-"/>
            </a:pPr>
            <a:r>
              <a:rPr lang="en-GB" sz="2000"/>
              <a:t>Includes interviews, written observation accounts, chat or forum messages</a:t>
            </a:r>
          </a:p>
          <a:p>
            <a:pPr>
              <a:buFontTx/>
              <a:buChar char="-"/>
            </a:pPr>
            <a:r>
              <a:rPr lang="en-GB" sz="2000"/>
              <a:t>The ‘whys’ and the ‘hows’</a:t>
            </a:r>
          </a:p>
        </p:txBody>
      </p:sp>
      <p:pic>
        <p:nvPicPr>
          <p:cNvPr id="5" name="Picture 4" descr="Yellow and blue symbols">
            <a:extLst>
              <a:ext uri="{FF2B5EF4-FFF2-40B4-BE49-F238E27FC236}">
                <a16:creationId xmlns:a16="http://schemas.microsoft.com/office/drawing/2014/main" id="{727D2CEE-04C5-7768-3005-67D3FAB6B7E0}"/>
              </a:ext>
            </a:extLst>
          </p:cNvPr>
          <p:cNvPicPr>
            <a:picLocks noChangeAspect="1"/>
          </p:cNvPicPr>
          <p:nvPr/>
        </p:nvPicPr>
        <p:blipFill rotWithShape="1">
          <a:blip r:embed="rId2"/>
          <a:srcRect l="5766" r="10882"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645310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8581D-071F-B8EB-5CB3-9C043FBA26D7}"/>
              </a:ext>
            </a:extLst>
          </p:cNvPr>
          <p:cNvSpPr>
            <a:spLocks noGrp="1"/>
          </p:cNvSpPr>
          <p:nvPr>
            <p:ph type="title"/>
          </p:nvPr>
        </p:nvSpPr>
        <p:spPr>
          <a:xfrm>
            <a:off x="6513788" y="365125"/>
            <a:ext cx="4840010" cy="1807305"/>
          </a:xfrm>
        </p:spPr>
        <p:txBody>
          <a:bodyPr>
            <a:normAutofit/>
          </a:bodyPr>
          <a:lstStyle/>
          <a:p>
            <a:r>
              <a:rPr lang="en-GB"/>
              <a:t>Looking for themes and common phrases</a:t>
            </a:r>
            <a:endParaRPr lang="en-GB" dirty="0"/>
          </a:p>
        </p:txBody>
      </p:sp>
      <p:pic>
        <p:nvPicPr>
          <p:cNvPr id="5" name="Picture 4" descr="Glasses on top of a book">
            <a:extLst>
              <a:ext uri="{FF2B5EF4-FFF2-40B4-BE49-F238E27FC236}">
                <a16:creationId xmlns:a16="http://schemas.microsoft.com/office/drawing/2014/main" id="{2F305A19-BBAC-8468-40DA-4243D4148082}"/>
              </a:ext>
            </a:extLst>
          </p:cNvPr>
          <p:cNvPicPr>
            <a:picLocks noChangeAspect="1"/>
          </p:cNvPicPr>
          <p:nvPr/>
        </p:nvPicPr>
        <p:blipFill rotWithShape="1">
          <a:blip r:embed="rId2"/>
          <a:srcRect l="7790" r="33122"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482961A-9FCF-FA5C-69F6-24A6A6708D9C}"/>
              </a:ext>
            </a:extLst>
          </p:cNvPr>
          <p:cNvSpPr>
            <a:spLocks noGrp="1"/>
          </p:cNvSpPr>
          <p:nvPr>
            <p:ph idx="1"/>
          </p:nvPr>
        </p:nvSpPr>
        <p:spPr>
          <a:xfrm>
            <a:off x="6513788" y="2333297"/>
            <a:ext cx="4840010" cy="3843666"/>
          </a:xfrm>
        </p:spPr>
        <p:txBody>
          <a:bodyPr>
            <a:normAutofit/>
          </a:bodyPr>
          <a:lstStyle/>
          <a:p>
            <a:pPr marL="0" indent="0">
              <a:buNone/>
            </a:pPr>
            <a:r>
              <a:rPr lang="en-GB" sz="2000" b="1"/>
              <a:t>Look at your interview transcripts</a:t>
            </a:r>
          </a:p>
          <a:p>
            <a:pPr marL="0" indent="0">
              <a:buNone/>
            </a:pPr>
            <a:endParaRPr lang="en-GB" sz="2000"/>
          </a:p>
          <a:p>
            <a:pPr>
              <a:buFontTx/>
              <a:buChar char="-"/>
            </a:pPr>
            <a:r>
              <a:rPr lang="en-GB" sz="2000"/>
              <a:t>Highlight and group any common themes, words and concepts</a:t>
            </a:r>
          </a:p>
          <a:p>
            <a:pPr>
              <a:buFontTx/>
              <a:buChar char="-"/>
            </a:pPr>
            <a:r>
              <a:rPr lang="en-GB" sz="2000"/>
              <a:t>What do you see?</a:t>
            </a:r>
          </a:p>
          <a:p>
            <a:pPr marL="0" indent="0">
              <a:buNone/>
            </a:pPr>
            <a:endParaRPr lang="en-GB" sz="2000"/>
          </a:p>
          <a:p>
            <a:pPr marL="0" indent="0">
              <a:buNone/>
            </a:pPr>
            <a:r>
              <a:rPr lang="en-GB" sz="2000"/>
              <a:t>- Are there any limitations of this?</a:t>
            </a:r>
          </a:p>
        </p:txBody>
      </p:sp>
    </p:spTree>
    <p:extLst>
      <p:ext uri="{BB962C8B-B14F-4D97-AF65-F5344CB8AC3E}">
        <p14:creationId xmlns:p14="http://schemas.microsoft.com/office/powerpoint/2010/main" val="11225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C863A6-3903-909B-7973-380B0D619A45}"/>
              </a:ext>
            </a:extLst>
          </p:cNvPr>
          <p:cNvSpPr>
            <a:spLocks noGrp="1"/>
          </p:cNvSpPr>
          <p:nvPr>
            <p:ph type="title"/>
          </p:nvPr>
        </p:nvSpPr>
        <p:spPr>
          <a:xfrm>
            <a:off x="838201" y="643467"/>
            <a:ext cx="3888526" cy="1800526"/>
          </a:xfrm>
        </p:spPr>
        <p:txBody>
          <a:bodyPr>
            <a:normAutofit/>
          </a:bodyPr>
          <a:lstStyle/>
          <a:p>
            <a:r>
              <a:rPr lang="en-GB" dirty="0"/>
              <a:t>Thematic analysis</a:t>
            </a:r>
          </a:p>
        </p:txBody>
      </p:sp>
      <p:sp>
        <p:nvSpPr>
          <p:cNvPr id="3" name="Content Placeholder 2">
            <a:extLst>
              <a:ext uri="{FF2B5EF4-FFF2-40B4-BE49-F238E27FC236}">
                <a16:creationId xmlns:a16="http://schemas.microsoft.com/office/drawing/2014/main" id="{B10D0345-D45D-2EB3-2D1B-E9A7AB58B367}"/>
              </a:ext>
            </a:extLst>
          </p:cNvPr>
          <p:cNvSpPr>
            <a:spLocks noGrp="1"/>
          </p:cNvSpPr>
          <p:nvPr>
            <p:ph idx="1"/>
          </p:nvPr>
        </p:nvSpPr>
        <p:spPr>
          <a:xfrm>
            <a:off x="838201" y="2623381"/>
            <a:ext cx="3888528" cy="3553581"/>
          </a:xfrm>
        </p:spPr>
        <p:txBody>
          <a:bodyPr>
            <a:normAutofit/>
          </a:bodyPr>
          <a:lstStyle/>
          <a:p>
            <a:pPr marL="514350" indent="-514350">
              <a:buAutoNum type="arabicPeriod"/>
            </a:pPr>
            <a:r>
              <a:rPr lang="en-GB" sz="2000" dirty="0"/>
              <a:t>Familiarise yourself with your data</a:t>
            </a:r>
          </a:p>
          <a:p>
            <a:pPr marL="514350" indent="-514350">
              <a:buAutoNum type="arabicPeriod"/>
            </a:pPr>
            <a:r>
              <a:rPr lang="en-GB" sz="2000" b="1" dirty="0"/>
              <a:t>Code the data </a:t>
            </a:r>
            <a:r>
              <a:rPr lang="en-GB" sz="2000" dirty="0"/>
              <a:t>– highlight sections of the text, this can be phrases or sentences.</a:t>
            </a:r>
          </a:p>
          <a:p>
            <a:pPr marL="514350" indent="-514350">
              <a:buAutoNum type="arabicPeriod"/>
            </a:pPr>
            <a:r>
              <a:rPr lang="en-GB" sz="2000" dirty="0"/>
              <a:t>Create shorthand labels/codes to describe the content</a:t>
            </a:r>
          </a:p>
          <a:p>
            <a:pPr marL="514350" indent="-514350">
              <a:buAutoNum type="arabicPeriod"/>
            </a:pPr>
            <a:endParaRPr lang="en-GB" sz="2000" dirty="0"/>
          </a:p>
          <a:p>
            <a:pPr marL="514350" indent="-514350">
              <a:buAutoNum type="arabicPeriod"/>
            </a:pPr>
            <a:endParaRPr lang="en-GB" sz="2000" dirty="0"/>
          </a:p>
        </p:txBody>
      </p:sp>
      <p:pic>
        <p:nvPicPr>
          <p:cNvPr id="5" name="Picture 4">
            <a:extLst>
              <a:ext uri="{FF2B5EF4-FFF2-40B4-BE49-F238E27FC236}">
                <a16:creationId xmlns:a16="http://schemas.microsoft.com/office/drawing/2014/main" id="{73D56E58-CDDA-E335-C3AD-C75A50E51B59}"/>
              </a:ext>
            </a:extLst>
          </p:cNvPr>
          <p:cNvPicPr>
            <a:picLocks noChangeAspect="1"/>
          </p:cNvPicPr>
          <p:nvPr/>
        </p:nvPicPr>
        <p:blipFill rotWithShape="1">
          <a:blip r:embed="rId2"/>
          <a:srcRect l="32390" t="42688" r="-1" b="20753"/>
          <a:stretch/>
        </p:blipFill>
        <p:spPr>
          <a:xfrm>
            <a:off x="5962786" y="715298"/>
            <a:ext cx="5585748" cy="5461664"/>
          </a:xfrm>
          <a:prstGeom prst="rect">
            <a:avLst/>
          </a:prstGeom>
        </p:spPr>
      </p:pic>
    </p:spTree>
    <p:extLst>
      <p:ext uri="{BB962C8B-B14F-4D97-AF65-F5344CB8AC3E}">
        <p14:creationId xmlns:p14="http://schemas.microsoft.com/office/powerpoint/2010/main" val="3226086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642C2CD-E7E9-46E6-9ACE-338CFE0902D4}"/>
              </a:ext>
            </a:extLst>
          </p:cNvPr>
          <p:cNvSpPr>
            <a:spLocks noGrp="1"/>
          </p:cNvSpPr>
          <p:nvPr>
            <p:ph type="title"/>
          </p:nvPr>
        </p:nvSpPr>
        <p:spPr>
          <a:xfrm>
            <a:off x="838201" y="643467"/>
            <a:ext cx="3888526" cy="1800526"/>
          </a:xfrm>
        </p:spPr>
        <p:txBody>
          <a:bodyPr>
            <a:normAutofit fontScale="90000"/>
          </a:bodyPr>
          <a:lstStyle/>
          <a:p>
            <a:r>
              <a:rPr lang="en-GB" sz="3400" b="1" dirty="0"/>
              <a:t>Thematic analysis – generating themes</a:t>
            </a:r>
          </a:p>
        </p:txBody>
      </p:sp>
      <p:sp>
        <p:nvSpPr>
          <p:cNvPr id="3" name="Content Placeholder 2">
            <a:extLst>
              <a:ext uri="{FF2B5EF4-FFF2-40B4-BE49-F238E27FC236}">
                <a16:creationId xmlns:a16="http://schemas.microsoft.com/office/drawing/2014/main" id="{F6FDD86E-8EBB-D3A9-D020-FF4302D93674}"/>
              </a:ext>
            </a:extLst>
          </p:cNvPr>
          <p:cNvSpPr>
            <a:spLocks noGrp="1"/>
          </p:cNvSpPr>
          <p:nvPr>
            <p:ph idx="1"/>
          </p:nvPr>
        </p:nvSpPr>
        <p:spPr>
          <a:xfrm>
            <a:off x="838201" y="2623381"/>
            <a:ext cx="3888528" cy="3553581"/>
          </a:xfrm>
        </p:spPr>
        <p:txBody>
          <a:bodyPr>
            <a:normAutofit/>
          </a:bodyPr>
          <a:lstStyle/>
          <a:p>
            <a:pPr>
              <a:buFontTx/>
              <a:buChar char="-"/>
            </a:pPr>
            <a:r>
              <a:rPr lang="en-GB" sz="2000" dirty="0"/>
              <a:t>Decide if codes are relevant (e.g. do they appear enough times in the data)</a:t>
            </a:r>
          </a:p>
          <a:p>
            <a:pPr>
              <a:buFontTx/>
              <a:buChar char="-"/>
            </a:pPr>
            <a:endParaRPr lang="en-GB" sz="2000" dirty="0"/>
          </a:p>
          <a:p>
            <a:pPr marL="0" indent="0">
              <a:buNone/>
            </a:pPr>
            <a:r>
              <a:rPr lang="en-GB" sz="2000" dirty="0"/>
              <a:t>Review, define and name the themes</a:t>
            </a:r>
          </a:p>
          <a:p>
            <a:pPr marL="0" indent="0">
              <a:buNone/>
            </a:pPr>
            <a:endParaRPr lang="en-GB" sz="2000" dirty="0"/>
          </a:p>
          <a:p>
            <a:pPr marL="0" indent="0">
              <a:buNone/>
            </a:pPr>
            <a:r>
              <a:rPr lang="en-GB" sz="2000" dirty="0"/>
              <a:t>Write up</a:t>
            </a:r>
          </a:p>
        </p:txBody>
      </p:sp>
      <p:pic>
        <p:nvPicPr>
          <p:cNvPr id="5" name="Picture 4">
            <a:extLst>
              <a:ext uri="{FF2B5EF4-FFF2-40B4-BE49-F238E27FC236}">
                <a16:creationId xmlns:a16="http://schemas.microsoft.com/office/drawing/2014/main" id="{57DFA325-D76C-C4F3-8A43-8123A51501F5}"/>
              </a:ext>
            </a:extLst>
          </p:cNvPr>
          <p:cNvPicPr>
            <a:picLocks noChangeAspect="1"/>
          </p:cNvPicPr>
          <p:nvPr/>
        </p:nvPicPr>
        <p:blipFill rotWithShape="1">
          <a:blip r:embed="rId2"/>
          <a:srcRect l="34826" t="29334" r="14207" b="26989"/>
          <a:stretch/>
        </p:blipFill>
        <p:spPr>
          <a:xfrm>
            <a:off x="6800986" y="1858678"/>
            <a:ext cx="4747547" cy="3168987"/>
          </a:xfrm>
          <a:prstGeom prst="rect">
            <a:avLst/>
          </a:prstGeom>
        </p:spPr>
      </p:pic>
    </p:spTree>
    <p:extLst>
      <p:ext uri="{BB962C8B-B14F-4D97-AF65-F5344CB8AC3E}">
        <p14:creationId xmlns:p14="http://schemas.microsoft.com/office/powerpoint/2010/main" val="1103360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8D87E-9189-E7A8-AB4F-F315CBE8C0F0}"/>
              </a:ext>
            </a:extLst>
          </p:cNvPr>
          <p:cNvSpPr>
            <a:spLocks noGrp="1"/>
          </p:cNvSpPr>
          <p:nvPr>
            <p:ph type="title"/>
          </p:nvPr>
        </p:nvSpPr>
        <p:spPr>
          <a:xfrm>
            <a:off x="838201" y="365125"/>
            <a:ext cx="5251316" cy="1807305"/>
          </a:xfrm>
        </p:spPr>
        <p:txBody>
          <a:bodyPr>
            <a:normAutofit/>
          </a:bodyPr>
          <a:lstStyle/>
          <a:p>
            <a:r>
              <a:rPr lang="en-GB" dirty="0"/>
              <a:t>Writing up thematic analysis </a:t>
            </a:r>
          </a:p>
        </p:txBody>
      </p:sp>
      <p:sp>
        <p:nvSpPr>
          <p:cNvPr id="3" name="Content Placeholder 2">
            <a:extLst>
              <a:ext uri="{FF2B5EF4-FFF2-40B4-BE49-F238E27FC236}">
                <a16:creationId xmlns:a16="http://schemas.microsoft.com/office/drawing/2014/main" id="{A6C8E26D-2A56-FBCD-193C-F9690FEAF3A2}"/>
              </a:ext>
            </a:extLst>
          </p:cNvPr>
          <p:cNvSpPr>
            <a:spLocks noGrp="1"/>
          </p:cNvSpPr>
          <p:nvPr>
            <p:ph idx="1"/>
          </p:nvPr>
        </p:nvSpPr>
        <p:spPr>
          <a:xfrm>
            <a:off x="838200" y="2333297"/>
            <a:ext cx="4619621" cy="3843666"/>
          </a:xfrm>
        </p:spPr>
        <p:txBody>
          <a:bodyPr>
            <a:normAutofit/>
          </a:bodyPr>
          <a:lstStyle/>
          <a:p>
            <a:pPr marL="0" indent="0">
              <a:buNone/>
            </a:pPr>
            <a:r>
              <a:rPr lang="en-GB" sz="2000">
                <a:hlinkClick r:id="rId2"/>
              </a:rPr>
              <a:t>335-Article Text-1557-1-10-20171031.pdf</a:t>
            </a:r>
            <a:endParaRPr lang="en-GB" sz="2000"/>
          </a:p>
          <a:p>
            <a:pPr marL="0" indent="0">
              <a:buNone/>
            </a:pPr>
            <a:endParaRPr lang="en-GB" sz="2000"/>
          </a:p>
          <a:p>
            <a:pPr marL="0" indent="0">
              <a:buNone/>
            </a:pPr>
            <a:r>
              <a:rPr lang="en-GB" sz="2000"/>
              <a:t>See the above article for further guidance</a:t>
            </a:r>
          </a:p>
          <a:p>
            <a:pPr marL="0" indent="0">
              <a:buNone/>
            </a:pPr>
            <a:endParaRPr lang="en-GB" sz="2000"/>
          </a:p>
          <a:p>
            <a:pPr marL="0" indent="0">
              <a:buNone/>
            </a:pPr>
            <a:r>
              <a:rPr lang="en-GB" sz="2000"/>
              <a:t>Practice thematic analysis with your interview transcripts</a:t>
            </a:r>
          </a:p>
        </p:txBody>
      </p:sp>
      <p:pic>
        <p:nvPicPr>
          <p:cNvPr id="5" name="Picture 4" descr="Pen placed on top of a signature line">
            <a:extLst>
              <a:ext uri="{FF2B5EF4-FFF2-40B4-BE49-F238E27FC236}">
                <a16:creationId xmlns:a16="http://schemas.microsoft.com/office/drawing/2014/main" id="{44D02F42-C4B7-4FEB-6817-A8660CEE9255}"/>
              </a:ext>
            </a:extLst>
          </p:cNvPr>
          <p:cNvPicPr>
            <a:picLocks noChangeAspect="1"/>
          </p:cNvPicPr>
          <p:nvPr/>
        </p:nvPicPr>
        <p:blipFill rotWithShape="1">
          <a:blip r:embed="rId3"/>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28114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1" name="Rectangle 10">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5A7FA557-74B0-CE8F-EEDF-6B98CD449BFF}"/>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FE664A62-D0CB-4F7E-9B51-BA2214071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65CBE-C67C-8DF4-9C08-7B1A5090298E}"/>
              </a:ext>
            </a:extLst>
          </p:cNvPr>
          <p:cNvSpPr>
            <a:spLocks noGrp="1"/>
          </p:cNvSpPr>
          <p:nvPr>
            <p:ph type="title"/>
          </p:nvPr>
        </p:nvSpPr>
        <p:spPr>
          <a:xfrm>
            <a:off x="3325473" y="1998924"/>
            <a:ext cx="5541054" cy="2213621"/>
          </a:xfrm>
        </p:spPr>
        <p:txBody>
          <a:bodyPr vert="horz" lIns="91440" tIns="45720" rIns="91440" bIns="45720" rtlCol="0" anchor="b">
            <a:normAutofit/>
          </a:bodyPr>
          <a:lstStyle/>
          <a:p>
            <a:pPr algn="ctr"/>
            <a:r>
              <a:rPr lang="en-US" sz="4800" i="1"/>
              <a:t>Any Questions?</a:t>
            </a:r>
          </a:p>
        </p:txBody>
      </p:sp>
    </p:spTree>
    <p:extLst>
      <p:ext uri="{BB962C8B-B14F-4D97-AF65-F5344CB8AC3E}">
        <p14:creationId xmlns:p14="http://schemas.microsoft.com/office/powerpoint/2010/main" val="37287280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43641"/>
      </a:dk2>
      <a:lt2>
        <a:srgbClr val="E2E7E8"/>
      </a:lt2>
      <a:accent1>
        <a:srgbClr val="C4988C"/>
      </a:accent1>
      <a:accent2>
        <a:srgbClr val="B8A17A"/>
      </a:accent2>
      <a:accent3>
        <a:srgbClr val="A4A67B"/>
      </a:accent3>
      <a:accent4>
        <a:srgbClr val="90AA70"/>
      </a:accent4>
      <a:accent5>
        <a:srgbClr val="85AC7F"/>
      </a:accent5>
      <a:accent6>
        <a:srgbClr val="74B086"/>
      </a:accent6>
      <a:hlink>
        <a:srgbClr val="5B8B97"/>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cf37dca-2528-4e2b-954d-f96fd4dcba1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8" ma:contentTypeDescription="Create a new document." ma:contentTypeScope="" ma:versionID="99cc03bafdd308a779283d3e1476cc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e45d30458e381e4683fc614a9be0f00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D6C9BB9-FC42-4F7F-87E0-74CCC9E75AA1}">
  <ds:schemaRefs>
    <ds:schemaRef ds:uri="http://schemas.microsoft.com/office/2006/metadata/properties"/>
    <ds:schemaRef ds:uri="http://purl.org/dc/elements/1.1/"/>
    <ds:schemaRef ds:uri="http://purl.org/dc/terms/"/>
    <ds:schemaRef ds:uri="http://purl.org/dc/dcmitype/"/>
    <ds:schemaRef ds:uri="ad3052a8-585b-41e0-b535-ee52b1be64b9"/>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dcf37dca-2528-4e2b-954d-f96fd4dcba1c"/>
  </ds:schemaRefs>
</ds:datastoreItem>
</file>

<file path=customXml/itemProps2.xml><?xml version="1.0" encoding="utf-8"?>
<ds:datastoreItem xmlns:ds="http://schemas.openxmlformats.org/officeDocument/2006/customXml" ds:itemID="{634AB076-D0F1-4656-8491-4004253A1ED1}">
  <ds:schemaRefs>
    <ds:schemaRef ds:uri="http://schemas.microsoft.com/sharepoint/v3/contenttype/forms"/>
  </ds:schemaRefs>
</ds:datastoreItem>
</file>

<file path=customXml/itemProps3.xml><?xml version="1.0" encoding="utf-8"?>
<ds:datastoreItem xmlns:ds="http://schemas.openxmlformats.org/officeDocument/2006/customXml" ds:itemID="{A975D1C6-7A6C-44B5-98A7-3C6E8FD573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169</TotalTime>
  <Words>637</Words>
  <Application>Microsoft Office PowerPoint</Application>
  <PresentationFormat>Widescreen</PresentationFormat>
  <Paragraphs>85</Paragraphs>
  <Slides>20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Century Gothic</vt:lpstr>
      <vt:lpstr>Open Sans</vt:lpstr>
      <vt:lpstr>BrushVTI</vt:lpstr>
      <vt:lpstr>Educational Research</vt:lpstr>
      <vt:lpstr>Sampling</vt:lpstr>
      <vt:lpstr>You have collected your data, so now what?</vt:lpstr>
      <vt:lpstr>Quantitative data analysis </vt:lpstr>
      <vt:lpstr>Variables </vt:lpstr>
      <vt:lpstr>Scenario</vt:lpstr>
      <vt:lpstr>Scenario</vt:lpstr>
      <vt:lpstr>Open MS Excel and start adding your data</vt:lpstr>
      <vt:lpstr>Start analysing data = easy formula to use =COUNTIF($B$2:$B$22, "2")</vt:lpstr>
      <vt:lpstr>Start to tidy up your data</vt:lpstr>
      <vt:lpstr>Basic summary of data- insert chart</vt:lpstr>
      <vt:lpstr>Make it tidy!</vt:lpstr>
      <vt:lpstr>What if you wanted to compare the relationships between two questions?</vt:lpstr>
      <vt:lpstr>Choose how you want to display this data  which group uses a car more?</vt:lpstr>
      <vt:lpstr>Analysing qualitative data</vt:lpstr>
      <vt:lpstr>Looking for themes and common phrases</vt:lpstr>
      <vt:lpstr>Thematic analysis</vt:lpstr>
      <vt:lpstr>Thematic analysis – generating themes</vt:lpstr>
      <vt:lpstr>Writing up thematic analysis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Research</dc:title>
  <dc:creator>Laura Hutchings</dc:creator>
  <cp:lastModifiedBy>Laura Hutchings</cp:lastModifiedBy>
  <cp:revision>2</cp:revision>
  <dcterms:created xsi:type="dcterms:W3CDTF">2024-04-25T08:58:43Z</dcterms:created>
  <dcterms:modified xsi:type="dcterms:W3CDTF">2024-05-08T11:03:33Z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