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52" r:id="rId2"/>
  </p:sldMasterIdLst>
  <p:notesMasterIdLst>
    <p:notesMasterId r:id="rId34"/>
  </p:notesMasterIdLst>
  <p:sldIdLst>
    <p:sldId id="256" r:id="rId3"/>
    <p:sldId id="310" r:id="rId4"/>
    <p:sldId id="258" r:id="rId5"/>
    <p:sldId id="259" r:id="rId6"/>
    <p:sldId id="260" r:id="rId7"/>
    <p:sldId id="261" r:id="rId8"/>
    <p:sldId id="262" r:id="rId9"/>
    <p:sldId id="764" r:id="rId10"/>
    <p:sldId id="263" r:id="rId11"/>
    <p:sldId id="767" r:id="rId12"/>
    <p:sldId id="768" r:id="rId13"/>
    <p:sldId id="769" r:id="rId14"/>
    <p:sldId id="264" r:id="rId15"/>
    <p:sldId id="1185" r:id="rId16"/>
    <p:sldId id="266" r:id="rId17"/>
    <p:sldId id="1186" r:id="rId18"/>
    <p:sldId id="1191" r:id="rId19"/>
    <p:sldId id="267" r:id="rId20"/>
    <p:sldId id="1193" r:id="rId21"/>
    <p:sldId id="268" r:id="rId22"/>
    <p:sldId id="269" r:id="rId23"/>
    <p:sldId id="270" r:id="rId24"/>
    <p:sldId id="271" r:id="rId25"/>
    <p:sldId id="272" r:id="rId26"/>
    <p:sldId id="273" r:id="rId27"/>
    <p:sldId id="1194" r:id="rId28"/>
    <p:sldId id="274" r:id="rId29"/>
    <p:sldId id="275" r:id="rId30"/>
    <p:sldId id="276" r:id="rId31"/>
    <p:sldId id="277" r:id="rId32"/>
    <p:sldId id="278" r:id="rId3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10"/>
  </p:normalViewPr>
  <p:slideViewPr>
    <p:cSldViewPr snapToGrid="0" snapToObjects="1">
      <p:cViewPr varScale="1">
        <p:scale>
          <a:sx n="96" d="100"/>
          <a:sy n="96" d="100"/>
        </p:scale>
        <p:origin x="177"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031343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56626E-DBA1-6BD7-8E28-25981AF7E4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5B443D-337E-1353-7951-824FFE781F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BC5168-E42F-C8C1-1B51-F396CB73353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C122122-9F97-0683-CB78-F75C163BC514}"/>
              </a:ext>
            </a:extLst>
          </p:cNvPr>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668145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3E5ADA-0AAA-4762-81A1-6E3632736C91}"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1166F-ABC8-4CAD-B885-233ADCE4D4AF}" type="slidenum">
              <a:rPr lang="en-GB" smtClean="0"/>
              <a:t>‹#›</a:t>
            </a:fld>
            <a:endParaRPr lang="en-GB"/>
          </a:p>
        </p:txBody>
      </p:sp>
    </p:spTree>
    <p:extLst>
      <p:ext uri="{BB962C8B-B14F-4D97-AF65-F5344CB8AC3E}">
        <p14:creationId xmlns:p14="http://schemas.microsoft.com/office/powerpoint/2010/main" val="3253798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EA7149-1090-6215-05F9-BABAE696F676}"/>
              </a:ext>
            </a:extLst>
          </p:cNvPr>
          <p:cNvSpPr>
            <a:spLocks noGrp="1"/>
          </p:cNvSpPr>
          <p:nvPr>
            <p:ph type="dt" sz="half" idx="10"/>
          </p:nvPr>
        </p:nvSpPr>
        <p:spPr/>
        <p:txBody>
          <a:bodyPr/>
          <a:lstStyle/>
          <a:p>
            <a:fld id="{74F988FE-F12F-482A-A072-2653570B4275}" type="datetimeFigureOut">
              <a:rPr lang="en-GB" smtClean="0"/>
              <a:t>16/03/2026</a:t>
            </a:fld>
            <a:endParaRPr lang="en-GB"/>
          </a:p>
        </p:txBody>
      </p:sp>
      <p:sp>
        <p:nvSpPr>
          <p:cNvPr id="3" name="Footer Placeholder 2">
            <a:extLst>
              <a:ext uri="{FF2B5EF4-FFF2-40B4-BE49-F238E27FC236}">
                <a16:creationId xmlns:a16="http://schemas.microsoft.com/office/drawing/2014/main" id="{36923BA0-7E17-BCCF-6806-538C2CC96D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3E085B-0C0A-DD2B-7126-3EC00651AE69}"/>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2556647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EF8BD-C62F-B8B0-584A-785E7DAC3441}"/>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8B0BFCF2-978F-9E3B-02A8-28183CBBAC77}"/>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08CDC7-DC47-08D7-52EB-46873B8C2460}"/>
              </a:ext>
            </a:extLst>
          </p:cNvPr>
          <p:cNvSpPr>
            <a:spLocks noGrp="1"/>
          </p:cNvSpPr>
          <p:nvPr>
            <p:ph type="dt" sz="half" idx="10"/>
          </p:nvPr>
        </p:nvSpPr>
        <p:spPr/>
        <p:txBody>
          <a:bodyPr/>
          <a:lstStyle/>
          <a:p>
            <a:fld id="{74F988FE-F12F-482A-A072-2653570B4275}" type="datetimeFigureOut">
              <a:rPr lang="en-GB" smtClean="0"/>
              <a:t>16/03/2026</a:t>
            </a:fld>
            <a:endParaRPr lang="en-GB"/>
          </a:p>
        </p:txBody>
      </p:sp>
      <p:sp>
        <p:nvSpPr>
          <p:cNvPr id="5" name="Footer Placeholder 4">
            <a:extLst>
              <a:ext uri="{FF2B5EF4-FFF2-40B4-BE49-F238E27FC236}">
                <a16:creationId xmlns:a16="http://schemas.microsoft.com/office/drawing/2014/main" id="{0886F803-F3BD-651C-C5A0-30A40EFDA7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33B426-7F29-C18F-1E77-75153B4F31B2}"/>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605929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F567A-18F0-E9E2-F25F-02B08713BF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970668-A3F7-EE84-2D57-53C1CEC266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B75EEC-A6B9-D184-1CF8-3507B4A53E09}"/>
              </a:ext>
            </a:extLst>
          </p:cNvPr>
          <p:cNvSpPr>
            <a:spLocks noGrp="1"/>
          </p:cNvSpPr>
          <p:nvPr>
            <p:ph type="dt" sz="half" idx="10"/>
          </p:nvPr>
        </p:nvSpPr>
        <p:spPr/>
        <p:txBody>
          <a:bodyPr/>
          <a:lstStyle/>
          <a:p>
            <a:fld id="{74F988FE-F12F-482A-A072-2653570B4275}" type="datetimeFigureOut">
              <a:rPr lang="en-GB" smtClean="0"/>
              <a:t>16/03/2026</a:t>
            </a:fld>
            <a:endParaRPr lang="en-GB"/>
          </a:p>
        </p:txBody>
      </p:sp>
      <p:sp>
        <p:nvSpPr>
          <p:cNvPr id="5" name="Footer Placeholder 4">
            <a:extLst>
              <a:ext uri="{FF2B5EF4-FFF2-40B4-BE49-F238E27FC236}">
                <a16:creationId xmlns:a16="http://schemas.microsoft.com/office/drawing/2014/main" id="{57CDDC7D-7173-BB63-D52C-1CE5A7D7B7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1E35D5-1255-6473-E1E7-7C64AA324C19}"/>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1353238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71A7C-2C68-2EA6-3A67-A5E49B4215B2}"/>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B93494-B697-6FA9-BCA1-1BAC2927E613}"/>
              </a:ext>
            </a:extLst>
          </p:cNvPr>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15BEC8-5A6C-0E73-F3C8-26E288645BAB}"/>
              </a:ext>
            </a:extLst>
          </p:cNvPr>
          <p:cNvSpPr>
            <a:spLocks noGrp="1"/>
          </p:cNvSpPr>
          <p:nvPr>
            <p:ph type="dt" sz="half" idx="10"/>
          </p:nvPr>
        </p:nvSpPr>
        <p:spPr/>
        <p:txBody>
          <a:bodyPr/>
          <a:lstStyle/>
          <a:p>
            <a:fld id="{74F988FE-F12F-482A-A072-2653570B4275}" type="datetimeFigureOut">
              <a:rPr lang="en-GB" smtClean="0"/>
              <a:t>16/03/2026</a:t>
            </a:fld>
            <a:endParaRPr lang="en-GB"/>
          </a:p>
        </p:txBody>
      </p:sp>
      <p:sp>
        <p:nvSpPr>
          <p:cNvPr id="5" name="Footer Placeholder 4">
            <a:extLst>
              <a:ext uri="{FF2B5EF4-FFF2-40B4-BE49-F238E27FC236}">
                <a16:creationId xmlns:a16="http://schemas.microsoft.com/office/drawing/2014/main" id="{55581F94-0316-02F6-3903-E36B61C8E8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B92433-D6A8-8DB7-61C0-FD8CEB0B1456}"/>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2393309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9C88B-52A7-D58A-CDD7-67721BED3B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D5B63A-7325-954E-1EF4-CD6BB6E762A1}"/>
              </a:ext>
            </a:extLst>
          </p:cNvPr>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B2EBC45-3B05-47D5-4174-B4BA5E3F0F93}"/>
              </a:ext>
            </a:extLst>
          </p:cNvPr>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9168D13-6144-74FA-C2BC-E1C1622B2365}"/>
              </a:ext>
            </a:extLst>
          </p:cNvPr>
          <p:cNvSpPr>
            <a:spLocks noGrp="1"/>
          </p:cNvSpPr>
          <p:nvPr>
            <p:ph type="dt" sz="half" idx="10"/>
          </p:nvPr>
        </p:nvSpPr>
        <p:spPr/>
        <p:txBody>
          <a:bodyPr/>
          <a:lstStyle/>
          <a:p>
            <a:fld id="{74F988FE-F12F-482A-A072-2653570B4275}" type="datetimeFigureOut">
              <a:rPr lang="en-GB" smtClean="0"/>
              <a:t>16/03/2026</a:t>
            </a:fld>
            <a:endParaRPr lang="en-GB"/>
          </a:p>
        </p:txBody>
      </p:sp>
      <p:sp>
        <p:nvSpPr>
          <p:cNvPr id="6" name="Footer Placeholder 5">
            <a:extLst>
              <a:ext uri="{FF2B5EF4-FFF2-40B4-BE49-F238E27FC236}">
                <a16:creationId xmlns:a16="http://schemas.microsoft.com/office/drawing/2014/main" id="{EC6AE0F6-E5D0-CD36-4479-7667E3A518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0C4B94-E672-E8E0-2898-97FCFF4839F0}"/>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1419044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2A756-194A-4F7D-9AA2-CD14B00C3EA2}"/>
              </a:ext>
            </a:extLst>
          </p:cNvPr>
          <p:cNvSpPr>
            <a:spLocks noGrp="1"/>
          </p:cNvSpPr>
          <p:nvPr>
            <p:ph type="title"/>
          </p:nvPr>
        </p:nvSpPr>
        <p:spPr>
          <a:xfrm>
            <a:off x="629841" y="273844"/>
            <a:ext cx="7886700" cy="99417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1539B7-B348-0220-5C45-F7C5387C091D}"/>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81688000-E45E-5DC6-9F91-D5F42F5E8579}"/>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624686-314B-380F-9852-06DBA98901DF}"/>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AB25E800-BFB2-178F-90AD-5D131EE624A9}"/>
              </a:ext>
            </a:extLst>
          </p:cNvPr>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156FAEC-F074-CAC3-5AC3-D1CC05C23998}"/>
              </a:ext>
            </a:extLst>
          </p:cNvPr>
          <p:cNvSpPr>
            <a:spLocks noGrp="1"/>
          </p:cNvSpPr>
          <p:nvPr>
            <p:ph type="dt" sz="half" idx="10"/>
          </p:nvPr>
        </p:nvSpPr>
        <p:spPr/>
        <p:txBody>
          <a:bodyPr/>
          <a:lstStyle/>
          <a:p>
            <a:fld id="{74F988FE-F12F-482A-A072-2653570B4275}" type="datetimeFigureOut">
              <a:rPr lang="en-GB" smtClean="0"/>
              <a:t>16/03/2026</a:t>
            </a:fld>
            <a:endParaRPr lang="en-GB"/>
          </a:p>
        </p:txBody>
      </p:sp>
      <p:sp>
        <p:nvSpPr>
          <p:cNvPr id="8" name="Footer Placeholder 7">
            <a:extLst>
              <a:ext uri="{FF2B5EF4-FFF2-40B4-BE49-F238E27FC236}">
                <a16:creationId xmlns:a16="http://schemas.microsoft.com/office/drawing/2014/main" id="{BD730D0F-A22F-2C8F-755F-E39E1DC7A6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5957F7-B0F9-B7F4-A0C9-5AD93C557ED4}"/>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271379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F8ECE-7F4D-8379-CCF7-77B53AD2FB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93DABC-FE92-2FE8-51BB-7E71D9C8C610}"/>
              </a:ext>
            </a:extLst>
          </p:cNvPr>
          <p:cNvSpPr>
            <a:spLocks noGrp="1"/>
          </p:cNvSpPr>
          <p:nvPr>
            <p:ph type="dt" sz="half" idx="10"/>
          </p:nvPr>
        </p:nvSpPr>
        <p:spPr/>
        <p:txBody>
          <a:bodyPr/>
          <a:lstStyle/>
          <a:p>
            <a:fld id="{74F988FE-F12F-482A-A072-2653570B4275}" type="datetimeFigureOut">
              <a:rPr lang="en-GB" smtClean="0"/>
              <a:t>16/03/2026</a:t>
            </a:fld>
            <a:endParaRPr lang="en-GB"/>
          </a:p>
        </p:txBody>
      </p:sp>
      <p:sp>
        <p:nvSpPr>
          <p:cNvPr id="4" name="Footer Placeholder 3">
            <a:extLst>
              <a:ext uri="{FF2B5EF4-FFF2-40B4-BE49-F238E27FC236}">
                <a16:creationId xmlns:a16="http://schemas.microsoft.com/office/drawing/2014/main" id="{9F363A95-6DE0-E755-DFBA-9666FCC923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E8400F-80DF-82A6-57A2-0349A3AEA430}"/>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4025735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EA7149-1090-6215-05F9-BABAE696F676}"/>
              </a:ext>
            </a:extLst>
          </p:cNvPr>
          <p:cNvSpPr>
            <a:spLocks noGrp="1"/>
          </p:cNvSpPr>
          <p:nvPr>
            <p:ph type="dt" sz="half" idx="10"/>
          </p:nvPr>
        </p:nvSpPr>
        <p:spPr/>
        <p:txBody>
          <a:bodyPr/>
          <a:lstStyle/>
          <a:p>
            <a:fld id="{74F988FE-F12F-482A-A072-2653570B4275}" type="datetimeFigureOut">
              <a:rPr lang="en-GB" smtClean="0"/>
              <a:t>16/03/2026</a:t>
            </a:fld>
            <a:endParaRPr lang="en-GB"/>
          </a:p>
        </p:txBody>
      </p:sp>
      <p:sp>
        <p:nvSpPr>
          <p:cNvPr id="3" name="Footer Placeholder 2">
            <a:extLst>
              <a:ext uri="{FF2B5EF4-FFF2-40B4-BE49-F238E27FC236}">
                <a16:creationId xmlns:a16="http://schemas.microsoft.com/office/drawing/2014/main" id="{36923BA0-7E17-BCCF-6806-538C2CC96D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3E085B-0C0A-DD2B-7126-3EC00651AE69}"/>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1247644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23CB6-4F0B-C9B4-7C67-DF14BB672731}"/>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0CEC677-2840-0437-6EC2-826101BB8FE0}"/>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5C0261-3E99-50FC-2FA2-B3508A40A382}"/>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4B51B4F-C11B-69EC-03E7-D8625C9B20C8}"/>
              </a:ext>
            </a:extLst>
          </p:cNvPr>
          <p:cNvSpPr>
            <a:spLocks noGrp="1"/>
          </p:cNvSpPr>
          <p:nvPr>
            <p:ph type="dt" sz="half" idx="10"/>
          </p:nvPr>
        </p:nvSpPr>
        <p:spPr/>
        <p:txBody>
          <a:bodyPr/>
          <a:lstStyle/>
          <a:p>
            <a:fld id="{74F988FE-F12F-482A-A072-2653570B4275}" type="datetimeFigureOut">
              <a:rPr lang="en-GB" smtClean="0"/>
              <a:t>16/03/2026</a:t>
            </a:fld>
            <a:endParaRPr lang="en-GB"/>
          </a:p>
        </p:txBody>
      </p:sp>
      <p:sp>
        <p:nvSpPr>
          <p:cNvPr id="6" name="Footer Placeholder 5">
            <a:extLst>
              <a:ext uri="{FF2B5EF4-FFF2-40B4-BE49-F238E27FC236}">
                <a16:creationId xmlns:a16="http://schemas.microsoft.com/office/drawing/2014/main" id="{CE5F9266-C2B1-D802-2161-91042C40D1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B4FA24-8E9C-C521-2210-AF20DC394D6B}"/>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584285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7DF39-CD3E-4391-2391-26FAF43DA884}"/>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42F497-1388-BE25-8884-C3D5254A4BAB}"/>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03803727-EBF5-E31A-AA9D-A04459054D02}"/>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08DF82D-ECB5-C40F-6678-AC0BE6B4B6CC}"/>
              </a:ext>
            </a:extLst>
          </p:cNvPr>
          <p:cNvSpPr>
            <a:spLocks noGrp="1"/>
          </p:cNvSpPr>
          <p:nvPr>
            <p:ph type="dt" sz="half" idx="10"/>
          </p:nvPr>
        </p:nvSpPr>
        <p:spPr/>
        <p:txBody>
          <a:bodyPr/>
          <a:lstStyle/>
          <a:p>
            <a:fld id="{74F988FE-F12F-482A-A072-2653570B4275}" type="datetimeFigureOut">
              <a:rPr lang="en-GB" smtClean="0"/>
              <a:t>16/03/2026</a:t>
            </a:fld>
            <a:endParaRPr lang="en-GB"/>
          </a:p>
        </p:txBody>
      </p:sp>
      <p:sp>
        <p:nvSpPr>
          <p:cNvPr id="6" name="Footer Placeholder 5">
            <a:extLst>
              <a:ext uri="{FF2B5EF4-FFF2-40B4-BE49-F238E27FC236}">
                <a16:creationId xmlns:a16="http://schemas.microsoft.com/office/drawing/2014/main" id="{CFCBF360-8127-61FA-E5A6-E3D64B8A37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63D3D9-46D2-52CD-AFBE-7A204D85C079}"/>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7133509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BC33B-E0B5-1A49-E6C7-6ABF12EB3C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AF2993-B0DF-2999-EFEA-817DDB94C0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21B215-910E-53CA-0BAD-DFAD8E7A2DFC}"/>
              </a:ext>
            </a:extLst>
          </p:cNvPr>
          <p:cNvSpPr>
            <a:spLocks noGrp="1"/>
          </p:cNvSpPr>
          <p:nvPr>
            <p:ph type="dt" sz="half" idx="10"/>
          </p:nvPr>
        </p:nvSpPr>
        <p:spPr/>
        <p:txBody>
          <a:bodyPr/>
          <a:lstStyle/>
          <a:p>
            <a:fld id="{74F988FE-F12F-482A-A072-2653570B4275}" type="datetimeFigureOut">
              <a:rPr lang="en-GB" smtClean="0"/>
              <a:t>16/03/2026</a:t>
            </a:fld>
            <a:endParaRPr lang="en-GB"/>
          </a:p>
        </p:txBody>
      </p:sp>
      <p:sp>
        <p:nvSpPr>
          <p:cNvPr id="5" name="Footer Placeholder 4">
            <a:extLst>
              <a:ext uri="{FF2B5EF4-FFF2-40B4-BE49-F238E27FC236}">
                <a16:creationId xmlns:a16="http://schemas.microsoft.com/office/drawing/2014/main" id="{24F68B4F-58EC-0CA8-263E-3DB786D806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FE317-57B0-573D-6A33-11C1A54F079A}"/>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8763038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781962-754F-E15C-FD3D-7A4E580CFCE0}"/>
              </a:ext>
            </a:extLst>
          </p:cNvPr>
          <p:cNvSpPr>
            <a:spLocks noGrp="1"/>
          </p:cNvSpPr>
          <p:nvPr>
            <p:ph type="title" orient="vert"/>
          </p:nvPr>
        </p:nvSpPr>
        <p:spPr>
          <a:xfrm>
            <a:off x="6543675" y="273844"/>
            <a:ext cx="1971675" cy="4358879"/>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2A9B20-E59F-1744-043F-DC6D3EDA925F}"/>
              </a:ext>
            </a:extLst>
          </p:cNvPr>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5B7B06-73E4-24AA-D4CA-34435FDF51C2}"/>
              </a:ext>
            </a:extLst>
          </p:cNvPr>
          <p:cNvSpPr>
            <a:spLocks noGrp="1"/>
          </p:cNvSpPr>
          <p:nvPr>
            <p:ph type="dt" sz="half" idx="10"/>
          </p:nvPr>
        </p:nvSpPr>
        <p:spPr/>
        <p:txBody>
          <a:bodyPr/>
          <a:lstStyle/>
          <a:p>
            <a:fld id="{74F988FE-F12F-482A-A072-2653570B4275}" type="datetimeFigureOut">
              <a:rPr lang="en-GB" smtClean="0"/>
              <a:t>16/03/2026</a:t>
            </a:fld>
            <a:endParaRPr lang="en-GB"/>
          </a:p>
        </p:txBody>
      </p:sp>
      <p:sp>
        <p:nvSpPr>
          <p:cNvPr id="5" name="Footer Placeholder 4">
            <a:extLst>
              <a:ext uri="{FF2B5EF4-FFF2-40B4-BE49-F238E27FC236}">
                <a16:creationId xmlns:a16="http://schemas.microsoft.com/office/drawing/2014/main" id="{6D4E0959-B8EB-03B8-0E4B-B798A19352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8A7412-C093-EE7D-A723-60A8F89390EA}"/>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25764856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72EEB2-7A7B-80F5-4945-8CAC1F8816F8}"/>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A86D64-B3FF-F4BF-EB17-B151EFD48066}"/>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E3B2C0-FF5C-B946-9434-3F40FD701D5C}"/>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74F988FE-F12F-482A-A072-2653570B4275}" type="datetimeFigureOut">
              <a:rPr lang="en-GB" smtClean="0"/>
              <a:t>16/03/2026</a:t>
            </a:fld>
            <a:endParaRPr lang="en-GB"/>
          </a:p>
        </p:txBody>
      </p:sp>
      <p:sp>
        <p:nvSpPr>
          <p:cNvPr id="5" name="Footer Placeholder 4">
            <a:extLst>
              <a:ext uri="{FF2B5EF4-FFF2-40B4-BE49-F238E27FC236}">
                <a16:creationId xmlns:a16="http://schemas.microsoft.com/office/drawing/2014/main" id="{5441191B-C8AE-5893-8819-340C1D029CBF}"/>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3B65437-3C2B-AB3D-3268-03C8A041D569}"/>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FEC62494-3A84-495B-B6A4-885694CC5B53}" type="slidenum">
              <a:rPr lang="en-GB" smtClean="0"/>
              <a:t>‹#›</a:t>
            </a:fld>
            <a:endParaRPr lang="en-GB"/>
          </a:p>
        </p:txBody>
      </p:sp>
    </p:spTree>
    <p:extLst>
      <p:ext uri="{BB962C8B-B14F-4D97-AF65-F5344CB8AC3E}">
        <p14:creationId xmlns:p14="http://schemas.microsoft.com/office/powerpoint/2010/main" val="3642503838"/>
      </p:ext>
    </p:extLst>
  </p:cSld>
  <p:clrMap bg1="lt1" tx1="dk1" bg2="lt2" tx2="dk2" accent1="accent1" accent2="accent2" accent3="accent3" accent4="accent4" accent5="accent5" accent6="accent6" hlink="hlink" folHlink="folHlink"/>
  <p:sldLayoutIdLst>
    <p:sldLayoutId id="2147483653" r:id="rId1"/>
    <p:sldLayoutId id="2147483654" r:id="rId2"/>
    <p:sldLayoutId id="2147483655" r:id="rId3"/>
    <p:sldLayoutId id="2147483656" r:id="rId4"/>
    <p:sldLayoutId id="2147483657" r:id="rId5"/>
    <p:sldLayoutId id="2147483658" r:id="rId6"/>
    <p:sldLayoutId id="2147483659" r:id="rId7"/>
    <p:sldLayoutId id="2147483660" r:id="rId8"/>
    <p:sldLayoutId id="2147483661" r:id="rId9"/>
    <p:sldLayoutId id="2147483662" r:id="rId10"/>
    <p:sldLayoutId id="214748366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2A4A"/>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rcRect/>
          <a:stretch/>
        </p:blipFill>
        <p:spPr>
          <a:xfrm>
            <a:off x="5303520" y="0"/>
            <a:ext cx="3840480" cy="5143500"/>
          </a:xfrm>
          <a:prstGeom prst="rect">
            <a:avLst/>
          </a:prstGeom>
        </p:spPr>
      </p:pic>
      <p:sp>
        <p:nvSpPr>
          <p:cNvPr id="3" name="Shape 0"/>
          <p:cNvSpPr/>
          <p:nvPr/>
        </p:nvSpPr>
        <p:spPr>
          <a:xfrm>
            <a:off x="5303520" y="0"/>
            <a:ext cx="3840480" cy="5143500"/>
          </a:xfrm>
          <a:prstGeom prst="rect">
            <a:avLst/>
          </a:prstGeom>
          <a:solidFill>
            <a:srgbClr val="1B2A4A">
              <a:alpha val="45000"/>
            </a:srgbClr>
          </a:solidFill>
          <a:ln w="12700">
            <a:solidFill>
              <a:srgbClr val="1B2A4A"/>
            </a:solidFill>
            <a:prstDash val="solid"/>
          </a:ln>
        </p:spPr>
        <p:txBody>
          <a:bodyPr/>
          <a:lstStyle/>
          <a:p>
            <a:endParaRPr lang="en-GB"/>
          </a:p>
        </p:txBody>
      </p:sp>
      <p:sp>
        <p:nvSpPr>
          <p:cNvPr id="6" name="Text 3"/>
          <p:cNvSpPr/>
          <p:nvPr/>
        </p:nvSpPr>
        <p:spPr>
          <a:xfrm>
            <a:off x="457200" y="960120"/>
            <a:ext cx="4572000" cy="1828800"/>
          </a:xfrm>
          <a:prstGeom prst="rect">
            <a:avLst/>
          </a:prstGeom>
          <a:noFill/>
          <a:ln/>
        </p:spPr>
        <p:txBody>
          <a:bodyPr wrap="square" rtlCol="0" anchor="t"/>
          <a:lstStyle/>
          <a:p>
            <a:pPr marL="0" indent="0">
              <a:buNone/>
            </a:pPr>
            <a:r>
              <a:rPr lang="en-US" sz="4000" b="1" dirty="0">
                <a:solidFill>
                  <a:srgbClr val="FFFFFF"/>
                </a:solidFill>
                <a:latin typeface="Calibri" pitchFamily="34" charset="0"/>
                <a:ea typeface="Calibri" pitchFamily="34" charset="-122"/>
                <a:cs typeface="Calibri" pitchFamily="34" charset="-120"/>
              </a:rPr>
              <a:t>Qualitative</a:t>
            </a:r>
            <a:endParaRPr lang="en-US" sz="4000" dirty="0"/>
          </a:p>
          <a:p>
            <a:pPr marL="0" indent="0">
              <a:buNone/>
            </a:pPr>
            <a:r>
              <a:rPr lang="en-US" sz="4000" b="1" dirty="0">
                <a:solidFill>
                  <a:srgbClr val="FFFFFF"/>
                </a:solidFill>
                <a:latin typeface="Calibri" pitchFamily="34" charset="0"/>
                <a:ea typeface="Calibri" pitchFamily="34" charset="-122"/>
                <a:cs typeface="Calibri" pitchFamily="34" charset="-120"/>
              </a:rPr>
              <a:t>Data Analysis</a:t>
            </a:r>
            <a:endParaRPr lang="en-US" sz="4000" dirty="0"/>
          </a:p>
        </p:txBody>
      </p:sp>
      <p:sp>
        <p:nvSpPr>
          <p:cNvPr id="7" name="Text 4"/>
          <p:cNvSpPr/>
          <p:nvPr/>
        </p:nvSpPr>
        <p:spPr>
          <a:xfrm>
            <a:off x="457200" y="2880360"/>
            <a:ext cx="4572000" cy="502920"/>
          </a:xfrm>
          <a:prstGeom prst="rect">
            <a:avLst/>
          </a:prstGeom>
          <a:noFill/>
          <a:ln/>
        </p:spPr>
        <p:txBody>
          <a:bodyPr wrap="square" rtlCol="0" anchor="ctr"/>
          <a:lstStyle/>
          <a:p>
            <a:pPr marL="0" indent="0">
              <a:buNone/>
            </a:pPr>
            <a:r>
              <a:rPr lang="en-US" sz="2000" dirty="0">
                <a:solidFill>
                  <a:srgbClr val="C9922A"/>
                </a:solidFill>
                <a:latin typeface="Calibri" pitchFamily="34" charset="0"/>
                <a:ea typeface="Calibri" pitchFamily="34" charset="-122"/>
                <a:cs typeface="Calibri" pitchFamily="34" charset="-120"/>
              </a:rPr>
              <a:t>An Overview of Principles and Practice</a:t>
            </a:r>
            <a:endParaRPr lang="en-US" sz="2000" dirty="0"/>
          </a:p>
        </p:txBody>
      </p:sp>
      <p:sp>
        <p:nvSpPr>
          <p:cNvPr id="8" name="Shape 5"/>
          <p:cNvSpPr/>
          <p:nvPr/>
        </p:nvSpPr>
        <p:spPr>
          <a:xfrm>
            <a:off x="457200" y="3493008"/>
            <a:ext cx="2377440" cy="45720"/>
          </a:xfrm>
          <a:prstGeom prst="rect">
            <a:avLst/>
          </a:prstGeom>
          <a:solidFill>
            <a:srgbClr val="C9922A"/>
          </a:solidFill>
          <a:ln w="12700">
            <a:solidFill>
              <a:srgbClr val="C9922A"/>
            </a:solidFill>
            <a:prstDash val="solid"/>
          </a:ln>
        </p:spPr>
        <p:txBody>
          <a:bodyPr/>
          <a:lstStyle/>
          <a:p>
            <a:endParaRPr lang="en-GB"/>
          </a:p>
        </p:txBody>
      </p:sp>
      <p:sp>
        <p:nvSpPr>
          <p:cNvPr id="9" name="Text 6"/>
          <p:cNvSpPr/>
          <p:nvPr/>
        </p:nvSpPr>
        <p:spPr>
          <a:xfrm>
            <a:off x="457200" y="3675888"/>
            <a:ext cx="4572000" cy="402336"/>
          </a:xfrm>
          <a:prstGeom prst="rect">
            <a:avLst/>
          </a:prstGeom>
          <a:noFill/>
          <a:ln/>
        </p:spPr>
        <p:txBody>
          <a:bodyPr wrap="square" rtlCol="0" anchor="ctr"/>
          <a:lstStyle/>
          <a:p>
            <a:pPr marL="0" indent="0">
              <a:buNone/>
            </a:pPr>
            <a:r>
              <a:rPr lang="en-US" sz="1800" dirty="0">
                <a:solidFill>
                  <a:srgbClr val="FFFFFF"/>
                </a:solidFill>
                <a:latin typeface="Calibri" pitchFamily="34" charset="0"/>
                <a:ea typeface="Calibri" pitchFamily="34" charset="-122"/>
                <a:cs typeface="Calibri" pitchFamily="34" charset="-120"/>
              </a:rPr>
              <a:t>Dr Caroline Jawad  ·  2023</a:t>
            </a:r>
            <a:endParaRPr lang="en-US" sz="1800" dirty="0"/>
          </a:p>
        </p:txBody>
      </p:sp>
      <p:sp>
        <p:nvSpPr>
          <p:cNvPr id="10" name="Text 7"/>
          <p:cNvSpPr/>
          <p:nvPr/>
        </p:nvSpPr>
        <p:spPr>
          <a:xfrm>
            <a:off x="457200" y="4133088"/>
            <a:ext cx="4572000" cy="365760"/>
          </a:xfrm>
          <a:prstGeom prst="rect">
            <a:avLst/>
          </a:prstGeom>
          <a:noFill/>
          <a:ln/>
        </p:spPr>
        <p:txBody>
          <a:bodyPr wrap="square" rtlCol="0" anchor="ctr"/>
          <a:lstStyle/>
          <a:p>
            <a:pPr marL="0" indent="0">
              <a:buNone/>
            </a:pPr>
            <a:r>
              <a:rPr lang="en-US" sz="1500" dirty="0">
                <a:solidFill>
                  <a:srgbClr val="AABBD0"/>
                </a:solidFill>
                <a:latin typeface="Calibri" pitchFamily="34" charset="0"/>
                <a:ea typeface="Calibri" pitchFamily="34" charset="-122"/>
                <a:cs typeface="Calibri" pitchFamily="34" charset="-120"/>
              </a:rPr>
              <a:t>University of Wales Trinity Saint David</a:t>
            </a:r>
            <a:endParaRPr lang="en-US" sz="15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480060" y="244027"/>
            <a:ext cx="3276452" cy="1467631"/>
          </a:xfrm>
        </p:spPr>
        <p:txBody>
          <a:bodyPr anchor="b">
            <a:normAutofit/>
          </a:bodyPr>
          <a:lstStyle/>
          <a:p>
            <a:r>
              <a:rPr lang="en-GB" sz="405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480060" y="2154674"/>
            <a:ext cx="3182692" cy="2490501"/>
          </a:xfrm>
        </p:spPr>
        <p:txBody>
          <a:bodyPr>
            <a:normAutofit lnSpcReduction="10000"/>
          </a:bodyPr>
          <a:lstStyle/>
          <a:p>
            <a:r>
              <a:rPr lang="en-GB" sz="1125"/>
              <a:t>This presentation  will introduce you to some aspects of research methods – but it is NOT intended to replace key reading, such as Bryman, Crotty, Creswell, Maxwell, Denscombe, Denzin, Guba and Lincoln and Cohen.  </a:t>
            </a:r>
          </a:p>
          <a:p>
            <a:r>
              <a:rPr lang="en-GB" sz="1125"/>
              <a:t>You must read key texts and beyond at doctoral level that cover the method and for this you may have to go beyond your modules reading list.</a:t>
            </a:r>
          </a:p>
          <a:p>
            <a:r>
              <a:rPr lang="en-GB" sz="1125"/>
              <a:t>Some slides will not be focused on and you are expected at this doctoral level to be motivated, engaged and understand the areas you need to explore.</a:t>
            </a:r>
          </a:p>
          <a:p>
            <a:endParaRPr lang="en-GB" sz="1125"/>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a:fillRect/>
          </a:stretch>
        </p:blipFill>
        <p:spPr>
          <a:xfrm>
            <a:off x="3983777" y="7"/>
            <a:ext cx="5159081" cy="514349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73152"/>
            <a:ext cx="8412480" cy="512064"/>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What is Qualitative Data Analysis?</a:t>
            </a:r>
            <a:endParaRPr lang="en-US" sz="2600" dirty="0"/>
          </a:p>
        </p:txBody>
      </p:sp>
      <p:sp>
        <p:nvSpPr>
          <p:cNvPr id="4" name="Text 2"/>
          <p:cNvSpPr/>
          <p:nvPr/>
        </p:nvSpPr>
        <p:spPr>
          <a:xfrm>
            <a:off x="411480" y="804672"/>
            <a:ext cx="4937760" cy="384048"/>
          </a:xfrm>
          <a:prstGeom prst="rect">
            <a:avLst/>
          </a:prstGeom>
          <a:noFill/>
          <a:ln/>
        </p:spPr>
        <p:txBody>
          <a:bodyPr wrap="square" rtlCol="0" anchor="ctr"/>
          <a:lstStyle/>
          <a:p>
            <a:pPr marL="0" indent="0">
              <a:buNone/>
            </a:pPr>
            <a:r>
              <a:rPr lang="en-US" sz="2000" b="1" dirty="0">
                <a:solidFill>
                  <a:srgbClr val="1B2A4A"/>
                </a:solidFill>
                <a:latin typeface="Calibri" pitchFamily="34" charset="0"/>
                <a:ea typeface="Calibri" pitchFamily="34" charset="-122"/>
                <a:cs typeface="Calibri" pitchFamily="34" charset="-120"/>
              </a:rPr>
              <a:t>Simple definition</a:t>
            </a:r>
            <a:endParaRPr lang="en-US" sz="2000" dirty="0"/>
          </a:p>
        </p:txBody>
      </p:sp>
      <p:sp>
        <p:nvSpPr>
          <p:cNvPr id="5" name="Text 3"/>
          <p:cNvSpPr/>
          <p:nvPr/>
        </p:nvSpPr>
        <p:spPr>
          <a:xfrm>
            <a:off x="411480" y="1207008"/>
            <a:ext cx="4937760" cy="804672"/>
          </a:xfrm>
          <a:prstGeom prst="rect">
            <a:avLst/>
          </a:prstGeom>
          <a:noFill/>
          <a:ln/>
        </p:spPr>
        <p:txBody>
          <a:bodyPr wrap="square" rtlCol="0" anchor="ctr"/>
          <a:lstStyle/>
          <a:p>
            <a:pPr marL="0" indent="0">
              <a:buNone/>
            </a:pPr>
            <a:r>
              <a:rPr lang="en-US" sz="1800" dirty="0">
                <a:solidFill>
                  <a:srgbClr val="1B2A4A"/>
                </a:solidFill>
                <a:latin typeface="Calibri" pitchFamily="34" charset="0"/>
                <a:ea typeface="Calibri" pitchFamily="34" charset="-122"/>
                <a:cs typeface="Calibri" pitchFamily="34" charset="-120"/>
              </a:rPr>
              <a:t>Qualitative data captures people's attitudes, feelings and behaviours in depth — beyond numbers and rankings.</a:t>
            </a:r>
            <a:endParaRPr lang="en-US" sz="1800" dirty="0"/>
          </a:p>
        </p:txBody>
      </p:sp>
      <p:sp>
        <p:nvSpPr>
          <p:cNvPr id="6" name="Text 4"/>
          <p:cNvSpPr/>
          <p:nvPr/>
        </p:nvSpPr>
        <p:spPr>
          <a:xfrm>
            <a:off x="411480" y="2066544"/>
            <a:ext cx="4937760" cy="347472"/>
          </a:xfrm>
          <a:prstGeom prst="rect">
            <a:avLst/>
          </a:prstGeom>
          <a:noFill/>
          <a:ln/>
        </p:spPr>
        <p:txBody>
          <a:bodyPr wrap="square" rtlCol="0" anchor="ctr"/>
          <a:lstStyle/>
          <a:p>
            <a:pPr marL="0" indent="0">
              <a:buNone/>
            </a:pPr>
            <a:r>
              <a:rPr lang="en-US" sz="1900" b="1" dirty="0">
                <a:solidFill>
                  <a:srgbClr val="1B2A4A"/>
                </a:solidFill>
                <a:latin typeface="Calibri" pitchFamily="34" charset="0"/>
                <a:ea typeface="Calibri" pitchFamily="34" charset="-122"/>
                <a:cs typeface="Calibri" pitchFamily="34" charset="-120"/>
              </a:rPr>
              <a:t>Qualitative data analysis:</a:t>
            </a:r>
            <a:endParaRPr lang="en-US" sz="1900" dirty="0"/>
          </a:p>
        </p:txBody>
      </p:sp>
      <p:sp>
        <p:nvSpPr>
          <p:cNvPr id="7" name="Text 5"/>
          <p:cNvSpPr/>
          <p:nvPr/>
        </p:nvSpPr>
        <p:spPr>
          <a:xfrm>
            <a:off x="411480" y="2450592"/>
            <a:ext cx="4937760" cy="2542032"/>
          </a:xfrm>
          <a:prstGeom prst="rect">
            <a:avLst/>
          </a:prstGeom>
          <a:noFill/>
          <a:ln/>
        </p:spPr>
        <p:txBody>
          <a:bodyPr wrap="square" rtlCol="0" anchor="t"/>
          <a:lstStyle/>
          <a:p>
            <a:pPr marL="342900" indent="-342900">
              <a:buSzPct val="100000"/>
              <a:buChar char="•"/>
            </a:pPr>
            <a:r>
              <a:rPr lang="en-US" sz="1800" dirty="0">
                <a:solidFill>
                  <a:srgbClr val="1B2A4A"/>
                </a:solidFill>
                <a:latin typeface="Calibri" pitchFamily="34" charset="0"/>
                <a:ea typeface="Calibri" pitchFamily="34" charset="-122"/>
                <a:cs typeface="Calibri" pitchFamily="34" charset="-120"/>
              </a:rPr>
              <a:t>Often grounded in theory derived from the phenomena studied (Strauss &amp; Corbin)</a:t>
            </a:r>
            <a:endParaRPr lang="en-US" sz="1800" dirty="0"/>
          </a:p>
          <a:p>
            <a:pPr marL="342900" indent="-342900">
              <a:buSzPct val="100000"/>
              <a:buChar char="•"/>
            </a:pPr>
            <a:r>
              <a:rPr lang="en-US" sz="1800" dirty="0">
                <a:solidFill>
                  <a:srgbClr val="1B2A4A"/>
                </a:solidFill>
                <a:latin typeface="Calibri" pitchFamily="34" charset="0"/>
                <a:ea typeface="Calibri" pitchFamily="34" charset="-122"/>
                <a:cs typeface="Calibri" pitchFamily="34" charset="-120"/>
              </a:rPr>
              <a:t>Answers the 'why?' questions</a:t>
            </a:r>
            <a:endParaRPr lang="en-US" sz="1800" dirty="0"/>
          </a:p>
          <a:p>
            <a:pPr marL="342900" indent="-342900">
              <a:buSzPct val="100000"/>
              <a:buChar char="•"/>
            </a:pPr>
            <a:r>
              <a:rPr lang="en-US" sz="1800" dirty="0">
                <a:solidFill>
                  <a:srgbClr val="1B2A4A"/>
                </a:solidFill>
                <a:latin typeface="Calibri" pitchFamily="34" charset="0"/>
                <a:ea typeface="Calibri" pitchFamily="34" charset="-122"/>
                <a:cs typeface="Calibri" pitchFamily="34" charset="-120"/>
              </a:rPr>
              <a:t>Pays close attention to individual cases and contexts</a:t>
            </a:r>
            <a:endParaRPr lang="en-US" sz="1800" dirty="0"/>
          </a:p>
          <a:p>
            <a:pPr marL="342900" indent="-342900">
              <a:buSzPct val="100000"/>
              <a:buChar char="•"/>
            </a:pPr>
            <a:r>
              <a:rPr lang="en-US" sz="1800" dirty="0">
                <a:solidFill>
                  <a:srgbClr val="1B2A4A"/>
                </a:solidFill>
                <a:latin typeface="Calibri" pitchFamily="34" charset="0"/>
                <a:ea typeface="Calibri" pitchFamily="34" charset="-122"/>
                <a:cs typeface="Calibri" pitchFamily="34" charset="-120"/>
              </a:rPr>
              <a:t>Is inductive — theories developed from the data gathered</a:t>
            </a:r>
            <a:endParaRPr lang="en-US" sz="1800" dirty="0"/>
          </a:p>
          <a:p>
            <a:pPr marL="342900" indent="-342900">
              <a:buSzPct val="100000"/>
              <a:buChar char="•"/>
            </a:pPr>
            <a:r>
              <a:rPr lang="en-US" sz="1800" dirty="0">
                <a:solidFill>
                  <a:srgbClr val="1B2A4A"/>
                </a:solidFill>
                <a:latin typeface="Calibri" pitchFamily="34" charset="0"/>
                <a:ea typeface="Calibri" pitchFamily="34" charset="-122"/>
                <a:cs typeface="Calibri" pitchFamily="34" charset="-120"/>
              </a:rPr>
              <a:t>Identifies codes, categories and emerging patterns</a:t>
            </a:r>
            <a:endParaRPr lang="en-US" sz="1800" dirty="0"/>
          </a:p>
        </p:txBody>
      </p:sp>
      <p:pic>
        <p:nvPicPr>
          <p:cNvPr id="8" name="Image 0" descr="preencoded.png"/>
          <p:cNvPicPr>
            <a:picLocks noChangeAspect="1"/>
          </p:cNvPicPr>
          <p:nvPr/>
        </p:nvPicPr>
        <p:blipFill>
          <a:blip r:embed="rId3"/>
          <a:srcRect/>
          <a:stretch/>
        </p:blipFill>
        <p:spPr>
          <a:xfrm>
            <a:off x="5669280" y="749808"/>
            <a:ext cx="3246120" cy="420624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1B2A4A"/>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rcRect/>
          <a:stretch/>
        </p:blipFill>
        <p:spPr>
          <a:xfrm>
            <a:off x="0" y="0"/>
            <a:ext cx="9144000" cy="5143500"/>
          </a:xfrm>
          <a:prstGeom prst="rect">
            <a:avLst/>
          </a:prstGeom>
        </p:spPr>
      </p:pic>
      <p:sp>
        <p:nvSpPr>
          <p:cNvPr id="3" name="Shape 0"/>
          <p:cNvSpPr/>
          <p:nvPr/>
        </p:nvSpPr>
        <p:spPr>
          <a:xfrm>
            <a:off x="0" y="0"/>
            <a:ext cx="9144000" cy="5143500"/>
          </a:xfrm>
          <a:prstGeom prst="rect">
            <a:avLst/>
          </a:prstGeom>
          <a:solidFill>
            <a:srgbClr val="1B2A4A">
              <a:alpha val="52000"/>
            </a:srgbClr>
          </a:solidFill>
          <a:ln w="12700">
            <a:solidFill>
              <a:srgbClr val="1B2A4A"/>
            </a:solidFill>
            <a:prstDash val="solid"/>
          </a:ln>
        </p:spPr>
        <p:txBody>
          <a:bodyPr/>
          <a:lstStyle/>
          <a:p>
            <a:endParaRPr lang="en-GB"/>
          </a:p>
        </p:txBody>
      </p:sp>
      <p:sp>
        <p:nvSpPr>
          <p:cNvPr id="4" name="Text 1"/>
          <p:cNvSpPr/>
          <p:nvPr/>
        </p:nvSpPr>
        <p:spPr>
          <a:xfrm>
            <a:off x="457200" y="256032"/>
            <a:ext cx="8229600" cy="621792"/>
          </a:xfrm>
          <a:prstGeom prst="rect">
            <a:avLst/>
          </a:prstGeom>
          <a:noFill/>
          <a:ln/>
        </p:spPr>
        <p:txBody>
          <a:bodyPr wrap="square" rtlCol="0" anchor="ctr"/>
          <a:lstStyle/>
          <a:p>
            <a:pPr marL="0" indent="0">
              <a:buNone/>
            </a:pPr>
            <a:r>
              <a:rPr lang="en-US" sz="3400" b="1" dirty="0">
                <a:solidFill>
                  <a:srgbClr val="FFFFFF"/>
                </a:solidFill>
                <a:latin typeface="Calibri" pitchFamily="34" charset="0"/>
                <a:ea typeface="Calibri" pitchFamily="34" charset="-122"/>
                <a:cs typeface="Calibri" pitchFamily="34" charset="-120"/>
              </a:rPr>
              <a:t>The Challenge of Analysis</a:t>
            </a:r>
            <a:endParaRPr lang="en-US" sz="3400" dirty="0"/>
          </a:p>
        </p:txBody>
      </p:sp>
      <p:sp>
        <p:nvSpPr>
          <p:cNvPr id="5" name="Shape 2"/>
          <p:cNvSpPr/>
          <p:nvPr/>
        </p:nvSpPr>
        <p:spPr>
          <a:xfrm>
            <a:off x="347472" y="1115568"/>
            <a:ext cx="2743200" cy="3767328"/>
          </a:xfrm>
          <a:prstGeom prst="rect">
            <a:avLst/>
          </a:prstGeom>
          <a:solidFill>
            <a:srgbClr val="2C4A7C">
              <a:alpha val="78000"/>
            </a:srgbClr>
          </a:solidFill>
          <a:ln w="19050">
            <a:solidFill>
              <a:srgbClr val="C9922A"/>
            </a:solidFill>
            <a:prstDash val="solid"/>
          </a:ln>
        </p:spPr>
        <p:txBody>
          <a:bodyPr/>
          <a:lstStyle/>
          <a:p>
            <a:endParaRPr lang="en-GB"/>
          </a:p>
        </p:txBody>
      </p:sp>
      <p:sp>
        <p:nvSpPr>
          <p:cNvPr id="6" name="Text 3"/>
          <p:cNvSpPr/>
          <p:nvPr/>
        </p:nvSpPr>
        <p:spPr>
          <a:xfrm>
            <a:off x="484632" y="1234440"/>
            <a:ext cx="2468880" cy="420624"/>
          </a:xfrm>
          <a:prstGeom prst="rect">
            <a:avLst/>
          </a:prstGeom>
          <a:noFill/>
          <a:ln/>
        </p:spPr>
        <p:txBody>
          <a:bodyPr wrap="square" rtlCol="0" anchor="ctr"/>
          <a:lstStyle/>
          <a:p>
            <a:pPr marL="0" indent="0">
              <a:buNone/>
            </a:pPr>
            <a:r>
              <a:rPr lang="en-US" sz="1800" b="1" dirty="0">
                <a:solidFill>
                  <a:srgbClr val="C9922A"/>
                </a:solidFill>
                <a:latin typeface="Calibri" pitchFamily="34" charset="0"/>
                <a:ea typeface="Calibri" pitchFamily="34" charset="-122"/>
                <a:cs typeface="Calibri" pitchFamily="34" charset="-120"/>
              </a:rPr>
              <a:t>PURPOSE</a:t>
            </a:r>
            <a:endParaRPr lang="en-US" sz="1800" dirty="0"/>
          </a:p>
        </p:txBody>
      </p:sp>
      <p:sp>
        <p:nvSpPr>
          <p:cNvPr id="7" name="Text 4"/>
          <p:cNvSpPr/>
          <p:nvPr/>
        </p:nvSpPr>
        <p:spPr>
          <a:xfrm>
            <a:off x="484632" y="1719072"/>
            <a:ext cx="2468880" cy="3017520"/>
          </a:xfrm>
          <a:prstGeom prst="rect">
            <a:avLst/>
          </a:prstGeom>
          <a:noFill/>
          <a:ln/>
        </p:spPr>
        <p:txBody>
          <a:bodyPr wrap="square" rtlCol="0" anchor="t"/>
          <a:lstStyle/>
          <a:p>
            <a:pPr marL="0" indent="0">
              <a:buNone/>
            </a:pPr>
            <a:r>
              <a:rPr lang="en-US" sz="1800" dirty="0">
                <a:solidFill>
                  <a:srgbClr val="FFFFFF"/>
                </a:solidFill>
                <a:latin typeface="Calibri" pitchFamily="34" charset="0"/>
                <a:ea typeface="Calibri" pitchFamily="34" charset="-122"/>
                <a:cs typeface="Calibri" pitchFamily="34" charset="-120"/>
              </a:rPr>
              <a:t>To produce findings. Data collection is not an end in itself — the culminating activities are analysis, interpretation, and presentation of findings.</a:t>
            </a:r>
            <a:endParaRPr lang="en-US" sz="1800" dirty="0"/>
          </a:p>
        </p:txBody>
      </p:sp>
      <p:sp>
        <p:nvSpPr>
          <p:cNvPr id="8" name="Shape 5"/>
          <p:cNvSpPr/>
          <p:nvPr/>
        </p:nvSpPr>
        <p:spPr>
          <a:xfrm>
            <a:off x="3264408" y="1115568"/>
            <a:ext cx="2743200" cy="3767328"/>
          </a:xfrm>
          <a:prstGeom prst="rect">
            <a:avLst/>
          </a:prstGeom>
          <a:solidFill>
            <a:srgbClr val="2C4A7C">
              <a:alpha val="78000"/>
            </a:srgbClr>
          </a:solidFill>
          <a:ln w="19050">
            <a:solidFill>
              <a:srgbClr val="C9922A"/>
            </a:solidFill>
            <a:prstDash val="solid"/>
          </a:ln>
        </p:spPr>
        <p:txBody>
          <a:bodyPr/>
          <a:lstStyle/>
          <a:p>
            <a:endParaRPr lang="en-GB"/>
          </a:p>
        </p:txBody>
      </p:sp>
      <p:sp>
        <p:nvSpPr>
          <p:cNvPr id="9" name="Text 6"/>
          <p:cNvSpPr/>
          <p:nvPr/>
        </p:nvSpPr>
        <p:spPr>
          <a:xfrm>
            <a:off x="3401568" y="1234440"/>
            <a:ext cx="2468880" cy="420624"/>
          </a:xfrm>
          <a:prstGeom prst="rect">
            <a:avLst/>
          </a:prstGeom>
          <a:noFill/>
          <a:ln/>
        </p:spPr>
        <p:txBody>
          <a:bodyPr wrap="square" rtlCol="0" anchor="ctr"/>
          <a:lstStyle/>
          <a:p>
            <a:pPr marL="0" indent="0">
              <a:buNone/>
            </a:pPr>
            <a:r>
              <a:rPr lang="en-US" sz="1800" b="1" dirty="0">
                <a:solidFill>
                  <a:srgbClr val="C9922A"/>
                </a:solidFill>
                <a:latin typeface="Calibri" pitchFamily="34" charset="0"/>
                <a:ea typeface="Calibri" pitchFamily="34" charset="-122"/>
                <a:cs typeface="Calibri" pitchFamily="34" charset="-120"/>
              </a:rPr>
              <a:t>CHALLENGE</a:t>
            </a:r>
            <a:endParaRPr lang="en-US" sz="1800" dirty="0"/>
          </a:p>
        </p:txBody>
      </p:sp>
      <p:sp>
        <p:nvSpPr>
          <p:cNvPr id="10" name="Text 7"/>
          <p:cNvSpPr/>
          <p:nvPr/>
        </p:nvSpPr>
        <p:spPr>
          <a:xfrm>
            <a:off x="3401568" y="1719072"/>
            <a:ext cx="2468880" cy="3017520"/>
          </a:xfrm>
          <a:prstGeom prst="rect">
            <a:avLst/>
          </a:prstGeom>
          <a:noFill/>
          <a:ln/>
        </p:spPr>
        <p:txBody>
          <a:bodyPr wrap="square" rtlCol="0" anchor="t"/>
          <a:lstStyle/>
          <a:p>
            <a:pPr marL="0" indent="0">
              <a:buNone/>
            </a:pPr>
            <a:r>
              <a:rPr lang="en-US" sz="1800" dirty="0">
                <a:solidFill>
                  <a:srgbClr val="FFFFFF"/>
                </a:solidFill>
                <a:latin typeface="Calibri" pitchFamily="34" charset="0"/>
                <a:ea typeface="Calibri" pitchFamily="34" charset="-122"/>
                <a:cs typeface="Calibri" pitchFamily="34" charset="-120"/>
              </a:rPr>
              <a:t>Making sense of massive amounts of data: reducing volume, identifying significant patterns, and constructing a framework for communicating the essence of what the data reveal.</a:t>
            </a:r>
            <a:endParaRPr lang="en-US" sz="1800" dirty="0"/>
          </a:p>
        </p:txBody>
      </p:sp>
      <p:sp>
        <p:nvSpPr>
          <p:cNvPr id="11" name="Shape 8"/>
          <p:cNvSpPr/>
          <p:nvPr/>
        </p:nvSpPr>
        <p:spPr>
          <a:xfrm>
            <a:off x="6181344" y="1115568"/>
            <a:ext cx="2743200" cy="3767328"/>
          </a:xfrm>
          <a:prstGeom prst="rect">
            <a:avLst/>
          </a:prstGeom>
          <a:solidFill>
            <a:srgbClr val="2C4A7C">
              <a:alpha val="78000"/>
            </a:srgbClr>
          </a:solidFill>
          <a:ln w="19050">
            <a:solidFill>
              <a:srgbClr val="C9922A"/>
            </a:solidFill>
            <a:prstDash val="solid"/>
          </a:ln>
        </p:spPr>
        <p:txBody>
          <a:bodyPr/>
          <a:lstStyle/>
          <a:p>
            <a:endParaRPr lang="en-GB"/>
          </a:p>
        </p:txBody>
      </p:sp>
      <p:sp>
        <p:nvSpPr>
          <p:cNvPr id="12" name="Text 9"/>
          <p:cNvSpPr/>
          <p:nvPr/>
        </p:nvSpPr>
        <p:spPr>
          <a:xfrm>
            <a:off x="6318504" y="1234440"/>
            <a:ext cx="2468880" cy="420624"/>
          </a:xfrm>
          <a:prstGeom prst="rect">
            <a:avLst/>
          </a:prstGeom>
          <a:noFill/>
          <a:ln/>
        </p:spPr>
        <p:txBody>
          <a:bodyPr wrap="square" rtlCol="0" anchor="ctr"/>
          <a:lstStyle/>
          <a:p>
            <a:pPr marL="0" indent="0">
              <a:buNone/>
            </a:pPr>
            <a:r>
              <a:rPr lang="en-US" sz="1800" b="1" dirty="0">
                <a:solidFill>
                  <a:srgbClr val="C9922A"/>
                </a:solidFill>
                <a:latin typeface="Calibri" pitchFamily="34" charset="0"/>
                <a:ea typeface="Calibri" pitchFamily="34" charset="-122"/>
                <a:cs typeface="Calibri" pitchFamily="34" charset="-120"/>
              </a:rPr>
              <a:t>PROBLEM</a:t>
            </a:r>
            <a:endParaRPr lang="en-US" sz="1800" dirty="0"/>
          </a:p>
        </p:txBody>
      </p:sp>
      <p:sp>
        <p:nvSpPr>
          <p:cNvPr id="13" name="Text 10"/>
          <p:cNvSpPr/>
          <p:nvPr/>
        </p:nvSpPr>
        <p:spPr>
          <a:xfrm>
            <a:off x="6318504" y="1719072"/>
            <a:ext cx="2468880" cy="3017520"/>
          </a:xfrm>
          <a:prstGeom prst="rect">
            <a:avLst/>
          </a:prstGeom>
          <a:noFill/>
          <a:ln/>
        </p:spPr>
        <p:txBody>
          <a:bodyPr wrap="square" rtlCol="0" anchor="t"/>
          <a:lstStyle/>
          <a:p>
            <a:pPr marL="0" indent="0">
              <a:buNone/>
            </a:pPr>
            <a:r>
              <a:rPr lang="en-US" sz="1800" dirty="0">
                <a:solidFill>
                  <a:srgbClr val="FFFFFF"/>
                </a:solidFill>
                <a:latin typeface="Calibri" pitchFamily="34" charset="0"/>
                <a:ea typeface="Calibri" pitchFamily="34" charset="-122"/>
                <a:cs typeface="Calibri" pitchFamily="34" charset="-120"/>
              </a:rPr>
              <a:t>"…few agreed-on canons for data analysis, in the sense of shared ground rules for drawing conclusions and verifying sturdiness." (Miles &amp; Huberman, 1984)</a:t>
            </a:r>
            <a:endParaRPr lang="en-US" sz="1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73152"/>
            <a:ext cx="8412480" cy="512064"/>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Inductive, Deductive &amp; Abductive Reasoning</a:t>
            </a:r>
            <a:endParaRPr lang="en-US" sz="2600" dirty="0"/>
          </a:p>
        </p:txBody>
      </p:sp>
      <p:sp>
        <p:nvSpPr>
          <p:cNvPr id="4" name="Shape 2"/>
          <p:cNvSpPr/>
          <p:nvPr/>
        </p:nvSpPr>
        <p:spPr>
          <a:xfrm>
            <a:off x="256032" y="804672"/>
            <a:ext cx="2816352" cy="4206240"/>
          </a:xfrm>
          <a:prstGeom prst="rect">
            <a:avLst/>
          </a:prstGeom>
          <a:solidFill>
            <a:srgbClr val="1D6A39"/>
          </a:solidFill>
          <a:ln w="12700">
            <a:solidFill>
              <a:srgbClr val="1D6A39"/>
            </a:solidFill>
            <a:prstDash val="solid"/>
          </a:ln>
        </p:spPr>
        <p:txBody>
          <a:bodyPr/>
          <a:lstStyle/>
          <a:p>
            <a:endParaRPr lang="en-GB"/>
          </a:p>
        </p:txBody>
      </p:sp>
      <p:sp>
        <p:nvSpPr>
          <p:cNvPr id="5" name="Text 3"/>
          <p:cNvSpPr/>
          <p:nvPr/>
        </p:nvSpPr>
        <p:spPr>
          <a:xfrm>
            <a:off x="384048" y="886968"/>
            <a:ext cx="2560320" cy="438912"/>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INDUCTIVE</a:t>
            </a:r>
            <a:endParaRPr lang="en-US" sz="2000" dirty="0"/>
          </a:p>
        </p:txBody>
      </p:sp>
      <p:sp>
        <p:nvSpPr>
          <p:cNvPr id="6" name="Text 4"/>
          <p:cNvSpPr/>
          <p:nvPr/>
        </p:nvSpPr>
        <p:spPr>
          <a:xfrm>
            <a:off x="384048" y="1353312"/>
            <a:ext cx="2560320" cy="329184"/>
          </a:xfrm>
          <a:prstGeom prst="rect">
            <a:avLst/>
          </a:prstGeom>
          <a:noFill/>
          <a:ln/>
        </p:spPr>
        <p:txBody>
          <a:bodyPr wrap="square" rtlCol="0" anchor="ctr"/>
          <a:lstStyle/>
          <a:p>
            <a:pPr marL="0" indent="0">
              <a:buNone/>
            </a:pPr>
            <a:r>
              <a:rPr lang="en-US" sz="1500" i="1" dirty="0">
                <a:solidFill>
                  <a:srgbClr val="C9922A"/>
                </a:solidFill>
                <a:latin typeface="Calibri" pitchFamily="34" charset="0"/>
                <a:ea typeface="Calibri" pitchFamily="34" charset="-122"/>
                <a:cs typeface="Calibri" pitchFamily="34" charset="-120"/>
              </a:rPr>
              <a:t>Bottom-up</a:t>
            </a:r>
            <a:endParaRPr lang="en-US" sz="1500" dirty="0"/>
          </a:p>
        </p:txBody>
      </p:sp>
      <p:sp>
        <p:nvSpPr>
          <p:cNvPr id="7" name="Text 5"/>
          <p:cNvSpPr/>
          <p:nvPr/>
        </p:nvSpPr>
        <p:spPr>
          <a:xfrm>
            <a:off x="384048" y="1719072"/>
            <a:ext cx="2560320" cy="3182112"/>
          </a:xfrm>
          <a:prstGeom prst="rect">
            <a:avLst/>
          </a:prstGeom>
          <a:noFill/>
          <a:ln/>
        </p:spPr>
        <p:txBody>
          <a:bodyPr wrap="square" rtlCol="0" anchor="t"/>
          <a:lstStyle/>
          <a:p>
            <a:pPr marL="0" indent="0">
              <a:buNone/>
            </a:pPr>
            <a:r>
              <a:rPr lang="en-US" sz="1600" dirty="0">
                <a:solidFill>
                  <a:srgbClr val="FFFFFF"/>
                </a:solidFill>
                <a:latin typeface="Calibri" pitchFamily="34" charset="0"/>
                <a:ea typeface="Calibri" pitchFamily="34" charset="-122"/>
                <a:cs typeface="Calibri" pitchFamily="34" charset="-120"/>
              </a:rPr>
              <a:t>Begins with specific observations and builds towards broader theories. Exploratory — generates new knowledge.</a:t>
            </a:r>
            <a:endParaRPr lang="en-US" sz="1600" dirty="0"/>
          </a:p>
          <a:p>
            <a:pPr marL="0" indent="0">
              <a:buNone/>
            </a:pPr>
            <a:endParaRPr lang="en-US" sz="1600" dirty="0"/>
          </a:p>
          <a:p>
            <a:pPr marL="0" indent="0">
              <a:buNone/>
            </a:pPr>
            <a:r>
              <a:rPr lang="en-US" sz="1600" dirty="0">
                <a:solidFill>
                  <a:srgbClr val="FFFFFF"/>
                </a:solidFill>
                <a:latin typeface="Calibri" pitchFamily="34" charset="0"/>
                <a:ea typeface="Calibri" pitchFamily="34" charset="-122"/>
                <a:cs typeface="Calibri" pitchFamily="34" charset="-120"/>
              </a:rPr>
              <a:t>Risk: incompleteness and researcher bias.</a:t>
            </a:r>
            <a:endParaRPr lang="en-US" sz="1600" dirty="0"/>
          </a:p>
          <a:p>
            <a:pPr marL="0" indent="0">
              <a:buNone/>
            </a:pPr>
            <a:endParaRPr lang="en-US" sz="1600" dirty="0"/>
          </a:p>
          <a:p>
            <a:pPr marL="0" indent="0">
              <a:buNone/>
            </a:pPr>
            <a:r>
              <a:rPr lang="en-US" sz="1600" dirty="0">
                <a:solidFill>
                  <a:srgbClr val="FFFFFF"/>
                </a:solidFill>
                <a:latin typeface="Calibri" pitchFamily="34" charset="0"/>
                <a:ea typeface="Calibri" pitchFamily="34" charset="-122"/>
                <a:cs typeface="Calibri" pitchFamily="34" charset="-120"/>
              </a:rPr>
              <a:t>Example: Repeatedly feeling ill after eating a certain food leads to the hypothesis of an allergy.</a:t>
            </a:r>
            <a:endParaRPr lang="en-US" sz="1600" dirty="0"/>
          </a:p>
        </p:txBody>
      </p:sp>
      <p:sp>
        <p:nvSpPr>
          <p:cNvPr id="8" name="Shape 6"/>
          <p:cNvSpPr/>
          <p:nvPr/>
        </p:nvSpPr>
        <p:spPr>
          <a:xfrm>
            <a:off x="3200400" y="804672"/>
            <a:ext cx="2816352" cy="4206240"/>
          </a:xfrm>
          <a:prstGeom prst="rect">
            <a:avLst/>
          </a:prstGeom>
          <a:solidFill>
            <a:srgbClr val="2C4A7C"/>
          </a:solidFill>
          <a:ln w="12700">
            <a:solidFill>
              <a:srgbClr val="2C4A7C"/>
            </a:solidFill>
            <a:prstDash val="solid"/>
          </a:ln>
        </p:spPr>
        <p:txBody>
          <a:bodyPr/>
          <a:lstStyle/>
          <a:p>
            <a:endParaRPr lang="en-GB"/>
          </a:p>
        </p:txBody>
      </p:sp>
      <p:sp>
        <p:nvSpPr>
          <p:cNvPr id="9" name="Text 7"/>
          <p:cNvSpPr/>
          <p:nvPr/>
        </p:nvSpPr>
        <p:spPr>
          <a:xfrm>
            <a:off x="3328416" y="886968"/>
            <a:ext cx="2560320" cy="438912"/>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DEDUCTIVE</a:t>
            </a:r>
            <a:endParaRPr lang="en-US" sz="2000" dirty="0"/>
          </a:p>
        </p:txBody>
      </p:sp>
      <p:sp>
        <p:nvSpPr>
          <p:cNvPr id="10" name="Text 8"/>
          <p:cNvSpPr/>
          <p:nvPr/>
        </p:nvSpPr>
        <p:spPr>
          <a:xfrm>
            <a:off x="3328416" y="1353312"/>
            <a:ext cx="2560320" cy="329184"/>
          </a:xfrm>
          <a:prstGeom prst="rect">
            <a:avLst/>
          </a:prstGeom>
          <a:noFill/>
          <a:ln/>
        </p:spPr>
        <p:txBody>
          <a:bodyPr wrap="square" rtlCol="0" anchor="ctr"/>
          <a:lstStyle/>
          <a:p>
            <a:pPr marL="0" indent="0">
              <a:buNone/>
            </a:pPr>
            <a:r>
              <a:rPr lang="en-US" sz="1500" i="1" dirty="0">
                <a:solidFill>
                  <a:srgbClr val="C9922A"/>
                </a:solidFill>
                <a:latin typeface="Calibri" pitchFamily="34" charset="0"/>
                <a:ea typeface="Calibri" pitchFamily="34" charset="-122"/>
                <a:cs typeface="Calibri" pitchFamily="34" charset="-120"/>
              </a:rPr>
              <a:t>Top-down</a:t>
            </a:r>
            <a:endParaRPr lang="en-US" sz="1500" dirty="0"/>
          </a:p>
        </p:txBody>
      </p:sp>
      <p:sp>
        <p:nvSpPr>
          <p:cNvPr id="11" name="Text 9"/>
          <p:cNvSpPr/>
          <p:nvPr/>
        </p:nvSpPr>
        <p:spPr>
          <a:xfrm>
            <a:off x="3328416" y="1719072"/>
            <a:ext cx="2560320" cy="3182112"/>
          </a:xfrm>
          <a:prstGeom prst="rect">
            <a:avLst/>
          </a:prstGeom>
          <a:noFill/>
          <a:ln/>
        </p:spPr>
        <p:txBody>
          <a:bodyPr wrap="square" rtlCol="0" anchor="t"/>
          <a:lstStyle/>
          <a:p>
            <a:pPr marL="0" indent="0">
              <a:buNone/>
            </a:pPr>
            <a:r>
              <a:rPr lang="en-US" sz="1600" dirty="0">
                <a:solidFill>
                  <a:srgbClr val="FFFFFF"/>
                </a:solidFill>
                <a:latin typeface="Calibri" pitchFamily="34" charset="0"/>
                <a:ea typeface="Calibri" pitchFamily="34" charset="-122"/>
                <a:cs typeface="Calibri" pitchFamily="34" charset="-120"/>
              </a:rPr>
              <a:t>Starts with a general theory and narrows to a testable hypothesis. Provides logical certainty when premises are true.</a:t>
            </a:r>
            <a:endParaRPr lang="en-US" sz="1600" dirty="0"/>
          </a:p>
          <a:p>
            <a:pPr marL="0" indent="0">
              <a:buNone/>
            </a:pPr>
            <a:endParaRPr lang="en-US" sz="1600" dirty="0"/>
          </a:p>
          <a:p>
            <a:pPr marL="0" indent="0">
              <a:buNone/>
            </a:pPr>
            <a:r>
              <a:rPr lang="en-US" sz="1600" dirty="0">
                <a:solidFill>
                  <a:srgbClr val="FFFFFF"/>
                </a:solidFill>
                <a:latin typeface="Calibri" pitchFamily="34" charset="0"/>
                <a:ea typeface="Calibri" pitchFamily="34" charset="-122"/>
                <a:cs typeface="Calibri" pitchFamily="34" charset="-120"/>
              </a:rPr>
              <a:t>Limitation: cannot generate genuinely new knowledge.</a:t>
            </a:r>
            <a:endParaRPr lang="en-US" sz="1600" dirty="0"/>
          </a:p>
          <a:p>
            <a:pPr marL="0" indent="0">
              <a:buNone/>
            </a:pPr>
            <a:endParaRPr lang="en-US" sz="1600" dirty="0"/>
          </a:p>
          <a:p>
            <a:pPr marL="0" indent="0">
              <a:buNone/>
            </a:pPr>
            <a:r>
              <a:rPr lang="en-US" sz="1600" dirty="0">
                <a:solidFill>
                  <a:srgbClr val="FFFFFF"/>
                </a:solidFill>
                <a:latin typeface="Calibri" pitchFamily="34" charset="0"/>
                <a:ea typeface="Calibri" pitchFamily="34" charset="-122"/>
                <a:cs typeface="Calibri" pitchFamily="34" charset="-120"/>
              </a:rPr>
              <a:t>Example: All mammals have hair → a dog will have hair.</a:t>
            </a:r>
            <a:endParaRPr lang="en-US" sz="1600" dirty="0"/>
          </a:p>
        </p:txBody>
      </p:sp>
      <p:sp>
        <p:nvSpPr>
          <p:cNvPr id="12" name="Shape 10"/>
          <p:cNvSpPr/>
          <p:nvPr/>
        </p:nvSpPr>
        <p:spPr>
          <a:xfrm>
            <a:off x="6144768" y="804672"/>
            <a:ext cx="2816352" cy="4206240"/>
          </a:xfrm>
          <a:prstGeom prst="rect">
            <a:avLst/>
          </a:prstGeom>
          <a:solidFill>
            <a:srgbClr val="8B3A1A"/>
          </a:solidFill>
          <a:ln w="12700">
            <a:solidFill>
              <a:srgbClr val="8B3A1A"/>
            </a:solidFill>
            <a:prstDash val="solid"/>
          </a:ln>
        </p:spPr>
        <p:txBody>
          <a:bodyPr/>
          <a:lstStyle/>
          <a:p>
            <a:endParaRPr lang="en-GB"/>
          </a:p>
        </p:txBody>
      </p:sp>
      <p:sp>
        <p:nvSpPr>
          <p:cNvPr id="13" name="Text 11"/>
          <p:cNvSpPr/>
          <p:nvPr/>
        </p:nvSpPr>
        <p:spPr>
          <a:xfrm>
            <a:off x="6272784" y="886968"/>
            <a:ext cx="2560320" cy="438912"/>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ABDUCTIVE</a:t>
            </a:r>
            <a:endParaRPr lang="en-US" sz="2000" dirty="0"/>
          </a:p>
        </p:txBody>
      </p:sp>
      <p:sp>
        <p:nvSpPr>
          <p:cNvPr id="14" name="Text 12"/>
          <p:cNvSpPr/>
          <p:nvPr/>
        </p:nvSpPr>
        <p:spPr>
          <a:xfrm>
            <a:off x="6272784" y="1353312"/>
            <a:ext cx="2560320" cy="329184"/>
          </a:xfrm>
          <a:prstGeom prst="rect">
            <a:avLst/>
          </a:prstGeom>
          <a:noFill/>
          <a:ln/>
        </p:spPr>
        <p:txBody>
          <a:bodyPr wrap="square" rtlCol="0" anchor="ctr"/>
          <a:lstStyle/>
          <a:p>
            <a:pPr marL="0" indent="0">
              <a:buNone/>
            </a:pPr>
            <a:r>
              <a:rPr lang="en-US" sz="1500" i="1" dirty="0">
                <a:solidFill>
                  <a:srgbClr val="C9922A"/>
                </a:solidFill>
                <a:latin typeface="Calibri" pitchFamily="34" charset="0"/>
                <a:ea typeface="Calibri" pitchFamily="34" charset="-122"/>
                <a:cs typeface="Calibri" pitchFamily="34" charset="-120"/>
              </a:rPr>
              <a:t>Middle-ground</a:t>
            </a:r>
            <a:endParaRPr lang="en-US" sz="1500" dirty="0"/>
          </a:p>
        </p:txBody>
      </p:sp>
      <p:sp>
        <p:nvSpPr>
          <p:cNvPr id="15" name="Text 13"/>
          <p:cNvSpPr/>
          <p:nvPr/>
        </p:nvSpPr>
        <p:spPr>
          <a:xfrm>
            <a:off x="6272784" y="1719072"/>
            <a:ext cx="2560320" cy="3182112"/>
          </a:xfrm>
          <a:prstGeom prst="rect">
            <a:avLst/>
          </a:prstGeom>
          <a:noFill/>
          <a:ln/>
        </p:spPr>
        <p:txBody>
          <a:bodyPr wrap="square" rtlCol="0" anchor="t"/>
          <a:lstStyle/>
          <a:p>
            <a:pPr marL="0" indent="0">
              <a:buNone/>
            </a:pPr>
            <a:r>
              <a:rPr lang="en-US" sz="1600" dirty="0">
                <a:solidFill>
                  <a:srgbClr val="FFFFFF"/>
                </a:solidFill>
                <a:latin typeface="Calibri" pitchFamily="34" charset="0"/>
                <a:ea typeface="Calibri" pitchFamily="34" charset="-122"/>
                <a:cs typeface="Calibri" pitchFamily="34" charset="-120"/>
              </a:rPr>
              <a:t>Develops the most likely explanation from incomplete evidence — combining inductive and deductive reasoning.</a:t>
            </a:r>
            <a:endParaRPr lang="en-US" sz="1600" dirty="0"/>
          </a:p>
          <a:p>
            <a:pPr marL="0" indent="0">
              <a:buNone/>
            </a:pPr>
            <a:endParaRPr lang="en-US" sz="1600" dirty="0"/>
          </a:p>
          <a:p>
            <a:pPr marL="0" indent="0">
              <a:buNone/>
            </a:pPr>
            <a:r>
              <a:rPr lang="en-US" sz="1600" dirty="0">
                <a:solidFill>
                  <a:srgbClr val="FFFFFF"/>
                </a:solidFill>
                <a:latin typeface="Calibri" pitchFamily="34" charset="0"/>
                <a:ea typeface="Calibri" pitchFamily="34" charset="-122"/>
                <a:cs typeface="Calibri" pitchFamily="34" charset="-120"/>
              </a:rPr>
              <a:t>Risk: potentially unreliable depending on contextual factors.</a:t>
            </a:r>
            <a:endParaRPr lang="en-US" sz="1600" dirty="0"/>
          </a:p>
          <a:p>
            <a:pPr marL="0" indent="0">
              <a:buNone/>
            </a:pPr>
            <a:endParaRPr lang="en-US" sz="1600" dirty="0"/>
          </a:p>
          <a:p>
            <a:pPr marL="0" indent="0">
              <a:buNone/>
            </a:pPr>
            <a:r>
              <a:rPr lang="en-US" sz="1600" dirty="0">
                <a:solidFill>
                  <a:srgbClr val="FFFFFF"/>
                </a:solidFill>
                <a:latin typeface="Calibri" pitchFamily="34" charset="0"/>
                <a:ea typeface="Calibri" pitchFamily="34" charset="-122"/>
                <a:cs typeface="Calibri" pitchFamily="34" charset="-120"/>
              </a:rPr>
              <a:t>Example: Broken window + missing jewellery → infer a break-in.</a:t>
            </a:r>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8EC"/>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73152"/>
            <a:ext cx="8412480" cy="512064"/>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Advantages of Qualitative Data Analysis</a:t>
            </a:r>
            <a:endParaRPr lang="en-US" sz="2600" dirty="0"/>
          </a:p>
        </p:txBody>
      </p:sp>
      <p:sp>
        <p:nvSpPr>
          <p:cNvPr id="4" name="Shape 2"/>
          <p:cNvSpPr/>
          <p:nvPr/>
        </p:nvSpPr>
        <p:spPr>
          <a:xfrm>
            <a:off x="347472" y="822960"/>
            <a:ext cx="4114800" cy="1828800"/>
          </a:xfrm>
          <a:prstGeom prst="rect">
            <a:avLst/>
          </a:prstGeom>
          <a:solidFill>
            <a:srgbClr val="FFFFFF"/>
          </a:solidFill>
          <a:ln w="12700">
            <a:solidFill>
              <a:srgbClr val="C8D5E8"/>
            </a:solidFill>
            <a:prstDash val="solid"/>
          </a:ln>
        </p:spPr>
        <p:txBody>
          <a:bodyPr/>
          <a:lstStyle/>
          <a:p>
            <a:endParaRPr lang="en-GB"/>
          </a:p>
        </p:txBody>
      </p:sp>
      <p:sp>
        <p:nvSpPr>
          <p:cNvPr id="5" name="Shape 3"/>
          <p:cNvSpPr/>
          <p:nvPr/>
        </p:nvSpPr>
        <p:spPr>
          <a:xfrm>
            <a:off x="347472" y="822960"/>
            <a:ext cx="91440" cy="1828800"/>
          </a:xfrm>
          <a:prstGeom prst="rect">
            <a:avLst/>
          </a:prstGeom>
          <a:solidFill>
            <a:srgbClr val="1A6B72"/>
          </a:solidFill>
          <a:ln w="12700">
            <a:solidFill>
              <a:srgbClr val="1A6B72"/>
            </a:solidFill>
            <a:prstDash val="solid"/>
          </a:ln>
        </p:spPr>
        <p:txBody>
          <a:bodyPr/>
          <a:lstStyle/>
          <a:p>
            <a:endParaRPr lang="en-GB"/>
          </a:p>
        </p:txBody>
      </p:sp>
      <p:sp>
        <p:nvSpPr>
          <p:cNvPr id="6" name="Text 4"/>
          <p:cNvSpPr/>
          <p:nvPr/>
        </p:nvSpPr>
        <p:spPr>
          <a:xfrm>
            <a:off x="603504" y="914400"/>
            <a:ext cx="3749040" cy="420624"/>
          </a:xfrm>
          <a:prstGeom prst="rect">
            <a:avLst/>
          </a:prstGeom>
          <a:noFill/>
          <a:ln/>
        </p:spPr>
        <p:txBody>
          <a:bodyPr wrap="square" rtlCol="0" anchor="ctr"/>
          <a:lstStyle/>
          <a:p>
            <a:pPr marL="0" indent="0">
              <a:buNone/>
            </a:pPr>
            <a:r>
              <a:rPr lang="en-US" sz="2100" b="1" dirty="0">
                <a:solidFill>
                  <a:srgbClr val="1B2A4A"/>
                </a:solidFill>
                <a:latin typeface="Calibri" pitchFamily="34" charset="0"/>
                <a:ea typeface="Calibri" pitchFamily="34" charset="-122"/>
                <a:cs typeface="Calibri" pitchFamily="34" charset="-120"/>
              </a:rPr>
              <a:t>Depth &amp; Detail</a:t>
            </a:r>
            <a:endParaRPr lang="en-US" sz="2100" dirty="0"/>
          </a:p>
        </p:txBody>
      </p:sp>
      <p:sp>
        <p:nvSpPr>
          <p:cNvPr id="7" name="Text 5"/>
          <p:cNvSpPr/>
          <p:nvPr/>
        </p:nvSpPr>
        <p:spPr>
          <a:xfrm>
            <a:off x="603504" y="1389888"/>
            <a:ext cx="3749040" cy="1143000"/>
          </a:xfrm>
          <a:prstGeom prst="rect">
            <a:avLst/>
          </a:prstGeom>
          <a:noFill/>
          <a:ln/>
        </p:spPr>
        <p:txBody>
          <a:bodyPr wrap="square" rtlCol="0" anchor="ctr"/>
          <a:lstStyle/>
          <a:p>
            <a:pPr marL="0" indent="0">
              <a:buNone/>
            </a:pPr>
            <a:r>
              <a:rPr lang="en-US" sz="1900" dirty="0">
                <a:solidFill>
                  <a:srgbClr val="1B2A4A"/>
                </a:solidFill>
                <a:latin typeface="Calibri" pitchFamily="34" charset="0"/>
                <a:ea typeface="Calibri" pitchFamily="34" charset="-122"/>
                <a:cs typeface="Calibri" pitchFamily="34" charset="-120"/>
              </a:rPr>
              <a:t>Looks deeper than ranks and counts by recording attitudes, feelings, and behaviours in rich detail.</a:t>
            </a:r>
            <a:endParaRPr lang="en-US" sz="1900" dirty="0"/>
          </a:p>
        </p:txBody>
      </p:sp>
      <p:sp>
        <p:nvSpPr>
          <p:cNvPr id="8" name="Shape 6"/>
          <p:cNvSpPr/>
          <p:nvPr/>
        </p:nvSpPr>
        <p:spPr>
          <a:xfrm>
            <a:off x="4736592" y="822960"/>
            <a:ext cx="4114800" cy="1828800"/>
          </a:xfrm>
          <a:prstGeom prst="rect">
            <a:avLst/>
          </a:prstGeom>
          <a:solidFill>
            <a:srgbClr val="FFFFFF"/>
          </a:solidFill>
          <a:ln w="12700">
            <a:solidFill>
              <a:srgbClr val="C8D5E8"/>
            </a:solidFill>
            <a:prstDash val="solid"/>
          </a:ln>
        </p:spPr>
        <p:txBody>
          <a:bodyPr/>
          <a:lstStyle/>
          <a:p>
            <a:endParaRPr lang="en-GB"/>
          </a:p>
        </p:txBody>
      </p:sp>
      <p:sp>
        <p:nvSpPr>
          <p:cNvPr id="9" name="Shape 7"/>
          <p:cNvSpPr/>
          <p:nvPr/>
        </p:nvSpPr>
        <p:spPr>
          <a:xfrm>
            <a:off x="4736592" y="822960"/>
            <a:ext cx="91440" cy="1828800"/>
          </a:xfrm>
          <a:prstGeom prst="rect">
            <a:avLst/>
          </a:prstGeom>
          <a:solidFill>
            <a:srgbClr val="1A6B72"/>
          </a:solidFill>
          <a:ln w="12700">
            <a:solidFill>
              <a:srgbClr val="1A6B72"/>
            </a:solidFill>
            <a:prstDash val="solid"/>
          </a:ln>
        </p:spPr>
        <p:txBody>
          <a:bodyPr/>
          <a:lstStyle/>
          <a:p>
            <a:endParaRPr lang="en-GB"/>
          </a:p>
        </p:txBody>
      </p:sp>
      <p:sp>
        <p:nvSpPr>
          <p:cNvPr id="10" name="Text 8"/>
          <p:cNvSpPr/>
          <p:nvPr/>
        </p:nvSpPr>
        <p:spPr>
          <a:xfrm>
            <a:off x="4992624" y="914400"/>
            <a:ext cx="3749040" cy="420624"/>
          </a:xfrm>
          <a:prstGeom prst="rect">
            <a:avLst/>
          </a:prstGeom>
          <a:noFill/>
          <a:ln/>
        </p:spPr>
        <p:txBody>
          <a:bodyPr wrap="square" rtlCol="0" anchor="ctr"/>
          <a:lstStyle/>
          <a:p>
            <a:pPr marL="0" indent="0">
              <a:buNone/>
            </a:pPr>
            <a:r>
              <a:rPr lang="en-US" sz="2100" b="1" dirty="0">
                <a:solidFill>
                  <a:srgbClr val="1B2A4A"/>
                </a:solidFill>
                <a:latin typeface="Calibri" pitchFamily="34" charset="0"/>
                <a:ea typeface="Calibri" pitchFamily="34" charset="-122"/>
                <a:cs typeface="Calibri" pitchFamily="34" charset="-120"/>
              </a:rPr>
              <a:t>Openness</a:t>
            </a:r>
            <a:endParaRPr lang="en-US" sz="2100" dirty="0"/>
          </a:p>
        </p:txBody>
      </p:sp>
      <p:sp>
        <p:nvSpPr>
          <p:cNvPr id="11" name="Text 9"/>
          <p:cNvSpPr/>
          <p:nvPr/>
        </p:nvSpPr>
        <p:spPr>
          <a:xfrm>
            <a:off x="4992624" y="1389888"/>
            <a:ext cx="3749040" cy="1143000"/>
          </a:xfrm>
          <a:prstGeom prst="rect">
            <a:avLst/>
          </a:prstGeom>
          <a:noFill/>
          <a:ln/>
        </p:spPr>
        <p:txBody>
          <a:bodyPr wrap="square" rtlCol="0" anchor="ctr"/>
          <a:lstStyle/>
          <a:p>
            <a:pPr marL="0" indent="0">
              <a:buNone/>
            </a:pPr>
            <a:r>
              <a:rPr lang="en-US" sz="1900" dirty="0">
                <a:solidFill>
                  <a:srgbClr val="1B2A4A"/>
                </a:solidFill>
                <a:latin typeface="Calibri" pitchFamily="34" charset="0"/>
                <a:ea typeface="Calibri" pitchFamily="34" charset="-122"/>
                <a:cs typeface="Calibri" pitchFamily="34" charset="-120"/>
              </a:rPr>
              <a:t>Encouraging participants to expand their responses opens up topic areas not initially considered.</a:t>
            </a:r>
            <a:endParaRPr lang="en-US" sz="1900" dirty="0"/>
          </a:p>
        </p:txBody>
      </p:sp>
      <p:sp>
        <p:nvSpPr>
          <p:cNvPr id="12" name="Shape 10"/>
          <p:cNvSpPr/>
          <p:nvPr/>
        </p:nvSpPr>
        <p:spPr>
          <a:xfrm>
            <a:off x="347472" y="2852928"/>
            <a:ext cx="4114800" cy="1828800"/>
          </a:xfrm>
          <a:prstGeom prst="rect">
            <a:avLst/>
          </a:prstGeom>
          <a:solidFill>
            <a:srgbClr val="FFFFFF"/>
          </a:solidFill>
          <a:ln w="12700">
            <a:solidFill>
              <a:srgbClr val="C8D5E8"/>
            </a:solidFill>
            <a:prstDash val="solid"/>
          </a:ln>
        </p:spPr>
        <p:txBody>
          <a:bodyPr/>
          <a:lstStyle/>
          <a:p>
            <a:endParaRPr lang="en-GB"/>
          </a:p>
        </p:txBody>
      </p:sp>
      <p:sp>
        <p:nvSpPr>
          <p:cNvPr id="13" name="Shape 11"/>
          <p:cNvSpPr/>
          <p:nvPr/>
        </p:nvSpPr>
        <p:spPr>
          <a:xfrm>
            <a:off x="347472" y="2852928"/>
            <a:ext cx="91440" cy="1828800"/>
          </a:xfrm>
          <a:prstGeom prst="rect">
            <a:avLst/>
          </a:prstGeom>
          <a:solidFill>
            <a:srgbClr val="1A6B72"/>
          </a:solidFill>
          <a:ln w="12700">
            <a:solidFill>
              <a:srgbClr val="1A6B72"/>
            </a:solidFill>
            <a:prstDash val="solid"/>
          </a:ln>
        </p:spPr>
        <p:txBody>
          <a:bodyPr/>
          <a:lstStyle/>
          <a:p>
            <a:endParaRPr lang="en-GB"/>
          </a:p>
        </p:txBody>
      </p:sp>
      <p:sp>
        <p:nvSpPr>
          <p:cNvPr id="14" name="Text 12"/>
          <p:cNvSpPr/>
          <p:nvPr/>
        </p:nvSpPr>
        <p:spPr>
          <a:xfrm>
            <a:off x="603504" y="2944368"/>
            <a:ext cx="3749040" cy="420624"/>
          </a:xfrm>
          <a:prstGeom prst="rect">
            <a:avLst/>
          </a:prstGeom>
          <a:noFill/>
          <a:ln/>
        </p:spPr>
        <p:txBody>
          <a:bodyPr wrap="square" rtlCol="0" anchor="ctr"/>
          <a:lstStyle/>
          <a:p>
            <a:pPr marL="0" indent="0">
              <a:buNone/>
            </a:pPr>
            <a:r>
              <a:rPr lang="en-US" sz="2100" b="1" dirty="0">
                <a:solidFill>
                  <a:srgbClr val="1B2A4A"/>
                </a:solidFill>
                <a:latin typeface="Calibri" pitchFamily="34" charset="0"/>
                <a:ea typeface="Calibri" pitchFamily="34" charset="-122"/>
                <a:cs typeface="Calibri" pitchFamily="34" charset="-120"/>
              </a:rPr>
              <a:t>Individual Experience</a:t>
            </a:r>
            <a:endParaRPr lang="en-US" sz="2100" dirty="0"/>
          </a:p>
        </p:txBody>
      </p:sp>
      <p:sp>
        <p:nvSpPr>
          <p:cNvPr id="15" name="Text 13"/>
          <p:cNvSpPr/>
          <p:nvPr/>
        </p:nvSpPr>
        <p:spPr>
          <a:xfrm>
            <a:off x="603504" y="3419856"/>
            <a:ext cx="3749040" cy="1143000"/>
          </a:xfrm>
          <a:prstGeom prst="rect">
            <a:avLst/>
          </a:prstGeom>
          <a:noFill/>
          <a:ln/>
        </p:spPr>
        <p:txBody>
          <a:bodyPr wrap="square" rtlCol="0" anchor="ctr"/>
          <a:lstStyle/>
          <a:p>
            <a:pPr marL="0" indent="0">
              <a:buNone/>
            </a:pPr>
            <a:r>
              <a:rPr lang="en-US" sz="1900" dirty="0">
                <a:solidFill>
                  <a:srgbClr val="1B2A4A"/>
                </a:solidFill>
                <a:latin typeface="Calibri" pitchFamily="34" charset="0"/>
                <a:ea typeface="Calibri" pitchFamily="34" charset="-122"/>
                <a:cs typeface="Calibri" pitchFamily="34" charset="-120"/>
              </a:rPr>
              <a:t>Builds a detailed picture of why people act in certain ways and how they feel about those actions.</a:t>
            </a:r>
            <a:endParaRPr lang="en-US" sz="1900" dirty="0"/>
          </a:p>
        </p:txBody>
      </p:sp>
      <p:sp>
        <p:nvSpPr>
          <p:cNvPr id="16" name="Shape 14"/>
          <p:cNvSpPr/>
          <p:nvPr/>
        </p:nvSpPr>
        <p:spPr>
          <a:xfrm>
            <a:off x="4736592" y="2852928"/>
            <a:ext cx="4114800" cy="1828800"/>
          </a:xfrm>
          <a:prstGeom prst="rect">
            <a:avLst/>
          </a:prstGeom>
          <a:solidFill>
            <a:srgbClr val="FFFFFF"/>
          </a:solidFill>
          <a:ln w="12700">
            <a:solidFill>
              <a:srgbClr val="C8D5E8"/>
            </a:solidFill>
            <a:prstDash val="solid"/>
          </a:ln>
        </p:spPr>
        <p:txBody>
          <a:bodyPr/>
          <a:lstStyle/>
          <a:p>
            <a:endParaRPr lang="en-GB"/>
          </a:p>
        </p:txBody>
      </p:sp>
      <p:sp>
        <p:nvSpPr>
          <p:cNvPr id="17" name="Shape 15"/>
          <p:cNvSpPr/>
          <p:nvPr/>
        </p:nvSpPr>
        <p:spPr>
          <a:xfrm>
            <a:off x="4736592" y="2852928"/>
            <a:ext cx="91440" cy="1828800"/>
          </a:xfrm>
          <a:prstGeom prst="rect">
            <a:avLst/>
          </a:prstGeom>
          <a:solidFill>
            <a:srgbClr val="1A6B72"/>
          </a:solidFill>
          <a:ln w="12700">
            <a:solidFill>
              <a:srgbClr val="1A6B72"/>
            </a:solidFill>
            <a:prstDash val="solid"/>
          </a:ln>
        </p:spPr>
        <p:txBody>
          <a:bodyPr/>
          <a:lstStyle/>
          <a:p>
            <a:endParaRPr lang="en-GB"/>
          </a:p>
        </p:txBody>
      </p:sp>
      <p:sp>
        <p:nvSpPr>
          <p:cNvPr id="18" name="Text 16"/>
          <p:cNvSpPr/>
          <p:nvPr/>
        </p:nvSpPr>
        <p:spPr>
          <a:xfrm>
            <a:off x="4992624" y="2944368"/>
            <a:ext cx="3749040" cy="420624"/>
          </a:xfrm>
          <a:prstGeom prst="rect">
            <a:avLst/>
          </a:prstGeom>
          <a:noFill/>
          <a:ln/>
        </p:spPr>
        <p:txBody>
          <a:bodyPr wrap="square" rtlCol="0" anchor="ctr"/>
          <a:lstStyle/>
          <a:p>
            <a:pPr marL="0" indent="0">
              <a:buNone/>
            </a:pPr>
            <a:r>
              <a:rPr lang="en-US" sz="2100" b="1" dirty="0">
                <a:solidFill>
                  <a:srgbClr val="1B2A4A"/>
                </a:solidFill>
                <a:latin typeface="Calibri" pitchFamily="34" charset="0"/>
                <a:ea typeface="Calibri" pitchFamily="34" charset="-122"/>
                <a:cs typeface="Calibri" pitchFamily="34" charset="-120"/>
              </a:rPr>
              <a:t>Avoids Pre-judgement</a:t>
            </a:r>
            <a:endParaRPr lang="en-US" sz="2100" dirty="0"/>
          </a:p>
        </p:txBody>
      </p:sp>
      <p:sp>
        <p:nvSpPr>
          <p:cNvPr id="19" name="Text 17"/>
          <p:cNvSpPr/>
          <p:nvPr/>
        </p:nvSpPr>
        <p:spPr>
          <a:xfrm>
            <a:off x="4992624" y="3419856"/>
            <a:ext cx="3749040" cy="1143000"/>
          </a:xfrm>
          <a:prstGeom prst="rect">
            <a:avLst/>
          </a:prstGeom>
          <a:noFill/>
          <a:ln/>
        </p:spPr>
        <p:txBody>
          <a:bodyPr wrap="square" rtlCol="0" anchor="ctr"/>
          <a:lstStyle/>
          <a:p>
            <a:pPr marL="0" indent="0">
              <a:buNone/>
            </a:pPr>
            <a:r>
              <a:rPr lang="en-US" sz="1900" dirty="0">
                <a:solidFill>
                  <a:srgbClr val="1B2A4A"/>
                </a:solidFill>
                <a:latin typeface="Calibri" pitchFamily="34" charset="0"/>
                <a:ea typeface="Calibri" pitchFamily="34" charset="-122"/>
                <a:cs typeface="Calibri" pitchFamily="34" charset="-120"/>
              </a:rPr>
              <a:t>When combined with quantitative data, it can explain why a particular response was given.</a:t>
            </a:r>
            <a:endParaRPr lang="en-US" sz="1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73152"/>
            <a:ext cx="8412480" cy="512064"/>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Limitations of Qualitative Data Analysis</a:t>
            </a:r>
            <a:endParaRPr lang="en-US" sz="2600" dirty="0"/>
          </a:p>
        </p:txBody>
      </p:sp>
      <p:sp>
        <p:nvSpPr>
          <p:cNvPr id="4" name="Shape 2"/>
          <p:cNvSpPr/>
          <p:nvPr/>
        </p:nvSpPr>
        <p:spPr>
          <a:xfrm>
            <a:off x="347472" y="822960"/>
            <a:ext cx="4114800" cy="1828800"/>
          </a:xfrm>
          <a:prstGeom prst="rect">
            <a:avLst/>
          </a:prstGeom>
          <a:solidFill>
            <a:srgbClr val="FFFFFF"/>
          </a:solidFill>
          <a:ln w="12700">
            <a:solidFill>
              <a:srgbClr val="C8D5E8"/>
            </a:solidFill>
            <a:prstDash val="solid"/>
          </a:ln>
        </p:spPr>
        <p:txBody>
          <a:bodyPr/>
          <a:lstStyle/>
          <a:p>
            <a:endParaRPr lang="en-GB"/>
          </a:p>
        </p:txBody>
      </p:sp>
      <p:sp>
        <p:nvSpPr>
          <p:cNvPr id="5" name="Shape 3"/>
          <p:cNvSpPr/>
          <p:nvPr/>
        </p:nvSpPr>
        <p:spPr>
          <a:xfrm>
            <a:off x="347472" y="822960"/>
            <a:ext cx="91440" cy="1828800"/>
          </a:xfrm>
          <a:prstGeom prst="rect">
            <a:avLst/>
          </a:prstGeom>
          <a:solidFill>
            <a:srgbClr val="C9922A"/>
          </a:solidFill>
          <a:ln w="12700">
            <a:solidFill>
              <a:srgbClr val="C9922A"/>
            </a:solidFill>
            <a:prstDash val="solid"/>
          </a:ln>
        </p:spPr>
        <p:txBody>
          <a:bodyPr/>
          <a:lstStyle/>
          <a:p>
            <a:endParaRPr lang="en-GB"/>
          </a:p>
        </p:txBody>
      </p:sp>
      <p:sp>
        <p:nvSpPr>
          <p:cNvPr id="6" name="Text 4"/>
          <p:cNvSpPr/>
          <p:nvPr/>
        </p:nvSpPr>
        <p:spPr>
          <a:xfrm>
            <a:off x="603504" y="914400"/>
            <a:ext cx="3749040" cy="420624"/>
          </a:xfrm>
          <a:prstGeom prst="rect">
            <a:avLst/>
          </a:prstGeom>
          <a:noFill/>
          <a:ln/>
        </p:spPr>
        <p:txBody>
          <a:bodyPr wrap="square" rtlCol="0" anchor="ctr"/>
          <a:lstStyle/>
          <a:p>
            <a:pPr marL="0" indent="0">
              <a:buNone/>
            </a:pPr>
            <a:r>
              <a:rPr lang="en-US" sz="2100" b="1" dirty="0">
                <a:solidFill>
                  <a:srgbClr val="1B2A4A"/>
                </a:solidFill>
                <a:latin typeface="Calibri" pitchFamily="34" charset="0"/>
                <a:ea typeface="Calibri" pitchFamily="34" charset="-122"/>
                <a:cs typeface="Calibri" pitchFamily="34" charset="-120"/>
              </a:rPr>
              <a:t>Smaller Samples</a:t>
            </a:r>
            <a:endParaRPr lang="en-US" sz="2100" dirty="0"/>
          </a:p>
        </p:txBody>
      </p:sp>
      <p:sp>
        <p:nvSpPr>
          <p:cNvPr id="7" name="Text 5"/>
          <p:cNvSpPr/>
          <p:nvPr/>
        </p:nvSpPr>
        <p:spPr>
          <a:xfrm>
            <a:off x="603504" y="1389888"/>
            <a:ext cx="3749040" cy="1143000"/>
          </a:xfrm>
          <a:prstGeom prst="rect">
            <a:avLst/>
          </a:prstGeom>
          <a:noFill/>
          <a:ln/>
        </p:spPr>
        <p:txBody>
          <a:bodyPr wrap="square" rtlCol="0" anchor="ctr"/>
          <a:lstStyle/>
          <a:p>
            <a:pPr marL="0" indent="0">
              <a:buNone/>
            </a:pPr>
            <a:r>
              <a:rPr lang="en-US" sz="1900" dirty="0">
                <a:solidFill>
                  <a:srgbClr val="1B2A4A"/>
                </a:solidFill>
                <a:latin typeface="Calibri" pitchFamily="34" charset="0"/>
                <a:ea typeface="Calibri" pitchFamily="34" charset="-122"/>
                <a:cs typeface="Calibri" pitchFamily="34" charset="-120"/>
              </a:rPr>
              <a:t>More time-consuming than quantitative collection. Without sufficient time, staff and budget, smaller samples are usually necessary.</a:t>
            </a:r>
            <a:endParaRPr lang="en-US" sz="1900" dirty="0"/>
          </a:p>
        </p:txBody>
      </p:sp>
      <p:sp>
        <p:nvSpPr>
          <p:cNvPr id="8" name="Shape 6"/>
          <p:cNvSpPr/>
          <p:nvPr/>
        </p:nvSpPr>
        <p:spPr>
          <a:xfrm>
            <a:off x="4736592" y="822960"/>
            <a:ext cx="4114800" cy="1828800"/>
          </a:xfrm>
          <a:prstGeom prst="rect">
            <a:avLst/>
          </a:prstGeom>
          <a:solidFill>
            <a:srgbClr val="FFFFFF"/>
          </a:solidFill>
          <a:ln w="12700">
            <a:solidFill>
              <a:srgbClr val="C8D5E8"/>
            </a:solidFill>
            <a:prstDash val="solid"/>
          </a:ln>
        </p:spPr>
        <p:txBody>
          <a:bodyPr/>
          <a:lstStyle/>
          <a:p>
            <a:endParaRPr lang="en-GB"/>
          </a:p>
        </p:txBody>
      </p:sp>
      <p:sp>
        <p:nvSpPr>
          <p:cNvPr id="9" name="Shape 7"/>
          <p:cNvSpPr/>
          <p:nvPr/>
        </p:nvSpPr>
        <p:spPr>
          <a:xfrm>
            <a:off x="4736592" y="822960"/>
            <a:ext cx="91440" cy="1828800"/>
          </a:xfrm>
          <a:prstGeom prst="rect">
            <a:avLst/>
          </a:prstGeom>
          <a:solidFill>
            <a:srgbClr val="C9922A"/>
          </a:solidFill>
          <a:ln w="12700">
            <a:solidFill>
              <a:srgbClr val="C9922A"/>
            </a:solidFill>
            <a:prstDash val="solid"/>
          </a:ln>
        </p:spPr>
        <p:txBody>
          <a:bodyPr/>
          <a:lstStyle/>
          <a:p>
            <a:endParaRPr lang="en-GB"/>
          </a:p>
        </p:txBody>
      </p:sp>
      <p:sp>
        <p:nvSpPr>
          <p:cNvPr id="10" name="Text 8"/>
          <p:cNvSpPr/>
          <p:nvPr/>
        </p:nvSpPr>
        <p:spPr>
          <a:xfrm>
            <a:off x="4992624" y="914400"/>
            <a:ext cx="3749040" cy="420624"/>
          </a:xfrm>
          <a:prstGeom prst="rect">
            <a:avLst/>
          </a:prstGeom>
          <a:noFill/>
          <a:ln/>
        </p:spPr>
        <p:txBody>
          <a:bodyPr wrap="square" rtlCol="0" anchor="ctr"/>
          <a:lstStyle/>
          <a:p>
            <a:pPr marL="0" indent="0">
              <a:buNone/>
            </a:pPr>
            <a:r>
              <a:rPr lang="en-US" sz="2100" b="1" dirty="0">
                <a:solidFill>
                  <a:srgbClr val="1B2A4A"/>
                </a:solidFill>
                <a:latin typeface="Calibri" pitchFamily="34" charset="0"/>
                <a:ea typeface="Calibri" pitchFamily="34" charset="-122"/>
                <a:cs typeface="Calibri" pitchFamily="34" charset="-120"/>
              </a:rPr>
              <a:t>Harder to Generalise</a:t>
            </a:r>
            <a:endParaRPr lang="en-US" sz="2100" dirty="0"/>
          </a:p>
        </p:txBody>
      </p:sp>
      <p:sp>
        <p:nvSpPr>
          <p:cNvPr id="11" name="Text 9"/>
          <p:cNvSpPr/>
          <p:nvPr/>
        </p:nvSpPr>
        <p:spPr>
          <a:xfrm>
            <a:off x="4992624" y="1389888"/>
            <a:ext cx="3749040" cy="1143000"/>
          </a:xfrm>
          <a:prstGeom prst="rect">
            <a:avLst/>
          </a:prstGeom>
          <a:noFill/>
          <a:ln/>
        </p:spPr>
        <p:txBody>
          <a:bodyPr wrap="square" rtlCol="0" anchor="ctr"/>
          <a:lstStyle/>
          <a:p>
            <a:pPr marL="0" indent="0">
              <a:buNone/>
            </a:pPr>
            <a:r>
              <a:rPr lang="en-US" sz="1900" dirty="0">
                <a:solidFill>
                  <a:srgbClr val="1B2A4A"/>
                </a:solidFill>
                <a:latin typeface="Calibri" pitchFamily="34" charset="0"/>
                <a:ea typeface="Calibri" pitchFamily="34" charset="-122"/>
                <a:cs typeface="Calibri" pitchFamily="34" charset="-120"/>
              </a:rPr>
              <a:t>Fewer participants means results cannot be generalised to a population. Exact numbers rather than percentages are typically reported.</a:t>
            </a:r>
            <a:endParaRPr lang="en-US" sz="1900" dirty="0"/>
          </a:p>
        </p:txBody>
      </p:sp>
      <p:sp>
        <p:nvSpPr>
          <p:cNvPr id="12" name="Shape 10"/>
          <p:cNvSpPr/>
          <p:nvPr/>
        </p:nvSpPr>
        <p:spPr>
          <a:xfrm>
            <a:off x="347472" y="2852928"/>
            <a:ext cx="4114800" cy="1828800"/>
          </a:xfrm>
          <a:prstGeom prst="rect">
            <a:avLst/>
          </a:prstGeom>
          <a:solidFill>
            <a:srgbClr val="FFFFFF"/>
          </a:solidFill>
          <a:ln w="12700">
            <a:solidFill>
              <a:srgbClr val="C8D5E8"/>
            </a:solidFill>
            <a:prstDash val="solid"/>
          </a:ln>
        </p:spPr>
        <p:txBody>
          <a:bodyPr/>
          <a:lstStyle/>
          <a:p>
            <a:endParaRPr lang="en-GB"/>
          </a:p>
        </p:txBody>
      </p:sp>
      <p:sp>
        <p:nvSpPr>
          <p:cNvPr id="13" name="Shape 11"/>
          <p:cNvSpPr/>
          <p:nvPr/>
        </p:nvSpPr>
        <p:spPr>
          <a:xfrm>
            <a:off x="347472" y="2852928"/>
            <a:ext cx="91440" cy="1828800"/>
          </a:xfrm>
          <a:prstGeom prst="rect">
            <a:avLst/>
          </a:prstGeom>
          <a:solidFill>
            <a:srgbClr val="C9922A"/>
          </a:solidFill>
          <a:ln w="12700">
            <a:solidFill>
              <a:srgbClr val="C9922A"/>
            </a:solidFill>
            <a:prstDash val="solid"/>
          </a:ln>
        </p:spPr>
        <p:txBody>
          <a:bodyPr/>
          <a:lstStyle/>
          <a:p>
            <a:endParaRPr lang="en-GB"/>
          </a:p>
        </p:txBody>
      </p:sp>
      <p:sp>
        <p:nvSpPr>
          <p:cNvPr id="14" name="Text 12"/>
          <p:cNvSpPr/>
          <p:nvPr/>
        </p:nvSpPr>
        <p:spPr>
          <a:xfrm>
            <a:off x="603504" y="2944368"/>
            <a:ext cx="3749040" cy="420624"/>
          </a:xfrm>
          <a:prstGeom prst="rect">
            <a:avLst/>
          </a:prstGeom>
          <a:noFill/>
          <a:ln/>
        </p:spPr>
        <p:txBody>
          <a:bodyPr wrap="square" rtlCol="0" anchor="ctr"/>
          <a:lstStyle/>
          <a:p>
            <a:pPr marL="0" indent="0">
              <a:buNone/>
            </a:pPr>
            <a:r>
              <a:rPr lang="en-US" sz="2100" b="1" dirty="0">
                <a:solidFill>
                  <a:srgbClr val="1B2A4A"/>
                </a:solidFill>
                <a:latin typeface="Calibri" pitchFamily="34" charset="0"/>
                <a:ea typeface="Calibri" pitchFamily="34" charset="-122"/>
                <a:cs typeface="Calibri" pitchFamily="34" charset="-120"/>
              </a:rPr>
              <a:t>Difficult Comparisons</a:t>
            </a:r>
            <a:endParaRPr lang="en-US" sz="2100" dirty="0"/>
          </a:p>
        </p:txBody>
      </p:sp>
      <p:sp>
        <p:nvSpPr>
          <p:cNvPr id="15" name="Text 13"/>
          <p:cNvSpPr/>
          <p:nvPr/>
        </p:nvSpPr>
        <p:spPr>
          <a:xfrm>
            <a:off x="603504" y="3419856"/>
            <a:ext cx="3749040" cy="1143000"/>
          </a:xfrm>
          <a:prstGeom prst="rect">
            <a:avLst/>
          </a:prstGeom>
          <a:noFill/>
          <a:ln/>
        </p:spPr>
        <p:txBody>
          <a:bodyPr wrap="square" rtlCol="0" anchor="ctr"/>
          <a:lstStyle/>
          <a:p>
            <a:pPr marL="0" indent="0">
              <a:buNone/>
            </a:pPr>
            <a:r>
              <a:rPr lang="en-US" sz="1900" dirty="0">
                <a:solidFill>
                  <a:srgbClr val="1B2A4A"/>
                </a:solidFill>
                <a:latin typeface="Calibri" pitchFamily="34" charset="0"/>
                <a:ea typeface="Calibri" pitchFamily="34" charset="-122"/>
                <a:cs typeface="Calibri" pitchFamily="34" charset="-120"/>
              </a:rPr>
              <a:t>Highly subjective, widely differing responses make systematic comparison challenging.</a:t>
            </a:r>
            <a:endParaRPr lang="en-US" sz="1900" dirty="0"/>
          </a:p>
        </p:txBody>
      </p:sp>
      <p:sp>
        <p:nvSpPr>
          <p:cNvPr id="16" name="Shape 14"/>
          <p:cNvSpPr/>
          <p:nvPr/>
        </p:nvSpPr>
        <p:spPr>
          <a:xfrm>
            <a:off x="4736592" y="2852928"/>
            <a:ext cx="4114800" cy="1828800"/>
          </a:xfrm>
          <a:prstGeom prst="rect">
            <a:avLst/>
          </a:prstGeom>
          <a:solidFill>
            <a:srgbClr val="FFFFFF"/>
          </a:solidFill>
          <a:ln w="12700">
            <a:solidFill>
              <a:srgbClr val="C8D5E8"/>
            </a:solidFill>
            <a:prstDash val="solid"/>
          </a:ln>
        </p:spPr>
        <p:txBody>
          <a:bodyPr/>
          <a:lstStyle/>
          <a:p>
            <a:endParaRPr lang="en-GB"/>
          </a:p>
        </p:txBody>
      </p:sp>
      <p:sp>
        <p:nvSpPr>
          <p:cNvPr id="17" name="Shape 15"/>
          <p:cNvSpPr/>
          <p:nvPr/>
        </p:nvSpPr>
        <p:spPr>
          <a:xfrm>
            <a:off x="4736592" y="2852928"/>
            <a:ext cx="91440" cy="1828800"/>
          </a:xfrm>
          <a:prstGeom prst="rect">
            <a:avLst/>
          </a:prstGeom>
          <a:solidFill>
            <a:srgbClr val="C9922A"/>
          </a:solidFill>
          <a:ln w="12700">
            <a:solidFill>
              <a:srgbClr val="C9922A"/>
            </a:solidFill>
            <a:prstDash val="solid"/>
          </a:ln>
        </p:spPr>
        <p:txBody>
          <a:bodyPr/>
          <a:lstStyle/>
          <a:p>
            <a:endParaRPr lang="en-GB"/>
          </a:p>
        </p:txBody>
      </p:sp>
      <p:sp>
        <p:nvSpPr>
          <p:cNvPr id="18" name="Text 16"/>
          <p:cNvSpPr/>
          <p:nvPr/>
        </p:nvSpPr>
        <p:spPr>
          <a:xfrm>
            <a:off x="4992624" y="2944368"/>
            <a:ext cx="3749040" cy="420624"/>
          </a:xfrm>
          <a:prstGeom prst="rect">
            <a:avLst/>
          </a:prstGeom>
          <a:noFill/>
          <a:ln/>
        </p:spPr>
        <p:txBody>
          <a:bodyPr wrap="square" rtlCol="0" anchor="ctr"/>
          <a:lstStyle/>
          <a:p>
            <a:pPr marL="0" indent="0">
              <a:buNone/>
            </a:pPr>
            <a:r>
              <a:rPr lang="en-US" sz="2100" b="1" dirty="0">
                <a:solidFill>
                  <a:srgbClr val="1B2A4A"/>
                </a:solidFill>
                <a:latin typeface="Calibri" pitchFamily="34" charset="0"/>
                <a:ea typeface="Calibri" pitchFamily="34" charset="-122"/>
                <a:cs typeface="Calibri" pitchFamily="34" charset="-120"/>
              </a:rPr>
              <a:t>Researcher Dependency</a:t>
            </a:r>
            <a:endParaRPr lang="en-US" sz="2100" dirty="0"/>
          </a:p>
        </p:txBody>
      </p:sp>
      <p:sp>
        <p:nvSpPr>
          <p:cNvPr id="19" name="Text 17"/>
          <p:cNvSpPr/>
          <p:nvPr/>
        </p:nvSpPr>
        <p:spPr>
          <a:xfrm>
            <a:off x="4992624" y="3419856"/>
            <a:ext cx="3749040" cy="1143000"/>
          </a:xfrm>
          <a:prstGeom prst="rect">
            <a:avLst/>
          </a:prstGeom>
          <a:noFill/>
          <a:ln/>
        </p:spPr>
        <p:txBody>
          <a:bodyPr wrap="square" rtlCol="0" anchor="ctr"/>
          <a:lstStyle/>
          <a:p>
            <a:pPr marL="0" indent="0">
              <a:buNone/>
            </a:pPr>
            <a:r>
              <a:rPr lang="en-US" sz="1900" dirty="0">
                <a:solidFill>
                  <a:srgbClr val="1B2A4A"/>
                </a:solidFill>
                <a:latin typeface="Calibri" pitchFamily="34" charset="0"/>
                <a:ea typeface="Calibri" pitchFamily="34" charset="-122"/>
                <a:cs typeface="Calibri" pitchFamily="34" charset="-120"/>
              </a:rPr>
              <a:t>Quality depends heavily on the researcher's skills — particularly in interviews, focus groups, and observation.</a:t>
            </a:r>
            <a:endParaRPr lang="en-US" sz="1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9AF82C1-C312-9526-6CC7-F5120D131EBD}"/>
              </a:ext>
            </a:extLst>
          </p:cNvPr>
          <p:cNvPicPr>
            <a:picLocks noChangeAspect="1"/>
          </p:cNvPicPr>
          <p:nvPr/>
        </p:nvPicPr>
        <p:blipFill rotWithShape="1">
          <a:blip r:embed="rId2"/>
          <a:srcRect l="1799" t="8564" r="1084" b="21951"/>
          <a:stretch/>
        </p:blipFill>
        <p:spPr>
          <a:xfrm>
            <a:off x="4632325" y="1710540"/>
            <a:ext cx="4029075" cy="1722420"/>
          </a:xfrm>
          <a:prstGeom prst="rect">
            <a:avLst/>
          </a:prstGeom>
        </p:spPr>
      </p:pic>
      <p:pic>
        <p:nvPicPr>
          <p:cNvPr id="4" name="Picture 3"/>
          <p:cNvPicPr>
            <a:picLocks noChangeAspect="1"/>
          </p:cNvPicPr>
          <p:nvPr/>
        </p:nvPicPr>
        <p:blipFill rotWithShape="1">
          <a:blip r:embed="rId3"/>
          <a:srcRect l="1102" b="8649"/>
          <a:stretch/>
        </p:blipFill>
        <p:spPr>
          <a:xfrm>
            <a:off x="482600" y="1041238"/>
            <a:ext cx="4029074" cy="3061025"/>
          </a:xfrm>
          <a:prstGeom prst="rect">
            <a:avLst/>
          </a:prstGeom>
        </p:spPr>
      </p:pic>
    </p:spTree>
    <p:extLst>
      <p:ext uri="{BB962C8B-B14F-4D97-AF65-F5344CB8AC3E}">
        <p14:creationId xmlns:p14="http://schemas.microsoft.com/office/powerpoint/2010/main" val="2453116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FF8EC"/>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73152"/>
            <a:ext cx="8412480" cy="512064"/>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The Analysis Process — A Useful Analogy</a:t>
            </a:r>
            <a:endParaRPr lang="en-US" sz="2600" dirty="0"/>
          </a:p>
        </p:txBody>
      </p:sp>
      <p:sp>
        <p:nvSpPr>
          <p:cNvPr id="4" name="Text 2"/>
          <p:cNvSpPr/>
          <p:nvPr/>
        </p:nvSpPr>
        <p:spPr>
          <a:xfrm>
            <a:off x="457200" y="804672"/>
            <a:ext cx="8229600" cy="402336"/>
          </a:xfrm>
          <a:prstGeom prst="rect">
            <a:avLst/>
          </a:prstGeom>
          <a:noFill/>
          <a:ln/>
        </p:spPr>
        <p:txBody>
          <a:bodyPr wrap="square" rtlCol="0" anchor="ctr"/>
          <a:lstStyle/>
          <a:p>
            <a:pPr marL="0" indent="0">
              <a:buNone/>
            </a:pPr>
            <a:r>
              <a:rPr lang="en-US" sz="2100" b="1" dirty="0">
                <a:solidFill>
                  <a:srgbClr val="1B2A4A"/>
                </a:solidFill>
                <a:latin typeface="Calibri" pitchFamily="34" charset="0"/>
                <a:ea typeface="Calibri" pitchFamily="34" charset="-122"/>
                <a:cs typeface="Calibri" pitchFamily="34" charset="-120"/>
              </a:rPr>
              <a:t>Think of it like reorganising a cupboard:</a:t>
            </a:r>
            <a:endParaRPr lang="en-US" sz="2100" dirty="0"/>
          </a:p>
        </p:txBody>
      </p:sp>
      <p:sp>
        <p:nvSpPr>
          <p:cNvPr id="5" name="Shape 3"/>
          <p:cNvSpPr/>
          <p:nvPr/>
        </p:nvSpPr>
        <p:spPr>
          <a:xfrm>
            <a:off x="347472" y="1316736"/>
            <a:ext cx="8449056" cy="475488"/>
          </a:xfrm>
          <a:prstGeom prst="rect">
            <a:avLst/>
          </a:prstGeom>
          <a:solidFill>
            <a:srgbClr val="E4EBF5"/>
          </a:solidFill>
          <a:ln w="12700">
            <a:solidFill>
              <a:srgbClr val="C8D5E8"/>
            </a:solidFill>
            <a:prstDash val="solid"/>
          </a:ln>
        </p:spPr>
        <p:txBody>
          <a:bodyPr/>
          <a:lstStyle/>
          <a:p>
            <a:endParaRPr lang="en-GB"/>
          </a:p>
        </p:txBody>
      </p:sp>
      <p:sp>
        <p:nvSpPr>
          <p:cNvPr id="6" name="Shape 4"/>
          <p:cNvSpPr/>
          <p:nvPr/>
        </p:nvSpPr>
        <p:spPr>
          <a:xfrm>
            <a:off x="347472" y="1316736"/>
            <a:ext cx="475488" cy="475488"/>
          </a:xfrm>
          <a:prstGeom prst="rect">
            <a:avLst/>
          </a:prstGeom>
          <a:solidFill>
            <a:srgbClr val="1B2A4A"/>
          </a:solidFill>
          <a:ln w="12700">
            <a:solidFill>
              <a:srgbClr val="1B2A4A"/>
            </a:solidFill>
            <a:prstDash val="solid"/>
          </a:ln>
        </p:spPr>
        <p:txBody>
          <a:bodyPr/>
          <a:lstStyle/>
          <a:p>
            <a:endParaRPr lang="en-GB"/>
          </a:p>
        </p:txBody>
      </p:sp>
      <p:sp>
        <p:nvSpPr>
          <p:cNvPr id="7" name="Text 5"/>
          <p:cNvSpPr/>
          <p:nvPr/>
        </p:nvSpPr>
        <p:spPr>
          <a:xfrm>
            <a:off x="347472" y="1353312"/>
            <a:ext cx="475488" cy="402336"/>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1</a:t>
            </a:r>
            <a:endParaRPr lang="en-US" sz="1800" dirty="0"/>
          </a:p>
        </p:txBody>
      </p:sp>
      <p:sp>
        <p:nvSpPr>
          <p:cNvPr id="8" name="Text 6"/>
          <p:cNvSpPr/>
          <p:nvPr/>
        </p:nvSpPr>
        <p:spPr>
          <a:xfrm>
            <a:off x="932688" y="1371600"/>
            <a:ext cx="7772400" cy="384048"/>
          </a:xfrm>
          <a:prstGeom prst="rect">
            <a:avLst/>
          </a:prstGeom>
          <a:noFill/>
          <a:ln/>
        </p:spPr>
        <p:txBody>
          <a:bodyPr wrap="square" rtlCol="0" anchor="ctr"/>
          <a:lstStyle/>
          <a:p>
            <a:pPr marL="0" indent="0">
              <a:buNone/>
            </a:pPr>
            <a:r>
              <a:rPr lang="en-US" sz="1900" dirty="0">
                <a:solidFill>
                  <a:srgbClr val="1B2A4A"/>
                </a:solidFill>
                <a:latin typeface="Calibri" pitchFamily="34" charset="0"/>
                <a:ea typeface="Calibri" pitchFamily="34" charset="-122"/>
                <a:cs typeface="Calibri" pitchFamily="34" charset="-120"/>
              </a:rPr>
              <a:t>Take everything out of the cupboard</a:t>
            </a:r>
            <a:endParaRPr lang="en-US" sz="1900" dirty="0"/>
          </a:p>
        </p:txBody>
      </p:sp>
      <p:sp>
        <p:nvSpPr>
          <p:cNvPr id="9" name="Shape 7"/>
          <p:cNvSpPr/>
          <p:nvPr/>
        </p:nvSpPr>
        <p:spPr>
          <a:xfrm>
            <a:off x="347472" y="1847088"/>
            <a:ext cx="8449056" cy="475488"/>
          </a:xfrm>
          <a:prstGeom prst="rect">
            <a:avLst/>
          </a:prstGeom>
          <a:solidFill>
            <a:srgbClr val="FFFFFF"/>
          </a:solidFill>
          <a:ln w="12700">
            <a:solidFill>
              <a:srgbClr val="C8D5E8"/>
            </a:solidFill>
            <a:prstDash val="solid"/>
          </a:ln>
        </p:spPr>
        <p:txBody>
          <a:bodyPr/>
          <a:lstStyle/>
          <a:p>
            <a:endParaRPr lang="en-GB"/>
          </a:p>
        </p:txBody>
      </p:sp>
      <p:sp>
        <p:nvSpPr>
          <p:cNvPr id="10" name="Shape 8"/>
          <p:cNvSpPr/>
          <p:nvPr/>
        </p:nvSpPr>
        <p:spPr>
          <a:xfrm>
            <a:off x="347472" y="1847088"/>
            <a:ext cx="475488" cy="475488"/>
          </a:xfrm>
          <a:prstGeom prst="rect">
            <a:avLst/>
          </a:prstGeom>
          <a:solidFill>
            <a:srgbClr val="1B2A4A"/>
          </a:solidFill>
          <a:ln w="12700">
            <a:solidFill>
              <a:srgbClr val="1B2A4A"/>
            </a:solidFill>
            <a:prstDash val="solid"/>
          </a:ln>
        </p:spPr>
        <p:txBody>
          <a:bodyPr/>
          <a:lstStyle/>
          <a:p>
            <a:endParaRPr lang="en-GB"/>
          </a:p>
        </p:txBody>
      </p:sp>
      <p:sp>
        <p:nvSpPr>
          <p:cNvPr id="11" name="Text 9"/>
          <p:cNvSpPr/>
          <p:nvPr/>
        </p:nvSpPr>
        <p:spPr>
          <a:xfrm>
            <a:off x="347472" y="1883664"/>
            <a:ext cx="475488" cy="402336"/>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2</a:t>
            </a:r>
            <a:endParaRPr lang="en-US" sz="1800" dirty="0"/>
          </a:p>
        </p:txBody>
      </p:sp>
      <p:sp>
        <p:nvSpPr>
          <p:cNvPr id="12" name="Text 10"/>
          <p:cNvSpPr/>
          <p:nvPr/>
        </p:nvSpPr>
        <p:spPr>
          <a:xfrm>
            <a:off x="932688" y="1901952"/>
            <a:ext cx="7772400" cy="384048"/>
          </a:xfrm>
          <a:prstGeom prst="rect">
            <a:avLst/>
          </a:prstGeom>
          <a:noFill/>
          <a:ln/>
        </p:spPr>
        <p:txBody>
          <a:bodyPr wrap="square" rtlCol="0" anchor="ctr"/>
          <a:lstStyle/>
          <a:p>
            <a:pPr marL="0" indent="0">
              <a:buNone/>
            </a:pPr>
            <a:r>
              <a:rPr lang="en-US" sz="1900" dirty="0">
                <a:solidFill>
                  <a:srgbClr val="1B2A4A"/>
                </a:solidFill>
                <a:latin typeface="Calibri" pitchFamily="34" charset="0"/>
                <a:ea typeface="Calibri" pitchFamily="34" charset="-122"/>
                <a:cs typeface="Calibri" pitchFamily="34" charset="-120"/>
              </a:rPr>
              <a:t>Sort everything — save or toss?</a:t>
            </a:r>
            <a:endParaRPr lang="en-US" sz="1900" dirty="0"/>
          </a:p>
        </p:txBody>
      </p:sp>
      <p:sp>
        <p:nvSpPr>
          <p:cNvPr id="13" name="Shape 11"/>
          <p:cNvSpPr/>
          <p:nvPr/>
        </p:nvSpPr>
        <p:spPr>
          <a:xfrm>
            <a:off x="347472" y="2377440"/>
            <a:ext cx="8449056" cy="475488"/>
          </a:xfrm>
          <a:prstGeom prst="rect">
            <a:avLst/>
          </a:prstGeom>
          <a:solidFill>
            <a:srgbClr val="E4EBF5"/>
          </a:solidFill>
          <a:ln w="12700">
            <a:solidFill>
              <a:srgbClr val="C8D5E8"/>
            </a:solidFill>
            <a:prstDash val="solid"/>
          </a:ln>
        </p:spPr>
        <p:txBody>
          <a:bodyPr/>
          <a:lstStyle/>
          <a:p>
            <a:endParaRPr lang="en-GB"/>
          </a:p>
        </p:txBody>
      </p:sp>
      <p:sp>
        <p:nvSpPr>
          <p:cNvPr id="14" name="Shape 12"/>
          <p:cNvSpPr/>
          <p:nvPr/>
        </p:nvSpPr>
        <p:spPr>
          <a:xfrm>
            <a:off x="347472" y="2377440"/>
            <a:ext cx="475488" cy="475488"/>
          </a:xfrm>
          <a:prstGeom prst="rect">
            <a:avLst/>
          </a:prstGeom>
          <a:solidFill>
            <a:srgbClr val="1B2A4A"/>
          </a:solidFill>
          <a:ln w="12700">
            <a:solidFill>
              <a:srgbClr val="1B2A4A"/>
            </a:solidFill>
            <a:prstDash val="solid"/>
          </a:ln>
        </p:spPr>
        <p:txBody>
          <a:bodyPr/>
          <a:lstStyle/>
          <a:p>
            <a:endParaRPr lang="en-GB"/>
          </a:p>
        </p:txBody>
      </p:sp>
      <p:sp>
        <p:nvSpPr>
          <p:cNvPr id="15" name="Text 13"/>
          <p:cNvSpPr/>
          <p:nvPr/>
        </p:nvSpPr>
        <p:spPr>
          <a:xfrm>
            <a:off x="347472" y="2414016"/>
            <a:ext cx="475488" cy="402336"/>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3</a:t>
            </a:r>
            <a:endParaRPr lang="en-US" sz="1800" dirty="0"/>
          </a:p>
        </p:txBody>
      </p:sp>
      <p:sp>
        <p:nvSpPr>
          <p:cNvPr id="16" name="Text 14"/>
          <p:cNvSpPr/>
          <p:nvPr/>
        </p:nvSpPr>
        <p:spPr>
          <a:xfrm>
            <a:off x="932688" y="2432304"/>
            <a:ext cx="7772400" cy="384048"/>
          </a:xfrm>
          <a:prstGeom prst="rect">
            <a:avLst/>
          </a:prstGeom>
          <a:noFill/>
          <a:ln/>
        </p:spPr>
        <p:txBody>
          <a:bodyPr wrap="square" rtlCol="0" anchor="ctr"/>
          <a:lstStyle/>
          <a:p>
            <a:pPr marL="0" indent="0">
              <a:buNone/>
            </a:pPr>
            <a:r>
              <a:rPr lang="en-US" sz="1900" dirty="0">
                <a:solidFill>
                  <a:srgbClr val="1B2A4A"/>
                </a:solidFill>
                <a:latin typeface="Calibri" pitchFamily="34" charset="0"/>
                <a:ea typeface="Calibri" pitchFamily="34" charset="-122"/>
                <a:cs typeface="Calibri" pitchFamily="34" charset="-120"/>
              </a:rPr>
              <a:t>Organise what remains by importance  →  CODING</a:t>
            </a:r>
            <a:endParaRPr lang="en-US" sz="1900" dirty="0"/>
          </a:p>
        </p:txBody>
      </p:sp>
      <p:sp>
        <p:nvSpPr>
          <p:cNvPr id="17" name="Shape 15"/>
          <p:cNvSpPr/>
          <p:nvPr/>
        </p:nvSpPr>
        <p:spPr>
          <a:xfrm>
            <a:off x="347472" y="2907792"/>
            <a:ext cx="8449056" cy="475488"/>
          </a:xfrm>
          <a:prstGeom prst="rect">
            <a:avLst/>
          </a:prstGeom>
          <a:solidFill>
            <a:srgbClr val="FFFFFF"/>
          </a:solidFill>
          <a:ln w="12700">
            <a:solidFill>
              <a:srgbClr val="C8D5E8"/>
            </a:solidFill>
            <a:prstDash val="solid"/>
          </a:ln>
        </p:spPr>
        <p:txBody>
          <a:bodyPr/>
          <a:lstStyle/>
          <a:p>
            <a:endParaRPr lang="en-GB"/>
          </a:p>
        </p:txBody>
      </p:sp>
      <p:sp>
        <p:nvSpPr>
          <p:cNvPr id="18" name="Shape 16"/>
          <p:cNvSpPr/>
          <p:nvPr/>
        </p:nvSpPr>
        <p:spPr>
          <a:xfrm>
            <a:off x="347472" y="2907792"/>
            <a:ext cx="475488" cy="475488"/>
          </a:xfrm>
          <a:prstGeom prst="rect">
            <a:avLst/>
          </a:prstGeom>
          <a:solidFill>
            <a:srgbClr val="1B2A4A"/>
          </a:solidFill>
          <a:ln w="12700">
            <a:solidFill>
              <a:srgbClr val="1B2A4A"/>
            </a:solidFill>
            <a:prstDash val="solid"/>
          </a:ln>
        </p:spPr>
        <p:txBody>
          <a:bodyPr/>
          <a:lstStyle/>
          <a:p>
            <a:endParaRPr lang="en-GB"/>
          </a:p>
        </p:txBody>
      </p:sp>
      <p:sp>
        <p:nvSpPr>
          <p:cNvPr id="19" name="Text 17"/>
          <p:cNvSpPr/>
          <p:nvPr/>
        </p:nvSpPr>
        <p:spPr>
          <a:xfrm>
            <a:off x="347472" y="2944368"/>
            <a:ext cx="475488" cy="402336"/>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4</a:t>
            </a:r>
            <a:endParaRPr lang="en-US" sz="1800" dirty="0"/>
          </a:p>
        </p:txBody>
      </p:sp>
      <p:sp>
        <p:nvSpPr>
          <p:cNvPr id="20" name="Text 18"/>
          <p:cNvSpPr/>
          <p:nvPr/>
        </p:nvSpPr>
        <p:spPr>
          <a:xfrm>
            <a:off x="932688" y="2962656"/>
            <a:ext cx="7772400" cy="384048"/>
          </a:xfrm>
          <a:prstGeom prst="rect">
            <a:avLst/>
          </a:prstGeom>
          <a:noFill/>
          <a:ln/>
        </p:spPr>
        <p:txBody>
          <a:bodyPr wrap="square" rtlCol="0" anchor="ctr"/>
          <a:lstStyle/>
          <a:p>
            <a:pPr marL="0" indent="0">
              <a:buNone/>
            </a:pPr>
            <a:r>
              <a:rPr lang="en-US" sz="1900" dirty="0">
                <a:solidFill>
                  <a:srgbClr val="1B2A4A"/>
                </a:solidFill>
                <a:latin typeface="Calibri" pitchFamily="34" charset="0"/>
                <a:ea typeface="Calibri" pitchFamily="34" charset="-122"/>
                <a:cs typeface="Calibri" pitchFamily="34" charset="-120"/>
              </a:rPr>
              <a:t>Group similar codes together  →  CATEGORIES</a:t>
            </a:r>
            <a:endParaRPr lang="en-US" sz="1900" dirty="0"/>
          </a:p>
        </p:txBody>
      </p:sp>
      <p:sp>
        <p:nvSpPr>
          <p:cNvPr id="21" name="Shape 19"/>
          <p:cNvSpPr/>
          <p:nvPr/>
        </p:nvSpPr>
        <p:spPr>
          <a:xfrm>
            <a:off x="347472" y="3438144"/>
            <a:ext cx="8449056" cy="475488"/>
          </a:xfrm>
          <a:prstGeom prst="rect">
            <a:avLst/>
          </a:prstGeom>
          <a:solidFill>
            <a:srgbClr val="E4EBF5"/>
          </a:solidFill>
          <a:ln w="12700">
            <a:solidFill>
              <a:srgbClr val="C8D5E8"/>
            </a:solidFill>
            <a:prstDash val="solid"/>
          </a:ln>
        </p:spPr>
        <p:txBody>
          <a:bodyPr/>
          <a:lstStyle/>
          <a:p>
            <a:endParaRPr lang="en-GB"/>
          </a:p>
        </p:txBody>
      </p:sp>
      <p:sp>
        <p:nvSpPr>
          <p:cNvPr id="22" name="Shape 20"/>
          <p:cNvSpPr/>
          <p:nvPr/>
        </p:nvSpPr>
        <p:spPr>
          <a:xfrm>
            <a:off x="347472" y="3438144"/>
            <a:ext cx="475488" cy="475488"/>
          </a:xfrm>
          <a:prstGeom prst="rect">
            <a:avLst/>
          </a:prstGeom>
          <a:solidFill>
            <a:srgbClr val="1B2A4A"/>
          </a:solidFill>
          <a:ln w="12700">
            <a:solidFill>
              <a:srgbClr val="1B2A4A"/>
            </a:solidFill>
            <a:prstDash val="solid"/>
          </a:ln>
        </p:spPr>
        <p:txBody>
          <a:bodyPr/>
          <a:lstStyle/>
          <a:p>
            <a:endParaRPr lang="en-GB"/>
          </a:p>
        </p:txBody>
      </p:sp>
      <p:sp>
        <p:nvSpPr>
          <p:cNvPr id="23" name="Text 21"/>
          <p:cNvSpPr/>
          <p:nvPr/>
        </p:nvSpPr>
        <p:spPr>
          <a:xfrm>
            <a:off x="347472" y="3474720"/>
            <a:ext cx="475488" cy="402336"/>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5</a:t>
            </a:r>
            <a:endParaRPr lang="en-US" sz="1800" dirty="0"/>
          </a:p>
        </p:txBody>
      </p:sp>
      <p:sp>
        <p:nvSpPr>
          <p:cNvPr id="24" name="Text 22"/>
          <p:cNvSpPr/>
          <p:nvPr/>
        </p:nvSpPr>
        <p:spPr>
          <a:xfrm>
            <a:off x="932688" y="3493008"/>
            <a:ext cx="7772400" cy="384048"/>
          </a:xfrm>
          <a:prstGeom prst="rect">
            <a:avLst/>
          </a:prstGeom>
          <a:noFill/>
          <a:ln/>
        </p:spPr>
        <p:txBody>
          <a:bodyPr wrap="square" rtlCol="0" anchor="ctr"/>
          <a:lstStyle/>
          <a:p>
            <a:pPr marL="0" indent="0">
              <a:buNone/>
            </a:pPr>
            <a:r>
              <a:rPr lang="en-US" sz="1900" dirty="0">
                <a:solidFill>
                  <a:srgbClr val="1B2A4A"/>
                </a:solidFill>
                <a:latin typeface="Calibri" pitchFamily="34" charset="0"/>
                <a:ea typeface="Calibri" pitchFamily="34" charset="-122"/>
                <a:cs typeface="Calibri" pitchFamily="34" charset="-120"/>
              </a:rPr>
              <a:t>Name the groups  →  THEMES</a:t>
            </a:r>
            <a:endParaRPr lang="en-US" sz="1900" dirty="0"/>
          </a:p>
        </p:txBody>
      </p:sp>
      <p:sp>
        <p:nvSpPr>
          <p:cNvPr id="25" name="Shape 23"/>
          <p:cNvSpPr/>
          <p:nvPr/>
        </p:nvSpPr>
        <p:spPr>
          <a:xfrm>
            <a:off x="347472" y="3968496"/>
            <a:ext cx="8449056" cy="475488"/>
          </a:xfrm>
          <a:prstGeom prst="rect">
            <a:avLst/>
          </a:prstGeom>
          <a:solidFill>
            <a:srgbClr val="FFFFFF"/>
          </a:solidFill>
          <a:ln w="12700">
            <a:solidFill>
              <a:srgbClr val="C8D5E8"/>
            </a:solidFill>
            <a:prstDash val="solid"/>
          </a:ln>
        </p:spPr>
        <p:txBody>
          <a:bodyPr/>
          <a:lstStyle/>
          <a:p>
            <a:endParaRPr lang="en-GB"/>
          </a:p>
        </p:txBody>
      </p:sp>
      <p:sp>
        <p:nvSpPr>
          <p:cNvPr id="26" name="Shape 24"/>
          <p:cNvSpPr/>
          <p:nvPr/>
        </p:nvSpPr>
        <p:spPr>
          <a:xfrm>
            <a:off x="347472" y="3968496"/>
            <a:ext cx="475488" cy="475488"/>
          </a:xfrm>
          <a:prstGeom prst="rect">
            <a:avLst/>
          </a:prstGeom>
          <a:solidFill>
            <a:srgbClr val="1B2A4A"/>
          </a:solidFill>
          <a:ln w="12700">
            <a:solidFill>
              <a:srgbClr val="1B2A4A"/>
            </a:solidFill>
            <a:prstDash val="solid"/>
          </a:ln>
        </p:spPr>
        <p:txBody>
          <a:bodyPr/>
          <a:lstStyle/>
          <a:p>
            <a:endParaRPr lang="en-GB"/>
          </a:p>
        </p:txBody>
      </p:sp>
      <p:sp>
        <p:nvSpPr>
          <p:cNvPr id="27" name="Text 25"/>
          <p:cNvSpPr/>
          <p:nvPr/>
        </p:nvSpPr>
        <p:spPr>
          <a:xfrm>
            <a:off x="347472" y="4005072"/>
            <a:ext cx="475488" cy="402336"/>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6</a:t>
            </a:r>
            <a:endParaRPr lang="en-US" sz="1800" dirty="0"/>
          </a:p>
        </p:txBody>
      </p:sp>
      <p:sp>
        <p:nvSpPr>
          <p:cNvPr id="28" name="Text 26"/>
          <p:cNvSpPr/>
          <p:nvPr/>
        </p:nvSpPr>
        <p:spPr>
          <a:xfrm>
            <a:off x="932688" y="4023360"/>
            <a:ext cx="7772400" cy="384048"/>
          </a:xfrm>
          <a:prstGeom prst="rect">
            <a:avLst/>
          </a:prstGeom>
          <a:noFill/>
          <a:ln/>
        </p:spPr>
        <p:txBody>
          <a:bodyPr wrap="square" rtlCol="0" anchor="ctr"/>
          <a:lstStyle/>
          <a:p>
            <a:pPr marL="0" indent="0">
              <a:buNone/>
            </a:pPr>
            <a:r>
              <a:rPr lang="en-US" sz="1900" dirty="0">
                <a:solidFill>
                  <a:srgbClr val="1B2A4A"/>
                </a:solidFill>
                <a:latin typeface="Calibri" pitchFamily="34" charset="0"/>
                <a:ea typeface="Calibri" pitchFamily="34" charset="-122"/>
                <a:cs typeface="Calibri" pitchFamily="34" charset="-120"/>
              </a:rPr>
              <a:t>Arrange for maximum functionality when putting back</a:t>
            </a:r>
            <a:endParaRPr lang="en-US" sz="1900" dirty="0"/>
          </a:p>
        </p:txBody>
      </p:sp>
      <p:sp>
        <p:nvSpPr>
          <p:cNvPr id="29" name="Shape 27"/>
          <p:cNvSpPr/>
          <p:nvPr/>
        </p:nvSpPr>
        <p:spPr>
          <a:xfrm>
            <a:off x="347472" y="4498848"/>
            <a:ext cx="8449056" cy="475488"/>
          </a:xfrm>
          <a:prstGeom prst="rect">
            <a:avLst/>
          </a:prstGeom>
          <a:solidFill>
            <a:srgbClr val="E4EBF5"/>
          </a:solidFill>
          <a:ln w="12700">
            <a:solidFill>
              <a:srgbClr val="C8D5E8"/>
            </a:solidFill>
            <a:prstDash val="solid"/>
          </a:ln>
        </p:spPr>
        <p:txBody>
          <a:bodyPr/>
          <a:lstStyle/>
          <a:p>
            <a:endParaRPr lang="en-GB"/>
          </a:p>
        </p:txBody>
      </p:sp>
      <p:sp>
        <p:nvSpPr>
          <p:cNvPr id="30" name="Shape 28"/>
          <p:cNvSpPr/>
          <p:nvPr/>
        </p:nvSpPr>
        <p:spPr>
          <a:xfrm>
            <a:off x="347472" y="4498848"/>
            <a:ext cx="475488" cy="475488"/>
          </a:xfrm>
          <a:prstGeom prst="rect">
            <a:avLst/>
          </a:prstGeom>
          <a:solidFill>
            <a:srgbClr val="1B2A4A"/>
          </a:solidFill>
          <a:ln w="12700">
            <a:solidFill>
              <a:srgbClr val="1B2A4A"/>
            </a:solidFill>
            <a:prstDash val="solid"/>
          </a:ln>
        </p:spPr>
        <p:txBody>
          <a:bodyPr/>
          <a:lstStyle/>
          <a:p>
            <a:endParaRPr lang="en-GB"/>
          </a:p>
        </p:txBody>
      </p:sp>
      <p:sp>
        <p:nvSpPr>
          <p:cNvPr id="31" name="Text 29"/>
          <p:cNvSpPr/>
          <p:nvPr/>
        </p:nvSpPr>
        <p:spPr>
          <a:xfrm>
            <a:off x="347472" y="4535424"/>
            <a:ext cx="475488" cy="402336"/>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7</a:t>
            </a:r>
            <a:endParaRPr lang="en-US" sz="1800" dirty="0"/>
          </a:p>
        </p:txBody>
      </p:sp>
      <p:sp>
        <p:nvSpPr>
          <p:cNvPr id="32" name="Text 30"/>
          <p:cNvSpPr/>
          <p:nvPr/>
        </p:nvSpPr>
        <p:spPr>
          <a:xfrm>
            <a:off x="932688" y="4553712"/>
            <a:ext cx="7772400" cy="384048"/>
          </a:xfrm>
          <a:prstGeom prst="rect">
            <a:avLst/>
          </a:prstGeom>
          <a:noFill/>
          <a:ln/>
        </p:spPr>
        <p:txBody>
          <a:bodyPr wrap="square" rtlCol="0" anchor="ctr"/>
          <a:lstStyle/>
          <a:p>
            <a:pPr marL="0" indent="0">
              <a:buNone/>
            </a:pPr>
            <a:r>
              <a:rPr lang="en-US" sz="1900" dirty="0">
                <a:solidFill>
                  <a:srgbClr val="1B2A4A"/>
                </a:solidFill>
                <a:latin typeface="Calibri" pitchFamily="34" charset="0"/>
                <a:ea typeface="Calibri" pitchFamily="34" charset="-122"/>
                <a:cs typeface="Calibri" pitchFamily="34" charset="-120"/>
              </a:rPr>
              <a:t>Decide how groups work together  →  INTERPRETATION &amp; PRESENTATION</a:t>
            </a:r>
            <a:endParaRPr lang="en-US" sz="1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60362" t="9425" b="11111"/>
          <a:stretch/>
        </p:blipFill>
        <p:spPr>
          <a:xfrm>
            <a:off x="1407406" y="578386"/>
            <a:ext cx="6321083" cy="4073161"/>
          </a:xfrm>
          <a:prstGeom prst="rect">
            <a:avLst/>
          </a:prstGeom>
        </p:spPr>
      </p:pic>
    </p:spTree>
    <p:extLst>
      <p:ext uri="{BB962C8B-B14F-4D97-AF65-F5344CB8AC3E}">
        <p14:creationId xmlns:p14="http://schemas.microsoft.com/office/powerpoint/2010/main" val="3761438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73844"/>
            <a:ext cx="7886700" cy="994172"/>
          </a:xfrm>
        </p:spPr>
        <p:txBody>
          <a:bodyPr>
            <a:normAutofit fontScale="90000"/>
          </a:bodyPr>
          <a:lstStyle/>
          <a:p>
            <a:r>
              <a:rPr lang="en-GB" sz="3150" dirty="0"/>
              <a:t>To show line number in MS Word:</a:t>
            </a:r>
            <a:br>
              <a:rPr lang="en-GB" sz="3150" dirty="0"/>
            </a:br>
            <a:endParaRPr lang="en-GB" sz="3150" dirty="0"/>
          </a:p>
        </p:txBody>
      </p:sp>
      <p:sp>
        <p:nvSpPr>
          <p:cNvPr id="3" name="Content Placeholder 2"/>
          <p:cNvSpPr>
            <a:spLocks noGrp="1"/>
          </p:cNvSpPr>
          <p:nvPr>
            <p:ph idx="1"/>
          </p:nvPr>
        </p:nvSpPr>
        <p:spPr>
          <a:xfrm>
            <a:off x="628650" y="1447038"/>
            <a:ext cx="7886700" cy="3188970"/>
          </a:xfrm>
        </p:spPr>
        <p:txBody>
          <a:bodyPr>
            <a:normAutofit/>
          </a:bodyPr>
          <a:lstStyle/>
          <a:p>
            <a:pPr marL="0" indent="0">
              <a:buNone/>
            </a:pPr>
            <a:endParaRPr lang="en-GB" sz="1275" dirty="0"/>
          </a:p>
          <a:p>
            <a:r>
              <a:rPr lang="en-GB" sz="1275" b="1" dirty="0"/>
              <a:t>https://youtu.be/XiPV0a-82HI?si=fMRV4fxr5IvLQKAw</a:t>
            </a:r>
            <a:endParaRPr lang="en-GB" sz="1275" dirty="0"/>
          </a:p>
        </p:txBody>
      </p:sp>
    </p:spTree>
    <p:extLst>
      <p:ext uri="{BB962C8B-B14F-4D97-AF65-F5344CB8AC3E}">
        <p14:creationId xmlns:p14="http://schemas.microsoft.com/office/powerpoint/2010/main" val="4218115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402162" y="188946"/>
            <a:ext cx="6308414" cy="4737045"/>
          </a:xfrm>
          <a:prstGeom prst="rect">
            <a:avLst/>
          </a:prstGeom>
        </p:spPr>
      </p:pic>
    </p:spTree>
    <p:extLst>
      <p:ext uri="{BB962C8B-B14F-4D97-AF65-F5344CB8AC3E}">
        <p14:creationId xmlns:p14="http://schemas.microsoft.com/office/powerpoint/2010/main" val="1880925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73152"/>
            <a:ext cx="8412480" cy="512064"/>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Data Reduction — Step I: Immersion &amp; Winnowing</a:t>
            </a:r>
            <a:endParaRPr lang="en-US" sz="2600" dirty="0"/>
          </a:p>
        </p:txBody>
      </p:sp>
      <p:sp>
        <p:nvSpPr>
          <p:cNvPr id="4" name="Text 2"/>
          <p:cNvSpPr/>
          <p:nvPr/>
        </p:nvSpPr>
        <p:spPr>
          <a:xfrm>
            <a:off x="365760" y="804672"/>
            <a:ext cx="5029200" cy="384048"/>
          </a:xfrm>
          <a:prstGeom prst="rect">
            <a:avLst/>
          </a:prstGeom>
          <a:noFill/>
          <a:ln/>
        </p:spPr>
        <p:txBody>
          <a:bodyPr wrap="square" rtlCol="0" anchor="ctr"/>
          <a:lstStyle/>
          <a:p>
            <a:pPr marL="0" indent="0">
              <a:buNone/>
            </a:pPr>
            <a:r>
              <a:rPr lang="en-US" sz="1900" b="1" dirty="0">
                <a:solidFill>
                  <a:srgbClr val="1B2A4A"/>
                </a:solidFill>
                <a:latin typeface="Calibri" pitchFamily="34" charset="0"/>
                <a:ea typeface="Calibri" pitchFamily="34" charset="-122"/>
                <a:cs typeface="Calibri" pitchFamily="34" charset="-120"/>
              </a:rPr>
              <a:t>Getting a holistic sense of the data</a:t>
            </a:r>
            <a:endParaRPr lang="en-US" sz="1900" dirty="0"/>
          </a:p>
        </p:txBody>
      </p:sp>
      <p:sp>
        <p:nvSpPr>
          <p:cNvPr id="5" name="Text 3"/>
          <p:cNvSpPr/>
          <p:nvPr/>
        </p:nvSpPr>
        <p:spPr>
          <a:xfrm>
            <a:off x="365760" y="1225296"/>
            <a:ext cx="5029200" cy="1719072"/>
          </a:xfrm>
          <a:prstGeom prst="rect">
            <a:avLst/>
          </a:prstGeom>
          <a:noFill/>
          <a:ln/>
        </p:spPr>
        <p:txBody>
          <a:bodyPr wrap="square" rtlCol="0" anchor="t"/>
          <a:lstStyle/>
          <a:p>
            <a:pPr marL="342900" indent="-342900">
              <a:buSzPct val="100000"/>
              <a:buChar char="•"/>
            </a:pPr>
            <a:r>
              <a:rPr lang="en-US" sz="1700" dirty="0">
                <a:solidFill>
                  <a:srgbClr val="1B2A4A"/>
                </a:solidFill>
                <a:latin typeface="Calibri" pitchFamily="34" charset="0"/>
                <a:ea typeface="Calibri" pitchFamily="34" charset="-122"/>
                <a:cs typeface="Calibri" pitchFamily="34" charset="-120"/>
              </a:rPr>
              <a:t>Read the data several times (immersion)</a:t>
            </a:r>
            <a:endParaRPr lang="en-US" sz="1700" dirty="0"/>
          </a:p>
          <a:p>
            <a:pPr marL="342900" indent="-342900">
              <a:buSzPct val="100000"/>
              <a:buChar char="•"/>
            </a:pPr>
            <a:r>
              <a:rPr lang="en-US" sz="1700" dirty="0">
                <a:solidFill>
                  <a:srgbClr val="1B2A4A"/>
                </a:solidFill>
                <a:latin typeface="Calibri" pitchFamily="34" charset="0"/>
                <a:ea typeface="Calibri" pitchFamily="34" charset="-122"/>
                <a:cs typeface="Calibri" pitchFamily="34" charset="-120"/>
              </a:rPr>
              <a:t>Classify and categorise repeatedly for deeper understanding</a:t>
            </a:r>
            <a:endParaRPr lang="en-US" sz="1700" dirty="0"/>
          </a:p>
          <a:p>
            <a:pPr marL="342900" indent="-342900">
              <a:buSzPct val="100000"/>
              <a:buChar char="•"/>
            </a:pPr>
            <a:r>
              <a:rPr lang="en-US" sz="1700" dirty="0">
                <a:solidFill>
                  <a:srgbClr val="1B2A4A"/>
                </a:solidFill>
                <a:latin typeface="Calibri" pitchFamily="34" charset="0"/>
                <a:ea typeface="Calibri" pitchFamily="34" charset="-122"/>
                <a:cs typeface="Calibri" pitchFamily="34" charset="-120"/>
              </a:rPr>
              <a:t>Write notes in the margins (memoing)</a:t>
            </a:r>
            <a:endParaRPr lang="en-US" sz="1700" dirty="0"/>
          </a:p>
          <a:p>
            <a:pPr marL="342900" indent="-342900">
              <a:buSzPct val="100000"/>
              <a:buChar char="•"/>
            </a:pPr>
            <a:r>
              <a:rPr lang="en-US" sz="1700" dirty="0">
                <a:solidFill>
                  <a:srgbClr val="1B2A4A"/>
                </a:solidFill>
                <a:latin typeface="Calibri" pitchFamily="34" charset="0"/>
                <a:ea typeface="Calibri" pitchFamily="34" charset="-122"/>
                <a:cs typeface="Calibri" pitchFamily="34" charset="-120"/>
              </a:rPr>
              <a:t>Allow preliminary classification schemes to emerge</a:t>
            </a:r>
            <a:endParaRPr lang="en-US" sz="1700" dirty="0"/>
          </a:p>
          <a:p>
            <a:pPr marL="342900" indent="-342900">
              <a:buSzPct val="100000"/>
              <a:buChar char="•"/>
            </a:pPr>
            <a:r>
              <a:rPr lang="en-US" sz="1700" dirty="0">
                <a:solidFill>
                  <a:srgbClr val="1B2A4A"/>
                </a:solidFill>
                <a:latin typeface="Calibri" pitchFamily="34" charset="0"/>
                <a:ea typeface="Calibri" pitchFamily="34" charset="-122"/>
                <a:cs typeface="Calibri" pitchFamily="34" charset="-120"/>
              </a:rPr>
              <a:t>Categorise raw data into initial groupings</a:t>
            </a:r>
            <a:endParaRPr lang="en-US" sz="1700" dirty="0"/>
          </a:p>
        </p:txBody>
      </p:sp>
      <p:sp>
        <p:nvSpPr>
          <p:cNvPr id="6" name="Shape 4"/>
          <p:cNvSpPr/>
          <p:nvPr/>
        </p:nvSpPr>
        <p:spPr>
          <a:xfrm>
            <a:off x="365760" y="2999232"/>
            <a:ext cx="5029200" cy="36576"/>
          </a:xfrm>
          <a:prstGeom prst="rect">
            <a:avLst/>
          </a:prstGeom>
          <a:solidFill>
            <a:srgbClr val="C8D5E8"/>
          </a:solidFill>
          <a:ln w="12700">
            <a:solidFill>
              <a:srgbClr val="C8D5E8"/>
            </a:solidFill>
            <a:prstDash val="solid"/>
          </a:ln>
        </p:spPr>
        <p:txBody>
          <a:bodyPr/>
          <a:lstStyle/>
          <a:p>
            <a:endParaRPr lang="en-GB"/>
          </a:p>
        </p:txBody>
      </p:sp>
      <p:sp>
        <p:nvSpPr>
          <p:cNvPr id="7" name="Text 5"/>
          <p:cNvSpPr/>
          <p:nvPr/>
        </p:nvSpPr>
        <p:spPr>
          <a:xfrm>
            <a:off x="365760" y="3090672"/>
            <a:ext cx="5029200" cy="384048"/>
          </a:xfrm>
          <a:prstGeom prst="rect">
            <a:avLst/>
          </a:prstGeom>
          <a:noFill/>
          <a:ln/>
        </p:spPr>
        <p:txBody>
          <a:bodyPr wrap="square" rtlCol="0" anchor="ctr"/>
          <a:lstStyle/>
          <a:p>
            <a:pPr marL="0" indent="0">
              <a:buNone/>
            </a:pPr>
            <a:r>
              <a:rPr lang="en-US" sz="1900" b="1" dirty="0">
                <a:solidFill>
                  <a:srgbClr val="1B2A4A"/>
                </a:solidFill>
                <a:latin typeface="Calibri" pitchFamily="34" charset="0"/>
                <a:ea typeface="Calibri" pitchFamily="34" charset="-122"/>
                <a:cs typeface="Calibri" pitchFamily="34" charset="-120"/>
              </a:rPr>
              <a:t>Winnowing</a:t>
            </a:r>
            <a:endParaRPr lang="en-US" sz="1900" dirty="0"/>
          </a:p>
        </p:txBody>
      </p:sp>
      <p:sp>
        <p:nvSpPr>
          <p:cNvPr id="8" name="Text 6"/>
          <p:cNvSpPr/>
          <p:nvPr/>
        </p:nvSpPr>
        <p:spPr>
          <a:xfrm>
            <a:off x="365760" y="3511296"/>
            <a:ext cx="5029200" cy="1572768"/>
          </a:xfrm>
          <a:prstGeom prst="rect">
            <a:avLst/>
          </a:prstGeom>
          <a:noFill/>
          <a:ln/>
        </p:spPr>
        <p:txBody>
          <a:bodyPr wrap="square" rtlCol="0" anchor="t"/>
          <a:lstStyle/>
          <a:p>
            <a:pPr marL="342900" indent="-342900">
              <a:buSzPct val="100000"/>
              <a:buChar char="•"/>
            </a:pPr>
            <a:r>
              <a:rPr lang="en-US" sz="1700" dirty="0">
                <a:solidFill>
                  <a:srgbClr val="1B2A4A"/>
                </a:solidFill>
                <a:latin typeface="Calibri" pitchFamily="34" charset="0"/>
                <a:ea typeface="Calibri" pitchFamily="34" charset="-122"/>
                <a:cs typeface="Calibri" pitchFamily="34" charset="-120"/>
              </a:rPr>
              <a:t>Develop an initial sense of usable data and general categories</a:t>
            </a:r>
            <a:endParaRPr lang="en-US" sz="1700" dirty="0"/>
          </a:p>
          <a:p>
            <a:pPr marL="342900" indent="-342900">
              <a:buSzPct val="100000"/>
              <a:buChar char="•"/>
            </a:pPr>
            <a:r>
              <a:rPr lang="en-US" sz="1700" dirty="0">
                <a:solidFill>
                  <a:srgbClr val="1B2A4A"/>
                </a:solidFill>
                <a:latin typeface="Calibri" pitchFamily="34" charset="0"/>
                <a:ea typeface="Calibri" pitchFamily="34" charset="-122"/>
                <a:cs typeface="Calibri" pitchFamily="34" charset="-120"/>
              </a:rPr>
              <a:t>Create a preliminary set of codes</a:t>
            </a:r>
            <a:endParaRPr lang="en-US" sz="1700" dirty="0"/>
          </a:p>
          <a:p>
            <a:pPr marL="342900" indent="-342900">
              <a:buSzPct val="100000"/>
              <a:buChar char="•"/>
            </a:pPr>
            <a:r>
              <a:rPr lang="en-US" sz="1700" dirty="0">
                <a:solidFill>
                  <a:srgbClr val="1B2A4A"/>
                </a:solidFill>
                <a:latin typeface="Calibri" pitchFamily="34" charset="0"/>
                <a:ea typeface="Calibri" pitchFamily="34" charset="-122"/>
                <a:cs typeface="Calibri" pitchFamily="34" charset="-120"/>
              </a:rPr>
              <a:t>Cluster raw data into units sharing similar meanings or qualities</a:t>
            </a:r>
            <a:endParaRPr lang="en-US" sz="1700" dirty="0"/>
          </a:p>
          <a:p>
            <a:pPr marL="342900" indent="-342900">
              <a:buSzPct val="100000"/>
              <a:buChar char="•"/>
            </a:pPr>
            <a:r>
              <a:rPr lang="en-US" sz="1700" dirty="0">
                <a:solidFill>
                  <a:srgbClr val="1B2A4A"/>
                </a:solidFill>
                <a:latin typeface="Calibri" pitchFamily="34" charset="0"/>
                <a:ea typeface="Calibri" pitchFamily="34" charset="-122"/>
                <a:cs typeface="Calibri" pitchFamily="34" charset="-120"/>
              </a:rPr>
              <a:t>Build an initial code list</a:t>
            </a:r>
            <a:endParaRPr lang="en-US" sz="1700" dirty="0"/>
          </a:p>
        </p:txBody>
      </p:sp>
      <p:pic>
        <p:nvPicPr>
          <p:cNvPr id="9" name="Image 0" descr="preencoded.png"/>
          <p:cNvPicPr>
            <a:picLocks noChangeAspect="1"/>
          </p:cNvPicPr>
          <p:nvPr/>
        </p:nvPicPr>
        <p:blipFill>
          <a:blip r:embed="rId3"/>
          <a:srcRect/>
          <a:stretch/>
        </p:blipFill>
        <p:spPr>
          <a:xfrm>
            <a:off x="5669280" y="749808"/>
            <a:ext cx="3246120" cy="4224528"/>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Title 1"/>
          <p:cNvSpPr>
            <a:spLocks noGrp="1"/>
          </p:cNvSpPr>
          <p:nvPr>
            <p:ph type="title"/>
          </p:nvPr>
        </p:nvSpPr>
        <p:spPr bwMode="auto"/>
        <p:txBody>
          <a:bodyPr wrap="square" numCol="1" anchorCtr="0" compatLnSpc="1">
            <a:prstTxWarp prst="textNoShape">
              <a:avLst/>
            </a:prstTxWarp>
            <a:normAutofit fontScale="90000"/>
          </a:bodyPr>
          <a:lstStyle/>
          <a:p>
            <a:r>
              <a:rPr lang="en-US" altLang="x-none" cap="none" dirty="0"/>
              <a:t>Raw data sample - </a:t>
            </a:r>
            <a:r>
              <a:rPr lang="en-US" dirty="0"/>
              <a:t>Transcript of Interview Data</a:t>
            </a:r>
            <a:endParaRPr lang="en-US" altLang="x-none" cap="none" dirty="0"/>
          </a:p>
        </p:txBody>
      </p:sp>
      <p:sp>
        <p:nvSpPr>
          <p:cNvPr id="3" name="Content Placeholder 2"/>
          <p:cNvSpPr>
            <a:spLocks noGrp="1"/>
          </p:cNvSpPr>
          <p:nvPr>
            <p:ph idx="1"/>
          </p:nvPr>
        </p:nvSpPr>
        <p:spPr>
          <a:xfrm>
            <a:off x="490654" y="1471962"/>
            <a:ext cx="5648093" cy="3334214"/>
          </a:xfrm>
        </p:spPr>
        <p:txBody>
          <a:bodyPr>
            <a:normAutofit fontScale="40000" lnSpcReduction="20000"/>
          </a:bodyPr>
          <a:lstStyle/>
          <a:p>
            <a:pPr>
              <a:defRPr/>
            </a:pPr>
            <a:r>
              <a:rPr lang="en-US" sz="4650" dirty="0"/>
              <a:t>I always wanted to get to manager but I never felt I had the chance. Then I reached a point in my job where I saw that without the qualifications, I would never get to the types of positions I wanted even though I could do the work.  I wasn’t sure I could go back to studying and I thought about working and a family? These were the things I struggled with as I looked for the right course.</a:t>
            </a:r>
          </a:p>
          <a:p>
            <a:pPr>
              <a:defRPr/>
            </a:pPr>
            <a:r>
              <a:rPr lang="en-US" sz="4650" b="1" dirty="0">
                <a:solidFill>
                  <a:srgbClr val="7030A0"/>
                </a:solidFill>
              </a:rPr>
              <a:t>Um, .</a:t>
            </a:r>
            <a:r>
              <a:rPr lang="en-US" sz="4650" dirty="0">
                <a:solidFill>
                  <a:srgbClr val="7030A0"/>
                </a:solidFill>
              </a:rPr>
              <a:t>.</a:t>
            </a:r>
            <a:r>
              <a:rPr lang="en-US" sz="4650" dirty="0"/>
              <a:t>finally starting the degree with others like me, it felt tidy. Once you go from being a worker to being a student, some people look at you differently. And people at work began to take me more seriously</a:t>
            </a:r>
            <a:r>
              <a:rPr lang="en-US" sz="4650" b="1" dirty="0">
                <a:solidFill>
                  <a:srgbClr val="FF0000"/>
                </a:solidFill>
              </a:rPr>
              <a:t>. Its like magic!</a:t>
            </a:r>
          </a:p>
          <a:p>
            <a:pPr>
              <a:defRPr/>
            </a:pPr>
            <a:r>
              <a:rPr lang="en-US" sz="4650" b="1" dirty="0">
                <a:solidFill>
                  <a:srgbClr val="7030A0"/>
                </a:solidFill>
              </a:rPr>
              <a:t>I can’t think of a particular example right now…</a:t>
            </a:r>
          </a:p>
          <a:p>
            <a:pPr>
              <a:defRPr/>
            </a:pPr>
            <a:endParaRPr lang="en-US" b="1" dirty="0">
              <a:solidFill>
                <a:srgbClr val="7030A0"/>
              </a:solidFill>
            </a:endParaRPr>
          </a:p>
        </p:txBody>
      </p:sp>
      <p:sp>
        <p:nvSpPr>
          <p:cNvPr id="7" name="Content Placeholder 6"/>
          <p:cNvSpPr>
            <a:spLocks noGrp="1"/>
          </p:cNvSpPr>
          <p:nvPr>
            <p:ph sz="quarter" idx="4294967295"/>
          </p:nvPr>
        </p:nvSpPr>
        <p:spPr>
          <a:xfrm>
            <a:off x="6703916" y="1790700"/>
            <a:ext cx="1726406" cy="2055019"/>
          </a:xfrm>
        </p:spPr>
        <p:txBody>
          <a:bodyPr>
            <a:normAutofit lnSpcReduction="10000"/>
          </a:bodyPr>
          <a:lstStyle/>
          <a:p>
            <a:pPr>
              <a:defRPr/>
            </a:pPr>
            <a:r>
              <a:rPr lang="en-US" dirty="0"/>
              <a:t>Are some portions of this transcript unusable or irrelevant? (</a:t>
            </a:r>
            <a:r>
              <a:rPr lang="en-US" dirty="0">
                <a:solidFill>
                  <a:srgbClr val="FF0000"/>
                </a:solidFill>
              </a:rPr>
              <a:t>red</a:t>
            </a:r>
            <a:r>
              <a:rPr lang="en-US" dirty="0"/>
              <a:t>/</a:t>
            </a:r>
            <a:r>
              <a:rPr lang="en-US" dirty="0">
                <a:solidFill>
                  <a:srgbClr val="7030A0"/>
                </a:solidFill>
              </a:rPr>
              <a:t>purple)</a:t>
            </a:r>
            <a:endParaRPr lang="en-US" dirty="0"/>
          </a:p>
        </p:txBody>
      </p:sp>
    </p:spTree>
    <p:extLst>
      <p:ext uri="{BB962C8B-B14F-4D97-AF65-F5344CB8AC3E}">
        <p14:creationId xmlns:p14="http://schemas.microsoft.com/office/powerpoint/2010/main" val="2023785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1">
    <p:bg>
      <p:bgPr>
        <a:solidFill>
          <a:srgbClr val="EEF3F8"/>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73152"/>
            <a:ext cx="8412480" cy="512064"/>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Chunks &amp; Clusters — Colour-Coding the Data</a:t>
            </a:r>
            <a:endParaRPr lang="en-US" sz="2600" dirty="0"/>
          </a:p>
        </p:txBody>
      </p:sp>
      <p:sp>
        <p:nvSpPr>
          <p:cNvPr id="4" name="Text 2"/>
          <p:cNvSpPr/>
          <p:nvPr/>
        </p:nvSpPr>
        <p:spPr>
          <a:xfrm>
            <a:off x="365760" y="804672"/>
            <a:ext cx="8412480" cy="566928"/>
          </a:xfrm>
          <a:prstGeom prst="rect">
            <a:avLst/>
          </a:prstGeom>
          <a:noFill/>
          <a:ln/>
        </p:spPr>
        <p:txBody>
          <a:bodyPr wrap="square" rtlCol="0" anchor="ctr"/>
          <a:lstStyle/>
          <a:p>
            <a:pPr marL="0" indent="0">
              <a:buNone/>
            </a:pPr>
            <a:r>
              <a:rPr lang="en-US" sz="2000" dirty="0">
                <a:solidFill>
                  <a:srgbClr val="1B2A4A"/>
                </a:solidFill>
                <a:latin typeface="Calibri" pitchFamily="34" charset="0"/>
                <a:ea typeface="Calibri" pitchFamily="34" charset="-122"/>
                <a:cs typeface="Calibri" pitchFamily="34" charset="-120"/>
              </a:rPr>
              <a:t>Identify which sections of data are broadly similar and cluster them into groups that relate to a broad coding scheme.</a:t>
            </a:r>
            <a:endParaRPr lang="en-US" sz="2000" dirty="0"/>
          </a:p>
        </p:txBody>
      </p:sp>
      <p:sp>
        <p:nvSpPr>
          <p:cNvPr id="5" name="Shape 3"/>
          <p:cNvSpPr/>
          <p:nvPr/>
        </p:nvSpPr>
        <p:spPr>
          <a:xfrm>
            <a:off x="347472" y="1508760"/>
            <a:ext cx="4114800" cy="658368"/>
          </a:xfrm>
          <a:prstGeom prst="rect">
            <a:avLst/>
          </a:prstGeom>
          <a:solidFill>
            <a:srgbClr val="FFFFFF"/>
          </a:solidFill>
          <a:ln w="25400">
            <a:solidFill>
              <a:srgbClr val="C0392B"/>
            </a:solidFill>
            <a:prstDash val="solid"/>
          </a:ln>
        </p:spPr>
        <p:txBody>
          <a:bodyPr/>
          <a:lstStyle/>
          <a:p>
            <a:endParaRPr lang="en-GB"/>
          </a:p>
        </p:txBody>
      </p:sp>
      <p:sp>
        <p:nvSpPr>
          <p:cNvPr id="6" name="Shape 4"/>
          <p:cNvSpPr/>
          <p:nvPr/>
        </p:nvSpPr>
        <p:spPr>
          <a:xfrm>
            <a:off x="457200" y="1664208"/>
            <a:ext cx="347472" cy="347472"/>
          </a:xfrm>
          <a:prstGeom prst="line">
            <a:avLst/>
          </a:prstGeom>
          <a:solidFill>
            <a:srgbClr val="C0392B"/>
          </a:solidFill>
          <a:ln w="12700">
            <a:solidFill>
              <a:srgbClr val="C0392B"/>
            </a:solidFill>
            <a:prstDash val="solid"/>
          </a:ln>
        </p:spPr>
        <p:txBody>
          <a:bodyPr/>
          <a:lstStyle/>
          <a:p>
            <a:endParaRPr lang="en-GB"/>
          </a:p>
        </p:txBody>
      </p:sp>
      <p:sp>
        <p:nvSpPr>
          <p:cNvPr id="7" name="Text 5"/>
          <p:cNvSpPr/>
          <p:nvPr/>
        </p:nvSpPr>
        <p:spPr>
          <a:xfrm>
            <a:off x="914400" y="1618488"/>
            <a:ext cx="3429000" cy="438912"/>
          </a:xfrm>
          <a:prstGeom prst="rect">
            <a:avLst/>
          </a:prstGeom>
          <a:noFill/>
          <a:ln/>
        </p:spPr>
        <p:txBody>
          <a:bodyPr wrap="square" rtlCol="0" anchor="ctr"/>
          <a:lstStyle/>
          <a:p>
            <a:pPr marL="0" indent="0">
              <a:buNone/>
            </a:pPr>
            <a:r>
              <a:rPr lang="en-US" sz="1900" dirty="0">
                <a:solidFill>
                  <a:srgbClr val="1B2A4A"/>
                </a:solidFill>
                <a:latin typeface="Calibri" pitchFamily="34" charset="0"/>
                <a:ea typeface="Calibri" pitchFamily="34" charset="-122"/>
                <a:cs typeface="Calibri" pitchFamily="34" charset="-120"/>
              </a:rPr>
              <a:t>Red — Credentials / Qualifications</a:t>
            </a:r>
            <a:endParaRPr lang="en-US" sz="1900" dirty="0"/>
          </a:p>
        </p:txBody>
      </p:sp>
      <p:sp>
        <p:nvSpPr>
          <p:cNvPr id="8" name="Shape 6"/>
          <p:cNvSpPr/>
          <p:nvPr/>
        </p:nvSpPr>
        <p:spPr>
          <a:xfrm>
            <a:off x="4736592" y="1508760"/>
            <a:ext cx="4114800" cy="658368"/>
          </a:xfrm>
          <a:prstGeom prst="rect">
            <a:avLst/>
          </a:prstGeom>
          <a:solidFill>
            <a:srgbClr val="FFFFFF"/>
          </a:solidFill>
          <a:ln w="25400">
            <a:solidFill>
              <a:srgbClr val="1A5276"/>
            </a:solidFill>
            <a:prstDash val="solid"/>
          </a:ln>
        </p:spPr>
        <p:txBody>
          <a:bodyPr/>
          <a:lstStyle/>
          <a:p>
            <a:endParaRPr lang="en-GB"/>
          </a:p>
        </p:txBody>
      </p:sp>
      <p:sp>
        <p:nvSpPr>
          <p:cNvPr id="9" name="Shape 7"/>
          <p:cNvSpPr/>
          <p:nvPr/>
        </p:nvSpPr>
        <p:spPr>
          <a:xfrm>
            <a:off x="4846320" y="1664208"/>
            <a:ext cx="347472" cy="347472"/>
          </a:xfrm>
          <a:prstGeom prst="line">
            <a:avLst/>
          </a:prstGeom>
          <a:solidFill>
            <a:srgbClr val="1A5276"/>
          </a:solidFill>
          <a:ln w="12700">
            <a:solidFill>
              <a:srgbClr val="1A5276"/>
            </a:solidFill>
            <a:prstDash val="solid"/>
          </a:ln>
        </p:spPr>
        <p:txBody>
          <a:bodyPr/>
          <a:lstStyle/>
          <a:p>
            <a:endParaRPr lang="en-GB"/>
          </a:p>
        </p:txBody>
      </p:sp>
      <p:sp>
        <p:nvSpPr>
          <p:cNvPr id="10" name="Text 8"/>
          <p:cNvSpPr/>
          <p:nvPr/>
        </p:nvSpPr>
        <p:spPr>
          <a:xfrm>
            <a:off x="5303520" y="1618488"/>
            <a:ext cx="3429000" cy="438912"/>
          </a:xfrm>
          <a:prstGeom prst="rect">
            <a:avLst/>
          </a:prstGeom>
          <a:noFill/>
          <a:ln/>
        </p:spPr>
        <p:txBody>
          <a:bodyPr wrap="square" rtlCol="0" anchor="ctr"/>
          <a:lstStyle/>
          <a:p>
            <a:pPr marL="0" indent="0">
              <a:buNone/>
            </a:pPr>
            <a:r>
              <a:rPr lang="en-US" sz="1900" dirty="0">
                <a:solidFill>
                  <a:srgbClr val="1B2A4A"/>
                </a:solidFill>
                <a:latin typeface="Calibri" pitchFamily="34" charset="0"/>
                <a:ea typeface="Calibri" pitchFamily="34" charset="-122"/>
                <a:cs typeface="Calibri" pitchFamily="34" charset="-120"/>
              </a:rPr>
              <a:t>Blue — Personal Struggles</a:t>
            </a:r>
            <a:endParaRPr lang="en-US" sz="1900" dirty="0"/>
          </a:p>
        </p:txBody>
      </p:sp>
      <p:sp>
        <p:nvSpPr>
          <p:cNvPr id="11" name="Shape 9"/>
          <p:cNvSpPr/>
          <p:nvPr/>
        </p:nvSpPr>
        <p:spPr>
          <a:xfrm>
            <a:off x="347472" y="2313432"/>
            <a:ext cx="4114800" cy="658368"/>
          </a:xfrm>
          <a:prstGeom prst="rect">
            <a:avLst/>
          </a:prstGeom>
          <a:solidFill>
            <a:srgbClr val="FFFFFF"/>
          </a:solidFill>
          <a:ln w="25400">
            <a:solidFill>
              <a:srgbClr val="1D6A39"/>
            </a:solidFill>
            <a:prstDash val="solid"/>
          </a:ln>
        </p:spPr>
        <p:txBody>
          <a:bodyPr/>
          <a:lstStyle/>
          <a:p>
            <a:endParaRPr lang="en-GB"/>
          </a:p>
        </p:txBody>
      </p:sp>
      <p:sp>
        <p:nvSpPr>
          <p:cNvPr id="12" name="Shape 10"/>
          <p:cNvSpPr/>
          <p:nvPr/>
        </p:nvSpPr>
        <p:spPr>
          <a:xfrm>
            <a:off x="457200" y="2468880"/>
            <a:ext cx="347472" cy="347472"/>
          </a:xfrm>
          <a:prstGeom prst="line">
            <a:avLst/>
          </a:prstGeom>
          <a:solidFill>
            <a:srgbClr val="1D6A39"/>
          </a:solidFill>
          <a:ln w="12700">
            <a:solidFill>
              <a:srgbClr val="1D6A39"/>
            </a:solidFill>
            <a:prstDash val="solid"/>
          </a:ln>
        </p:spPr>
        <p:txBody>
          <a:bodyPr/>
          <a:lstStyle/>
          <a:p>
            <a:endParaRPr lang="en-GB"/>
          </a:p>
        </p:txBody>
      </p:sp>
      <p:sp>
        <p:nvSpPr>
          <p:cNvPr id="13" name="Text 11"/>
          <p:cNvSpPr/>
          <p:nvPr/>
        </p:nvSpPr>
        <p:spPr>
          <a:xfrm>
            <a:off x="914400" y="2423160"/>
            <a:ext cx="3429000" cy="438912"/>
          </a:xfrm>
          <a:prstGeom prst="rect">
            <a:avLst/>
          </a:prstGeom>
          <a:noFill/>
          <a:ln/>
        </p:spPr>
        <p:txBody>
          <a:bodyPr wrap="square" rtlCol="0" anchor="ctr"/>
          <a:lstStyle/>
          <a:p>
            <a:pPr marL="0" indent="0">
              <a:buNone/>
            </a:pPr>
            <a:r>
              <a:rPr lang="en-US" sz="1900" dirty="0">
                <a:solidFill>
                  <a:srgbClr val="1B2A4A"/>
                </a:solidFill>
                <a:latin typeface="Calibri" pitchFamily="34" charset="0"/>
                <a:ea typeface="Calibri" pitchFamily="34" charset="-122"/>
                <a:cs typeface="Calibri" pitchFamily="34" charset="-120"/>
              </a:rPr>
              <a:t>Green — Shift in Identity</a:t>
            </a:r>
            <a:endParaRPr lang="en-US" sz="1900" dirty="0"/>
          </a:p>
        </p:txBody>
      </p:sp>
      <p:sp>
        <p:nvSpPr>
          <p:cNvPr id="14" name="Shape 12"/>
          <p:cNvSpPr/>
          <p:nvPr/>
        </p:nvSpPr>
        <p:spPr>
          <a:xfrm>
            <a:off x="4736592" y="2313432"/>
            <a:ext cx="4114800" cy="658368"/>
          </a:xfrm>
          <a:prstGeom prst="rect">
            <a:avLst/>
          </a:prstGeom>
          <a:solidFill>
            <a:srgbClr val="FFFFFF"/>
          </a:solidFill>
          <a:ln w="25400">
            <a:solidFill>
              <a:srgbClr val="6C3483"/>
            </a:solidFill>
            <a:prstDash val="solid"/>
          </a:ln>
        </p:spPr>
        <p:txBody>
          <a:bodyPr/>
          <a:lstStyle/>
          <a:p>
            <a:endParaRPr lang="en-GB"/>
          </a:p>
        </p:txBody>
      </p:sp>
      <p:sp>
        <p:nvSpPr>
          <p:cNvPr id="15" name="Shape 13"/>
          <p:cNvSpPr/>
          <p:nvPr/>
        </p:nvSpPr>
        <p:spPr>
          <a:xfrm>
            <a:off x="4846320" y="2468880"/>
            <a:ext cx="347472" cy="347472"/>
          </a:xfrm>
          <a:prstGeom prst="line">
            <a:avLst/>
          </a:prstGeom>
          <a:solidFill>
            <a:srgbClr val="6C3483"/>
          </a:solidFill>
          <a:ln w="12700">
            <a:solidFill>
              <a:srgbClr val="6C3483"/>
            </a:solidFill>
            <a:prstDash val="solid"/>
          </a:ln>
        </p:spPr>
        <p:txBody>
          <a:bodyPr/>
          <a:lstStyle/>
          <a:p>
            <a:endParaRPr lang="en-GB"/>
          </a:p>
        </p:txBody>
      </p:sp>
      <p:sp>
        <p:nvSpPr>
          <p:cNvPr id="16" name="Text 14"/>
          <p:cNvSpPr/>
          <p:nvPr/>
        </p:nvSpPr>
        <p:spPr>
          <a:xfrm>
            <a:off x="5303520" y="2423160"/>
            <a:ext cx="3429000" cy="438912"/>
          </a:xfrm>
          <a:prstGeom prst="rect">
            <a:avLst/>
          </a:prstGeom>
          <a:noFill/>
          <a:ln/>
        </p:spPr>
        <p:txBody>
          <a:bodyPr wrap="square" rtlCol="0" anchor="ctr"/>
          <a:lstStyle/>
          <a:p>
            <a:pPr marL="0" indent="0">
              <a:buNone/>
            </a:pPr>
            <a:r>
              <a:rPr lang="en-US" sz="1900" dirty="0">
                <a:solidFill>
                  <a:srgbClr val="1B2A4A"/>
                </a:solidFill>
                <a:latin typeface="Calibri" pitchFamily="34" charset="0"/>
                <a:ea typeface="Calibri" pitchFamily="34" charset="-122"/>
                <a:cs typeface="Calibri" pitchFamily="34" charset="-120"/>
              </a:rPr>
              <a:t>Purple — Not Relevant</a:t>
            </a:r>
            <a:endParaRPr lang="en-US" sz="1900" dirty="0"/>
          </a:p>
        </p:txBody>
      </p:sp>
      <p:sp>
        <p:nvSpPr>
          <p:cNvPr id="17" name="Shape 15"/>
          <p:cNvSpPr/>
          <p:nvPr/>
        </p:nvSpPr>
        <p:spPr>
          <a:xfrm>
            <a:off x="347472" y="3200400"/>
            <a:ext cx="8449056" cy="384048"/>
          </a:xfrm>
          <a:prstGeom prst="rect">
            <a:avLst/>
          </a:prstGeom>
          <a:solidFill>
            <a:srgbClr val="1B2A4A"/>
          </a:solidFill>
          <a:ln w="12700">
            <a:solidFill>
              <a:srgbClr val="1B2A4A"/>
            </a:solidFill>
            <a:prstDash val="solid"/>
          </a:ln>
        </p:spPr>
        <p:txBody>
          <a:bodyPr/>
          <a:lstStyle/>
          <a:p>
            <a:endParaRPr lang="en-GB"/>
          </a:p>
        </p:txBody>
      </p:sp>
      <p:sp>
        <p:nvSpPr>
          <p:cNvPr id="18" name="Text 16"/>
          <p:cNvSpPr/>
          <p:nvPr/>
        </p:nvSpPr>
        <p:spPr>
          <a:xfrm>
            <a:off x="475488" y="3236976"/>
            <a:ext cx="8229600" cy="310896"/>
          </a:xfrm>
          <a:prstGeom prst="rect">
            <a:avLst/>
          </a:prstGeom>
          <a:noFill/>
          <a:ln/>
        </p:spPr>
        <p:txBody>
          <a:bodyPr wrap="square" rtlCol="0" anchor="ctr"/>
          <a:lstStyle/>
          <a:p>
            <a:pPr marL="0" indent="0">
              <a:buNone/>
            </a:pPr>
            <a:r>
              <a:rPr lang="en-US" sz="1700" b="1" dirty="0">
                <a:solidFill>
                  <a:srgbClr val="FFFFFF"/>
                </a:solidFill>
                <a:latin typeface="Calibri" pitchFamily="34" charset="0"/>
                <a:ea typeface="Calibri" pitchFamily="34" charset="-122"/>
                <a:cs typeface="Calibri" pitchFamily="34" charset="-120"/>
              </a:rPr>
              <a:t>Key questions to ask:</a:t>
            </a:r>
            <a:endParaRPr lang="en-US" sz="1700" dirty="0"/>
          </a:p>
        </p:txBody>
      </p:sp>
      <p:sp>
        <p:nvSpPr>
          <p:cNvPr id="19" name="Text 17"/>
          <p:cNvSpPr/>
          <p:nvPr/>
        </p:nvSpPr>
        <p:spPr>
          <a:xfrm>
            <a:off x="365760" y="3657600"/>
            <a:ext cx="8412480" cy="1353312"/>
          </a:xfrm>
          <a:prstGeom prst="rect">
            <a:avLst/>
          </a:prstGeom>
          <a:noFill/>
          <a:ln/>
        </p:spPr>
        <p:txBody>
          <a:bodyPr wrap="square" rtlCol="0" anchor="t"/>
          <a:lstStyle/>
          <a:p>
            <a:pPr marL="342900" indent="-342900">
              <a:buSzPct val="100000"/>
              <a:buChar char="•"/>
            </a:pPr>
            <a:r>
              <a:rPr lang="en-US" sz="1900" dirty="0">
                <a:solidFill>
                  <a:srgbClr val="1B2A4A"/>
                </a:solidFill>
                <a:latin typeface="Calibri" pitchFamily="34" charset="0"/>
                <a:ea typeface="Calibri" pitchFamily="34" charset="-122"/>
                <a:cs typeface="Calibri" pitchFamily="34" charset="-120"/>
              </a:rPr>
              <a:t>Which sections of data are broadly similar?</a:t>
            </a:r>
            <a:endParaRPr lang="en-US" sz="1900" dirty="0"/>
          </a:p>
          <a:p>
            <a:pPr marL="342900" indent="-342900">
              <a:buSzPct val="100000"/>
              <a:buChar char="•"/>
            </a:pPr>
            <a:r>
              <a:rPr lang="en-US" sz="1900" dirty="0">
                <a:solidFill>
                  <a:srgbClr val="1B2A4A"/>
                </a:solidFill>
                <a:latin typeface="Calibri" pitchFamily="34" charset="0"/>
                <a:ea typeface="Calibri" pitchFamily="34" charset="-122"/>
                <a:cs typeface="Calibri" pitchFamily="34" charset="-120"/>
              </a:rPr>
              <a:t>Which 'chunks' can be clustered together under a broad coding scheme?</a:t>
            </a:r>
            <a:endParaRPr lang="en-US" sz="1900" dirty="0"/>
          </a:p>
          <a:p>
            <a:pPr marL="342900" indent="-342900">
              <a:buSzPct val="100000"/>
              <a:buChar char="•"/>
            </a:pPr>
            <a:r>
              <a:rPr lang="en-US" sz="1900" dirty="0">
                <a:solidFill>
                  <a:srgbClr val="1B2A4A"/>
                </a:solidFill>
                <a:latin typeface="Calibri" pitchFamily="34" charset="0"/>
                <a:ea typeface="Calibri" pitchFamily="34" charset="-122"/>
                <a:cs typeface="Calibri" pitchFamily="34" charset="-120"/>
              </a:rPr>
              <a:t>What is 'chunking'? What is 'clustering'?</a:t>
            </a:r>
            <a:endParaRPr lang="en-US" sz="1900" dirty="0"/>
          </a:p>
          <a:p>
            <a:pPr marL="342900" indent="-342900">
              <a:buSzPct val="100000"/>
              <a:buChar char="•"/>
            </a:pPr>
            <a:r>
              <a:rPr lang="en-US" sz="1900" dirty="0">
                <a:solidFill>
                  <a:srgbClr val="1B2A4A"/>
                </a:solidFill>
                <a:latin typeface="Calibri" pitchFamily="34" charset="0"/>
                <a:ea typeface="Calibri" pitchFamily="34" charset="-122"/>
                <a:cs typeface="Calibri" pitchFamily="34" charset="-120"/>
              </a:rPr>
              <a:t>Always keep your RESEARCH QUESTIONS at the forefront.</a:t>
            </a:r>
            <a:endParaRPr lang="en-US" sz="1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5273" y="85457"/>
            <a:ext cx="5760720" cy="1028700"/>
          </a:xfrm>
        </p:spPr>
        <p:txBody>
          <a:bodyPr/>
          <a:lstStyle/>
          <a:p>
            <a:pPr>
              <a:defRPr/>
            </a:pPr>
            <a:r>
              <a:rPr lang="en-US" dirty="0"/>
              <a:t>Chunks-Clusters Sample</a:t>
            </a:r>
          </a:p>
        </p:txBody>
      </p:sp>
      <p:sp>
        <p:nvSpPr>
          <p:cNvPr id="3" name="Content Placeholder 2"/>
          <p:cNvSpPr>
            <a:spLocks noGrp="1"/>
          </p:cNvSpPr>
          <p:nvPr>
            <p:ph idx="1"/>
          </p:nvPr>
        </p:nvSpPr>
        <p:spPr>
          <a:xfrm>
            <a:off x="580768" y="884635"/>
            <a:ext cx="6450077" cy="4719155"/>
          </a:xfrm>
        </p:spPr>
        <p:txBody>
          <a:bodyPr>
            <a:noAutofit/>
          </a:bodyPr>
          <a:lstStyle/>
          <a:p>
            <a:pPr lvl="0">
              <a:defRPr/>
            </a:pPr>
            <a:r>
              <a:rPr lang="en-US" dirty="0">
                <a:solidFill>
                  <a:srgbClr val="FF0000"/>
                </a:solidFill>
              </a:rPr>
              <a:t>I always wanted to get to manager but I never felt I had the chance. Then I reached a point in my job where I saw that without the qualifications</a:t>
            </a:r>
            <a:r>
              <a:rPr lang="en-US" dirty="0">
                <a:solidFill>
                  <a:srgbClr val="191B0E"/>
                </a:solidFill>
              </a:rPr>
              <a:t>, I </a:t>
            </a:r>
            <a:r>
              <a:rPr lang="en-US" dirty="0">
                <a:solidFill>
                  <a:srgbClr val="00B0F0"/>
                </a:solidFill>
              </a:rPr>
              <a:t>would never get to the types of positions I wanted even though I could do the work.  I wasn’t sure I could go back to studying and I thought about working and a family? These were the things I struggled with as I looked for the right course.</a:t>
            </a:r>
          </a:p>
          <a:p>
            <a:pPr lvl="0">
              <a:defRPr/>
            </a:pPr>
            <a:r>
              <a:rPr lang="en-US" b="1" dirty="0">
                <a:solidFill>
                  <a:srgbClr val="00B050"/>
                </a:solidFill>
              </a:rPr>
              <a:t>Um, .</a:t>
            </a:r>
            <a:r>
              <a:rPr lang="en-US" dirty="0">
                <a:solidFill>
                  <a:srgbClr val="00B050"/>
                </a:solidFill>
              </a:rPr>
              <a:t>.finally starting the degree with others like me, it felt tidy. Once you go from being a worker to being a student, some people look at you differently. And people at work began to take me more seriously</a:t>
            </a:r>
            <a:r>
              <a:rPr lang="en-US" b="1" dirty="0">
                <a:solidFill>
                  <a:srgbClr val="00B050"/>
                </a:solidFill>
              </a:rPr>
              <a:t>.</a:t>
            </a:r>
            <a:r>
              <a:rPr lang="en-US" b="1" dirty="0">
                <a:solidFill>
                  <a:srgbClr val="FF0000"/>
                </a:solidFill>
              </a:rPr>
              <a:t> Its like magic!</a:t>
            </a:r>
          </a:p>
          <a:p>
            <a:pPr lvl="0">
              <a:defRPr/>
            </a:pPr>
            <a:r>
              <a:rPr lang="en-US" b="1" dirty="0">
                <a:solidFill>
                  <a:srgbClr val="7030A0"/>
                </a:solidFill>
              </a:rPr>
              <a:t>I can’t think of a particular example right now…</a:t>
            </a:r>
          </a:p>
        </p:txBody>
      </p:sp>
      <p:sp>
        <p:nvSpPr>
          <p:cNvPr id="7" name="Content Placeholder 6"/>
          <p:cNvSpPr>
            <a:spLocks noGrp="1"/>
          </p:cNvSpPr>
          <p:nvPr>
            <p:ph sz="quarter" idx="4294967295"/>
          </p:nvPr>
        </p:nvSpPr>
        <p:spPr>
          <a:xfrm>
            <a:off x="6954441" y="1515667"/>
            <a:ext cx="2189559" cy="2488406"/>
          </a:xfrm>
        </p:spPr>
        <p:txBody>
          <a:bodyPr>
            <a:normAutofit fontScale="70000" lnSpcReduction="20000"/>
          </a:bodyPr>
          <a:lstStyle/>
          <a:p>
            <a:pPr>
              <a:defRPr/>
            </a:pPr>
            <a:r>
              <a:rPr lang="en-US" dirty="0"/>
              <a:t>Which sections of data are broadly similar? (</a:t>
            </a:r>
            <a:r>
              <a:rPr lang="en-US" dirty="0">
                <a:solidFill>
                  <a:srgbClr val="FF0000"/>
                </a:solidFill>
              </a:rPr>
              <a:t>red for credentials, </a:t>
            </a:r>
            <a:r>
              <a:rPr lang="en-US" dirty="0">
                <a:solidFill>
                  <a:srgbClr val="00B0F0"/>
                </a:solidFill>
              </a:rPr>
              <a:t>blue for personal struggles, </a:t>
            </a:r>
            <a:r>
              <a:rPr lang="en-US" dirty="0">
                <a:solidFill>
                  <a:srgbClr val="00B050"/>
                </a:solidFill>
              </a:rPr>
              <a:t>green for shift in identity, </a:t>
            </a:r>
            <a:r>
              <a:rPr lang="en-US" dirty="0">
                <a:solidFill>
                  <a:srgbClr val="7030A0"/>
                </a:solidFill>
              </a:rPr>
              <a:t>purple not relevant</a:t>
            </a:r>
            <a:r>
              <a:rPr lang="en-US" dirty="0">
                <a:solidFill>
                  <a:srgbClr val="00B050"/>
                </a:solidFill>
              </a:rPr>
              <a:t>)</a:t>
            </a:r>
            <a:endParaRPr lang="en-US" dirty="0"/>
          </a:p>
          <a:p>
            <a:pPr>
              <a:defRPr/>
            </a:pPr>
            <a:r>
              <a:rPr lang="en-US" dirty="0"/>
              <a:t>Which ‘chunks’ can be clustered together to relate to a broad coding scheme? </a:t>
            </a:r>
          </a:p>
          <a:p>
            <a:pPr>
              <a:defRPr/>
            </a:pPr>
            <a:r>
              <a:rPr lang="en-US" dirty="0"/>
              <a:t>Chunking? Clusters?</a:t>
            </a:r>
          </a:p>
          <a:p>
            <a:pPr>
              <a:defRPr/>
            </a:pPr>
            <a:endParaRPr lang="en-US" dirty="0"/>
          </a:p>
          <a:p>
            <a:pPr>
              <a:defRPr/>
            </a:pPr>
            <a:endParaRPr lang="en-US" dirty="0"/>
          </a:p>
          <a:p>
            <a:pPr>
              <a:defRPr/>
            </a:pPr>
            <a:endParaRPr lang="en-US" dirty="0"/>
          </a:p>
          <a:p>
            <a:pPr>
              <a:defRPr/>
            </a:pPr>
            <a:endParaRPr lang="en-US" dirty="0"/>
          </a:p>
          <a:p>
            <a:pPr lvl="1">
              <a:defRPr/>
            </a:pPr>
            <a:endParaRPr lang="en-US" dirty="0"/>
          </a:p>
        </p:txBody>
      </p:sp>
    </p:spTree>
    <p:extLst>
      <p:ext uri="{BB962C8B-B14F-4D97-AF65-F5344CB8AC3E}">
        <p14:creationId xmlns:p14="http://schemas.microsoft.com/office/powerpoint/2010/main" val="34554158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1428750" y="114300"/>
            <a:ext cx="6057900" cy="5029200"/>
          </a:xfrm>
          <a:prstGeom prst="rect">
            <a:avLst/>
          </a:prstGeom>
        </p:spPr>
        <p:txBody>
          <a:bodyPr>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b="0" i="0" kern="1200" cap="all" baseline="0">
                <a:solidFill>
                  <a:schemeClr val="tx1"/>
                </a:solidFill>
                <a:effectLst/>
                <a:latin typeface="Calibri Regular" charset="0"/>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b="0" i="0" kern="1200" cap="all" baseline="0">
                <a:solidFill>
                  <a:schemeClr val="tx1"/>
                </a:solidFill>
                <a:effectLst/>
                <a:latin typeface="Calibri Regular" charset="0"/>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b="0" i="0" kern="1200" cap="all" baseline="0">
                <a:solidFill>
                  <a:schemeClr val="tx1"/>
                </a:solidFill>
                <a:effectLst/>
                <a:latin typeface="Calibri Regular" charset="0"/>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b="0" i="0" kern="1200" cap="all" baseline="0">
                <a:solidFill>
                  <a:schemeClr val="tx1"/>
                </a:solidFill>
                <a:effectLst/>
                <a:latin typeface="Calibri Regular" charset="0"/>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b="0" i="0" kern="1200" cap="all" baseline="0">
                <a:solidFill>
                  <a:schemeClr val="tx1"/>
                </a:solidFill>
                <a:effectLst/>
                <a:latin typeface="Calibri Regular" charset="0"/>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defTabSz="685800">
              <a:spcBef>
                <a:spcPts val="750"/>
              </a:spcBef>
              <a:buClr>
                <a:prstClr val="black"/>
              </a:buClr>
              <a:buNone/>
              <a:defRPr/>
            </a:pPr>
            <a:r>
              <a:rPr lang="en-US" sz="1800" cap="none" dirty="0">
                <a:solidFill>
                  <a:prstClr val="black"/>
                </a:solidFill>
              </a:rPr>
              <a:t>This qualitative study sought to explore degree students’ perceptions of self, identity and purpose in the post-degree phase, seeking graduate perspectives on the phenomena of transition.  Considerable research has been conducted on students (Baird, 2017; David, 2011; Pauley, 2004; ) relative to the issues of 1) overcoming obstacles to completing the degree, 2) managing feelings of isolation and disengagement, 3) successfully searching for positions after degree completion.  Research on graduates has typically been conducted on individuals in employment (</a:t>
            </a:r>
            <a:r>
              <a:rPr lang="en-US" sz="1800" cap="none" dirty="0" err="1">
                <a:solidFill>
                  <a:prstClr val="black"/>
                </a:solidFill>
              </a:rPr>
              <a:t>D’andrea</a:t>
            </a:r>
            <a:r>
              <a:rPr lang="en-US" sz="1800" cap="none" dirty="0">
                <a:solidFill>
                  <a:prstClr val="black"/>
                </a:solidFill>
              </a:rPr>
              <a:t>, 2012;  Di </a:t>
            </a:r>
            <a:r>
              <a:rPr lang="en-US" sz="1800" cap="none" dirty="0" err="1">
                <a:solidFill>
                  <a:prstClr val="black"/>
                </a:solidFill>
              </a:rPr>
              <a:t>pierro</a:t>
            </a:r>
            <a:r>
              <a:rPr lang="en-US" sz="1800" cap="none" dirty="0">
                <a:solidFill>
                  <a:prstClr val="black"/>
                </a:solidFill>
              </a:rPr>
              <a:t>, 2017; Johnson and Conyers, 2015; Varney, 2010) but  minimal research has been conducted on graduates who have also balanced work-life challenges while pursuing their degrees. </a:t>
            </a:r>
          </a:p>
          <a:p>
            <a:pPr marL="0" indent="0" defTabSz="685800">
              <a:spcBef>
                <a:spcPts val="750"/>
              </a:spcBef>
              <a:buClr>
                <a:prstClr val="black"/>
              </a:buClr>
              <a:buNone/>
              <a:defRPr/>
            </a:pPr>
            <a:endParaRPr lang="en-US" sz="900" dirty="0">
              <a:solidFill>
                <a:prstClr val="black"/>
              </a:solidFill>
            </a:endParaRPr>
          </a:p>
        </p:txBody>
      </p:sp>
    </p:spTree>
    <p:extLst>
      <p:ext uri="{BB962C8B-B14F-4D97-AF65-F5344CB8AC3E}">
        <p14:creationId xmlns:p14="http://schemas.microsoft.com/office/powerpoint/2010/main" val="14385413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2">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73152"/>
            <a:ext cx="8412480" cy="512064"/>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A Priori &amp; In Vivo Codes</a:t>
            </a:r>
            <a:endParaRPr lang="en-US" sz="2600" dirty="0"/>
          </a:p>
        </p:txBody>
      </p:sp>
      <p:sp>
        <p:nvSpPr>
          <p:cNvPr id="4" name="Shape 2"/>
          <p:cNvSpPr/>
          <p:nvPr/>
        </p:nvSpPr>
        <p:spPr>
          <a:xfrm>
            <a:off x="347472" y="786384"/>
            <a:ext cx="4133088" cy="4206240"/>
          </a:xfrm>
          <a:prstGeom prst="rect">
            <a:avLst/>
          </a:prstGeom>
          <a:solidFill>
            <a:srgbClr val="E8EFF7"/>
          </a:solidFill>
          <a:ln w="19050">
            <a:solidFill>
              <a:srgbClr val="2C4A7C"/>
            </a:solidFill>
            <a:prstDash val="solid"/>
          </a:ln>
        </p:spPr>
        <p:txBody>
          <a:bodyPr/>
          <a:lstStyle/>
          <a:p>
            <a:endParaRPr lang="en-GB"/>
          </a:p>
        </p:txBody>
      </p:sp>
      <p:sp>
        <p:nvSpPr>
          <p:cNvPr id="5" name="Text 3"/>
          <p:cNvSpPr/>
          <p:nvPr/>
        </p:nvSpPr>
        <p:spPr>
          <a:xfrm>
            <a:off x="493776" y="877824"/>
            <a:ext cx="3840480" cy="457200"/>
          </a:xfrm>
          <a:prstGeom prst="rect">
            <a:avLst/>
          </a:prstGeom>
          <a:noFill/>
          <a:ln/>
        </p:spPr>
        <p:txBody>
          <a:bodyPr wrap="square" rtlCol="0" anchor="ctr"/>
          <a:lstStyle/>
          <a:p>
            <a:pPr marL="0" indent="0">
              <a:buNone/>
            </a:pPr>
            <a:r>
              <a:rPr lang="en-US" sz="2200" b="1" dirty="0">
                <a:solidFill>
                  <a:srgbClr val="2C4A7C"/>
                </a:solidFill>
                <a:latin typeface="Calibri" pitchFamily="34" charset="0"/>
                <a:ea typeface="Calibri" pitchFamily="34" charset="-122"/>
                <a:cs typeface="Calibri" pitchFamily="34" charset="-120"/>
              </a:rPr>
              <a:t>A Priori Codes</a:t>
            </a:r>
            <a:endParaRPr lang="en-US" sz="2200" dirty="0"/>
          </a:p>
        </p:txBody>
      </p:sp>
      <p:sp>
        <p:nvSpPr>
          <p:cNvPr id="6" name="Text 4"/>
          <p:cNvSpPr/>
          <p:nvPr/>
        </p:nvSpPr>
        <p:spPr>
          <a:xfrm>
            <a:off x="493776" y="1353312"/>
            <a:ext cx="3840480" cy="347472"/>
          </a:xfrm>
          <a:prstGeom prst="rect">
            <a:avLst/>
          </a:prstGeom>
          <a:noFill/>
          <a:ln/>
        </p:spPr>
        <p:txBody>
          <a:bodyPr wrap="square" rtlCol="0" anchor="ctr"/>
          <a:lstStyle/>
          <a:p>
            <a:pPr marL="0" indent="0">
              <a:buNone/>
            </a:pPr>
            <a:r>
              <a:rPr lang="en-US" sz="1700" i="1" dirty="0">
                <a:solidFill>
                  <a:srgbClr val="1B2A4A"/>
                </a:solidFill>
                <a:latin typeface="Calibri" pitchFamily="34" charset="0"/>
                <a:ea typeface="Calibri" pitchFamily="34" charset="-122"/>
                <a:cs typeface="Calibri" pitchFamily="34" charset="-120"/>
              </a:rPr>
              <a:t>(Deductive)</a:t>
            </a:r>
            <a:endParaRPr lang="en-US" sz="1700" dirty="0"/>
          </a:p>
        </p:txBody>
      </p:sp>
      <p:sp>
        <p:nvSpPr>
          <p:cNvPr id="7" name="Text 5"/>
          <p:cNvSpPr/>
          <p:nvPr/>
        </p:nvSpPr>
        <p:spPr>
          <a:xfrm>
            <a:off x="493776" y="1737360"/>
            <a:ext cx="3840480" cy="306324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Codes derived from existing literature or theoretical frameworks, before engaging with the data.</a:t>
            </a:r>
            <a:endParaRPr lang="en-US" sz="1800" dirty="0"/>
          </a:p>
          <a:p>
            <a:pPr marL="0" indent="0">
              <a:buNone/>
            </a:pPr>
            <a:endParaRPr lang="en-US" sz="1800" dirty="0"/>
          </a:p>
          <a:p>
            <a:pPr marL="0" indent="0">
              <a:buNone/>
            </a:pPr>
            <a:r>
              <a:rPr lang="en-US" sz="1800" dirty="0">
                <a:solidFill>
                  <a:srgbClr val="1B2A4A"/>
                </a:solidFill>
                <a:latin typeface="Calibri" pitchFamily="34" charset="0"/>
                <a:ea typeface="Calibri" pitchFamily="34" charset="-122"/>
                <a:cs typeface="Calibri" pitchFamily="34" charset="-120"/>
              </a:rPr>
              <a:t>Sources include:</a:t>
            </a:r>
            <a:endParaRPr lang="en-US" sz="1800" dirty="0"/>
          </a:p>
          <a:p>
            <a:pPr marL="0" indent="0">
              <a:buNone/>
            </a:pPr>
            <a:r>
              <a:rPr lang="en-US" sz="1800" dirty="0">
                <a:solidFill>
                  <a:srgbClr val="1B2A4A"/>
                </a:solidFill>
                <a:latin typeface="Calibri" pitchFamily="34" charset="0"/>
                <a:ea typeface="Calibri" pitchFamily="34" charset="-122"/>
                <a:cs typeface="Calibri" pitchFamily="34" charset="-120"/>
              </a:rPr>
              <a:t>• Previous research or theory</a:t>
            </a:r>
            <a:endParaRPr lang="en-US" sz="1800" dirty="0"/>
          </a:p>
          <a:p>
            <a:pPr marL="0" indent="0">
              <a:buNone/>
            </a:pPr>
            <a:r>
              <a:rPr lang="en-US" sz="1800" dirty="0">
                <a:solidFill>
                  <a:srgbClr val="1B2A4A"/>
                </a:solidFill>
                <a:latin typeface="Calibri" pitchFamily="34" charset="0"/>
                <a:ea typeface="Calibri" pitchFamily="34" charset="-122"/>
                <a:cs typeface="Calibri" pitchFamily="34" charset="-120"/>
              </a:rPr>
              <a:t>• Research or evaluation questions</a:t>
            </a:r>
            <a:endParaRPr lang="en-US" sz="1800" dirty="0"/>
          </a:p>
          <a:p>
            <a:pPr marL="0" indent="0">
              <a:buNone/>
            </a:pPr>
            <a:r>
              <a:rPr lang="en-US" sz="1800" dirty="0">
                <a:solidFill>
                  <a:srgbClr val="1B2A4A"/>
                </a:solidFill>
                <a:latin typeface="Calibri" pitchFamily="34" charset="0"/>
                <a:ea typeface="Calibri" pitchFamily="34" charset="-122"/>
                <a:cs typeface="Calibri" pitchFamily="34" charset="-120"/>
              </a:rPr>
              <a:t>• Questions from your interview schedule</a:t>
            </a:r>
            <a:endParaRPr lang="en-US" sz="1800" dirty="0"/>
          </a:p>
          <a:p>
            <a:pPr marL="0" indent="0">
              <a:buNone/>
            </a:pPr>
            <a:r>
              <a:rPr lang="en-US" sz="1800" dirty="0">
                <a:solidFill>
                  <a:srgbClr val="1B2A4A"/>
                </a:solidFill>
                <a:latin typeface="Calibri" pitchFamily="34" charset="0"/>
                <a:ea typeface="Calibri" pitchFamily="34" charset="-122"/>
                <a:cs typeface="Calibri" pitchFamily="34" charset="-120"/>
              </a:rPr>
              <a:t>• Intuition or gut feeling about the data</a:t>
            </a:r>
            <a:endParaRPr lang="en-US" sz="1800" dirty="0"/>
          </a:p>
        </p:txBody>
      </p:sp>
      <p:sp>
        <p:nvSpPr>
          <p:cNvPr id="8" name="Shape 6"/>
          <p:cNvSpPr/>
          <p:nvPr/>
        </p:nvSpPr>
        <p:spPr>
          <a:xfrm>
            <a:off x="4663440" y="786384"/>
            <a:ext cx="4133088" cy="4206240"/>
          </a:xfrm>
          <a:prstGeom prst="rect">
            <a:avLst/>
          </a:prstGeom>
          <a:solidFill>
            <a:srgbClr val="EAF5EF"/>
          </a:solidFill>
          <a:ln w="19050">
            <a:solidFill>
              <a:srgbClr val="1A6B72"/>
            </a:solidFill>
            <a:prstDash val="solid"/>
          </a:ln>
        </p:spPr>
        <p:txBody>
          <a:bodyPr/>
          <a:lstStyle/>
          <a:p>
            <a:endParaRPr lang="en-GB"/>
          </a:p>
        </p:txBody>
      </p:sp>
      <p:sp>
        <p:nvSpPr>
          <p:cNvPr id="9" name="Text 7"/>
          <p:cNvSpPr/>
          <p:nvPr/>
        </p:nvSpPr>
        <p:spPr>
          <a:xfrm>
            <a:off x="4809744" y="877824"/>
            <a:ext cx="3840480" cy="457200"/>
          </a:xfrm>
          <a:prstGeom prst="rect">
            <a:avLst/>
          </a:prstGeom>
          <a:noFill/>
          <a:ln/>
        </p:spPr>
        <p:txBody>
          <a:bodyPr wrap="square" rtlCol="0" anchor="ctr"/>
          <a:lstStyle/>
          <a:p>
            <a:pPr marL="0" indent="0">
              <a:buNone/>
            </a:pPr>
            <a:r>
              <a:rPr lang="en-US" sz="2200" b="1" dirty="0">
                <a:solidFill>
                  <a:srgbClr val="1A6B72"/>
                </a:solidFill>
                <a:latin typeface="Calibri" pitchFamily="34" charset="0"/>
                <a:ea typeface="Calibri" pitchFamily="34" charset="-122"/>
                <a:cs typeface="Calibri" pitchFamily="34" charset="-120"/>
              </a:rPr>
              <a:t>In Vivo Codes</a:t>
            </a:r>
            <a:endParaRPr lang="en-US" sz="2200" dirty="0"/>
          </a:p>
        </p:txBody>
      </p:sp>
      <p:sp>
        <p:nvSpPr>
          <p:cNvPr id="10" name="Text 8"/>
          <p:cNvSpPr/>
          <p:nvPr/>
        </p:nvSpPr>
        <p:spPr>
          <a:xfrm>
            <a:off x="4809744" y="1353312"/>
            <a:ext cx="3840480" cy="347472"/>
          </a:xfrm>
          <a:prstGeom prst="rect">
            <a:avLst/>
          </a:prstGeom>
          <a:noFill/>
          <a:ln/>
        </p:spPr>
        <p:txBody>
          <a:bodyPr wrap="square" rtlCol="0" anchor="ctr"/>
          <a:lstStyle/>
          <a:p>
            <a:pPr marL="0" indent="0">
              <a:buNone/>
            </a:pPr>
            <a:r>
              <a:rPr lang="en-US" sz="1700" i="1" dirty="0">
                <a:solidFill>
                  <a:srgbClr val="1B2A4A"/>
                </a:solidFill>
                <a:latin typeface="Calibri" pitchFamily="34" charset="0"/>
                <a:ea typeface="Calibri" pitchFamily="34" charset="-122"/>
                <a:cs typeface="Calibri" pitchFamily="34" charset="-120"/>
              </a:rPr>
              <a:t>(Inductive / Grounded)</a:t>
            </a:r>
            <a:endParaRPr lang="en-US" sz="1700" dirty="0"/>
          </a:p>
        </p:txBody>
      </p:sp>
      <p:sp>
        <p:nvSpPr>
          <p:cNvPr id="11" name="Text 9"/>
          <p:cNvSpPr/>
          <p:nvPr/>
        </p:nvSpPr>
        <p:spPr>
          <a:xfrm>
            <a:off x="4809744" y="1737360"/>
            <a:ext cx="3840480" cy="306324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Codes derived from the data itself, using participant language or direct interpretation.</a:t>
            </a:r>
            <a:endParaRPr lang="en-US" sz="1800" dirty="0"/>
          </a:p>
          <a:p>
            <a:pPr marL="0" indent="0">
              <a:buNone/>
            </a:pPr>
            <a:endParaRPr lang="en-US" sz="1800" dirty="0"/>
          </a:p>
          <a:p>
            <a:pPr marL="0" indent="0">
              <a:buNone/>
            </a:pPr>
            <a:r>
              <a:rPr lang="en-US" sz="1800" dirty="0">
                <a:solidFill>
                  <a:srgbClr val="1B2A4A"/>
                </a:solidFill>
                <a:latin typeface="Calibri" pitchFamily="34" charset="0"/>
                <a:ea typeface="Calibri" pitchFamily="34" charset="-122"/>
                <a:cs typeface="Calibri" pitchFamily="34" charset="-120"/>
              </a:rPr>
              <a:t>Process:</a:t>
            </a:r>
            <a:endParaRPr lang="en-US" sz="1800" dirty="0"/>
          </a:p>
          <a:p>
            <a:pPr marL="0" indent="0">
              <a:buNone/>
            </a:pPr>
            <a:r>
              <a:rPr lang="en-US" sz="1800" dirty="0">
                <a:solidFill>
                  <a:srgbClr val="1B2A4A"/>
                </a:solidFill>
                <a:latin typeface="Calibri" pitchFamily="34" charset="0"/>
                <a:ea typeface="Calibri" pitchFamily="34" charset="-122"/>
                <a:cs typeface="Calibri" pitchFamily="34" charset="-120"/>
              </a:rPr>
              <a:t>• Read everything; note potential themes as they emerge</a:t>
            </a:r>
            <a:endParaRPr lang="en-US" sz="1800" dirty="0"/>
          </a:p>
          <a:p>
            <a:pPr marL="0" indent="0">
              <a:buNone/>
            </a:pPr>
            <a:r>
              <a:rPr lang="en-US" sz="1800" dirty="0">
                <a:solidFill>
                  <a:srgbClr val="1B2A4A"/>
                </a:solidFill>
                <a:latin typeface="Calibri" pitchFamily="34" charset="0"/>
                <a:ea typeface="Calibri" pitchFamily="34" charset="-122"/>
                <a:cs typeface="Calibri" pitchFamily="34" charset="-120"/>
              </a:rPr>
              <a:t>• Follow each theme through all the data</a:t>
            </a:r>
            <a:endParaRPr lang="en-US" sz="1800" dirty="0"/>
          </a:p>
          <a:p>
            <a:pPr marL="0" indent="0">
              <a:buNone/>
            </a:pPr>
            <a:r>
              <a:rPr lang="en-US" sz="1800" dirty="0">
                <a:solidFill>
                  <a:srgbClr val="1B2A4A"/>
                </a:solidFill>
                <a:latin typeface="Calibri" pitchFamily="34" charset="0"/>
                <a:ea typeface="Calibri" pitchFamily="34" charset="-122"/>
                <a:cs typeface="Calibri" pitchFamily="34" charset="-120"/>
              </a:rPr>
              <a:t>• Code every sentence, then recode into categories</a:t>
            </a:r>
            <a:endParaRPr lang="en-US" sz="1800" dirty="0"/>
          </a:p>
          <a:p>
            <a:pPr marL="0" indent="0">
              <a:buNone/>
            </a:pPr>
            <a:r>
              <a:rPr lang="en-US" sz="1800" dirty="0">
                <a:solidFill>
                  <a:srgbClr val="1B2A4A"/>
                </a:solidFill>
                <a:latin typeface="Calibri" pitchFamily="34" charset="0"/>
                <a:ea typeface="Calibri" pitchFamily="34" charset="-122"/>
                <a:cs typeface="Calibri" pitchFamily="34" charset="-120"/>
              </a:rPr>
              <a:t>• Allow concepts and categories to develop organically</a:t>
            </a:r>
            <a:endParaRPr lang="en-US" sz="1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D5DB9C-E317-2844-A555-9ED814FF6AB4}"/>
              </a:ext>
            </a:extLst>
          </p:cNvPr>
          <p:cNvSpPr txBox="1">
            <a:spLocks noGrp="1"/>
          </p:cNvSpPr>
          <p:nvPr>
            <p:ph type="title"/>
          </p:nvPr>
        </p:nvSpPr>
        <p:spPr/>
        <p:txBody>
          <a:bodyPr/>
          <a:lstStyle/>
          <a:p>
            <a:pPr eaLnBrk="1" hangingPunct="1"/>
            <a:r>
              <a:rPr lang="en-GB" altLang="en-US">
                <a:latin typeface="Verdana" panose="020B0604030504040204" pitchFamily="34" charset="0"/>
                <a:ea typeface="ＭＳ Ｐゴシック" panose="020B0600070205080204" pitchFamily="34" charset="-128"/>
              </a:rPr>
              <a:t>Example…</a:t>
            </a:r>
          </a:p>
        </p:txBody>
      </p:sp>
      <p:sp>
        <p:nvSpPr>
          <p:cNvPr id="19459" name="Subtitle 2">
            <a:extLst>
              <a:ext uri="{FF2B5EF4-FFF2-40B4-BE49-F238E27FC236}">
                <a16:creationId xmlns:a16="http://schemas.microsoft.com/office/drawing/2014/main" id="{2A5A39BA-01A3-3647-87F4-A263F555365C}"/>
              </a:ext>
            </a:extLst>
          </p:cNvPr>
          <p:cNvSpPr txBox="1">
            <a:spLocks noGrp="1"/>
          </p:cNvSpPr>
          <p:nvPr>
            <p:ph idx="1"/>
          </p:nvPr>
        </p:nvSpPr>
        <p:spPr>
          <a:xfrm>
            <a:off x="586946" y="1508760"/>
            <a:ext cx="7985840" cy="3372159"/>
          </a:xfrm>
        </p:spPr>
        <p:txBody>
          <a:bodyPr>
            <a:normAutofit lnSpcReduction="10000"/>
          </a:bodyPr>
          <a:lstStyle/>
          <a:p>
            <a:pPr eaLnBrk="1" hangingPunct="1"/>
            <a:r>
              <a:rPr lang="en-GB" altLang="en-US" sz="1500" dirty="0">
                <a:latin typeface="Verdana" panose="020B0604030504040204" pitchFamily="34" charset="0"/>
                <a:ea typeface="ＭＳ Ｐゴシック" panose="020B0600070205080204" pitchFamily="34" charset="-128"/>
              </a:rPr>
              <a:t>‘X’ is an overall outstanding lecturer. One, if not the ONLY lecturer on my course that I feel has my best interests at heart and takes an interest in her students. ‘X’ is always networking and engaging with PR practitioners and agencies to ensure we get the best chances of securing Work Experience or future job vacancies. ‘X’ always encourages us to raise our chances for employability and helps us with this through her own personal contacts as well as arranging regular CIPR networking events - dedicating her time outside of class. ‘X’ is fair and organised - which the whole class appreciates - and she is able to communicate her messages well. She explains why we are being taught a certain topic and how this will add to either our employability or personal development. She is always looking for new ways to enhance these two areas, and often drafts in live clients and professionals - which enables us to experience real life simulations, as well as development of our abilities. I could have nominated ‘X’ for 'Open door', 'outstanding feedback' or 'strongest supervision' because she really is a fantastic influence. I think ‘X’ is a credit to Solent and I know I would have dropped out in my second year, if it wasn’t for her support.</a:t>
            </a:r>
          </a:p>
          <a:p>
            <a:pPr eaLnBrk="1" hangingPunct="1"/>
            <a:endParaRPr lang="en-GB" altLang="en-US" sz="1200" dirty="0">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1711868811"/>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name="Slide 13">
    <p:bg>
      <p:bgPr>
        <a:solidFill>
          <a:srgbClr val="EEF3F8"/>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73152"/>
            <a:ext cx="8412480" cy="512064"/>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Stage 1: Initial Coding — Worked Example</a:t>
            </a:r>
            <a:endParaRPr lang="en-US" sz="2600" dirty="0"/>
          </a:p>
        </p:txBody>
      </p:sp>
      <p:sp>
        <p:nvSpPr>
          <p:cNvPr id="4" name="Text 2"/>
          <p:cNvSpPr/>
          <p:nvPr/>
        </p:nvSpPr>
        <p:spPr>
          <a:xfrm>
            <a:off x="365760" y="786384"/>
            <a:ext cx="8412480" cy="438912"/>
          </a:xfrm>
          <a:prstGeom prst="rect">
            <a:avLst/>
          </a:prstGeom>
          <a:noFill/>
          <a:ln/>
        </p:spPr>
        <p:txBody>
          <a:bodyPr wrap="square" rtlCol="0" anchor="ctr"/>
          <a:lstStyle/>
          <a:p>
            <a:pPr marL="0" indent="0">
              <a:buNone/>
            </a:pPr>
            <a:r>
              <a:rPr lang="en-US" sz="2000" dirty="0">
                <a:solidFill>
                  <a:srgbClr val="1B2A4A"/>
                </a:solidFill>
                <a:latin typeface="Calibri" pitchFamily="34" charset="0"/>
                <a:ea typeface="Calibri" pitchFamily="34" charset="-122"/>
                <a:cs typeface="Calibri" pitchFamily="34" charset="-120"/>
              </a:rPr>
              <a:t>From a student satisfaction narrative, the following initial codes were identified:</a:t>
            </a:r>
            <a:endParaRPr lang="en-US" sz="2000" dirty="0"/>
          </a:p>
        </p:txBody>
      </p:sp>
      <p:sp>
        <p:nvSpPr>
          <p:cNvPr id="5" name="Shape 3"/>
          <p:cNvSpPr/>
          <p:nvPr/>
        </p:nvSpPr>
        <p:spPr>
          <a:xfrm>
            <a:off x="347472" y="1335024"/>
            <a:ext cx="2743200" cy="530352"/>
          </a:xfrm>
          <a:prstGeom prst="rect">
            <a:avLst/>
          </a:prstGeom>
          <a:solidFill>
            <a:srgbClr val="E4EBF5"/>
          </a:solidFill>
          <a:ln w="12700">
            <a:solidFill>
              <a:srgbClr val="C8D5E8"/>
            </a:solidFill>
            <a:prstDash val="solid"/>
          </a:ln>
        </p:spPr>
        <p:txBody>
          <a:bodyPr/>
          <a:lstStyle/>
          <a:p>
            <a:endParaRPr lang="en-GB"/>
          </a:p>
        </p:txBody>
      </p:sp>
      <p:sp>
        <p:nvSpPr>
          <p:cNvPr id="6" name="Text 4"/>
          <p:cNvSpPr/>
          <p:nvPr/>
        </p:nvSpPr>
        <p:spPr>
          <a:xfrm>
            <a:off x="438912" y="1399032"/>
            <a:ext cx="256032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1.  Outstanding</a:t>
            </a:r>
            <a:endParaRPr lang="en-US" sz="1600" dirty="0"/>
          </a:p>
        </p:txBody>
      </p:sp>
      <p:sp>
        <p:nvSpPr>
          <p:cNvPr id="7" name="Shape 5"/>
          <p:cNvSpPr/>
          <p:nvPr/>
        </p:nvSpPr>
        <p:spPr>
          <a:xfrm>
            <a:off x="347472" y="1938528"/>
            <a:ext cx="2743200" cy="530352"/>
          </a:xfrm>
          <a:prstGeom prst="rect">
            <a:avLst/>
          </a:prstGeom>
          <a:solidFill>
            <a:srgbClr val="FFFFFF"/>
          </a:solidFill>
          <a:ln w="12700">
            <a:solidFill>
              <a:srgbClr val="C8D5E8"/>
            </a:solidFill>
            <a:prstDash val="solid"/>
          </a:ln>
        </p:spPr>
        <p:txBody>
          <a:bodyPr/>
          <a:lstStyle/>
          <a:p>
            <a:endParaRPr lang="en-GB"/>
          </a:p>
        </p:txBody>
      </p:sp>
      <p:sp>
        <p:nvSpPr>
          <p:cNvPr id="8" name="Text 6"/>
          <p:cNvSpPr/>
          <p:nvPr/>
        </p:nvSpPr>
        <p:spPr>
          <a:xfrm>
            <a:off x="438912" y="2002536"/>
            <a:ext cx="256032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2.  Best interest of students</a:t>
            </a:r>
            <a:endParaRPr lang="en-US" sz="1600" dirty="0"/>
          </a:p>
        </p:txBody>
      </p:sp>
      <p:sp>
        <p:nvSpPr>
          <p:cNvPr id="9" name="Shape 7"/>
          <p:cNvSpPr/>
          <p:nvPr/>
        </p:nvSpPr>
        <p:spPr>
          <a:xfrm>
            <a:off x="347472" y="2542032"/>
            <a:ext cx="2743200" cy="530352"/>
          </a:xfrm>
          <a:prstGeom prst="rect">
            <a:avLst/>
          </a:prstGeom>
          <a:solidFill>
            <a:srgbClr val="E4EBF5"/>
          </a:solidFill>
          <a:ln w="12700">
            <a:solidFill>
              <a:srgbClr val="C8D5E8"/>
            </a:solidFill>
            <a:prstDash val="solid"/>
          </a:ln>
        </p:spPr>
        <p:txBody>
          <a:bodyPr/>
          <a:lstStyle/>
          <a:p>
            <a:endParaRPr lang="en-GB"/>
          </a:p>
        </p:txBody>
      </p:sp>
      <p:sp>
        <p:nvSpPr>
          <p:cNvPr id="10" name="Text 8"/>
          <p:cNvSpPr/>
          <p:nvPr/>
        </p:nvSpPr>
        <p:spPr>
          <a:xfrm>
            <a:off x="438912" y="2606040"/>
            <a:ext cx="256032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3.  Takes an interest</a:t>
            </a:r>
            <a:endParaRPr lang="en-US" sz="1600" dirty="0"/>
          </a:p>
        </p:txBody>
      </p:sp>
      <p:sp>
        <p:nvSpPr>
          <p:cNvPr id="11" name="Shape 9"/>
          <p:cNvSpPr/>
          <p:nvPr/>
        </p:nvSpPr>
        <p:spPr>
          <a:xfrm>
            <a:off x="347472" y="3145536"/>
            <a:ext cx="2743200" cy="530352"/>
          </a:xfrm>
          <a:prstGeom prst="rect">
            <a:avLst/>
          </a:prstGeom>
          <a:solidFill>
            <a:srgbClr val="FFFFFF"/>
          </a:solidFill>
          <a:ln w="12700">
            <a:solidFill>
              <a:srgbClr val="C8D5E8"/>
            </a:solidFill>
            <a:prstDash val="solid"/>
          </a:ln>
        </p:spPr>
        <p:txBody>
          <a:bodyPr/>
          <a:lstStyle/>
          <a:p>
            <a:endParaRPr lang="en-GB"/>
          </a:p>
        </p:txBody>
      </p:sp>
      <p:sp>
        <p:nvSpPr>
          <p:cNvPr id="12" name="Text 10"/>
          <p:cNvSpPr/>
          <p:nvPr/>
        </p:nvSpPr>
        <p:spPr>
          <a:xfrm>
            <a:off x="438912" y="3209544"/>
            <a:ext cx="256032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4.  Networking with agencies</a:t>
            </a:r>
            <a:endParaRPr lang="en-US" sz="1600" dirty="0"/>
          </a:p>
        </p:txBody>
      </p:sp>
      <p:sp>
        <p:nvSpPr>
          <p:cNvPr id="13" name="Shape 11"/>
          <p:cNvSpPr/>
          <p:nvPr/>
        </p:nvSpPr>
        <p:spPr>
          <a:xfrm>
            <a:off x="347472" y="3749040"/>
            <a:ext cx="2743200" cy="530352"/>
          </a:xfrm>
          <a:prstGeom prst="rect">
            <a:avLst/>
          </a:prstGeom>
          <a:solidFill>
            <a:srgbClr val="E4EBF5"/>
          </a:solidFill>
          <a:ln w="12700">
            <a:solidFill>
              <a:srgbClr val="C8D5E8"/>
            </a:solidFill>
            <a:prstDash val="solid"/>
          </a:ln>
        </p:spPr>
        <p:txBody>
          <a:bodyPr/>
          <a:lstStyle/>
          <a:p>
            <a:endParaRPr lang="en-GB"/>
          </a:p>
        </p:txBody>
      </p:sp>
      <p:sp>
        <p:nvSpPr>
          <p:cNvPr id="14" name="Text 12"/>
          <p:cNvSpPr/>
          <p:nvPr/>
        </p:nvSpPr>
        <p:spPr>
          <a:xfrm>
            <a:off x="438912" y="3813048"/>
            <a:ext cx="256032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5.  Securing work experience</a:t>
            </a:r>
            <a:endParaRPr lang="en-US" sz="1600" dirty="0"/>
          </a:p>
        </p:txBody>
      </p:sp>
      <p:sp>
        <p:nvSpPr>
          <p:cNvPr id="15" name="Shape 13"/>
          <p:cNvSpPr/>
          <p:nvPr/>
        </p:nvSpPr>
        <p:spPr>
          <a:xfrm>
            <a:off x="347472" y="4352544"/>
            <a:ext cx="2743200" cy="530352"/>
          </a:xfrm>
          <a:prstGeom prst="rect">
            <a:avLst/>
          </a:prstGeom>
          <a:solidFill>
            <a:srgbClr val="FFFFFF"/>
          </a:solidFill>
          <a:ln w="12700">
            <a:solidFill>
              <a:srgbClr val="C8D5E8"/>
            </a:solidFill>
            <a:prstDash val="solid"/>
          </a:ln>
        </p:spPr>
        <p:txBody>
          <a:bodyPr/>
          <a:lstStyle/>
          <a:p>
            <a:endParaRPr lang="en-GB"/>
          </a:p>
        </p:txBody>
      </p:sp>
      <p:sp>
        <p:nvSpPr>
          <p:cNvPr id="16" name="Text 14"/>
          <p:cNvSpPr/>
          <p:nvPr/>
        </p:nvSpPr>
        <p:spPr>
          <a:xfrm>
            <a:off x="438912" y="4416552"/>
            <a:ext cx="256032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6.  Raises chances of employability</a:t>
            </a:r>
            <a:endParaRPr lang="en-US" sz="1600" dirty="0"/>
          </a:p>
        </p:txBody>
      </p:sp>
      <p:sp>
        <p:nvSpPr>
          <p:cNvPr id="17" name="Shape 15"/>
          <p:cNvSpPr/>
          <p:nvPr/>
        </p:nvSpPr>
        <p:spPr>
          <a:xfrm>
            <a:off x="3291840" y="1335024"/>
            <a:ext cx="2743200" cy="530352"/>
          </a:xfrm>
          <a:prstGeom prst="rect">
            <a:avLst/>
          </a:prstGeom>
          <a:solidFill>
            <a:srgbClr val="E4EBF5"/>
          </a:solidFill>
          <a:ln w="12700">
            <a:solidFill>
              <a:srgbClr val="C8D5E8"/>
            </a:solidFill>
            <a:prstDash val="solid"/>
          </a:ln>
        </p:spPr>
        <p:txBody>
          <a:bodyPr/>
          <a:lstStyle/>
          <a:p>
            <a:endParaRPr lang="en-GB"/>
          </a:p>
        </p:txBody>
      </p:sp>
      <p:sp>
        <p:nvSpPr>
          <p:cNvPr id="18" name="Text 16"/>
          <p:cNvSpPr/>
          <p:nvPr/>
        </p:nvSpPr>
        <p:spPr>
          <a:xfrm>
            <a:off x="3383280" y="1399032"/>
            <a:ext cx="256032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7.  Helps make new contacts</a:t>
            </a:r>
            <a:endParaRPr lang="en-US" sz="1600" dirty="0"/>
          </a:p>
        </p:txBody>
      </p:sp>
      <p:sp>
        <p:nvSpPr>
          <p:cNvPr id="19" name="Shape 17"/>
          <p:cNvSpPr/>
          <p:nvPr/>
        </p:nvSpPr>
        <p:spPr>
          <a:xfrm>
            <a:off x="3291840" y="1938528"/>
            <a:ext cx="2743200" cy="530352"/>
          </a:xfrm>
          <a:prstGeom prst="rect">
            <a:avLst/>
          </a:prstGeom>
          <a:solidFill>
            <a:srgbClr val="FFFFFF"/>
          </a:solidFill>
          <a:ln w="12700">
            <a:solidFill>
              <a:srgbClr val="C8D5E8"/>
            </a:solidFill>
            <a:prstDash val="solid"/>
          </a:ln>
        </p:spPr>
        <p:txBody>
          <a:bodyPr/>
          <a:lstStyle/>
          <a:p>
            <a:endParaRPr lang="en-GB"/>
          </a:p>
        </p:txBody>
      </p:sp>
      <p:sp>
        <p:nvSpPr>
          <p:cNvPr id="20" name="Text 18"/>
          <p:cNvSpPr/>
          <p:nvPr/>
        </p:nvSpPr>
        <p:spPr>
          <a:xfrm>
            <a:off x="3383280" y="2002536"/>
            <a:ext cx="256032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8.  Arranges networking events</a:t>
            </a:r>
            <a:endParaRPr lang="en-US" sz="1600" dirty="0"/>
          </a:p>
        </p:txBody>
      </p:sp>
      <p:sp>
        <p:nvSpPr>
          <p:cNvPr id="21" name="Shape 19"/>
          <p:cNvSpPr/>
          <p:nvPr/>
        </p:nvSpPr>
        <p:spPr>
          <a:xfrm>
            <a:off x="3291840" y="2542032"/>
            <a:ext cx="2743200" cy="530352"/>
          </a:xfrm>
          <a:prstGeom prst="rect">
            <a:avLst/>
          </a:prstGeom>
          <a:solidFill>
            <a:srgbClr val="E4EBF5"/>
          </a:solidFill>
          <a:ln w="12700">
            <a:solidFill>
              <a:srgbClr val="C8D5E8"/>
            </a:solidFill>
            <a:prstDash val="solid"/>
          </a:ln>
        </p:spPr>
        <p:txBody>
          <a:bodyPr/>
          <a:lstStyle/>
          <a:p>
            <a:endParaRPr lang="en-GB"/>
          </a:p>
        </p:txBody>
      </p:sp>
      <p:sp>
        <p:nvSpPr>
          <p:cNvPr id="22" name="Text 20"/>
          <p:cNvSpPr/>
          <p:nvPr/>
        </p:nvSpPr>
        <p:spPr>
          <a:xfrm>
            <a:off x="3383280" y="2606040"/>
            <a:ext cx="256032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9.  Dedicates time outside class</a:t>
            </a:r>
            <a:endParaRPr lang="en-US" sz="1600" dirty="0"/>
          </a:p>
        </p:txBody>
      </p:sp>
      <p:sp>
        <p:nvSpPr>
          <p:cNvPr id="23" name="Shape 21"/>
          <p:cNvSpPr/>
          <p:nvPr/>
        </p:nvSpPr>
        <p:spPr>
          <a:xfrm>
            <a:off x="3291840" y="3145536"/>
            <a:ext cx="2743200" cy="530352"/>
          </a:xfrm>
          <a:prstGeom prst="rect">
            <a:avLst/>
          </a:prstGeom>
          <a:solidFill>
            <a:srgbClr val="FFFFFF"/>
          </a:solidFill>
          <a:ln w="12700">
            <a:solidFill>
              <a:srgbClr val="C8D5E8"/>
            </a:solidFill>
            <a:prstDash val="solid"/>
          </a:ln>
        </p:spPr>
        <p:txBody>
          <a:bodyPr/>
          <a:lstStyle/>
          <a:p>
            <a:endParaRPr lang="en-GB"/>
          </a:p>
        </p:txBody>
      </p:sp>
      <p:sp>
        <p:nvSpPr>
          <p:cNvPr id="24" name="Text 22"/>
          <p:cNvSpPr/>
          <p:nvPr/>
        </p:nvSpPr>
        <p:spPr>
          <a:xfrm>
            <a:off x="3383280" y="3209544"/>
            <a:ext cx="256032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10.  Organised</a:t>
            </a:r>
            <a:endParaRPr lang="en-US" sz="1600" dirty="0"/>
          </a:p>
        </p:txBody>
      </p:sp>
      <p:sp>
        <p:nvSpPr>
          <p:cNvPr id="25" name="Shape 23"/>
          <p:cNvSpPr/>
          <p:nvPr/>
        </p:nvSpPr>
        <p:spPr>
          <a:xfrm>
            <a:off x="3291840" y="3749040"/>
            <a:ext cx="2743200" cy="530352"/>
          </a:xfrm>
          <a:prstGeom prst="rect">
            <a:avLst/>
          </a:prstGeom>
          <a:solidFill>
            <a:srgbClr val="E4EBF5"/>
          </a:solidFill>
          <a:ln w="12700">
            <a:solidFill>
              <a:srgbClr val="C8D5E8"/>
            </a:solidFill>
            <a:prstDash val="solid"/>
          </a:ln>
        </p:spPr>
        <p:txBody>
          <a:bodyPr/>
          <a:lstStyle/>
          <a:p>
            <a:endParaRPr lang="en-GB"/>
          </a:p>
        </p:txBody>
      </p:sp>
      <p:sp>
        <p:nvSpPr>
          <p:cNvPr id="26" name="Text 24"/>
          <p:cNvSpPr/>
          <p:nvPr/>
        </p:nvSpPr>
        <p:spPr>
          <a:xfrm>
            <a:off x="3383280" y="3813048"/>
            <a:ext cx="256032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11.  Communicates well</a:t>
            </a:r>
            <a:endParaRPr lang="en-US" sz="1600" dirty="0"/>
          </a:p>
        </p:txBody>
      </p:sp>
      <p:sp>
        <p:nvSpPr>
          <p:cNvPr id="27" name="Shape 25"/>
          <p:cNvSpPr/>
          <p:nvPr/>
        </p:nvSpPr>
        <p:spPr>
          <a:xfrm>
            <a:off x="3291840" y="4352544"/>
            <a:ext cx="2743200" cy="530352"/>
          </a:xfrm>
          <a:prstGeom prst="rect">
            <a:avLst/>
          </a:prstGeom>
          <a:solidFill>
            <a:srgbClr val="FFFFFF"/>
          </a:solidFill>
          <a:ln w="12700">
            <a:solidFill>
              <a:srgbClr val="C8D5E8"/>
            </a:solidFill>
            <a:prstDash val="solid"/>
          </a:ln>
        </p:spPr>
        <p:txBody>
          <a:bodyPr/>
          <a:lstStyle/>
          <a:p>
            <a:endParaRPr lang="en-GB"/>
          </a:p>
        </p:txBody>
      </p:sp>
      <p:sp>
        <p:nvSpPr>
          <p:cNvPr id="28" name="Text 26"/>
          <p:cNvSpPr/>
          <p:nvPr/>
        </p:nvSpPr>
        <p:spPr>
          <a:xfrm>
            <a:off x="3383280" y="4416552"/>
            <a:ext cx="256032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12.  Explains why</a:t>
            </a:r>
            <a:endParaRPr lang="en-US" sz="1600" dirty="0"/>
          </a:p>
        </p:txBody>
      </p:sp>
      <p:sp>
        <p:nvSpPr>
          <p:cNvPr id="29" name="Shape 27"/>
          <p:cNvSpPr/>
          <p:nvPr/>
        </p:nvSpPr>
        <p:spPr>
          <a:xfrm>
            <a:off x="6236208" y="1335024"/>
            <a:ext cx="2743200" cy="530352"/>
          </a:xfrm>
          <a:prstGeom prst="rect">
            <a:avLst/>
          </a:prstGeom>
          <a:solidFill>
            <a:srgbClr val="E4EBF5"/>
          </a:solidFill>
          <a:ln w="12700">
            <a:solidFill>
              <a:srgbClr val="C8D5E8"/>
            </a:solidFill>
            <a:prstDash val="solid"/>
          </a:ln>
        </p:spPr>
        <p:txBody>
          <a:bodyPr/>
          <a:lstStyle/>
          <a:p>
            <a:endParaRPr lang="en-GB"/>
          </a:p>
        </p:txBody>
      </p:sp>
      <p:sp>
        <p:nvSpPr>
          <p:cNvPr id="30" name="Text 28"/>
          <p:cNvSpPr/>
          <p:nvPr/>
        </p:nvSpPr>
        <p:spPr>
          <a:xfrm>
            <a:off x="6327648" y="1399032"/>
            <a:ext cx="256032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13.  Personal development</a:t>
            </a:r>
            <a:endParaRPr lang="en-US" sz="1600" dirty="0"/>
          </a:p>
        </p:txBody>
      </p:sp>
      <p:sp>
        <p:nvSpPr>
          <p:cNvPr id="31" name="Shape 29"/>
          <p:cNvSpPr/>
          <p:nvPr/>
        </p:nvSpPr>
        <p:spPr>
          <a:xfrm>
            <a:off x="6236208" y="1938528"/>
            <a:ext cx="2743200" cy="530352"/>
          </a:xfrm>
          <a:prstGeom prst="rect">
            <a:avLst/>
          </a:prstGeom>
          <a:solidFill>
            <a:srgbClr val="FFFFFF"/>
          </a:solidFill>
          <a:ln w="12700">
            <a:solidFill>
              <a:srgbClr val="C8D5E8"/>
            </a:solidFill>
            <a:prstDash val="solid"/>
          </a:ln>
        </p:spPr>
        <p:txBody>
          <a:bodyPr/>
          <a:lstStyle/>
          <a:p>
            <a:endParaRPr lang="en-GB"/>
          </a:p>
        </p:txBody>
      </p:sp>
      <p:sp>
        <p:nvSpPr>
          <p:cNvPr id="32" name="Text 30"/>
          <p:cNvSpPr/>
          <p:nvPr/>
        </p:nvSpPr>
        <p:spPr>
          <a:xfrm>
            <a:off x="6327648" y="2002536"/>
            <a:ext cx="256032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14.  Develops abilities</a:t>
            </a:r>
            <a:endParaRPr lang="en-US" sz="1600" dirty="0"/>
          </a:p>
        </p:txBody>
      </p:sp>
      <p:sp>
        <p:nvSpPr>
          <p:cNvPr id="33" name="Shape 31"/>
          <p:cNvSpPr/>
          <p:nvPr/>
        </p:nvSpPr>
        <p:spPr>
          <a:xfrm>
            <a:off x="6236208" y="2542032"/>
            <a:ext cx="2743200" cy="530352"/>
          </a:xfrm>
          <a:prstGeom prst="rect">
            <a:avLst/>
          </a:prstGeom>
          <a:solidFill>
            <a:srgbClr val="E4EBF5"/>
          </a:solidFill>
          <a:ln w="12700">
            <a:solidFill>
              <a:srgbClr val="C8D5E8"/>
            </a:solidFill>
            <a:prstDash val="solid"/>
          </a:ln>
        </p:spPr>
        <p:txBody>
          <a:bodyPr/>
          <a:lstStyle/>
          <a:p>
            <a:endParaRPr lang="en-GB"/>
          </a:p>
        </p:txBody>
      </p:sp>
      <p:sp>
        <p:nvSpPr>
          <p:cNvPr id="34" name="Text 32"/>
          <p:cNvSpPr/>
          <p:nvPr/>
        </p:nvSpPr>
        <p:spPr>
          <a:xfrm>
            <a:off x="6327648" y="2606040"/>
            <a:ext cx="256032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15.  Fantastic influence</a:t>
            </a:r>
            <a:endParaRPr lang="en-US" sz="1600" dirty="0"/>
          </a:p>
        </p:txBody>
      </p:sp>
      <p:sp>
        <p:nvSpPr>
          <p:cNvPr id="35" name="Shape 33"/>
          <p:cNvSpPr/>
          <p:nvPr/>
        </p:nvSpPr>
        <p:spPr>
          <a:xfrm>
            <a:off x="6236208" y="3145536"/>
            <a:ext cx="2743200" cy="530352"/>
          </a:xfrm>
          <a:prstGeom prst="rect">
            <a:avLst/>
          </a:prstGeom>
          <a:solidFill>
            <a:srgbClr val="FFFFFF"/>
          </a:solidFill>
          <a:ln w="12700">
            <a:solidFill>
              <a:srgbClr val="C8D5E8"/>
            </a:solidFill>
            <a:prstDash val="solid"/>
          </a:ln>
        </p:spPr>
        <p:txBody>
          <a:bodyPr/>
          <a:lstStyle/>
          <a:p>
            <a:endParaRPr lang="en-GB"/>
          </a:p>
        </p:txBody>
      </p:sp>
      <p:sp>
        <p:nvSpPr>
          <p:cNvPr id="36" name="Text 34"/>
          <p:cNvSpPr/>
          <p:nvPr/>
        </p:nvSpPr>
        <p:spPr>
          <a:xfrm>
            <a:off x="6327648" y="3209544"/>
            <a:ext cx="256032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16.  Credit to university</a:t>
            </a:r>
            <a:endParaRPr lang="en-US" sz="1600" dirty="0"/>
          </a:p>
        </p:txBody>
      </p:sp>
      <p:sp>
        <p:nvSpPr>
          <p:cNvPr id="37" name="Shape 35"/>
          <p:cNvSpPr/>
          <p:nvPr/>
        </p:nvSpPr>
        <p:spPr>
          <a:xfrm>
            <a:off x="6236208" y="3749040"/>
            <a:ext cx="2743200" cy="530352"/>
          </a:xfrm>
          <a:prstGeom prst="rect">
            <a:avLst/>
          </a:prstGeom>
          <a:solidFill>
            <a:srgbClr val="E4EBF5"/>
          </a:solidFill>
          <a:ln w="12700">
            <a:solidFill>
              <a:srgbClr val="C8D5E8"/>
            </a:solidFill>
            <a:prstDash val="solid"/>
          </a:ln>
        </p:spPr>
        <p:txBody>
          <a:bodyPr/>
          <a:lstStyle/>
          <a:p>
            <a:endParaRPr lang="en-GB"/>
          </a:p>
        </p:txBody>
      </p:sp>
      <p:sp>
        <p:nvSpPr>
          <p:cNvPr id="38" name="Text 36"/>
          <p:cNvSpPr/>
          <p:nvPr/>
        </p:nvSpPr>
        <p:spPr>
          <a:xfrm>
            <a:off x="6327648" y="3813048"/>
            <a:ext cx="256032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17.  Would have dropped out if not for lecturer</a:t>
            </a:r>
            <a:endParaRPr lang="en-US" sz="16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4">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73152"/>
            <a:ext cx="8412480" cy="512064"/>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Stages 2 &amp; 3: Categories → Themes</a:t>
            </a:r>
            <a:endParaRPr lang="en-US" sz="2600" dirty="0"/>
          </a:p>
        </p:txBody>
      </p:sp>
      <p:sp>
        <p:nvSpPr>
          <p:cNvPr id="4" name="Shape 2"/>
          <p:cNvSpPr/>
          <p:nvPr/>
        </p:nvSpPr>
        <p:spPr>
          <a:xfrm>
            <a:off x="347472" y="786384"/>
            <a:ext cx="4133088" cy="457200"/>
          </a:xfrm>
          <a:prstGeom prst="rect">
            <a:avLst/>
          </a:prstGeom>
          <a:solidFill>
            <a:srgbClr val="2C4A7C"/>
          </a:solidFill>
          <a:ln w="12700">
            <a:solidFill>
              <a:srgbClr val="2C4A7C"/>
            </a:solidFill>
            <a:prstDash val="solid"/>
          </a:ln>
        </p:spPr>
        <p:txBody>
          <a:bodyPr/>
          <a:lstStyle/>
          <a:p>
            <a:endParaRPr lang="en-GB"/>
          </a:p>
        </p:txBody>
      </p:sp>
      <p:sp>
        <p:nvSpPr>
          <p:cNvPr id="5" name="Text 3"/>
          <p:cNvSpPr/>
          <p:nvPr/>
        </p:nvSpPr>
        <p:spPr>
          <a:xfrm>
            <a:off x="457200" y="822960"/>
            <a:ext cx="3931920" cy="384048"/>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Stage 2: Categories</a:t>
            </a:r>
            <a:endParaRPr lang="en-US" sz="2000" dirty="0"/>
          </a:p>
        </p:txBody>
      </p:sp>
      <p:sp>
        <p:nvSpPr>
          <p:cNvPr id="6" name="Shape 4"/>
          <p:cNvSpPr/>
          <p:nvPr/>
        </p:nvSpPr>
        <p:spPr>
          <a:xfrm>
            <a:off x="347472" y="1316736"/>
            <a:ext cx="4133088" cy="512064"/>
          </a:xfrm>
          <a:prstGeom prst="rect">
            <a:avLst/>
          </a:prstGeom>
          <a:solidFill>
            <a:srgbClr val="E4EBF5"/>
          </a:solidFill>
          <a:ln w="12700">
            <a:solidFill>
              <a:srgbClr val="C8D5E8"/>
            </a:solidFill>
            <a:prstDash val="solid"/>
          </a:ln>
        </p:spPr>
        <p:txBody>
          <a:bodyPr/>
          <a:lstStyle/>
          <a:p>
            <a:endParaRPr lang="en-GB"/>
          </a:p>
        </p:txBody>
      </p:sp>
      <p:sp>
        <p:nvSpPr>
          <p:cNvPr id="7" name="Text 5"/>
          <p:cNvSpPr/>
          <p:nvPr/>
        </p:nvSpPr>
        <p:spPr>
          <a:xfrm>
            <a:off x="475488" y="1380744"/>
            <a:ext cx="388620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Code 1: Organisation / Style of Teaching  [2, 3, 7, 8, 10, 11, 12, 14]</a:t>
            </a:r>
            <a:endParaRPr lang="en-US" sz="1600" dirty="0"/>
          </a:p>
        </p:txBody>
      </p:sp>
      <p:sp>
        <p:nvSpPr>
          <p:cNvPr id="8" name="Shape 6"/>
          <p:cNvSpPr/>
          <p:nvPr/>
        </p:nvSpPr>
        <p:spPr>
          <a:xfrm>
            <a:off x="347472" y="1883664"/>
            <a:ext cx="4133088" cy="512064"/>
          </a:xfrm>
          <a:prstGeom prst="rect">
            <a:avLst/>
          </a:prstGeom>
          <a:solidFill>
            <a:srgbClr val="FFFFFF"/>
          </a:solidFill>
          <a:ln w="12700">
            <a:solidFill>
              <a:srgbClr val="C8D5E8"/>
            </a:solidFill>
            <a:prstDash val="solid"/>
          </a:ln>
        </p:spPr>
        <p:txBody>
          <a:bodyPr/>
          <a:lstStyle/>
          <a:p>
            <a:endParaRPr lang="en-GB"/>
          </a:p>
        </p:txBody>
      </p:sp>
      <p:sp>
        <p:nvSpPr>
          <p:cNvPr id="9" name="Text 7"/>
          <p:cNvSpPr/>
          <p:nvPr/>
        </p:nvSpPr>
        <p:spPr>
          <a:xfrm>
            <a:off x="475488" y="1947672"/>
            <a:ext cx="388620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Code 2: Skills  [1, 5, 7, 10, 11, 12, 14, 17]</a:t>
            </a:r>
            <a:endParaRPr lang="en-US" sz="1600" dirty="0"/>
          </a:p>
        </p:txBody>
      </p:sp>
      <p:sp>
        <p:nvSpPr>
          <p:cNvPr id="10" name="Shape 8"/>
          <p:cNvSpPr/>
          <p:nvPr/>
        </p:nvSpPr>
        <p:spPr>
          <a:xfrm>
            <a:off x="347472" y="2450592"/>
            <a:ext cx="4133088" cy="512064"/>
          </a:xfrm>
          <a:prstGeom prst="rect">
            <a:avLst/>
          </a:prstGeom>
          <a:solidFill>
            <a:srgbClr val="E4EBF5"/>
          </a:solidFill>
          <a:ln w="12700">
            <a:solidFill>
              <a:srgbClr val="C8D5E8"/>
            </a:solidFill>
            <a:prstDash val="solid"/>
          </a:ln>
        </p:spPr>
        <p:txBody>
          <a:bodyPr/>
          <a:lstStyle/>
          <a:p>
            <a:endParaRPr lang="en-GB"/>
          </a:p>
        </p:txBody>
      </p:sp>
      <p:sp>
        <p:nvSpPr>
          <p:cNvPr id="11" name="Text 9"/>
          <p:cNvSpPr/>
          <p:nvPr/>
        </p:nvSpPr>
        <p:spPr>
          <a:xfrm>
            <a:off x="475488" y="2514600"/>
            <a:ext cx="388620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Code 3: Outside-Classroom Behaviour  [4, 5, 6, 7, 8, 9, 13, 17]</a:t>
            </a:r>
            <a:endParaRPr lang="en-US" sz="1600" dirty="0"/>
          </a:p>
        </p:txBody>
      </p:sp>
      <p:sp>
        <p:nvSpPr>
          <p:cNvPr id="12" name="Shape 10"/>
          <p:cNvSpPr/>
          <p:nvPr/>
        </p:nvSpPr>
        <p:spPr>
          <a:xfrm>
            <a:off x="347472" y="3017520"/>
            <a:ext cx="4133088" cy="512064"/>
          </a:xfrm>
          <a:prstGeom prst="rect">
            <a:avLst/>
          </a:prstGeom>
          <a:solidFill>
            <a:srgbClr val="FFFFFF"/>
          </a:solidFill>
          <a:ln w="12700">
            <a:solidFill>
              <a:srgbClr val="C8D5E8"/>
            </a:solidFill>
            <a:prstDash val="solid"/>
          </a:ln>
        </p:spPr>
        <p:txBody>
          <a:bodyPr/>
          <a:lstStyle/>
          <a:p>
            <a:endParaRPr lang="en-GB"/>
          </a:p>
        </p:txBody>
      </p:sp>
      <p:sp>
        <p:nvSpPr>
          <p:cNvPr id="13" name="Text 11"/>
          <p:cNvSpPr/>
          <p:nvPr/>
        </p:nvSpPr>
        <p:spPr>
          <a:xfrm>
            <a:off x="475488" y="3081528"/>
            <a:ext cx="388620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Code 4: Employability Opportunities  [4, 5, 6, 7, 8]</a:t>
            </a:r>
            <a:endParaRPr lang="en-US" sz="1600" dirty="0"/>
          </a:p>
        </p:txBody>
      </p:sp>
      <p:sp>
        <p:nvSpPr>
          <p:cNvPr id="14" name="Shape 12"/>
          <p:cNvSpPr/>
          <p:nvPr/>
        </p:nvSpPr>
        <p:spPr>
          <a:xfrm>
            <a:off x="347472" y="3584448"/>
            <a:ext cx="4133088" cy="512064"/>
          </a:xfrm>
          <a:prstGeom prst="rect">
            <a:avLst/>
          </a:prstGeom>
          <a:solidFill>
            <a:srgbClr val="E4EBF5"/>
          </a:solidFill>
          <a:ln w="12700">
            <a:solidFill>
              <a:srgbClr val="C8D5E8"/>
            </a:solidFill>
            <a:prstDash val="solid"/>
          </a:ln>
        </p:spPr>
        <p:txBody>
          <a:bodyPr/>
          <a:lstStyle/>
          <a:p>
            <a:endParaRPr lang="en-GB"/>
          </a:p>
        </p:txBody>
      </p:sp>
      <p:sp>
        <p:nvSpPr>
          <p:cNvPr id="15" name="Text 13"/>
          <p:cNvSpPr/>
          <p:nvPr/>
        </p:nvSpPr>
        <p:spPr>
          <a:xfrm>
            <a:off x="475488" y="3648456"/>
            <a:ext cx="3886200" cy="402336"/>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Code 5: Admiration of Lecturer  [15, 16]</a:t>
            </a:r>
            <a:endParaRPr lang="en-US" sz="1600" dirty="0"/>
          </a:p>
        </p:txBody>
      </p:sp>
      <p:sp>
        <p:nvSpPr>
          <p:cNvPr id="16" name="Shape 14"/>
          <p:cNvSpPr/>
          <p:nvPr/>
        </p:nvSpPr>
        <p:spPr>
          <a:xfrm>
            <a:off x="4663440" y="786384"/>
            <a:ext cx="4133088" cy="457200"/>
          </a:xfrm>
          <a:prstGeom prst="rect">
            <a:avLst/>
          </a:prstGeom>
          <a:solidFill>
            <a:srgbClr val="1A6B72"/>
          </a:solidFill>
          <a:ln w="12700">
            <a:solidFill>
              <a:srgbClr val="1A6B72"/>
            </a:solidFill>
            <a:prstDash val="solid"/>
          </a:ln>
        </p:spPr>
        <p:txBody>
          <a:bodyPr/>
          <a:lstStyle/>
          <a:p>
            <a:endParaRPr lang="en-GB"/>
          </a:p>
        </p:txBody>
      </p:sp>
      <p:sp>
        <p:nvSpPr>
          <p:cNvPr id="17" name="Text 15"/>
          <p:cNvSpPr/>
          <p:nvPr/>
        </p:nvSpPr>
        <p:spPr>
          <a:xfrm>
            <a:off x="4773168" y="822960"/>
            <a:ext cx="3931920" cy="384048"/>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Stage 3: Themes</a:t>
            </a:r>
            <a:endParaRPr lang="en-US" sz="2000" dirty="0"/>
          </a:p>
        </p:txBody>
      </p:sp>
      <p:sp>
        <p:nvSpPr>
          <p:cNvPr id="18" name="Shape 16"/>
          <p:cNvSpPr/>
          <p:nvPr/>
        </p:nvSpPr>
        <p:spPr>
          <a:xfrm>
            <a:off x="4663440" y="1316736"/>
            <a:ext cx="4133088" cy="877824"/>
          </a:xfrm>
          <a:prstGeom prst="rect">
            <a:avLst/>
          </a:prstGeom>
          <a:solidFill>
            <a:srgbClr val="EAF5EF"/>
          </a:solidFill>
          <a:ln w="19050">
            <a:solidFill>
              <a:srgbClr val="1A6B72"/>
            </a:solidFill>
            <a:prstDash val="solid"/>
          </a:ln>
        </p:spPr>
        <p:txBody>
          <a:bodyPr/>
          <a:lstStyle/>
          <a:p>
            <a:endParaRPr lang="en-GB"/>
          </a:p>
        </p:txBody>
      </p:sp>
      <p:sp>
        <p:nvSpPr>
          <p:cNvPr id="19" name="Shape 17"/>
          <p:cNvSpPr/>
          <p:nvPr/>
        </p:nvSpPr>
        <p:spPr>
          <a:xfrm>
            <a:off x="4663440" y="1316736"/>
            <a:ext cx="91440" cy="877824"/>
          </a:xfrm>
          <a:prstGeom prst="rect">
            <a:avLst/>
          </a:prstGeom>
          <a:solidFill>
            <a:srgbClr val="1A6B72"/>
          </a:solidFill>
          <a:ln w="12700">
            <a:solidFill>
              <a:srgbClr val="1A6B72"/>
            </a:solidFill>
            <a:prstDash val="solid"/>
          </a:ln>
        </p:spPr>
        <p:txBody>
          <a:bodyPr/>
          <a:lstStyle/>
          <a:p>
            <a:endParaRPr lang="en-GB"/>
          </a:p>
        </p:txBody>
      </p:sp>
      <p:sp>
        <p:nvSpPr>
          <p:cNvPr id="20" name="Text 18"/>
          <p:cNvSpPr/>
          <p:nvPr/>
        </p:nvSpPr>
        <p:spPr>
          <a:xfrm>
            <a:off x="4828032" y="1389888"/>
            <a:ext cx="3840480" cy="457200"/>
          </a:xfrm>
          <a:prstGeom prst="rect">
            <a:avLst/>
          </a:prstGeom>
          <a:noFill/>
          <a:ln/>
        </p:spPr>
        <p:txBody>
          <a:bodyPr wrap="square" rtlCol="0" anchor="ctr"/>
          <a:lstStyle/>
          <a:p>
            <a:pPr marL="0" indent="0">
              <a:buNone/>
            </a:pPr>
            <a:r>
              <a:rPr lang="en-US" sz="1800" b="1" dirty="0">
                <a:solidFill>
                  <a:srgbClr val="1B2A4A"/>
                </a:solidFill>
                <a:latin typeface="Calibri" pitchFamily="34" charset="0"/>
                <a:ea typeface="Calibri" pitchFamily="34" charset="-122"/>
                <a:cs typeface="Calibri" pitchFamily="34" charset="-120"/>
              </a:rPr>
              <a:t>Improving Employability Prospects</a:t>
            </a:r>
            <a:endParaRPr lang="en-US" sz="1800" dirty="0"/>
          </a:p>
        </p:txBody>
      </p:sp>
      <p:sp>
        <p:nvSpPr>
          <p:cNvPr id="21" name="Text 19"/>
          <p:cNvSpPr/>
          <p:nvPr/>
        </p:nvSpPr>
        <p:spPr>
          <a:xfrm>
            <a:off x="4828032" y="1865376"/>
            <a:ext cx="3840480" cy="274320"/>
          </a:xfrm>
          <a:prstGeom prst="rect">
            <a:avLst/>
          </a:prstGeom>
          <a:noFill/>
          <a:ln/>
        </p:spPr>
        <p:txBody>
          <a:bodyPr wrap="square" rtlCol="0" anchor="ctr"/>
          <a:lstStyle/>
          <a:p>
            <a:pPr marL="0" indent="0">
              <a:buNone/>
            </a:pPr>
            <a:r>
              <a:rPr lang="en-US" sz="1500" i="1" dirty="0">
                <a:solidFill>
                  <a:srgbClr val="1A6B72"/>
                </a:solidFill>
                <a:latin typeface="Calibri" pitchFamily="34" charset="0"/>
                <a:ea typeface="Calibri" pitchFamily="34" charset="-122"/>
                <a:cs typeface="Calibri" pitchFamily="34" charset="-120"/>
              </a:rPr>
              <a:t>→ Code 4</a:t>
            </a:r>
            <a:endParaRPr lang="en-US" sz="1500" dirty="0"/>
          </a:p>
        </p:txBody>
      </p:sp>
      <p:sp>
        <p:nvSpPr>
          <p:cNvPr id="22" name="Shape 20"/>
          <p:cNvSpPr/>
          <p:nvPr/>
        </p:nvSpPr>
        <p:spPr>
          <a:xfrm>
            <a:off x="4663440" y="2304288"/>
            <a:ext cx="4133088" cy="877824"/>
          </a:xfrm>
          <a:prstGeom prst="rect">
            <a:avLst/>
          </a:prstGeom>
          <a:solidFill>
            <a:srgbClr val="EAF5EF"/>
          </a:solidFill>
          <a:ln w="19050">
            <a:solidFill>
              <a:srgbClr val="1A6B72"/>
            </a:solidFill>
            <a:prstDash val="solid"/>
          </a:ln>
        </p:spPr>
        <p:txBody>
          <a:bodyPr/>
          <a:lstStyle/>
          <a:p>
            <a:endParaRPr lang="en-GB"/>
          </a:p>
        </p:txBody>
      </p:sp>
      <p:sp>
        <p:nvSpPr>
          <p:cNvPr id="23" name="Shape 21"/>
          <p:cNvSpPr/>
          <p:nvPr/>
        </p:nvSpPr>
        <p:spPr>
          <a:xfrm>
            <a:off x="4663440" y="2304288"/>
            <a:ext cx="91440" cy="877824"/>
          </a:xfrm>
          <a:prstGeom prst="rect">
            <a:avLst/>
          </a:prstGeom>
          <a:solidFill>
            <a:srgbClr val="1A6B72"/>
          </a:solidFill>
          <a:ln w="12700">
            <a:solidFill>
              <a:srgbClr val="1A6B72"/>
            </a:solidFill>
            <a:prstDash val="solid"/>
          </a:ln>
        </p:spPr>
        <p:txBody>
          <a:bodyPr/>
          <a:lstStyle/>
          <a:p>
            <a:endParaRPr lang="en-GB"/>
          </a:p>
        </p:txBody>
      </p:sp>
      <p:sp>
        <p:nvSpPr>
          <p:cNvPr id="24" name="Text 22"/>
          <p:cNvSpPr/>
          <p:nvPr/>
        </p:nvSpPr>
        <p:spPr>
          <a:xfrm>
            <a:off x="4828032" y="2377440"/>
            <a:ext cx="3840480" cy="457200"/>
          </a:xfrm>
          <a:prstGeom prst="rect">
            <a:avLst/>
          </a:prstGeom>
          <a:noFill/>
          <a:ln/>
        </p:spPr>
        <p:txBody>
          <a:bodyPr wrap="square" rtlCol="0" anchor="ctr"/>
          <a:lstStyle/>
          <a:p>
            <a:pPr marL="0" indent="0">
              <a:buNone/>
            </a:pPr>
            <a:r>
              <a:rPr lang="en-US" sz="1800" b="1" dirty="0">
                <a:solidFill>
                  <a:srgbClr val="1B2A4A"/>
                </a:solidFill>
                <a:latin typeface="Calibri" pitchFamily="34" charset="0"/>
                <a:ea typeface="Calibri" pitchFamily="34" charset="-122"/>
                <a:cs typeface="Calibri" pitchFamily="34" charset="-120"/>
              </a:rPr>
              <a:t>Teaching Beyond Standard Academic Practice</a:t>
            </a:r>
            <a:endParaRPr lang="en-US" sz="1800" dirty="0"/>
          </a:p>
        </p:txBody>
      </p:sp>
      <p:sp>
        <p:nvSpPr>
          <p:cNvPr id="25" name="Text 23"/>
          <p:cNvSpPr/>
          <p:nvPr/>
        </p:nvSpPr>
        <p:spPr>
          <a:xfrm>
            <a:off x="4828032" y="2852928"/>
            <a:ext cx="3840480" cy="274320"/>
          </a:xfrm>
          <a:prstGeom prst="rect">
            <a:avLst/>
          </a:prstGeom>
          <a:noFill/>
          <a:ln/>
        </p:spPr>
        <p:txBody>
          <a:bodyPr wrap="square" rtlCol="0" anchor="ctr"/>
          <a:lstStyle/>
          <a:p>
            <a:pPr marL="0" indent="0">
              <a:buNone/>
            </a:pPr>
            <a:r>
              <a:rPr lang="en-US" sz="1500" i="1" dirty="0">
                <a:solidFill>
                  <a:srgbClr val="1A6B72"/>
                </a:solidFill>
                <a:latin typeface="Calibri" pitchFamily="34" charset="0"/>
                <a:ea typeface="Calibri" pitchFamily="34" charset="-122"/>
                <a:cs typeface="Calibri" pitchFamily="34" charset="-120"/>
              </a:rPr>
              <a:t>→ Codes 1, 2, 3</a:t>
            </a:r>
            <a:endParaRPr lang="en-US" sz="1500" dirty="0"/>
          </a:p>
        </p:txBody>
      </p:sp>
      <p:sp>
        <p:nvSpPr>
          <p:cNvPr id="26" name="Shape 24"/>
          <p:cNvSpPr/>
          <p:nvPr/>
        </p:nvSpPr>
        <p:spPr>
          <a:xfrm>
            <a:off x="4663440" y="3291840"/>
            <a:ext cx="4133088" cy="877824"/>
          </a:xfrm>
          <a:prstGeom prst="rect">
            <a:avLst/>
          </a:prstGeom>
          <a:solidFill>
            <a:srgbClr val="EAF5EF"/>
          </a:solidFill>
          <a:ln w="19050">
            <a:solidFill>
              <a:srgbClr val="1A6B72"/>
            </a:solidFill>
            <a:prstDash val="solid"/>
          </a:ln>
        </p:spPr>
        <p:txBody>
          <a:bodyPr/>
          <a:lstStyle/>
          <a:p>
            <a:endParaRPr lang="en-GB"/>
          </a:p>
        </p:txBody>
      </p:sp>
      <p:sp>
        <p:nvSpPr>
          <p:cNvPr id="27" name="Shape 25"/>
          <p:cNvSpPr/>
          <p:nvPr/>
        </p:nvSpPr>
        <p:spPr>
          <a:xfrm>
            <a:off x="4663440" y="3291840"/>
            <a:ext cx="91440" cy="877824"/>
          </a:xfrm>
          <a:prstGeom prst="rect">
            <a:avLst/>
          </a:prstGeom>
          <a:solidFill>
            <a:srgbClr val="1A6B72"/>
          </a:solidFill>
          <a:ln w="12700">
            <a:solidFill>
              <a:srgbClr val="1A6B72"/>
            </a:solidFill>
            <a:prstDash val="solid"/>
          </a:ln>
        </p:spPr>
        <p:txBody>
          <a:bodyPr/>
          <a:lstStyle/>
          <a:p>
            <a:endParaRPr lang="en-GB"/>
          </a:p>
        </p:txBody>
      </p:sp>
      <p:sp>
        <p:nvSpPr>
          <p:cNvPr id="28" name="Text 26"/>
          <p:cNvSpPr/>
          <p:nvPr/>
        </p:nvSpPr>
        <p:spPr>
          <a:xfrm>
            <a:off x="4828032" y="3364992"/>
            <a:ext cx="3840480" cy="457200"/>
          </a:xfrm>
          <a:prstGeom prst="rect">
            <a:avLst/>
          </a:prstGeom>
          <a:noFill/>
          <a:ln/>
        </p:spPr>
        <p:txBody>
          <a:bodyPr wrap="square" rtlCol="0" anchor="ctr"/>
          <a:lstStyle/>
          <a:p>
            <a:pPr marL="0" indent="0">
              <a:buNone/>
            </a:pPr>
            <a:r>
              <a:rPr lang="en-US" sz="1800" b="1" dirty="0">
                <a:solidFill>
                  <a:srgbClr val="1B2A4A"/>
                </a:solidFill>
                <a:latin typeface="Calibri" pitchFamily="34" charset="0"/>
                <a:ea typeface="Calibri" pitchFamily="34" charset="-122"/>
                <a:cs typeface="Calibri" pitchFamily="34" charset="-120"/>
              </a:rPr>
              <a:t>Admiration &amp; Respect for Lecturer</a:t>
            </a:r>
            <a:endParaRPr lang="en-US" sz="1800" dirty="0"/>
          </a:p>
        </p:txBody>
      </p:sp>
      <p:sp>
        <p:nvSpPr>
          <p:cNvPr id="29" name="Text 27"/>
          <p:cNvSpPr/>
          <p:nvPr/>
        </p:nvSpPr>
        <p:spPr>
          <a:xfrm>
            <a:off x="4828032" y="3840480"/>
            <a:ext cx="3840480" cy="274320"/>
          </a:xfrm>
          <a:prstGeom prst="rect">
            <a:avLst/>
          </a:prstGeom>
          <a:noFill/>
          <a:ln/>
        </p:spPr>
        <p:txBody>
          <a:bodyPr wrap="square" rtlCol="0" anchor="ctr"/>
          <a:lstStyle/>
          <a:p>
            <a:pPr marL="0" indent="0">
              <a:buNone/>
            </a:pPr>
            <a:r>
              <a:rPr lang="en-US" sz="1500" i="1" dirty="0">
                <a:solidFill>
                  <a:srgbClr val="1A6B72"/>
                </a:solidFill>
                <a:latin typeface="Calibri" pitchFamily="34" charset="0"/>
                <a:ea typeface="Calibri" pitchFamily="34" charset="-122"/>
                <a:cs typeface="Calibri" pitchFamily="34" charset="-120"/>
              </a:rPr>
              <a:t>→ Code 5</a:t>
            </a:r>
            <a:endParaRPr lang="en-US" sz="1500" dirty="0"/>
          </a:p>
        </p:txBody>
      </p:sp>
      <p:sp>
        <p:nvSpPr>
          <p:cNvPr id="30" name="Shape 28"/>
          <p:cNvSpPr/>
          <p:nvPr/>
        </p:nvSpPr>
        <p:spPr>
          <a:xfrm>
            <a:off x="347472" y="4407408"/>
            <a:ext cx="8449056" cy="603504"/>
          </a:xfrm>
          <a:prstGeom prst="rect">
            <a:avLst/>
          </a:prstGeom>
          <a:solidFill>
            <a:srgbClr val="1B2A4A"/>
          </a:solidFill>
          <a:ln w="12700">
            <a:solidFill>
              <a:srgbClr val="1B2A4A"/>
            </a:solidFill>
            <a:prstDash val="solid"/>
          </a:ln>
        </p:spPr>
        <p:txBody>
          <a:bodyPr/>
          <a:lstStyle/>
          <a:p>
            <a:endParaRPr lang="en-GB"/>
          </a:p>
        </p:txBody>
      </p:sp>
      <p:sp>
        <p:nvSpPr>
          <p:cNvPr id="31" name="Text 29"/>
          <p:cNvSpPr/>
          <p:nvPr/>
        </p:nvSpPr>
        <p:spPr>
          <a:xfrm>
            <a:off x="502920" y="4443984"/>
            <a:ext cx="8229600" cy="530352"/>
          </a:xfrm>
          <a:prstGeom prst="rect">
            <a:avLst/>
          </a:prstGeom>
          <a:noFill/>
          <a:ln/>
        </p:spPr>
        <p:txBody>
          <a:bodyPr wrap="square" rtlCol="0" anchor="ctr"/>
          <a:lstStyle/>
          <a:p>
            <a:pPr marL="0" indent="0">
              <a:buNone/>
            </a:pPr>
            <a:r>
              <a:rPr lang="en-US" sz="1800" b="1" dirty="0">
                <a:solidFill>
                  <a:srgbClr val="C9922A"/>
                </a:solidFill>
                <a:latin typeface="Calibri" pitchFamily="34" charset="0"/>
                <a:ea typeface="Calibri" pitchFamily="34" charset="-122"/>
                <a:cs typeface="Calibri" pitchFamily="34" charset="-120"/>
              </a:rPr>
              <a:t>Always keep your RESEARCH QUESTIONS at the forefront when moving from categories to themes.</a:t>
            </a:r>
            <a:endParaRPr lang="en-US" sz="1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15">
    <p:bg>
      <p:bgPr>
        <a:solidFill>
          <a:srgbClr val="EEF3F8"/>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73152"/>
            <a:ext cx="8412480" cy="512064"/>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Framework Analysis</a:t>
            </a:r>
            <a:endParaRPr lang="en-US" sz="2600" dirty="0"/>
          </a:p>
        </p:txBody>
      </p:sp>
      <p:sp>
        <p:nvSpPr>
          <p:cNvPr id="4" name="Text 2"/>
          <p:cNvSpPr/>
          <p:nvPr/>
        </p:nvSpPr>
        <p:spPr>
          <a:xfrm>
            <a:off x="365760" y="804672"/>
            <a:ext cx="5029200" cy="2148840"/>
          </a:xfrm>
          <a:prstGeom prst="rect">
            <a:avLst/>
          </a:prstGeom>
          <a:noFill/>
          <a:ln/>
        </p:spPr>
        <p:txBody>
          <a:bodyPr wrap="square" rtlCol="0" anchor="t"/>
          <a:lstStyle/>
          <a:p>
            <a:pPr marL="0" indent="0">
              <a:buNone/>
            </a:pPr>
            <a:r>
              <a:rPr lang="en-US" sz="1700" dirty="0">
                <a:solidFill>
                  <a:srgbClr val="1B2A4A"/>
                </a:solidFill>
                <a:latin typeface="Calibri" pitchFamily="34" charset="0"/>
                <a:ea typeface="Calibri" pitchFamily="34" charset="-122"/>
                <a:cs typeface="Calibri" pitchFamily="34" charset="-120"/>
              </a:rPr>
              <a:t>One way of processing qualitative data is to write structured summaries of what participants have said, thereby reducing the volume of information to be managed.</a:t>
            </a:r>
            <a:endParaRPr lang="en-US" sz="1700" dirty="0"/>
          </a:p>
          <a:p>
            <a:pPr marL="0" indent="0">
              <a:buNone/>
            </a:pPr>
            <a:endParaRPr lang="en-US" sz="1700" dirty="0"/>
          </a:p>
          <a:p>
            <a:pPr marL="0" indent="0">
              <a:buNone/>
            </a:pPr>
            <a:r>
              <a:rPr lang="en-US" sz="1700" dirty="0">
                <a:solidFill>
                  <a:srgbClr val="1B2A4A"/>
                </a:solidFill>
                <a:latin typeface="Calibri" pitchFamily="34" charset="0"/>
                <a:ea typeface="Calibri" pitchFamily="34" charset="-122"/>
                <a:cs typeface="Calibri" pitchFamily="34" charset="-120"/>
              </a:rPr>
              <a:t>The Framework Approach (Richie &amp; Lewis, 2003) uses tables to lay out summaries in a structured, systematic way — making patterns across cases and themes easier to identify.</a:t>
            </a:r>
            <a:endParaRPr lang="en-US" sz="1700" dirty="0"/>
          </a:p>
        </p:txBody>
      </p:sp>
      <p:pic>
        <p:nvPicPr>
          <p:cNvPr id="5" name="Image 0" descr="preencoded.png"/>
          <p:cNvPicPr>
            <a:picLocks noChangeAspect="1"/>
          </p:cNvPicPr>
          <p:nvPr/>
        </p:nvPicPr>
        <p:blipFill>
          <a:blip r:embed="rId3"/>
          <a:srcRect/>
          <a:stretch/>
        </p:blipFill>
        <p:spPr>
          <a:xfrm>
            <a:off x="5577840" y="749808"/>
            <a:ext cx="3291840" cy="2423160"/>
          </a:xfrm>
          <a:prstGeom prst="rect">
            <a:avLst/>
          </a:prstGeom>
        </p:spPr>
      </p:pic>
      <p:sp>
        <p:nvSpPr>
          <p:cNvPr id="6" name="Shape 3"/>
          <p:cNvSpPr/>
          <p:nvPr/>
        </p:nvSpPr>
        <p:spPr>
          <a:xfrm>
            <a:off x="347472" y="3273552"/>
            <a:ext cx="8449056" cy="402336"/>
          </a:xfrm>
          <a:prstGeom prst="rect">
            <a:avLst/>
          </a:prstGeom>
          <a:solidFill>
            <a:srgbClr val="1B2A4A"/>
          </a:solidFill>
          <a:ln w="12700">
            <a:solidFill>
              <a:srgbClr val="1B2A4A"/>
            </a:solidFill>
            <a:prstDash val="solid"/>
          </a:ln>
        </p:spPr>
        <p:txBody>
          <a:bodyPr/>
          <a:lstStyle/>
          <a:p>
            <a:endParaRPr lang="en-GB"/>
          </a:p>
        </p:txBody>
      </p:sp>
      <p:sp>
        <p:nvSpPr>
          <p:cNvPr id="7" name="Text 4"/>
          <p:cNvSpPr/>
          <p:nvPr/>
        </p:nvSpPr>
        <p:spPr>
          <a:xfrm>
            <a:off x="457200" y="3310128"/>
            <a:ext cx="8229600" cy="329184"/>
          </a:xfrm>
          <a:prstGeom prst="rect">
            <a:avLst/>
          </a:prstGeom>
          <a:noFill/>
          <a:ln/>
        </p:spPr>
        <p:txBody>
          <a:bodyPr wrap="square" rtlCol="0" anchor="ctr"/>
          <a:lstStyle/>
          <a:p>
            <a:pPr marL="0" indent="0">
              <a:buNone/>
            </a:pPr>
            <a:r>
              <a:rPr lang="en-US" sz="1700" b="1" dirty="0">
                <a:solidFill>
                  <a:srgbClr val="FFFFFF"/>
                </a:solidFill>
                <a:latin typeface="Calibri" pitchFamily="34" charset="0"/>
                <a:ea typeface="Calibri" pitchFamily="34" charset="-122"/>
                <a:cs typeface="Calibri" pitchFamily="34" charset="-120"/>
              </a:rPr>
              <a:t>The 5 Basic Steps of Thematic Analysis</a:t>
            </a:r>
            <a:endParaRPr lang="en-US" sz="1700" dirty="0"/>
          </a:p>
        </p:txBody>
      </p:sp>
      <p:sp>
        <p:nvSpPr>
          <p:cNvPr id="8" name="Shape 5"/>
          <p:cNvSpPr/>
          <p:nvPr/>
        </p:nvSpPr>
        <p:spPr>
          <a:xfrm>
            <a:off x="347472" y="3749040"/>
            <a:ext cx="1627632" cy="1261872"/>
          </a:xfrm>
          <a:prstGeom prst="rect">
            <a:avLst/>
          </a:prstGeom>
          <a:solidFill>
            <a:srgbClr val="2C4A7C"/>
          </a:solidFill>
          <a:ln w="12700">
            <a:solidFill>
              <a:srgbClr val="FFFFFF"/>
            </a:solidFill>
            <a:prstDash val="solid"/>
          </a:ln>
        </p:spPr>
        <p:txBody>
          <a:bodyPr/>
          <a:lstStyle/>
          <a:p>
            <a:endParaRPr lang="en-GB"/>
          </a:p>
        </p:txBody>
      </p:sp>
      <p:sp>
        <p:nvSpPr>
          <p:cNvPr id="9" name="Text 6"/>
          <p:cNvSpPr/>
          <p:nvPr/>
        </p:nvSpPr>
        <p:spPr>
          <a:xfrm>
            <a:off x="402336" y="3785616"/>
            <a:ext cx="1517904" cy="1188720"/>
          </a:xfrm>
          <a:prstGeom prst="rect">
            <a:avLst/>
          </a:prstGeom>
          <a:noFill/>
          <a:ln/>
        </p:spPr>
        <p:txBody>
          <a:bodyPr wrap="square" rtlCol="0" anchor="ctr"/>
          <a:lstStyle/>
          <a:p>
            <a:pPr marL="0" indent="0" algn="ctr">
              <a:buNone/>
            </a:pPr>
            <a:r>
              <a:rPr lang="en-US" sz="1400" dirty="0">
                <a:solidFill>
                  <a:srgbClr val="FFFFFF"/>
                </a:solidFill>
                <a:latin typeface="Calibri" pitchFamily="34" charset="0"/>
                <a:ea typeface="Calibri" pitchFamily="34" charset="-122"/>
                <a:cs typeface="Calibri" pitchFamily="34" charset="-120"/>
              </a:rPr>
              <a:t>1. Familiarise yourself with the data</a:t>
            </a:r>
            <a:endParaRPr lang="en-US" sz="1400" dirty="0"/>
          </a:p>
        </p:txBody>
      </p:sp>
      <p:sp>
        <p:nvSpPr>
          <p:cNvPr id="10" name="Shape 7"/>
          <p:cNvSpPr/>
          <p:nvPr/>
        </p:nvSpPr>
        <p:spPr>
          <a:xfrm>
            <a:off x="2039112" y="3749040"/>
            <a:ext cx="1627632" cy="1261872"/>
          </a:xfrm>
          <a:prstGeom prst="rect">
            <a:avLst/>
          </a:prstGeom>
          <a:solidFill>
            <a:srgbClr val="1A6B72"/>
          </a:solidFill>
          <a:ln w="12700">
            <a:solidFill>
              <a:srgbClr val="FFFFFF"/>
            </a:solidFill>
            <a:prstDash val="solid"/>
          </a:ln>
        </p:spPr>
        <p:txBody>
          <a:bodyPr/>
          <a:lstStyle/>
          <a:p>
            <a:endParaRPr lang="en-GB"/>
          </a:p>
        </p:txBody>
      </p:sp>
      <p:sp>
        <p:nvSpPr>
          <p:cNvPr id="11" name="Text 8"/>
          <p:cNvSpPr/>
          <p:nvPr/>
        </p:nvSpPr>
        <p:spPr>
          <a:xfrm>
            <a:off x="2093976" y="3785616"/>
            <a:ext cx="1517904" cy="1188720"/>
          </a:xfrm>
          <a:prstGeom prst="rect">
            <a:avLst/>
          </a:prstGeom>
          <a:noFill/>
          <a:ln/>
        </p:spPr>
        <p:txBody>
          <a:bodyPr wrap="square" rtlCol="0" anchor="ctr"/>
          <a:lstStyle/>
          <a:p>
            <a:pPr marL="0" indent="0" algn="ctr">
              <a:buNone/>
            </a:pPr>
            <a:r>
              <a:rPr lang="en-US" sz="1400" dirty="0">
                <a:solidFill>
                  <a:srgbClr val="FFFFFF"/>
                </a:solidFill>
                <a:latin typeface="Calibri" pitchFamily="34" charset="0"/>
                <a:ea typeface="Calibri" pitchFamily="34" charset="-122"/>
                <a:cs typeface="Calibri" pitchFamily="34" charset="-120"/>
              </a:rPr>
              <a:t>2. Generate initial codes</a:t>
            </a:r>
            <a:endParaRPr lang="en-US" sz="1400" dirty="0"/>
          </a:p>
        </p:txBody>
      </p:sp>
      <p:sp>
        <p:nvSpPr>
          <p:cNvPr id="12" name="Shape 9"/>
          <p:cNvSpPr/>
          <p:nvPr/>
        </p:nvSpPr>
        <p:spPr>
          <a:xfrm>
            <a:off x="3730752" y="3749040"/>
            <a:ext cx="1627632" cy="1261872"/>
          </a:xfrm>
          <a:prstGeom prst="rect">
            <a:avLst/>
          </a:prstGeom>
          <a:solidFill>
            <a:srgbClr val="2C4A7C"/>
          </a:solidFill>
          <a:ln w="12700">
            <a:solidFill>
              <a:srgbClr val="FFFFFF"/>
            </a:solidFill>
            <a:prstDash val="solid"/>
          </a:ln>
        </p:spPr>
        <p:txBody>
          <a:bodyPr/>
          <a:lstStyle/>
          <a:p>
            <a:endParaRPr lang="en-GB"/>
          </a:p>
        </p:txBody>
      </p:sp>
      <p:sp>
        <p:nvSpPr>
          <p:cNvPr id="13" name="Text 10"/>
          <p:cNvSpPr/>
          <p:nvPr/>
        </p:nvSpPr>
        <p:spPr>
          <a:xfrm>
            <a:off x="3785616" y="3785616"/>
            <a:ext cx="1517904" cy="1188720"/>
          </a:xfrm>
          <a:prstGeom prst="rect">
            <a:avLst/>
          </a:prstGeom>
          <a:noFill/>
          <a:ln/>
        </p:spPr>
        <p:txBody>
          <a:bodyPr wrap="square" rtlCol="0" anchor="ctr"/>
          <a:lstStyle/>
          <a:p>
            <a:pPr marL="0" indent="0" algn="ctr">
              <a:buNone/>
            </a:pPr>
            <a:r>
              <a:rPr lang="en-US" sz="1400" dirty="0">
                <a:solidFill>
                  <a:srgbClr val="FFFFFF"/>
                </a:solidFill>
                <a:latin typeface="Calibri" pitchFamily="34" charset="0"/>
                <a:ea typeface="Calibri" pitchFamily="34" charset="-122"/>
                <a:cs typeface="Calibri" pitchFamily="34" charset="-120"/>
              </a:rPr>
              <a:t>3. Search for themes</a:t>
            </a:r>
            <a:endParaRPr lang="en-US" sz="1400" dirty="0"/>
          </a:p>
        </p:txBody>
      </p:sp>
      <p:sp>
        <p:nvSpPr>
          <p:cNvPr id="14" name="Shape 11"/>
          <p:cNvSpPr/>
          <p:nvPr/>
        </p:nvSpPr>
        <p:spPr>
          <a:xfrm>
            <a:off x="5422392" y="3749040"/>
            <a:ext cx="1627632" cy="1261872"/>
          </a:xfrm>
          <a:prstGeom prst="rect">
            <a:avLst/>
          </a:prstGeom>
          <a:solidFill>
            <a:srgbClr val="1A6B72"/>
          </a:solidFill>
          <a:ln w="12700">
            <a:solidFill>
              <a:srgbClr val="FFFFFF"/>
            </a:solidFill>
            <a:prstDash val="solid"/>
          </a:ln>
        </p:spPr>
        <p:txBody>
          <a:bodyPr/>
          <a:lstStyle/>
          <a:p>
            <a:endParaRPr lang="en-GB"/>
          </a:p>
        </p:txBody>
      </p:sp>
      <p:sp>
        <p:nvSpPr>
          <p:cNvPr id="15" name="Text 12"/>
          <p:cNvSpPr/>
          <p:nvPr/>
        </p:nvSpPr>
        <p:spPr>
          <a:xfrm>
            <a:off x="5477256" y="3785616"/>
            <a:ext cx="1517904" cy="1188720"/>
          </a:xfrm>
          <a:prstGeom prst="rect">
            <a:avLst/>
          </a:prstGeom>
          <a:noFill/>
          <a:ln/>
        </p:spPr>
        <p:txBody>
          <a:bodyPr wrap="square" rtlCol="0" anchor="ctr"/>
          <a:lstStyle/>
          <a:p>
            <a:pPr marL="0" indent="0" algn="ctr">
              <a:buNone/>
            </a:pPr>
            <a:r>
              <a:rPr lang="en-US" sz="1400" dirty="0">
                <a:solidFill>
                  <a:srgbClr val="FFFFFF"/>
                </a:solidFill>
                <a:latin typeface="Calibri" pitchFamily="34" charset="0"/>
                <a:ea typeface="Calibri" pitchFamily="34" charset="-122"/>
                <a:cs typeface="Calibri" pitchFamily="34" charset="-120"/>
              </a:rPr>
              <a:t>4. Review and define themes</a:t>
            </a:r>
            <a:endParaRPr lang="en-US" sz="1400" dirty="0"/>
          </a:p>
        </p:txBody>
      </p:sp>
      <p:sp>
        <p:nvSpPr>
          <p:cNvPr id="16" name="Shape 13"/>
          <p:cNvSpPr/>
          <p:nvPr/>
        </p:nvSpPr>
        <p:spPr>
          <a:xfrm>
            <a:off x="7114032" y="3749040"/>
            <a:ext cx="1627632" cy="1261872"/>
          </a:xfrm>
          <a:prstGeom prst="rect">
            <a:avLst/>
          </a:prstGeom>
          <a:solidFill>
            <a:srgbClr val="2C4A7C"/>
          </a:solidFill>
          <a:ln w="12700">
            <a:solidFill>
              <a:srgbClr val="FFFFFF"/>
            </a:solidFill>
            <a:prstDash val="solid"/>
          </a:ln>
        </p:spPr>
        <p:txBody>
          <a:bodyPr/>
          <a:lstStyle/>
          <a:p>
            <a:endParaRPr lang="en-GB"/>
          </a:p>
        </p:txBody>
      </p:sp>
      <p:sp>
        <p:nvSpPr>
          <p:cNvPr id="17" name="Text 14"/>
          <p:cNvSpPr/>
          <p:nvPr/>
        </p:nvSpPr>
        <p:spPr>
          <a:xfrm>
            <a:off x="7168896" y="3785616"/>
            <a:ext cx="1517904" cy="1188720"/>
          </a:xfrm>
          <a:prstGeom prst="rect">
            <a:avLst/>
          </a:prstGeom>
          <a:noFill/>
          <a:ln/>
        </p:spPr>
        <p:txBody>
          <a:bodyPr wrap="square" rtlCol="0" anchor="ctr"/>
          <a:lstStyle/>
          <a:p>
            <a:pPr marL="0" indent="0" algn="ctr">
              <a:buNone/>
            </a:pPr>
            <a:r>
              <a:rPr lang="en-US" sz="1400" dirty="0">
                <a:solidFill>
                  <a:srgbClr val="FFFFFF"/>
                </a:solidFill>
                <a:latin typeface="Calibri" pitchFamily="34" charset="0"/>
                <a:ea typeface="Calibri" pitchFamily="34" charset="-122"/>
                <a:cs typeface="Calibri" pitchFamily="34" charset="-120"/>
              </a:rPr>
              <a:t>5. Name and write up themes</a:t>
            </a:r>
            <a:endParaRPr lang="en-US" sz="1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16">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73152"/>
            <a:ext cx="8412480" cy="512064"/>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What is Content Analysis?</a:t>
            </a:r>
            <a:endParaRPr lang="en-US" sz="2600" dirty="0"/>
          </a:p>
        </p:txBody>
      </p:sp>
      <p:sp>
        <p:nvSpPr>
          <p:cNvPr id="4" name="Shape 2"/>
          <p:cNvSpPr/>
          <p:nvPr/>
        </p:nvSpPr>
        <p:spPr>
          <a:xfrm>
            <a:off x="347472" y="804672"/>
            <a:ext cx="8449056" cy="1298448"/>
          </a:xfrm>
          <a:prstGeom prst="rect">
            <a:avLst/>
          </a:prstGeom>
          <a:solidFill>
            <a:srgbClr val="E8EFF7"/>
          </a:solidFill>
          <a:ln w="12700">
            <a:solidFill>
              <a:srgbClr val="C8D5E8"/>
            </a:solidFill>
            <a:prstDash val="solid"/>
          </a:ln>
        </p:spPr>
        <p:txBody>
          <a:bodyPr/>
          <a:lstStyle/>
          <a:p>
            <a:endParaRPr lang="en-GB"/>
          </a:p>
        </p:txBody>
      </p:sp>
      <p:sp>
        <p:nvSpPr>
          <p:cNvPr id="5" name="Shape 3"/>
          <p:cNvSpPr/>
          <p:nvPr/>
        </p:nvSpPr>
        <p:spPr>
          <a:xfrm>
            <a:off x="347472" y="804672"/>
            <a:ext cx="91440" cy="1298448"/>
          </a:xfrm>
          <a:prstGeom prst="rect">
            <a:avLst/>
          </a:prstGeom>
          <a:solidFill>
            <a:srgbClr val="2C4A7C"/>
          </a:solidFill>
          <a:ln w="12700">
            <a:solidFill>
              <a:srgbClr val="2C4A7C"/>
            </a:solidFill>
            <a:prstDash val="solid"/>
          </a:ln>
        </p:spPr>
        <p:txBody>
          <a:bodyPr/>
          <a:lstStyle/>
          <a:p>
            <a:endParaRPr lang="en-GB"/>
          </a:p>
        </p:txBody>
      </p:sp>
      <p:sp>
        <p:nvSpPr>
          <p:cNvPr id="6" name="Text 4"/>
          <p:cNvSpPr/>
          <p:nvPr/>
        </p:nvSpPr>
        <p:spPr>
          <a:xfrm>
            <a:off x="566928" y="877824"/>
            <a:ext cx="8229600" cy="347472"/>
          </a:xfrm>
          <a:prstGeom prst="rect">
            <a:avLst/>
          </a:prstGeom>
          <a:noFill/>
          <a:ln/>
        </p:spPr>
        <p:txBody>
          <a:bodyPr wrap="square" rtlCol="0" anchor="ctr"/>
          <a:lstStyle/>
          <a:p>
            <a:pPr marL="0" indent="0">
              <a:buNone/>
            </a:pPr>
            <a:r>
              <a:rPr lang="en-US" sz="1700" b="1" dirty="0">
                <a:solidFill>
                  <a:srgbClr val="2C4A7C"/>
                </a:solidFill>
                <a:latin typeface="Calibri" pitchFamily="34" charset="0"/>
                <a:ea typeface="Calibri" pitchFamily="34" charset="-122"/>
                <a:cs typeface="Calibri" pitchFamily="34" charset="-120"/>
              </a:rPr>
              <a:t>Shannon (2005)</a:t>
            </a:r>
            <a:endParaRPr lang="en-US" sz="1700" dirty="0"/>
          </a:p>
        </p:txBody>
      </p:sp>
      <p:sp>
        <p:nvSpPr>
          <p:cNvPr id="7" name="Text 5"/>
          <p:cNvSpPr/>
          <p:nvPr/>
        </p:nvSpPr>
        <p:spPr>
          <a:xfrm>
            <a:off x="566928" y="1261872"/>
            <a:ext cx="8138160" cy="768096"/>
          </a:xfrm>
          <a:prstGeom prst="rect">
            <a:avLst/>
          </a:prstGeom>
          <a:noFill/>
          <a:ln/>
        </p:spPr>
        <p:txBody>
          <a:bodyPr wrap="square" rtlCol="0" anchor="ctr"/>
          <a:lstStyle/>
          <a:p>
            <a:pPr marL="0" indent="0">
              <a:buNone/>
            </a:pPr>
            <a:r>
              <a:rPr lang="en-US" sz="1700" i="1" dirty="0">
                <a:solidFill>
                  <a:srgbClr val="1B2A4A"/>
                </a:solidFill>
                <a:latin typeface="Calibri" pitchFamily="34" charset="0"/>
                <a:ea typeface="Calibri" pitchFamily="34" charset="-122"/>
                <a:cs typeface="Calibri" pitchFamily="34" charset="-120"/>
              </a:rPr>
              <a:t>A research method for the subjective interpretation of text and data through the systematic classification process of coding and identifying themes or patterns.</a:t>
            </a:r>
            <a:endParaRPr lang="en-US" sz="1700" dirty="0"/>
          </a:p>
        </p:txBody>
      </p:sp>
      <p:sp>
        <p:nvSpPr>
          <p:cNvPr id="8" name="Shape 6"/>
          <p:cNvSpPr/>
          <p:nvPr/>
        </p:nvSpPr>
        <p:spPr>
          <a:xfrm>
            <a:off x="347472" y="2221992"/>
            <a:ext cx="8449056" cy="1298448"/>
          </a:xfrm>
          <a:prstGeom prst="rect">
            <a:avLst/>
          </a:prstGeom>
          <a:solidFill>
            <a:srgbClr val="FFFFFF"/>
          </a:solidFill>
          <a:ln w="12700">
            <a:solidFill>
              <a:srgbClr val="C8D5E8"/>
            </a:solidFill>
            <a:prstDash val="solid"/>
          </a:ln>
        </p:spPr>
        <p:txBody>
          <a:bodyPr/>
          <a:lstStyle/>
          <a:p>
            <a:endParaRPr lang="en-GB"/>
          </a:p>
        </p:txBody>
      </p:sp>
      <p:sp>
        <p:nvSpPr>
          <p:cNvPr id="9" name="Shape 7"/>
          <p:cNvSpPr/>
          <p:nvPr/>
        </p:nvSpPr>
        <p:spPr>
          <a:xfrm>
            <a:off x="347472" y="2221992"/>
            <a:ext cx="91440" cy="1298448"/>
          </a:xfrm>
          <a:prstGeom prst="rect">
            <a:avLst/>
          </a:prstGeom>
          <a:solidFill>
            <a:srgbClr val="2C4A7C"/>
          </a:solidFill>
          <a:ln w="12700">
            <a:solidFill>
              <a:srgbClr val="2C4A7C"/>
            </a:solidFill>
            <a:prstDash val="solid"/>
          </a:ln>
        </p:spPr>
        <p:txBody>
          <a:bodyPr/>
          <a:lstStyle/>
          <a:p>
            <a:endParaRPr lang="en-GB"/>
          </a:p>
        </p:txBody>
      </p:sp>
      <p:sp>
        <p:nvSpPr>
          <p:cNvPr id="10" name="Text 8"/>
          <p:cNvSpPr/>
          <p:nvPr/>
        </p:nvSpPr>
        <p:spPr>
          <a:xfrm>
            <a:off x="566928" y="2295144"/>
            <a:ext cx="8229600" cy="347472"/>
          </a:xfrm>
          <a:prstGeom prst="rect">
            <a:avLst/>
          </a:prstGeom>
          <a:noFill/>
          <a:ln/>
        </p:spPr>
        <p:txBody>
          <a:bodyPr wrap="square" rtlCol="0" anchor="ctr"/>
          <a:lstStyle/>
          <a:p>
            <a:pPr marL="0" indent="0">
              <a:buNone/>
            </a:pPr>
            <a:r>
              <a:rPr lang="en-US" sz="1700" b="1" dirty="0">
                <a:solidFill>
                  <a:srgbClr val="2C4A7C"/>
                </a:solidFill>
                <a:latin typeface="Calibri" pitchFamily="34" charset="0"/>
                <a:ea typeface="Calibri" pitchFamily="34" charset="-122"/>
                <a:cs typeface="Calibri" pitchFamily="34" charset="-120"/>
              </a:rPr>
              <a:t>Mayring (2000)</a:t>
            </a:r>
            <a:endParaRPr lang="en-US" sz="1700" dirty="0"/>
          </a:p>
        </p:txBody>
      </p:sp>
      <p:sp>
        <p:nvSpPr>
          <p:cNvPr id="11" name="Text 9"/>
          <p:cNvSpPr/>
          <p:nvPr/>
        </p:nvSpPr>
        <p:spPr>
          <a:xfrm>
            <a:off x="566928" y="2679192"/>
            <a:ext cx="8138160" cy="768096"/>
          </a:xfrm>
          <a:prstGeom prst="rect">
            <a:avLst/>
          </a:prstGeom>
          <a:noFill/>
          <a:ln/>
        </p:spPr>
        <p:txBody>
          <a:bodyPr wrap="square" rtlCol="0" anchor="ctr"/>
          <a:lstStyle/>
          <a:p>
            <a:pPr marL="0" indent="0">
              <a:buNone/>
            </a:pPr>
            <a:r>
              <a:rPr lang="en-US" sz="1700" i="1" dirty="0">
                <a:solidFill>
                  <a:srgbClr val="1B2A4A"/>
                </a:solidFill>
                <a:latin typeface="Calibri" pitchFamily="34" charset="0"/>
                <a:ea typeface="Calibri" pitchFamily="34" charset="-122"/>
                <a:cs typeface="Calibri" pitchFamily="34" charset="-120"/>
              </a:rPr>
              <a:t>An approach of empirical, methodologically controlled analysis of texts within their context of communication, following content analytic rules and step-by-step models, without rash quantification.</a:t>
            </a:r>
            <a:endParaRPr lang="en-US" sz="1700" dirty="0"/>
          </a:p>
        </p:txBody>
      </p:sp>
      <p:sp>
        <p:nvSpPr>
          <p:cNvPr id="12" name="Shape 10"/>
          <p:cNvSpPr/>
          <p:nvPr/>
        </p:nvSpPr>
        <p:spPr>
          <a:xfrm>
            <a:off x="347472" y="3639312"/>
            <a:ext cx="8449056" cy="1298448"/>
          </a:xfrm>
          <a:prstGeom prst="rect">
            <a:avLst/>
          </a:prstGeom>
          <a:solidFill>
            <a:srgbClr val="E8EFF7"/>
          </a:solidFill>
          <a:ln w="12700">
            <a:solidFill>
              <a:srgbClr val="C8D5E8"/>
            </a:solidFill>
            <a:prstDash val="solid"/>
          </a:ln>
        </p:spPr>
        <p:txBody>
          <a:bodyPr/>
          <a:lstStyle/>
          <a:p>
            <a:endParaRPr lang="en-GB"/>
          </a:p>
        </p:txBody>
      </p:sp>
      <p:sp>
        <p:nvSpPr>
          <p:cNvPr id="13" name="Shape 11"/>
          <p:cNvSpPr/>
          <p:nvPr/>
        </p:nvSpPr>
        <p:spPr>
          <a:xfrm>
            <a:off x="347472" y="3639312"/>
            <a:ext cx="91440" cy="1298448"/>
          </a:xfrm>
          <a:prstGeom prst="rect">
            <a:avLst/>
          </a:prstGeom>
          <a:solidFill>
            <a:srgbClr val="2C4A7C"/>
          </a:solidFill>
          <a:ln w="12700">
            <a:solidFill>
              <a:srgbClr val="2C4A7C"/>
            </a:solidFill>
            <a:prstDash val="solid"/>
          </a:ln>
        </p:spPr>
        <p:txBody>
          <a:bodyPr/>
          <a:lstStyle/>
          <a:p>
            <a:endParaRPr lang="en-GB"/>
          </a:p>
        </p:txBody>
      </p:sp>
      <p:sp>
        <p:nvSpPr>
          <p:cNvPr id="14" name="Text 12"/>
          <p:cNvSpPr/>
          <p:nvPr/>
        </p:nvSpPr>
        <p:spPr>
          <a:xfrm>
            <a:off x="566928" y="3712464"/>
            <a:ext cx="8229600" cy="347472"/>
          </a:xfrm>
          <a:prstGeom prst="rect">
            <a:avLst/>
          </a:prstGeom>
          <a:noFill/>
          <a:ln/>
        </p:spPr>
        <p:txBody>
          <a:bodyPr wrap="square" rtlCol="0" anchor="ctr"/>
          <a:lstStyle/>
          <a:p>
            <a:pPr marL="0" indent="0">
              <a:buNone/>
            </a:pPr>
            <a:r>
              <a:rPr lang="en-US" sz="1700" b="1" dirty="0">
                <a:solidFill>
                  <a:srgbClr val="2C4A7C"/>
                </a:solidFill>
                <a:latin typeface="Calibri" pitchFamily="34" charset="0"/>
                <a:ea typeface="Calibri" pitchFamily="34" charset="-122"/>
                <a:cs typeface="Calibri" pitchFamily="34" charset="-120"/>
              </a:rPr>
              <a:t>Kaid; Patton; Zhang &amp; Wildenmuth</a:t>
            </a:r>
            <a:endParaRPr lang="en-US" sz="1700" dirty="0"/>
          </a:p>
        </p:txBody>
      </p:sp>
      <p:sp>
        <p:nvSpPr>
          <p:cNvPr id="15" name="Text 13"/>
          <p:cNvSpPr/>
          <p:nvPr/>
        </p:nvSpPr>
        <p:spPr>
          <a:xfrm>
            <a:off x="566928" y="4096512"/>
            <a:ext cx="8138160" cy="768096"/>
          </a:xfrm>
          <a:prstGeom prst="rect">
            <a:avLst/>
          </a:prstGeom>
          <a:noFill/>
          <a:ln/>
        </p:spPr>
        <p:txBody>
          <a:bodyPr wrap="square" rtlCol="0" anchor="ctr"/>
          <a:lstStyle/>
          <a:p>
            <a:pPr marL="0" indent="0">
              <a:buNone/>
            </a:pPr>
            <a:r>
              <a:rPr lang="en-US" sz="1700" i="1" dirty="0">
                <a:solidFill>
                  <a:srgbClr val="1B2A4A"/>
                </a:solidFill>
                <a:latin typeface="Calibri" pitchFamily="34" charset="0"/>
                <a:ea typeface="Calibri" pitchFamily="34" charset="-122"/>
                <a:cs typeface="Calibri" pitchFamily="34" charset="-120"/>
              </a:rPr>
              <a:t>Allows researchers to understand social reality in a subjective yet scientific manner; explores meanings underlying messages; and is inductive — grounding examination of themes and inferences in data.</a:t>
            </a:r>
            <a:endParaRPr lang="en-US" sz="17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17">
    <p:bg>
      <p:bgPr>
        <a:solidFill>
          <a:srgbClr val="FFF8EC"/>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73152"/>
            <a:ext cx="8412480" cy="512064"/>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Preparing &amp; Managing Your Data Set</a:t>
            </a:r>
            <a:endParaRPr lang="en-US" sz="2600" dirty="0"/>
          </a:p>
        </p:txBody>
      </p:sp>
      <p:pic>
        <p:nvPicPr>
          <p:cNvPr id="4" name="Image 0" descr="preencoded.png"/>
          <p:cNvPicPr>
            <a:picLocks noChangeAspect="1"/>
          </p:cNvPicPr>
          <p:nvPr/>
        </p:nvPicPr>
        <p:blipFill>
          <a:blip r:embed="rId3"/>
          <a:srcRect/>
          <a:stretch/>
        </p:blipFill>
        <p:spPr>
          <a:xfrm>
            <a:off x="347472" y="786384"/>
            <a:ext cx="3474720" cy="2633472"/>
          </a:xfrm>
          <a:prstGeom prst="rect">
            <a:avLst/>
          </a:prstGeom>
        </p:spPr>
      </p:pic>
      <p:sp>
        <p:nvSpPr>
          <p:cNvPr id="5" name="Shape 2"/>
          <p:cNvSpPr/>
          <p:nvPr/>
        </p:nvSpPr>
        <p:spPr>
          <a:xfrm>
            <a:off x="4041648" y="786384"/>
            <a:ext cx="4754880" cy="969264"/>
          </a:xfrm>
          <a:prstGeom prst="rect">
            <a:avLst/>
          </a:prstGeom>
          <a:solidFill>
            <a:srgbClr val="FFFFFF"/>
          </a:solidFill>
          <a:ln w="12700">
            <a:solidFill>
              <a:srgbClr val="C8D5E8"/>
            </a:solidFill>
            <a:prstDash val="solid"/>
          </a:ln>
        </p:spPr>
        <p:txBody>
          <a:bodyPr/>
          <a:lstStyle/>
          <a:p>
            <a:endParaRPr lang="en-GB"/>
          </a:p>
        </p:txBody>
      </p:sp>
      <p:sp>
        <p:nvSpPr>
          <p:cNvPr id="6" name="Shape 3"/>
          <p:cNvSpPr/>
          <p:nvPr/>
        </p:nvSpPr>
        <p:spPr>
          <a:xfrm>
            <a:off x="4041648" y="786384"/>
            <a:ext cx="91440" cy="969264"/>
          </a:xfrm>
          <a:prstGeom prst="rect">
            <a:avLst/>
          </a:prstGeom>
          <a:solidFill>
            <a:srgbClr val="C9922A"/>
          </a:solidFill>
          <a:ln w="12700">
            <a:solidFill>
              <a:srgbClr val="C9922A"/>
            </a:solidFill>
            <a:prstDash val="solid"/>
          </a:ln>
        </p:spPr>
        <p:txBody>
          <a:bodyPr/>
          <a:lstStyle/>
          <a:p>
            <a:endParaRPr lang="en-GB"/>
          </a:p>
        </p:txBody>
      </p:sp>
      <p:sp>
        <p:nvSpPr>
          <p:cNvPr id="7" name="Text 4"/>
          <p:cNvSpPr/>
          <p:nvPr/>
        </p:nvSpPr>
        <p:spPr>
          <a:xfrm>
            <a:off x="4279392" y="859536"/>
            <a:ext cx="4389120" cy="365760"/>
          </a:xfrm>
          <a:prstGeom prst="rect">
            <a:avLst/>
          </a:prstGeom>
          <a:noFill/>
          <a:ln/>
        </p:spPr>
        <p:txBody>
          <a:bodyPr wrap="square" rtlCol="0" anchor="ctr"/>
          <a:lstStyle/>
          <a:p>
            <a:pPr marL="0" indent="0">
              <a:buNone/>
            </a:pPr>
            <a:r>
              <a:rPr lang="en-US" sz="1900" b="1" dirty="0">
                <a:solidFill>
                  <a:srgbClr val="1B2A4A"/>
                </a:solidFill>
                <a:latin typeface="Calibri" pitchFamily="34" charset="0"/>
                <a:ea typeface="Calibri" pitchFamily="34" charset="-122"/>
                <a:cs typeface="Calibri" pitchFamily="34" charset="-120"/>
              </a:rPr>
              <a:t>Leave Large Margins</a:t>
            </a:r>
            <a:endParaRPr lang="en-US" sz="1900" dirty="0"/>
          </a:p>
        </p:txBody>
      </p:sp>
      <p:sp>
        <p:nvSpPr>
          <p:cNvPr id="8" name="Text 5"/>
          <p:cNvSpPr/>
          <p:nvPr/>
        </p:nvSpPr>
        <p:spPr>
          <a:xfrm>
            <a:off x="4279392" y="1261872"/>
            <a:ext cx="4389120" cy="438912"/>
          </a:xfrm>
          <a:prstGeom prst="rect">
            <a:avLst/>
          </a:prstGeom>
          <a:noFill/>
          <a:ln/>
        </p:spPr>
        <p:txBody>
          <a:bodyPr wrap="square" rtlCol="0" anchor="ctr"/>
          <a:lstStyle/>
          <a:p>
            <a:pPr marL="0" indent="0">
              <a:buNone/>
            </a:pPr>
            <a:r>
              <a:rPr lang="en-US" sz="1700" dirty="0">
                <a:solidFill>
                  <a:srgbClr val="1B2A4A"/>
                </a:solidFill>
                <a:latin typeface="Calibri" pitchFamily="34" charset="0"/>
                <a:ea typeface="Calibri" pitchFamily="34" charset="-122"/>
                <a:cs typeface="Calibri" pitchFamily="34" charset="-120"/>
              </a:rPr>
              <a:t>Space for annotations, memos and marginal notes is essential during immersion.</a:t>
            </a:r>
            <a:endParaRPr lang="en-US" sz="1700" dirty="0"/>
          </a:p>
        </p:txBody>
      </p:sp>
      <p:sp>
        <p:nvSpPr>
          <p:cNvPr id="9" name="Shape 6"/>
          <p:cNvSpPr/>
          <p:nvPr/>
        </p:nvSpPr>
        <p:spPr>
          <a:xfrm>
            <a:off x="4041648" y="1865376"/>
            <a:ext cx="4754880" cy="969264"/>
          </a:xfrm>
          <a:prstGeom prst="rect">
            <a:avLst/>
          </a:prstGeom>
          <a:solidFill>
            <a:srgbClr val="FFFFFF"/>
          </a:solidFill>
          <a:ln w="12700">
            <a:solidFill>
              <a:srgbClr val="C8D5E8"/>
            </a:solidFill>
            <a:prstDash val="solid"/>
          </a:ln>
        </p:spPr>
        <p:txBody>
          <a:bodyPr/>
          <a:lstStyle/>
          <a:p>
            <a:endParaRPr lang="en-GB"/>
          </a:p>
        </p:txBody>
      </p:sp>
      <p:sp>
        <p:nvSpPr>
          <p:cNvPr id="10" name="Shape 7"/>
          <p:cNvSpPr/>
          <p:nvPr/>
        </p:nvSpPr>
        <p:spPr>
          <a:xfrm>
            <a:off x="4041648" y="1865376"/>
            <a:ext cx="91440" cy="969264"/>
          </a:xfrm>
          <a:prstGeom prst="rect">
            <a:avLst/>
          </a:prstGeom>
          <a:solidFill>
            <a:srgbClr val="C9922A"/>
          </a:solidFill>
          <a:ln w="12700">
            <a:solidFill>
              <a:srgbClr val="C9922A"/>
            </a:solidFill>
            <a:prstDash val="solid"/>
          </a:ln>
        </p:spPr>
        <p:txBody>
          <a:bodyPr/>
          <a:lstStyle/>
          <a:p>
            <a:endParaRPr lang="en-GB"/>
          </a:p>
        </p:txBody>
      </p:sp>
      <p:sp>
        <p:nvSpPr>
          <p:cNvPr id="11" name="Text 8"/>
          <p:cNvSpPr/>
          <p:nvPr/>
        </p:nvSpPr>
        <p:spPr>
          <a:xfrm>
            <a:off x="4279392" y="1938528"/>
            <a:ext cx="4389120" cy="365760"/>
          </a:xfrm>
          <a:prstGeom prst="rect">
            <a:avLst/>
          </a:prstGeom>
          <a:noFill/>
          <a:ln/>
        </p:spPr>
        <p:txBody>
          <a:bodyPr wrap="square" rtlCol="0" anchor="ctr"/>
          <a:lstStyle/>
          <a:p>
            <a:pPr marL="0" indent="0">
              <a:buNone/>
            </a:pPr>
            <a:r>
              <a:rPr lang="en-US" sz="1900" b="1" dirty="0">
                <a:solidFill>
                  <a:srgbClr val="1B2A4A"/>
                </a:solidFill>
                <a:latin typeface="Calibri" pitchFamily="34" charset="0"/>
                <a:ea typeface="Calibri" pitchFamily="34" charset="-122"/>
                <a:cs typeface="Calibri" pitchFamily="34" charset="-120"/>
              </a:rPr>
              <a:t>Preserve Participant Language</a:t>
            </a:r>
            <a:endParaRPr lang="en-US" sz="1900" dirty="0"/>
          </a:p>
        </p:txBody>
      </p:sp>
      <p:sp>
        <p:nvSpPr>
          <p:cNvPr id="12" name="Text 9"/>
          <p:cNvSpPr/>
          <p:nvPr/>
        </p:nvSpPr>
        <p:spPr>
          <a:xfrm>
            <a:off x="4279392" y="2340864"/>
            <a:ext cx="4389120" cy="438912"/>
          </a:xfrm>
          <a:prstGeom prst="rect">
            <a:avLst/>
          </a:prstGeom>
          <a:noFill/>
          <a:ln/>
        </p:spPr>
        <p:txBody>
          <a:bodyPr wrap="square" rtlCol="0" anchor="ctr"/>
          <a:lstStyle/>
          <a:p>
            <a:pPr marL="0" indent="0">
              <a:buNone/>
            </a:pPr>
            <a:r>
              <a:rPr lang="en-US" sz="1700" dirty="0">
                <a:solidFill>
                  <a:srgbClr val="1B2A4A"/>
                </a:solidFill>
                <a:latin typeface="Calibri" pitchFamily="34" charset="0"/>
                <a:ea typeface="Calibri" pitchFamily="34" charset="-122"/>
                <a:cs typeface="Calibri" pitchFamily="34" charset="-120"/>
              </a:rPr>
              <a:t>Do not 'tidy' grammar or style — however tempting. Original wording carries meaning.</a:t>
            </a:r>
            <a:endParaRPr lang="en-US" sz="1700" dirty="0"/>
          </a:p>
        </p:txBody>
      </p:sp>
      <p:sp>
        <p:nvSpPr>
          <p:cNvPr id="13" name="Shape 10"/>
          <p:cNvSpPr/>
          <p:nvPr/>
        </p:nvSpPr>
        <p:spPr>
          <a:xfrm>
            <a:off x="4041648" y="2944368"/>
            <a:ext cx="4754880" cy="969264"/>
          </a:xfrm>
          <a:prstGeom prst="rect">
            <a:avLst/>
          </a:prstGeom>
          <a:solidFill>
            <a:srgbClr val="FFFFFF"/>
          </a:solidFill>
          <a:ln w="12700">
            <a:solidFill>
              <a:srgbClr val="C8D5E8"/>
            </a:solidFill>
            <a:prstDash val="solid"/>
          </a:ln>
        </p:spPr>
        <p:txBody>
          <a:bodyPr/>
          <a:lstStyle/>
          <a:p>
            <a:endParaRPr lang="en-GB"/>
          </a:p>
        </p:txBody>
      </p:sp>
      <p:sp>
        <p:nvSpPr>
          <p:cNvPr id="14" name="Shape 11"/>
          <p:cNvSpPr/>
          <p:nvPr/>
        </p:nvSpPr>
        <p:spPr>
          <a:xfrm>
            <a:off x="4041648" y="2944368"/>
            <a:ext cx="91440" cy="969264"/>
          </a:xfrm>
          <a:prstGeom prst="rect">
            <a:avLst/>
          </a:prstGeom>
          <a:solidFill>
            <a:srgbClr val="C9922A"/>
          </a:solidFill>
          <a:ln w="12700">
            <a:solidFill>
              <a:srgbClr val="C9922A"/>
            </a:solidFill>
            <a:prstDash val="solid"/>
          </a:ln>
        </p:spPr>
        <p:txBody>
          <a:bodyPr/>
          <a:lstStyle/>
          <a:p>
            <a:endParaRPr lang="en-GB"/>
          </a:p>
        </p:txBody>
      </p:sp>
      <p:sp>
        <p:nvSpPr>
          <p:cNvPr id="15" name="Text 12"/>
          <p:cNvSpPr/>
          <p:nvPr/>
        </p:nvSpPr>
        <p:spPr>
          <a:xfrm>
            <a:off x="4279392" y="3017520"/>
            <a:ext cx="4389120" cy="365760"/>
          </a:xfrm>
          <a:prstGeom prst="rect">
            <a:avLst/>
          </a:prstGeom>
          <a:noFill/>
          <a:ln/>
        </p:spPr>
        <p:txBody>
          <a:bodyPr wrap="square" rtlCol="0" anchor="ctr"/>
          <a:lstStyle/>
          <a:p>
            <a:pPr marL="0" indent="0">
              <a:buNone/>
            </a:pPr>
            <a:r>
              <a:rPr lang="en-US" sz="1900" b="1" dirty="0">
                <a:solidFill>
                  <a:srgbClr val="1B2A4A"/>
                </a:solidFill>
                <a:latin typeface="Calibri" pitchFamily="34" charset="0"/>
                <a:ea typeface="Calibri" pitchFamily="34" charset="-122"/>
                <a:cs typeface="Calibri" pitchFamily="34" charset="-120"/>
              </a:rPr>
              <a:t>Keep Field Notes Nearby</a:t>
            </a:r>
            <a:endParaRPr lang="en-US" sz="1900" dirty="0"/>
          </a:p>
        </p:txBody>
      </p:sp>
      <p:sp>
        <p:nvSpPr>
          <p:cNvPr id="16" name="Text 13"/>
          <p:cNvSpPr/>
          <p:nvPr/>
        </p:nvSpPr>
        <p:spPr>
          <a:xfrm>
            <a:off x="4279392" y="3419856"/>
            <a:ext cx="4389120" cy="438912"/>
          </a:xfrm>
          <a:prstGeom prst="rect">
            <a:avLst/>
          </a:prstGeom>
          <a:noFill/>
          <a:ln/>
        </p:spPr>
        <p:txBody>
          <a:bodyPr wrap="square" rtlCol="0" anchor="ctr"/>
          <a:lstStyle/>
          <a:p>
            <a:pPr marL="0" indent="0">
              <a:buNone/>
            </a:pPr>
            <a:r>
              <a:rPr lang="en-US" sz="1700" dirty="0">
                <a:solidFill>
                  <a:srgbClr val="1B2A4A"/>
                </a:solidFill>
                <a:latin typeface="Calibri" pitchFamily="34" charset="0"/>
                <a:ea typeface="Calibri" pitchFamily="34" charset="-122"/>
                <a:cs typeface="Calibri" pitchFamily="34" charset="-120"/>
              </a:rPr>
              <a:t>Refer to them constantly; context matters for interpretation.</a:t>
            </a:r>
            <a:endParaRPr lang="en-US" sz="1700" dirty="0"/>
          </a:p>
        </p:txBody>
      </p:sp>
      <p:sp>
        <p:nvSpPr>
          <p:cNvPr id="17" name="Shape 14"/>
          <p:cNvSpPr/>
          <p:nvPr/>
        </p:nvSpPr>
        <p:spPr>
          <a:xfrm>
            <a:off x="4041648" y="4023360"/>
            <a:ext cx="4754880" cy="969264"/>
          </a:xfrm>
          <a:prstGeom prst="rect">
            <a:avLst/>
          </a:prstGeom>
          <a:solidFill>
            <a:srgbClr val="FFFFFF"/>
          </a:solidFill>
          <a:ln w="12700">
            <a:solidFill>
              <a:srgbClr val="C8D5E8"/>
            </a:solidFill>
            <a:prstDash val="solid"/>
          </a:ln>
        </p:spPr>
        <p:txBody>
          <a:bodyPr/>
          <a:lstStyle/>
          <a:p>
            <a:endParaRPr lang="en-GB"/>
          </a:p>
        </p:txBody>
      </p:sp>
      <p:sp>
        <p:nvSpPr>
          <p:cNvPr id="18" name="Shape 15"/>
          <p:cNvSpPr/>
          <p:nvPr/>
        </p:nvSpPr>
        <p:spPr>
          <a:xfrm>
            <a:off x="4041648" y="4023360"/>
            <a:ext cx="91440" cy="969264"/>
          </a:xfrm>
          <a:prstGeom prst="rect">
            <a:avLst/>
          </a:prstGeom>
          <a:solidFill>
            <a:srgbClr val="C9922A"/>
          </a:solidFill>
          <a:ln w="12700">
            <a:solidFill>
              <a:srgbClr val="C9922A"/>
            </a:solidFill>
            <a:prstDash val="solid"/>
          </a:ln>
        </p:spPr>
        <p:txBody>
          <a:bodyPr/>
          <a:lstStyle/>
          <a:p>
            <a:endParaRPr lang="en-GB"/>
          </a:p>
        </p:txBody>
      </p:sp>
      <p:sp>
        <p:nvSpPr>
          <p:cNvPr id="19" name="Text 16"/>
          <p:cNvSpPr/>
          <p:nvPr/>
        </p:nvSpPr>
        <p:spPr>
          <a:xfrm>
            <a:off x="4279392" y="4096512"/>
            <a:ext cx="4389120" cy="365760"/>
          </a:xfrm>
          <a:prstGeom prst="rect">
            <a:avLst/>
          </a:prstGeom>
          <a:noFill/>
          <a:ln/>
        </p:spPr>
        <p:txBody>
          <a:bodyPr wrap="square" rtlCol="0" anchor="ctr"/>
          <a:lstStyle/>
          <a:p>
            <a:pPr marL="0" indent="0">
              <a:buNone/>
            </a:pPr>
            <a:r>
              <a:rPr lang="en-US" sz="1900" b="1" dirty="0">
                <a:solidFill>
                  <a:srgbClr val="1B2A4A"/>
                </a:solidFill>
                <a:latin typeface="Calibri" pitchFamily="34" charset="0"/>
                <a:ea typeface="Calibri" pitchFamily="34" charset="-122"/>
                <a:cs typeface="Calibri" pitchFamily="34" charset="-120"/>
              </a:rPr>
              <a:t>Write Early and Continuously</a:t>
            </a:r>
            <a:endParaRPr lang="en-US" sz="1900" dirty="0"/>
          </a:p>
        </p:txBody>
      </p:sp>
      <p:sp>
        <p:nvSpPr>
          <p:cNvPr id="20" name="Text 17"/>
          <p:cNvSpPr/>
          <p:nvPr/>
        </p:nvSpPr>
        <p:spPr>
          <a:xfrm>
            <a:off x="4279392" y="4498848"/>
            <a:ext cx="4389120" cy="438912"/>
          </a:xfrm>
          <a:prstGeom prst="rect">
            <a:avLst/>
          </a:prstGeom>
          <a:noFill/>
          <a:ln/>
        </p:spPr>
        <p:txBody>
          <a:bodyPr wrap="square" rtlCol="0" anchor="ctr"/>
          <a:lstStyle/>
          <a:p>
            <a:pPr marL="0" indent="0">
              <a:buNone/>
            </a:pPr>
            <a:r>
              <a:rPr lang="en-US" sz="1700" dirty="0">
                <a:solidFill>
                  <a:srgbClr val="1B2A4A"/>
                </a:solidFill>
                <a:latin typeface="Calibri" pitchFamily="34" charset="0"/>
                <a:ea typeface="Calibri" pitchFamily="34" charset="-122"/>
                <a:cs typeface="Calibri" pitchFamily="34" charset="-120"/>
              </a:rPr>
              <a:t>Record ideas, decisions and questions throughout — not only at the end.</a:t>
            </a:r>
            <a:endParaRPr lang="en-US" sz="17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18">
    <p:bg>
      <p:bgPr>
        <a:solidFill>
          <a:srgbClr val="1B2A4A"/>
        </a:solidFill>
        <a:effectLst/>
      </p:bgPr>
    </p:bg>
    <p:spTree>
      <p:nvGrpSpPr>
        <p:cNvPr id="1" name=""/>
        <p:cNvGrpSpPr/>
        <p:nvPr/>
      </p:nvGrpSpPr>
      <p:grpSpPr>
        <a:xfrm>
          <a:off x="0" y="0"/>
          <a:ext cx="0" cy="0"/>
          <a:chOff x="0" y="0"/>
          <a:chExt cx="0" cy="0"/>
        </a:xfrm>
      </p:grpSpPr>
      <p:sp>
        <p:nvSpPr>
          <p:cNvPr id="2" name="Text 0"/>
          <p:cNvSpPr/>
          <p:nvPr/>
        </p:nvSpPr>
        <p:spPr>
          <a:xfrm>
            <a:off x="457200" y="256032"/>
            <a:ext cx="8229600" cy="621792"/>
          </a:xfrm>
          <a:prstGeom prst="rect">
            <a:avLst/>
          </a:prstGeom>
          <a:noFill/>
          <a:ln/>
        </p:spPr>
        <p:txBody>
          <a:bodyPr wrap="square" rtlCol="0" anchor="ctr"/>
          <a:lstStyle/>
          <a:p>
            <a:pPr marL="0" indent="0">
              <a:buNone/>
            </a:pPr>
            <a:r>
              <a:rPr lang="en-US" sz="3400" b="1" dirty="0">
                <a:solidFill>
                  <a:srgbClr val="FFFFFF"/>
                </a:solidFill>
                <a:latin typeface="Calibri" pitchFamily="34" charset="0"/>
                <a:ea typeface="Calibri" pitchFamily="34" charset="-122"/>
                <a:cs typeface="Calibri" pitchFamily="34" charset="-120"/>
              </a:rPr>
              <a:t>Quality in Qualitative Research</a:t>
            </a:r>
            <a:endParaRPr lang="en-US" sz="3400" dirty="0"/>
          </a:p>
        </p:txBody>
      </p:sp>
      <p:sp>
        <p:nvSpPr>
          <p:cNvPr id="3" name="Text 1"/>
          <p:cNvSpPr/>
          <p:nvPr/>
        </p:nvSpPr>
        <p:spPr>
          <a:xfrm>
            <a:off x="457200" y="969264"/>
            <a:ext cx="8229600" cy="420624"/>
          </a:xfrm>
          <a:prstGeom prst="rect">
            <a:avLst/>
          </a:prstGeom>
          <a:noFill/>
          <a:ln/>
        </p:spPr>
        <p:txBody>
          <a:bodyPr wrap="square" rtlCol="0" anchor="ctr"/>
          <a:lstStyle/>
          <a:p>
            <a:pPr marL="0" indent="0">
              <a:buNone/>
            </a:pPr>
            <a:r>
              <a:rPr lang="en-US" sz="2200" b="1" dirty="0">
                <a:solidFill>
                  <a:srgbClr val="C9922A"/>
                </a:solidFill>
                <a:latin typeface="Calibri" pitchFamily="34" charset="0"/>
                <a:ea typeface="Calibri" pitchFamily="34" charset="-122"/>
                <a:cs typeface="Calibri" pitchFamily="34" charset="-120"/>
              </a:rPr>
              <a:t>Your analysis must be:</a:t>
            </a:r>
            <a:endParaRPr lang="en-US" sz="2200" dirty="0"/>
          </a:p>
        </p:txBody>
      </p:sp>
      <p:sp>
        <p:nvSpPr>
          <p:cNvPr id="4" name="Shape 2"/>
          <p:cNvSpPr/>
          <p:nvPr/>
        </p:nvSpPr>
        <p:spPr>
          <a:xfrm>
            <a:off x="347472" y="1536192"/>
            <a:ext cx="2816352" cy="3401568"/>
          </a:xfrm>
          <a:prstGeom prst="rect">
            <a:avLst/>
          </a:prstGeom>
          <a:solidFill>
            <a:srgbClr val="2C4A7C"/>
          </a:solidFill>
          <a:ln w="19050">
            <a:solidFill>
              <a:srgbClr val="C9922A"/>
            </a:solidFill>
            <a:prstDash val="solid"/>
          </a:ln>
        </p:spPr>
        <p:txBody>
          <a:bodyPr/>
          <a:lstStyle/>
          <a:p>
            <a:endParaRPr lang="en-GB"/>
          </a:p>
        </p:txBody>
      </p:sp>
      <p:sp>
        <p:nvSpPr>
          <p:cNvPr id="5" name="Text 3"/>
          <p:cNvSpPr/>
          <p:nvPr/>
        </p:nvSpPr>
        <p:spPr>
          <a:xfrm>
            <a:off x="475488" y="1664208"/>
            <a:ext cx="2560320" cy="502920"/>
          </a:xfrm>
          <a:prstGeom prst="rect">
            <a:avLst/>
          </a:prstGeom>
          <a:noFill/>
          <a:ln/>
        </p:spPr>
        <p:txBody>
          <a:bodyPr wrap="square" rtlCol="0" anchor="ctr"/>
          <a:lstStyle/>
          <a:p>
            <a:pPr marL="0" indent="0">
              <a:buNone/>
            </a:pPr>
            <a:r>
              <a:rPr lang="en-US" sz="2200" b="1" dirty="0">
                <a:solidFill>
                  <a:srgbClr val="C9922A"/>
                </a:solidFill>
                <a:latin typeface="Calibri" pitchFamily="34" charset="0"/>
                <a:ea typeface="Calibri" pitchFamily="34" charset="-122"/>
                <a:cs typeface="Calibri" pitchFamily="34" charset="-120"/>
              </a:rPr>
              <a:t>VALID</a:t>
            </a:r>
            <a:endParaRPr lang="en-US" sz="2200" dirty="0"/>
          </a:p>
        </p:txBody>
      </p:sp>
      <p:sp>
        <p:nvSpPr>
          <p:cNvPr id="6" name="Text 4"/>
          <p:cNvSpPr/>
          <p:nvPr/>
        </p:nvSpPr>
        <p:spPr>
          <a:xfrm>
            <a:off x="475488" y="2267712"/>
            <a:ext cx="2560320" cy="2542032"/>
          </a:xfrm>
          <a:prstGeom prst="rect">
            <a:avLst/>
          </a:prstGeom>
          <a:noFill/>
          <a:ln/>
        </p:spPr>
        <p:txBody>
          <a:bodyPr wrap="square" rtlCol="0" anchor="t"/>
          <a:lstStyle/>
          <a:p>
            <a:pPr marL="0" indent="0">
              <a:buNone/>
            </a:pPr>
            <a:r>
              <a:rPr lang="en-US" sz="1900" dirty="0">
                <a:solidFill>
                  <a:srgbClr val="FFFFFF"/>
                </a:solidFill>
                <a:latin typeface="Calibri" pitchFamily="34" charset="0"/>
                <a:ea typeface="Calibri" pitchFamily="34" charset="-122"/>
                <a:cs typeface="Calibri" pitchFamily="34" charset="-120"/>
              </a:rPr>
              <a:t>The account truly reflects what happened — it is accurate and true to participants' meanings.</a:t>
            </a:r>
            <a:endParaRPr lang="en-US" sz="1900" dirty="0"/>
          </a:p>
        </p:txBody>
      </p:sp>
      <p:sp>
        <p:nvSpPr>
          <p:cNvPr id="7" name="Shape 5"/>
          <p:cNvSpPr/>
          <p:nvPr/>
        </p:nvSpPr>
        <p:spPr>
          <a:xfrm>
            <a:off x="3291840" y="1536192"/>
            <a:ext cx="2816352" cy="3401568"/>
          </a:xfrm>
          <a:prstGeom prst="rect">
            <a:avLst/>
          </a:prstGeom>
          <a:solidFill>
            <a:srgbClr val="2C4A7C"/>
          </a:solidFill>
          <a:ln w="19050">
            <a:solidFill>
              <a:srgbClr val="C9922A"/>
            </a:solidFill>
            <a:prstDash val="solid"/>
          </a:ln>
        </p:spPr>
        <p:txBody>
          <a:bodyPr/>
          <a:lstStyle/>
          <a:p>
            <a:endParaRPr lang="en-GB"/>
          </a:p>
        </p:txBody>
      </p:sp>
      <p:sp>
        <p:nvSpPr>
          <p:cNvPr id="8" name="Text 6"/>
          <p:cNvSpPr/>
          <p:nvPr/>
        </p:nvSpPr>
        <p:spPr>
          <a:xfrm>
            <a:off x="3419856" y="1664208"/>
            <a:ext cx="2560320" cy="502920"/>
          </a:xfrm>
          <a:prstGeom prst="rect">
            <a:avLst/>
          </a:prstGeom>
          <a:noFill/>
          <a:ln/>
        </p:spPr>
        <p:txBody>
          <a:bodyPr wrap="square" rtlCol="0" anchor="ctr"/>
          <a:lstStyle/>
          <a:p>
            <a:pPr marL="0" indent="0">
              <a:buNone/>
            </a:pPr>
            <a:r>
              <a:rPr lang="en-US" sz="2200" b="1" dirty="0">
                <a:solidFill>
                  <a:srgbClr val="C9922A"/>
                </a:solidFill>
                <a:latin typeface="Calibri" pitchFamily="34" charset="0"/>
                <a:ea typeface="Calibri" pitchFamily="34" charset="-122"/>
                <a:cs typeface="Calibri" pitchFamily="34" charset="-120"/>
              </a:rPr>
              <a:t>RELIABLE</a:t>
            </a:r>
            <a:endParaRPr lang="en-US" sz="2200" dirty="0"/>
          </a:p>
        </p:txBody>
      </p:sp>
      <p:sp>
        <p:nvSpPr>
          <p:cNvPr id="9" name="Text 7"/>
          <p:cNvSpPr/>
          <p:nvPr/>
        </p:nvSpPr>
        <p:spPr>
          <a:xfrm>
            <a:off x="3419856" y="2267712"/>
            <a:ext cx="2560320" cy="2542032"/>
          </a:xfrm>
          <a:prstGeom prst="rect">
            <a:avLst/>
          </a:prstGeom>
          <a:noFill/>
          <a:ln/>
        </p:spPr>
        <p:txBody>
          <a:bodyPr wrap="square" rtlCol="0" anchor="t"/>
          <a:lstStyle/>
          <a:p>
            <a:pPr marL="0" indent="0">
              <a:buNone/>
            </a:pPr>
            <a:r>
              <a:rPr lang="en-US" sz="1900" dirty="0">
                <a:solidFill>
                  <a:srgbClr val="FFFFFF"/>
                </a:solidFill>
                <a:latin typeface="Calibri" pitchFamily="34" charset="0"/>
                <a:ea typeface="Calibri" pitchFamily="34" charset="-122"/>
                <a:cs typeface="Calibri" pitchFamily="34" charset="-120"/>
              </a:rPr>
              <a:t>The same results would be obtained if different researchers repeated the analysis on a similar group.</a:t>
            </a:r>
            <a:endParaRPr lang="en-US" sz="1900" dirty="0"/>
          </a:p>
        </p:txBody>
      </p:sp>
      <p:sp>
        <p:nvSpPr>
          <p:cNvPr id="10" name="Shape 8"/>
          <p:cNvSpPr/>
          <p:nvPr/>
        </p:nvSpPr>
        <p:spPr>
          <a:xfrm>
            <a:off x="6236208" y="1536192"/>
            <a:ext cx="2816352" cy="3401568"/>
          </a:xfrm>
          <a:prstGeom prst="rect">
            <a:avLst/>
          </a:prstGeom>
          <a:solidFill>
            <a:srgbClr val="2C4A7C"/>
          </a:solidFill>
          <a:ln w="19050">
            <a:solidFill>
              <a:srgbClr val="C9922A"/>
            </a:solidFill>
            <a:prstDash val="solid"/>
          </a:ln>
        </p:spPr>
        <p:txBody>
          <a:bodyPr/>
          <a:lstStyle/>
          <a:p>
            <a:endParaRPr lang="en-GB"/>
          </a:p>
        </p:txBody>
      </p:sp>
      <p:sp>
        <p:nvSpPr>
          <p:cNvPr id="11" name="Text 9"/>
          <p:cNvSpPr/>
          <p:nvPr/>
        </p:nvSpPr>
        <p:spPr>
          <a:xfrm>
            <a:off x="6364224" y="1664208"/>
            <a:ext cx="2560320" cy="502920"/>
          </a:xfrm>
          <a:prstGeom prst="rect">
            <a:avLst/>
          </a:prstGeom>
          <a:noFill/>
          <a:ln/>
        </p:spPr>
        <p:txBody>
          <a:bodyPr wrap="square" rtlCol="0" anchor="ctr"/>
          <a:lstStyle/>
          <a:p>
            <a:pPr marL="0" indent="0">
              <a:buNone/>
            </a:pPr>
            <a:r>
              <a:rPr lang="en-US" sz="2200" b="1" dirty="0">
                <a:solidFill>
                  <a:srgbClr val="C9922A"/>
                </a:solidFill>
                <a:latin typeface="Calibri" pitchFamily="34" charset="0"/>
                <a:ea typeface="Calibri" pitchFamily="34" charset="-122"/>
                <a:cs typeface="Calibri" pitchFamily="34" charset="-120"/>
              </a:rPr>
              <a:t>GENERALISABLE</a:t>
            </a:r>
            <a:endParaRPr lang="en-US" sz="2200" dirty="0"/>
          </a:p>
        </p:txBody>
      </p:sp>
      <p:sp>
        <p:nvSpPr>
          <p:cNvPr id="12" name="Text 10"/>
          <p:cNvSpPr/>
          <p:nvPr/>
        </p:nvSpPr>
        <p:spPr>
          <a:xfrm>
            <a:off x="6364224" y="2267712"/>
            <a:ext cx="2560320" cy="2542032"/>
          </a:xfrm>
          <a:prstGeom prst="rect">
            <a:avLst/>
          </a:prstGeom>
          <a:noFill/>
          <a:ln/>
        </p:spPr>
        <p:txBody>
          <a:bodyPr wrap="square" rtlCol="0" anchor="t"/>
          <a:lstStyle/>
          <a:p>
            <a:pPr marL="0" indent="0">
              <a:buNone/>
            </a:pPr>
            <a:r>
              <a:rPr lang="en-US" sz="1900" dirty="0">
                <a:solidFill>
                  <a:srgbClr val="FFFFFF"/>
                </a:solidFill>
                <a:latin typeface="Calibri" pitchFamily="34" charset="0"/>
                <a:ea typeface="Calibri" pitchFamily="34" charset="-122"/>
                <a:cs typeface="Calibri" pitchFamily="34" charset="-120"/>
              </a:rPr>
              <a:t>The results apply to a wider group, situations or settings beyond those in the original study.</a:t>
            </a:r>
            <a:endParaRPr lang="en-US" sz="19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1B2A4A"/>
        </a:solidFill>
        <a:effectLst/>
      </p:bgPr>
    </p:bg>
    <p:spTree>
      <p:nvGrpSpPr>
        <p:cNvPr id="1" name="">
          <a:extLst>
            <a:ext uri="{FF2B5EF4-FFF2-40B4-BE49-F238E27FC236}">
              <a16:creationId xmlns:a16="http://schemas.microsoft.com/office/drawing/2014/main" id="{16706C24-E5EF-ABD4-1B5D-D9316E24F4F9}"/>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BD173FF9-4030-CF9F-48D9-2DEE98108E9D}"/>
              </a:ext>
            </a:extLst>
          </p:cNvPr>
          <p:cNvSpPr/>
          <p:nvPr/>
        </p:nvSpPr>
        <p:spPr>
          <a:xfrm>
            <a:off x="457200" y="256032"/>
            <a:ext cx="8229600" cy="62179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Quality in Qualitative Research</a:t>
            </a:r>
            <a:endParaRPr kumimoji="0" lang="en-US" sz="3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 1">
            <a:extLst>
              <a:ext uri="{FF2B5EF4-FFF2-40B4-BE49-F238E27FC236}">
                <a16:creationId xmlns:a16="http://schemas.microsoft.com/office/drawing/2014/main" id="{85EE636C-52C2-3BC4-3967-64C08515CB0B}"/>
              </a:ext>
            </a:extLst>
          </p:cNvPr>
          <p:cNvSpPr/>
          <p:nvPr/>
        </p:nvSpPr>
        <p:spPr>
          <a:xfrm>
            <a:off x="457200" y="969264"/>
            <a:ext cx="8229600" cy="42062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C9922A"/>
                </a:solidFill>
                <a:effectLst/>
                <a:uLnTx/>
                <a:uFillTx/>
                <a:latin typeface="Calibri" pitchFamily="34" charset="0"/>
                <a:ea typeface="Calibri" pitchFamily="34" charset="-122"/>
                <a:cs typeface="Calibri" pitchFamily="34" charset="-120"/>
              </a:rPr>
              <a:t>Your analysis must be: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a:extLst>
              <a:ext uri="{FF2B5EF4-FFF2-40B4-BE49-F238E27FC236}">
                <a16:creationId xmlns:a16="http://schemas.microsoft.com/office/drawing/2014/main" id="{03F34DF1-7C5F-C48E-055A-069E77448A5A}"/>
              </a:ext>
            </a:extLst>
          </p:cNvPr>
          <p:cNvSpPr/>
          <p:nvPr/>
        </p:nvSpPr>
        <p:spPr>
          <a:xfrm>
            <a:off x="347472" y="1536192"/>
            <a:ext cx="2816352" cy="3401568"/>
          </a:xfrm>
          <a:prstGeom prst="rect">
            <a:avLst/>
          </a:prstGeom>
          <a:solidFill>
            <a:srgbClr val="2C4A7C"/>
          </a:solidFill>
          <a:ln w="19050">
            <a:solidFill>
              <a:srgbClr val="C9922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a:extLst>
              <a:ext uri="{FF2B5EF4-FFF2-40B4-BE49-F238E27FC236}">
                <a16:creationId xmlns:a16="http://schemas.microsoft.com/office/drawing/2014/main" id="{19E215DC-589D-238D-4BB4-DB0C587A14FB}"/>
              </a:ext>
            </a:extLst>
          </p:cNvPr>
          <p:cNvSpPr/>
          <p:nvPr/>
        </p:nvSpPr>
        <p:spPr>
          <a:xfrm>
            <a:off x="475488" y="1664208"/>
            <a:ext cx="256032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C9922A"/>
                </a:solidFill>
                <a:effectLst/>
                <a:uLnTx/>
                <a:uFillTx/>
                <a:latin typeface="Calibri" pitchFamily="34" charset="0"/>
                <a:ea typeface="Calibri" pitchFamily="34" charset="-122"/>
                <a:cs typeface="Calibri" pitchFamily="34" charset="-120"/>
              </a:rPr>
              <a:t>VALID</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a:extLst>
              <a:ext uri="{FF2B5EF4-FFF2-40B4-BE49-F238E27FC236}">
                <a16:creationId xmlns:a16="http://schemas.microsoft.com/office/drawing/2014/main" id="{22B06DF5-2C17-925A-CF1D-179B499531A1}"/>
              </a:ext>
            </a:extLst>
          </p:cNvPr>
          <p:cNvSpPr/>
          <p:nvPr/>
        </p:nvSpPr>
        <p:spPr>
          <a:xfrm>
            <a:off x="475488" y="2267712"/>
            <a:ext cx="2560320" cy="2542032"/>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The account truly reflects what happened — it is accurate and true to participants' meanings.</a:t>
            </a: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a:extLst>
              <a:ext uri="{FF2B5EF4-FFF2-40B4-BE49-F238E27FC236}">
                <a16:creationId xmlns:a16="http://schemas.microsoft.com/office/drawing/2014/main" id="{0E9B498E-9966-EFE4-FA17-41454B1DFD92}"/>
              </a:ext>
            </a:extLst>
          </p:cNvPr>
          <p:cNvSpPr/>
          <p:nvPr/>
        </p:nvSpPr>
        <p:spPr>
          <a:xfrm>
            <a:off x="3291840" y="1536192"/>
            <a:ext cx="2816352" cy="3401568"/>
          </a:xfrm>
          <a:prstGeom prst="rect">
            <a:avLst/>
          </a:prstGeom>
          <a:solidFill>
            <a:srgbClr val="2C4A7C"/>
          </a:solidFill>
          <a:ln w="19050">
            <a:solidFill>
              <a:srgbClr val="C9922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Text 6">
            <a:extLst>
              <a:ext uri="{FF2B5EF4-FFF2-40B4-BE49-F238E27FC236}">
                <a16:creationId xmlns:a16="http://schemas.microsoft.com/office/drawing/2014/main" id="{47900918-256C-EC70-85C5-D78CE60E6B18}"/>
              </a:ext>
            </a:extLst>
          </p:cNvPr>
          <p:cNvSpPr/>
          <p:nvPr/>
        </p:nvSpPr>
        <p:spPr>
          <a:xfrm>
            <a:off x="3419856" y="1664208"/>
            <a:ext cx="256032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C9922A"/>
                </a:solidFill>
                <a:effectLst/>
                <a:uLnTx/>
                <a:uFillTx/>
                <a:latin typeface="Calibri" pitchFamily="34" charset="0"/>
                <a:ea typeface="Calibri" pitchFamily="34" charset="-122"/>
                <a:cs typeface="Calibri" pitchFamily="34" charset="-120"/>
              </a:rPr>
              <a:t>RELIABLE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a:extLst>
              <a:ext uri="{FF2B5EF4-FFF2-40B4-BE49-F238E27FC236}">
                <a16:creationId xmlns:a16="http://schemas.microsoft.com/office/drawing/2014/main" id="{75A6A84C-F9E4-AC60-E7D8-B1E9027F075F}"/>
              </a:ext>
            </a:extLst>
          </p:cNvPr>
          <p:cNvSpPr/>
          <p:nvPr/>
        </p:nvSpPr>
        <p:spPr>
          <a:xfrm>
            <a:off x="3419856" y="2267712"/>
            <a:ext cx="2560320" cy="2542032"/>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The same results would be obtained if different researchers repeated the analysis on a similar group.</a:t>
            </a: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Shape 8">
            <a:extLst>
              <a:ext uri="{FF2B5EF4-FFF2-40B4-BE49-F238E27FC236}">
                <a16:creationId xmlns:a16="http://schemas.microsoft.com/office/drawing/2014/main" id="{8B7248E6-6B8B-E235-D87A-C8CA5BBDB315}"/>
              </a:ext>
            </a:extLst>
          </p:cNvPr>
          <p:cNvSpPr/>
          <p:nvPr/>
        </p:nvSpPr>
        <p:spPr>
          <a:xfrm>
            <a:off x="6236208" y="1536192"/>
            <a:ext cx="2816352" cy="3401568"/>
          </a:xfrm>
          <a:prstGeom prst="rect">
            <a:avLst/>
          </a:prstGeom>
          <a:solidFill>
            <a:srgbClr val="2C4A7C"/>
          </a:solidFill>
          <a:ln w="19050">
            <a:solidFill>
              <a:srgbClr val="C9922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Text 9">
            <a:extLst>
              <a:ext uri="{FF2B5EF4-FFF2-40B4-BE49-F238E27FC236}">
                <a16:creationId xmlns:a16="http://schemas.microsoft.com/office/drawing/2014/main" id="{9336D38E-8B76-6382-1B14-AB7DDAFFF653}"/>
              </a:ext>
            </a:extLst>
          </p:cNvPr>
          <p:cNvSpPr/>
          <p:nvPr/>
        </p:nvSpPr>
        <p:spPr>
          <a:xfrm>
            <a:off x="6364224" y="1664208"/>
            <a:ext cx="256032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C9922A"/>
                </a:solidFill>
                <a:effectLst/>
                <a:uLnTx/>
                <a:uFillTx/>
                <a:latin typeface="Calibri" pitchFamily="34" charset="0"/>
                <a:ea typeface="Calibri" pitchFamily="34" charset="-122"/>
                <a:cs typeface="Calibri" pitchFamily="34" charset="-120"/>
              </a:rPr>
              <a:t>GENERALISABLE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a:extLst>
              <a:ext uri="{FF2B5EF4-FFF2-40B4-BE49-F238E27FC236}">
                <a16:creationId xmlns:a16="http://schemas.microsoft.com/office/drawing/2014/main" id="{7D91E940-E8D8-175D-B99D-3D78824D75D6}"/>
              </a:ext>
            </a:extLst>
          </p:cNvPr>
          <p:cNvSpPr/>
          <p:nvPr/>
        </p:nvSpPr>
        <p:spPr>
          <a:xfrm>
            <a:off x="6364224" y="2267712"/>
            <a:ext cx="2560320" cy="2542032"/>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The results apply to a wider group, situations or settings beyond those in the original study.</a:t>
            </a: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4" name="Graphic 13" descr="No sign with solid fill">
            <a:extLst>
              <a:ext uri="{FF2B5EF4-FFF2-40B4-BE49-F238E27FC236}">
                <a16:creationId xmlns:a16="http://schemas.microsoft.com/office/drawing/2014/main" id="{5110A04A-69E0-3EFA-A92E-65C2DC59489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795463" y="333755"/>
            <a:ext cx="5014531" cy="5014531"/>
          </a:xfrm>
          <a:prstGeom prst="rect">
            <a:avLst/>
          </a:prstGeom>
        </p:spPr>
      </p:pic>
    </p:spTree>
    <p:extLst>
      <p:ext uri="{BB962C8B-B14F-4D97-AF65-F5344CB8AC3E}">
        <p14:creationId xmlns:p14="http://schemas.microsoft.com/office/powerpoint/2010/main" val="34137849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19">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73152"/>
            <a:ext cx="8412480" cy="512064"/>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Establishing Trustworthiness</a:t>
            </a:r>
            <a:endParaRPr lang="en-US" sz="2600" dirty="0"/>
          </a:p>
        </p:txBody>
      </p:sp>
      <p:sp>
        <p:nvSpPr>
          <p:cNvPr id="4" name="Shape 2"/>
          <p:cNvSpPr/>
          <p:nvPr/>
        </p:nvSpPr>
        <p:spPr>
          <a:xfrm>
            <a:off x="347472" y="804672"/>
            <a:ext cx="4114800" cy="1920240"/>
          </a:xfrm>
          <a:prstGeom prst="rect">
            <a:avLst/>
          </a:prstGeom>
          <a:solidFill>
            <a:srgbClr val="FFFFFF"/>
          </a:solidFill>
          <a:ln w="12700">
            <a:solidFill>
              <a:srgbClr val="C8D5E8"/>
            </a:solidFill>
            <a:prstDash val="solid"/>
          </a:ln>
        </p:spPr>
        <p:txBody>
          <a:bodyPr/>
          <a:lstStyle/>
          <a:p>
            <a:endParaRPr lang="en-GB"/>
          </a:p>
        </p:txBody>
      </p:sp>
      <p:sp>
        <p:nvSpPr>
          <p:cNvPr id="5" name="Shape 3"/>
          <p:cNvSpPr/>
          <p:nvPr/>
        </p:nvSpPr>
        <p:spPr>
          <a:xfrm>
            <a:off x="347472" y="804672"/>
            <a:ext cx="91440" cy="1920240"/>
          </a:xfrm>
          <a:prstGeom prst="rect">
            <a:avLst/>
          </a:prstGeom>
          <a:solidFill>
            <a:srgbClr val="1A6B72"/>
          </a:solidFill>
          <a:ln w="12700">
            <a:solidFill>
              <a:srgbClr val="1A6B72"/>
            </a:solidFill>
            <a:prstDash val="solid"/>
          </a:ln>
        </p:spPr>
        <p:txBody>
          <a:bodyPr/>
          <a:lstStyle/>
          <a:p>
            <a:endParaRPr lang="en-GB"/>
          </a:p>
        </p:txBody>
      </p:sp>
      <p:sp>
        <p:nvSpPr>
          <p:cNvPr id="6" name="Text 4"/>
          <p:cNvSpPr/>
          <p:nvPr/>
        </p:nvSpPr>
        <p:spPr>
          <a:xfrm>
            <a:off x="603504" y="896112"/>
            <a:ext cx="3749040" cy="402336"/>
          </a:xfrm>
          <a:prstGeom prst="rect">
            <a:avLst/>
          </a:prstGeom>
          <a:noFill/>
          <a:ln/>
        </p:spPr>
        <p:txBody>
          <a:bodyPr wrap="square" rtlCol="0" anchor="ctr"/>
          <a:lstStyle/>
          <a:p>
            <a:pPr marL="0" indent="0">
              <a:buNone/>
            </a:pPr>
            <a:r>
              <a:rPr lang="en-US" sz="2100" b="1" dirty="0">
                <a:solidFill>
                  <a:srgbClr val="1B2A4A"/>
                </a:solidFill>
                <a:latin typeface="Calibri" pitchFamily="34" charset="0"/>
                <a:ea typeface="Calibri" pitchFamily="34" charset="-122"/>
                <a:cs typeface="Calibri" pitchFamily="34" charset="-120"/>
              </a:rPr>
              <a:t>Credibility</a:t>
            </a:r>
            <a:endParaRPr lang="en-US" sz="2100" dirty="0"/>
          </a:p>
        </p:txBody>
      </p:sp>
      <p:sp>
        <p:nvSpPr>
          <p:cNvPr id="7" name="Text 5"/>
          <p:cNvSpPr/>
          <p:nvPr/>
        </p:nvSpPr>
        <p:spPr>
          <a:xfrm>
            <a:off x="603504" y="1316736"/>
            <a:ext cx="3749040" cy="292608"/>
          </a:xfrm>
          <a:prstGeom prst="rect">
            <a:avLst/>
          </a:prstGeom>
          <a:noFill/>
          <a:ln/>
        </p:spPr>
        <p:txBody>
          <a:bodyPr wrap="square" rtlCol="0" anchor="ctr"/>
          <a:lstStyle/>
          <a:p>
            <a:pPr marL="0" indent="0">
              <a:buNone/>
            </a:pPr>
            <a:r>
              <a:rPr lang="en-US" sz="1600" i="1" dirty="0">
                <a:solidFill>
                  <a:srgbClr val="1A6B72"/>
                </a:solidFill>
                <a:latin typeface="Calibri" pitchFamily="34" charset="0"/>
                <a:ea typeface="Calibri" pitchFamily="34" charset="-122"/>
                <a:cs typeface="Calibri" pitchFamily="34" charset="-120"/>
              </a:rPr>
              <a:t>(Internal Validity)</a:t>
            </a:r>
            <a:endParaRPr lang="en-US" sz="1600" dirty="0"/>
          </a:p>
        </p:txBody>
      </p:sp>
      <p:sp>
        <p:nvSpPr>
          <p:cNvPr id="8" name="Text 6"/>
          <p:cNvSpPr/>
          <p:nvPr/>
        </p:nvSpPr>
        <p:spPr>
          <a:xfrm>
            <a:off x="603504" y="1645920"/>
            <a:ext cx="3749040" cy="969264"/>
          </a:xfrm>
          <a:prstGeom prst="rect">
            <a:avLst/>
          </a:prstGeom>
          <a:noFill/>
          <a:ln/>
        </p:spPr>
        <p:txBody>
          <a:bodyPr wrap="square" rtlCol="0" anchor="ctr"/>
          <a:lstStyle/>
          <a:p>
            <a:pPr marL="0" indent="0">
              <a:buNone/>
            </a:pPr>
            <a:r>
              <a:rPr lang="en-US" sz="1700" dirty="0">
                <a:solidFill>
                  <a:srgbClr val="1B2A4A"/>
                </a:solidFill>
                <a:latin typeface="Calibri" pitchFamily="34" charset="0"/>
                <a:ea typeface="Calibri" pitchFamily="34" charset="-122"/>
                <a:cs typeface="Calibri" pitchFamily="34" charset="-120"/>
              </a:rPr>
              <a:t>Achieved through prolonged engagement with respondents or triangulation in data collection.</a:t>
            </a:r>
            <a:endParaRPr lang="en-US" sz="1700" dirty="0"/>
          </a:p>
        </p:txBody>
      </p:sp>
      <p:sp>
        <p:nvSpPr>
          <p:cNvPr id="9" name="Shape 7"/>
          <p:cNvSpPr/>
          <p:nvPr/>
        </p:nvSpPr>
        <p:spPr>
          <a:xfrm>
            <a:off x="4736592" y="804672"/>
            <a:ext cx="4114800" cy="1920240"/>
          </a:xfrm>
          <a:prstGeom prst="rect">
            <a:avLst/>
          </a:prstGeom>
          <a:solidFill>
            <a:srgbClr val="FFFFFF"/>
          </a:solidFill>
          <a:ln w="12700">
            <a:solidFill>
              <a:srgbClr val="C8D5E8"/>
            </a:solidFill>
            <a:prstDash val="solid"/>
          </a:ln>
        </p:spPr>
        <p:txBody>
          <a:bodyPr/>
          <a:lstStyle/>
          <a:p>
            <a:endParaRPr lang="en-GB"/>
          </a:p>
        </p:txBody>
      </p:sp>
      <p:sp>
        <p:nvSpPr>
          <p:cNvPr id="10" name="Shape 8"/>
          <p:cNvSpPr/>
          <p:nvPr/>
        </p:nvSpPr>
        <p:spPr>
          <a:xfrm>
            <a:off x="4736592" y="804672"/>
            <a:ext cx="91440" cy="1920240"/>
          </a:xfrm>
          <a:prstGeom prst="rect">
            <a:avLst/>
          </a:prstGeom>
          <a:solidFill>
            <a:srgbClr val="1A6B72"/>
          </a:solidFill>
          <a:ln w="12700">
            <a:solidFill>
              <a:srgbClr val="1A6B72"/>
            </a:solidFill>
            <a:prstDash val="solid"/>
          </a:ln>
        </p:spPr>
        <p:txBody>
          <a:bodyPr/>
          <a:lstStyle/>
          <a:p>
            <a:endParaRPr lang="en-GB"/>
          </a:p>
        </p:txBody>
      </p:sp>
      <p:sp>
        <p:nvSpPr>
          <p:cNvPr id="11" name="Text 9"/>
          <p:cNvSpPr/>
          <p:nvPr/>
        </p:nvSpPr>
        <p:spPr>
          <a:xfrm>
            <a:off x="4992624" y="896112"/>
            <a:ext cx="3749040" cy="402336"/>
          </a:xfrm>
          <a:prstGeom prst="rect">
            <a:avLst/>
          </a:prstGeom>
          <a:noFill/>
          <a:ln/>
        </p:spPr>
        <p:txBody>
          <a:bodyPr wrap="square" rtlCol="0" anchor="ctr"/>
          <a:lstStyle/>
          <a:p>
            <a:pPr marL="0" indent="0">
              <a:buNone/>
            </a:pPr>
            <a:r>
              <a:rPr lang="en-US" sz="2100" b="1" dirty="0">
                <a:solidFill>
                  <a:srgbClr val="1B2A4A"/>
                </a:solidFill>
                <a:latin typeface="Calibri" pitchFamily="34" charset="0"/>
                <a:ea typeface="Calibri" pitchFamily="34" charset="-122"/>
                <a:cs typeface="Calibri" pitchFamily="34" charset="-120"/>
              </a:rPr>
              <a:t>Transferability</a:t>
            </a:r>
            <a:endParaRPr lang="en-US" sz="2100" dirty="0"/>
          </a:p>
        </p:txBody>
      </p:sp>
      <p:sp>
        <p:nvSpPr>
          <p:cNvPr id="12" name="Text 10"/>
          <p:cNvSpPr/>
          <p:nvPr/>
        </p:nvSpPr>
        <p:spPr>
          <a:xfrm>
            <a:off x="4992624" y="1316736"/>
            <a:ext cx="3749040" cy="292608"/>
          </a:xfrm>
          <a:prstGeom prst="rect">
            <a:avLst/>
          </a:prstGeom>
          <a:noFill/>
          <a:ln/>
        </p:spPr>
        <p:txBody>
          <a:bodyPr wrap="square" rtlCol="0" anchor="ctr"/>
          <a:lstStyle/>
          <a:p>
            <a:pPr marL="0" indent="0">
              <a:buNone/>
            </a:pPr>
            <a:r>
              <a:rPr lang="en-US" sz="1600" i="1" dirty="0">
                <a:solidFill>
                  <a:srgbClr val="1A6B72"/>
                </a:solidFill>
                <a:latin typeface="Calibri" pitchFamily="34" charset="0"/>
                <a:ea typeface="Calibri" pitchFamily="34" charset="-122"/>
                <a:cs typeface="Calibri" pitchFamily="34" charset="-120"/>
              </a:rPr>
              <a:t>(External Validity)</a:t>
            </a:r>
            <a:endParaRPr lang="en-US" sz="1600" dirty="0"/>
          </a:p>
        </p:txBody>
      </p:sp>
      <p:sp>
        <p:nvSpPr>
          <p:cNvPr id="13" name="Text 11"/>
          <p:cNvSpPr/>
          <p:nvPr/>
        </p:nvSpPr>
        <p:spPr>
          <a:xfrm>
            <a:off x="4992624" y="1645920"/>
            <a:ext cx="3749040" cy="969264"/>
          </a:xfrm>
          <a:prstGeom prst="rect">
            <a:avLst/>
          </a:prstGeom>
          <a:noFill/>
          <a:ln/>
        </p:spPr>
        <p:txBody>
          <a:bodyPr wrap="square" rtlCol="0" anchor="ctr"/>
          <a:lstStyle/>
          <a:p>
            <a:pPr marL="0" indent="0">
              <a:buNone/>
            </a:pPr>
            <a:r>
              <a:rPr lang="en-US" sz="1700" dirty="0">
                <a:solidFill>
                  <a:srgbClr val="1B2A4A"/>
                </a:solidFill>
                <a:latin typeface="Calibri" pitchFamily="34" charset="0"/>
                <a:ea typeface="Calibri" pitchFamily="34" charset="-122"/>
                <a:cs typeface="Calibri" pitchFamily="34" charset="-120"/>
              </a:rPr>
              <a:t>Through detailed description of the research process, enabling readers to judge applicability to other settings.</a:t>
            </a:r>
            <a:endParaRPr lang="en-US" sz="1700" dirty="0"/>
          </a:p>
        </p:txBody>
      </p:sp>
      <p:sp>
        <p:nvSpPr>
          <p:cNvPr id="14" name="Shape 12"/>
          <p:cNvSpPr/>
          <p:nvPr/>
        </p:nvSpPr>
        <p:spPr>
          <a:xfrm>
            <a:off x="347472" y="2889504"/>
            <a:ext cx="4114800" cy="1920240"/>
          </a:xfrm>
          <a:prstGeom prst="rect">
            <a:avLst/>
          </a:prstGeom>
          <a:solidFill>
            <a:srgbClr val="FFFFFF"/>
          </a:solidFill>
          <a:ln w="12700">
            <a:solidFill>
              <a:srgbClr val="C8D5E8"/>
            </a:solidFill>
            <a:prstDash val="solid"/>
          </a:ln>
        </p:spPr>
        <p:txBody>
          <a:bodyPr/>
          <a:lstStyle/>
          <a:p>
            <a:endParaRPr lang="en-GB"/>
          </a:p>
        </p:txBody>
      </p:sp>
      <p:sp>
        <p:nvSpPr>
          <p:cNvPr id="15" name="Shape 13"/>
          <p:cNvSpPr/>
          <p:nvPr/>
        </p:nvSpPr>
        <p:spPr>
          <a:xfrm>
            <a:off x="347472" y="2889504"/>
            <a:ext cx="91440" cy="1920240"/>
          </a:xfrm>
          <a:prstGeom prst="rect">
            <a:avLst/>
          </a:prstGeom>
          <a:solidFill>
            <a:srgbClr val="1A6B72"/>
          </a:solidFill>
          <a:ln w="12700">
            <a:solidFill>
              <a:srgbClr val="1A6B72"/>
            </a:solidFill>
            <a:prstDash val="solid"/>
          </a:ln>
        </p:spPr>
        <p:txBody>
          <a:bodyPr/>
          <a:lstStyle/>
          <a:p>
            <a:endParaRPr lang="en-GB"/>
          </a:p>
        </p:txBody>
      </p:sp>
      <p:sp>
        <p:nvSpPr>
          <p:cNvPr id="16" name="Text 14"/>
          <p:cNvSpPr/>
          <p:nvPr/>
        </p:nvSpPr>
        <p:spPr>
          <a:xfrm>
            <a:off x="603504" y="2980944"/>
            <a:ext cx="3749040" cy="402336"/>
          </a:xfrm>
          <a:prstGeom prst="rect">
            <a:avLst/>
          </a:prstGeom>
          <a:noFill/>
          <a:ln/>
        </p:spPr>
        <p:txBody>
          <a:bodyPr wrap="square" rtlCol="0" anchor="ctr"/>
          <a:lstStyle/>
          <a:p>
            <a:pPr marL="0" indent="0">
              <a:buNone/>
            </a:pPr>
            <a:r>
              <a:rPr lang="en-US" sz="2100" b="1" dirty="0">
                <a:solidFill>
                  <a:srgbClr val="1B2A4A"/>
                </a:solidFill>
                <a:latin typeface="Calibri" pitchFamily="34" charset="0"/>
                <a:ea typeface="Calibri" pitchFamily="34" charset="-122"/>
                <a:cs typeface="Calibri" pitchFamily="34" charset="-120"/>
              </a:rPr>
              <a:t>Dependability</a:t>
            </a:r>
            <a:endParaRPr lang="en-US" sz="2100" dirty="0"/>
          </a:p>
        </p:txBody>
      </p:sp>
      <p:sp>
        <p:nvSpPr>
          <p:cNvPr id="17" name="Text 15"/>
          <p:cNvSpPr/>
          <p:nvPr/>
        </p:nvSpPr>
        <p:spPr>
          <a:xfrm>
            <a:off x="603504" y="3401568"/>
            <a:ext cx="3749040" cy="292608"/>
          </a:xfrm>
          <a:prstGeom prst="rect">
            <a:avLst/>
          </a:prstGeom>
          <a:noFill/>
          <a:ln/>
        </p:spPr>
        <p:txBody>
          <a:bodyPr wrap="square" rtlCol="0" anchor="ctr"/>
          <a:lstStyle/>
          <a:p>
            <a:pPr marL="0" indent="0">
              <a:buNone/>
            </a:pPr>
            <a:r>
              <a:rPr lang="en-US" sz="1600" i="1" dirty="0">
                <a:solidFill>
                  <a:srgbClr val="1A6B72"/>
                </a:solidFill>
                <a:latin typeface="Calibri" pitchFamily="34" charset="0"/>
                <a:ea typeface="Calibri" pitchFamily="34" charset="-122"/>
                <a:cs typeface="Calibri" pitchFamily="34" charset="-120"/>
              </a:rPr>
              <a:t>(Reliability)</a:t>
            </a:r>
            <a:endParaRPr lang="en-US" sz="1600" dirty="0"/>
          </a:p>
        </p:txBody>
      </p:sp>
      <p:sp>
        <p:nvSpPr>
          <p:cNvPr id="18" name="Text 16"/>
          <p:cNvSpPr/>
          <p:nvPr/>
        </p:nvSpPr>
        <p:spPr>
          <a:xfrm>
            <a:off x="603504" y="3730752"/>
            <a:ext cx="3749040" cy="969264"/>
          </a:xfrm>
          <a:prstGeom prst="rect">
            <a:avLst/>
          </a:prstGeom>
          <a:noFill/>
          <a:ln/>
        </p:spPr>
        <p:txBody>
          <a:bodyPr wrap="square" rtlCol="0" anchor="ctr"/>
          <a:lstStyle/>
          <a:p>
            <a:pPr marL="0" indent="0">
              <a:buNone/>
            </a:pPr>
            <a:r>
              <a:rPr lang="en-US" sz="1700" dirty="0">
                <a:solidFill>
                  <a:srgbClr val="1B2A4A"/>
                </a:solidFill>
                <a:latin typeface="Calibri" pitchFamily="34" charset="0"/>
                <a:ea typeface="Calibri" pitchFamily="34" charset="-122"/>
                <a:cs typeface="Calibri" pitchFamily="34" charset="-120"/>
              </a:rPr>
              <a:t>Examined through the audit trail — e.g. member checking — so interpretations can be retraced and verified.</a:t>
            </a:r>
            <a:endParaRPr lang="en-US" sz="1700" dirty="0"/>
          </a:p>
        </p:txBody>
      </p:sp>
      <p:sp>
        <p:nvSpPr>
          <p:cNvPr id="19" name="Shape 17"/>
          <p:cNvSpPr/>
          <p:nvPr/>
        </p:nvSpPr>
        <p:spPr>
          <a:xfrm>
            <a:off x="4736592" y="2889504"/>
            <a:ext cx="4114800" cy="1920240"/>
          </a:xfrm>
          <a:prstGeom prst="rect">
            <a:avLst/>
          </a:prstGeom>
          <a:solidFill>
            <a:srgbClr val="FFFFFF"/>
          </a:solidFill>
          <a:ln w="12700">
            <a:solidFill>
              <a:srgbClr val="C8D5E8"/>
            </a:solidFill>
            <a:prstDash val="solid"/>
          </a:ln>
        </p:spPr>
        <p:txBody>
          <a:bodyPr/>
          <a:lstStyle/>
          <a:p>
            <a:endParaRPr lang="en-GB"/>
          </a:p>
        </p:txBody>
      </p:sp>
      <p:sp>
        <p:nvSpPr>
          <p:cNvPr id="20" name="Shape 18"/>
          <p:cNvSpPr/>
          <p:nvPr/>
        </p:nvSpPr>
        <p:spPr>
          <a:xfrm>
            <a:off x="4736592" y="2889504"/>
            <a:ext cx="91440" cy="1920240"/>
          </a:xfrm>
          <a:prstGeom prst="rect">
            <a:avLst/>
          </a:prstGeom>
          <a:solidFill>
            <a:srgbClr val="1A6B72"/>
          </a:solidFill>
          <a:ln w="12700">
            <a:solidFill>
              <a:srgbClr val="1A6B72"/>
            </a:solidFill>
            <a:prstDash val="solid"/>
          </a:ln>
        </p:spPr>
        <p:txBody>
          <a:bodyPr/>
          <a:lstStyle/>
          <a:p>
            <a:endParaRPr lang="en-GB"/>
          </a:p>
        </p:txBody>
      </p:sp>
      <p:sp>
        <p:nvSpPr>
          <p:cNvPr id="21" name="Text 19"/>
          <p:cNvSpPr/>
          <p:nvPr/>
        </p:nvSpPr>
        <p:spPr>
          <a:xfrm>
            <a:off x="4992624" y="2980944"/>
            <a:ext cx="3749040" cy="402336"/>
          </a:xfrm>
          <a:prstGeom prst="rect">
            <a:avLst/>
          </a:prstGeom>
          <a:noFill/>
          <a:ln/>
        </p:spPr>
        <p:txBody>
          <a:bodyPr wrap="square" rtlCol="0" anchor="ctr"/>
          <a:lstStyle/>
          <a:p>
            <a:pPr marL="0" indent="0">
              <a:buNone/>
            </a:pPr>
            <a:r>
              <a:rPr lang="en-US" sz="2100" b="1" dirty="0">
                <a:solidFill>
                  <a:srgbClr val="1B2A4A"/>
                </a:solidFill>
                <a:latin typeface="Calibri" pitchFamily="34" charset="0"/>
                <a:ea typeface="Calibri" pitchFamily="34" charset="-122"/>
                <a:cs typeface="Calibri" pitchFamily="34" charset="-120"/>
              </a:rPr>
              <a:t>Confirmability</a:t>
            </a:r>
            <a:endParaRPr lang="en-US" sz="2100" dirty="0"/>
          </a:p>
        </p:txBody>
      </p:sp>
      <p:sp>
        <p:nvSpPr>
          <p:cNvPr id="22" name="Text 20"/>
          <p:cNvSpPr/>
          <p:nvPr/>
        </p:nvSpPr>
        <p:spPr>
          <a:xfrm>
            <a:off x="4992624" y="3401568"/>
            <a:ext cx="3749040" cy="292608"/>
          </a:xfrm>
          <a:prstGeom prst="rect">
            <a:avLst/>
          </a:prstGeom>
          <a:noFill/>
          <a:ln/>
        </p:spPr>
        <p:txBody>
          <a:bodyPr wrap="square" rtlCol="0" anchor="ctr"/>
          <a:lstStyle/>
          <a:p>
            <a:pPr marL="0" indent="0">
              <a:buNone/>
            </a:pPr>
            <a:r>
              <a:rPr lang="en-US" sz="1600" i="1" dirty="0">
                <a:solidFill>
                  <a:srgbClr val="1A6B72"/>
                </a:solidFill>
                <a:latin typeface="Calibri" pitchFamily="34" charset="0"/>
                <a:ea typeface="Calibri" pitchFamily="34" charset="-122"/>
                <a:cs typeface="Calibri" pitchFamily="34" charset="-120"/>
              </a:rPr>
              <a:t>(Objectivity)</a:t>
            </a:r>
            <a:endParaRPr lang="en-US" sz="1600" dirty="0"/>
          </a:p>
        </p:txBody>
      </p:sp>
      <p:sp>
        <p:nvSpPr>
          <p:cNvPr id="23" name="Text 21"/>
          <p:cNvSpPr/>
          <p:nvPr/>
        </p:nvSpPr>
        <p:spPr>
          <a:xfrm>
            <a:off x="4992624" y="3730752"/>
            <a:ext cx="3749040" cy="969264"/>
          </a:xfrm>
          <a:prstGeom prst="rect">
            <a:avLst/>
          </a:prstGeom>
          <a:noFill/>
          <a:ln/>
        </p:spPr>
        <p:txBody>
          <a:bodyPr wrap="square" rtlCol="0" anchor="ctr"/>
          <a:lstStyle/>
          <a:p>
            <a:pPr marL="0" indent="0">
              <a:buNone/>
            </a:pPr>
            <a:r>
              <a:rPr lang="en-US" sz="1700" dirty="0">
                <a:solidFill>
                  <a:srgbClr val="1B2A4A"/>
                </a:solidFill>
                <a:latin typeface="Calibri" pitchFamily="34" charset="0"/>
                <a:ea typeface="Calibri" pitchFamily="34" charset="-122"/>
                <a:cs typeface="Calibri" pitchFamily="34" charset="-120"/>
              </a:rPr>
              <a:t>Audit trail includes: raw data, analysis/reduction processes, data reconstruction, process notes, and instrument development.</a:t>
            </a:r>
            <a:endParaRPr lang="en-US" sz="17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0">
    <p:bg>
      <p:bgPr>
        <a:solidFill>
          <a:srgbClr val="EEF3F8"/>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73152"/>
            <a:ext cx="8412480" cy="512064"/>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Triangulation, Audit Trail &amp; Negative Cases</a:t>
            </a:r>
            <a:endParaRPr lang="en-US" sz="2600" dirty="0"/>
          </a:p>
        </p:txBody>
      </p:sp>
      <p:sp>
        <p:nvSpPr>
          <p:cNvPr id="4" name="Shape 2"/>
          <p:cNvSpPr/>
          <p:nvPr/>
        </p:nvSpPr>
        <p:spPr>
          <a:xfrm>
            <a:off x="347472" y="786384"/>
            <a:ext cx="4133088" cy="457200"/>
          </a:xfrm>
          <a:prstGeom prst="rect">
            <a:avLst/>
          </a:prstGeom>
          <a:solidFill>
            <a:srgbClr val="2C4A7C"/>
          </a:solidFill>
          <a:ln w="12700">
            <a:solidFill>
              <a:srgbClr val="2C4A7C"/>
            </a:solidFill>
            <a:prstDash val="solid"/>
          </a:ln>
        </p:spPr>
        <p:txBody>
          <a:bodyPr/>
          <a:lstStyle/>
          <a:p>
            <a:endParaRPr lang="en-GB"/>
          </a:p>
        </p:txBody>
      </p:sp>
      <p:sp>
        <p:nvSpPr>
          <p:cNvPr id="5" name="Text 3"/>
          <p:cNvSpPr/>
          <p:nvPr/>
        </p:nvSpPr>
        <p:spPr>
          <a:xfrm>
            <a:off x="457200" y="822960"/>
            <a:ext cx="3931920" cy="384048"/>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Triangulation</a:t>
            </a:r>
            <a:endParaRPr lang="en-US" sz="2000" dirty="0"/>
          </a:p>
        </p:txBody>
      </p:sp>
      <p:sp>
        <p:nvSpPr>
          <p:cNvPr id="6" name="Text 4"/>
          <p:cNvSpPr/>
          <p:nvPr/>
        </p:nvSpPr>
        <p:spPr>
          <a:xfrm>
            <a:off x="347472" y="1316736"/>
            <a:ext cx="4133088" cy="2011680"/>
          </a:xfrm>
          <a:prstGeom prst="rect">
            <a:avLst/>
          </a:prstGeom>
          <a:noFill/>
          <a:ln/>
        </p:spPr>
        <p:txBody>
          <a:bodyPr wrap="square" rtlCol="0" anchor="t"/>
          <a:lstStyle/>
          <a:p>
            <a:pPr marL="0" indent="0">
              <a:buNone/>
            </a:pPr>
            <a:r>
              <a:rPr lang="en-US" sz="1600" dirty="0">
                <a:solidFill>
                  <a:srgbClr val="1B2A4A"/>
                </a:solidFill>
                <a:latin typeface="Calibri" pitchFamily="34" charset="0"/>
                <a:ea typeface="Calibri" pitchFamily="34" charset="-122"/>
                <a:cs typeface="Calibri" pitchFamily="34" charset="-120"/>
              </a:rPr>
              <a:t>Combining two or more views, approaches or methods to gain a more accurate picture of the phenomena. Creates greater scope and richness — even contradictory findings become a basis for deeper analysis. Most common form: interviews, observation, and documents.</a:t>
            </a:r>
            <a:endParaRPr lang="en-US" sz="1600" dirty="0"/>
          </a:p>
        </p:txBody>
      </p:sp>
      <p:sp>
        <p:nvSpPr>
          <p:cNvPr id="7" name="Shape 5"/>
          <p:cNvSpPr/>
          <p:nvPr/>
        </p:nvSpPr>
        <p:spPr>
          <a:xfrm>
            <a:off x="4663440" y="786384"/>
            <a:ext cx="4133088" cy="457200"/>
          </a:xfrm>
          <a:prstGeom prst="rect">
            <a:avLst/>
          </a:prstGeom>
          <a:solidFill>
            <a:srgbClr val="1A6B72"/>
          </a:solidFill>
          <a:ln w="12700">
            <a:solidFill>
              <a:srgbClr val="1A6B72"/>
            </a:solidFill>
            <a:prstDash val="solid"/>
          </a:ln>
        </p:spPr>
        <p:txBody>
          <a:bodyPr/>
          <a:lstStyle/>
          <a:p>
            <a:endParaRPr lang="en-GB"/>
          </a:p>
        </p:txBody>
      </p:sp>
      <p:sp>
        <p:nvSpPr>
          <p:cNvPr id="8" name="Text 6"/>
          <p:cNvSpPr/>
          <p:nvPr/>
        </p:nvSpPr>
        <p:spPr>
          <a:xfrm>
            <a:off x="4773168" y="822960"/>
            <a:ext cx="3931920" cy="384048"/>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Audit Trail — Essential</a:t>
            </a:r>
            <a:endParaRPr lang="en-US" sz="2000" dirty="0"/>
          </a:p>
        </p:txBody>
      </p:sp>
      <p:sp>
        <p:nvSpPr>
          <p:cNvPr id="9" name="Text 7"/>
          <p:cNvSpPr/>
          <p:nvPr/>
        </p:nvSpPr>
        <p:spPr>
          <a:xfrm>
            <a:off x="4663440" y="1316736"/>
            <a:ext cx="4133088" cy="2011680"/>
          </a:xfrm>
          <a:prstGeom prst="rect">
            <a:avLst/>
          </a:prstGeom>
          <a:noFill/>
          <a:ln/>
        </p:spPr>
        <p:txBody>
          <a:bodyPr wrap="square" rtlCol="0" anchor="t"/>
          <a:lstStyle/>
          <a:p>
            <a:pPr marL="0" indent="0">
              <a:buNone/>
            </a:pPr>
            <a:r>
              <a:rPr lang="en-US" sz="1600" dirty="0">
                <a:solidFill>
                  <a:srgbClr val="1B2A4A"/>
                </a:solidFill>
                <a:latin typeface="Calibri" pitchFamily="34" charset="0"/>
                <a:ea typeface="Calibri" pitchFamily="34" charset="-122"/>
                <a:cs typeface="Calibri" pitchFamily="34" charset="-120"/>
              </a:rPr>
              <a:t>Allows retracing of the steps leading to an interpretation — checking no alternatives were left unexamined and no biases had avoidable influence. Includes recording who did what with the data and in what order, so findings can be assessed as dependable.</a:t>
            </a:r>
            <a:endParaRPr lang="en-US" sz="1600" dirty="0"/>
          </a:p>
        </p:txBody>
      </p:sp>
      <p:sp>
        <p:nvSpPr>
          <p:cNvPr id="10" name="Shape 8"/>
          <p:cNvSpPr/>
          <p:nvPr/>
        </p:nvSpPr>
        <p:spPr>
          <a:xfrm>
            <a:off x="347472" y="3401568"/>
            <a:ext cx="8449056" cy="1572768"/>
          </a:xfrm>
          <a:prstGeom prst="rect">
            <a:avLst/>
          </a:prstGeom>
          <a:solidFill>
            <a:srgbClr val="1B2A4A"/>
          </a:solidFill>
          <a:ln w="12700">
            <a:solidFill>
              <a:srgbClr val="1B2A4A"/>
            </a:solidFill>
            <a:prstDash val="solid"/>
          </a:ln>
        </p:spPr>
        <p:txBody>
          <a:bodyPr/>
          <a:lstStyle/>
          <a:p>
            <a:endParaRPr lang="en-GB"/>
          </a:p>
        </p:txBody>
      </p:sp>
      <p:sp>
        <p:nvSpPr>
          <p:cNvPr id="11" name="Shape 9"/>
          <p:cNvSpPr/>
          <p:nvPr/>
        </p:nvSpPr>
        <p:spPr>
          <a:xfrm>
            <a:off x="347472" y="3401568"/>
            <a:ext cx="91440" cy="1572768"/>
          </a:xfrm>
          <a:prstGeom prst="rect">
            <a:avLst/>
          </a:prstGeom>
          <a:solidFill>
            <a:srgbClr val="C9922A"/>
          </a:solidFill>
          <a:ln w="12700">
            <a:solidFill>
              <a:srgbClr val="C9922A"/>
            </a:solidFill>
            <a:prstDash val="solid"/>
          </a:ln>
        </p:spPr>
        <p:txBody>
          <a:bodyPr/>
          <a:lstStyle/>
          <a:p>
            <a:endParaRPr lang="en-GB"/>
          </a:p>
        </p:txBody>
      </p:sp>
      <p:sp>
        <p:nvSpPr>
          <p:cNvPr id="12" name="Text 10"/>
          <p:cNvSpPr/>
          <p:nvPr/>
        </p:nvSpPr>
        <p:spPr>
          <a:xfrm>
            <a:off x="566928" y="3456432"/>
            <a:ext cx="8119872" cy="1463040"/>
          </a:xfrm>
          <a:prstGeom prst="rect">
            <a:avLst/>
          </a:prstGeom>
          <a:noFill/>
          <a:ln/>
        </p:spPr>
        <p:txBody>
          <a:bodyPr wrap="square" rtlCol="0" anchor="ctr"/>
          <a:lstStyle/>
          <a:p>
            <a:pPr marL="0" indent="0">
              <a:buNone/>
            </a:pPr>
            <a:r>
              <a:rPr lang="en-US" sz="1800" dirty="0">
                <a:solidFill>
                  <a:srgbClr val="FFFFFF"/>
                </a:solidFill>
                <a:latin typeface="Calibri" pitchFamily="34" charset="0"/>
                <a:ea typeface="Calibri" pitchFamily="34" charset="-122"/>
                <a:cs typeface="Calibri" pitchFamily="34" charset="-120"/>
              </a:rPr>
              <a:t>Negative cases (Seale, 2000): outliers that contradict findings often lead to richer, more complex theory. Constant comparison ensures consistency and completeness across codes, cases and settings.</a:t>
            </a:r>
            <a:endParaRPr lang="en-US" sz="18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1">
    <p:bg>
      <p:bgPr>
        <a:solidFill>
          <a:srgbClr val="1B2A4A"/>
        </a:solidFill>
        <a:effectLst/>
      </p:bgPr>
    </p:bg>
    <p:spTree>
      <p:nvGrpSpPr>
        <p:cNvPr id="1" name=""/>
        <p:cNvGrpSpPr/>
        <p:nvPr/>
      </p:nvGrpSpPr>
      <p:grpSpPr>
        <a:xfrm>
          <a:off x="0" y="0"/>
          <a:ext cx="0" cy="0"/>
          <a:chOff x="0" y="0"/>
          <a:chExt cx="0" cy="0"/>
        </a:xfrm>
      </p:grpSpPr>
      <p:sp>
        <p:nvSpPr>
          <p:cNvPr id="2" name="Text 0"/>
          <p:cNvSpPr/>
          <p:nvPr/>
        </p:nvSpPr>
        <p:spPr>
          <a:xfrm>
            <a:off x="457200" y="256032"/>
            <a:ext cx="8229600" cy="640080"/>
          </a:xfrm>
          <a:prstGeom prst="rect">
            <a:avLst/>
          </a:prstGeom>
          <a:noFill/>
          <a:ln/>
        </p:spPr>
        <p:txBody>
          <a:bodyPr wrap="square" rtlCol="0" anchor="ctr"/>
          <a:lstStyle/>
          <a:p>
            <a:pPr marL="0" indent="0">
              <a:buNone/>
            </a:pPr>
            <a:r>
              <a:rPr lang="en-US" sz="3000" b="1" dirty="0">
                <a:solidFill>
                  <a:srgbClr val="FFFFFF"/>
                </a:solidFill>
                <a:latin typeface="Calibri" pitchFamily="34" charset="0"/>
                <a:ea typeface="Calibri" pitchFamily="34" charset="-122"/>
                <a:cs typeface="Calibri" pitchFamily="34" charset="-120"/>
              </a:rPr>
              <a:t>Computer-Assisted Qualitative Data Analysis</a:t>
            </a:r>
            <a:endParaRPr lang="en-US" sz="3000" dirty="0"/>
          </a:p>
        </p:txBody>
      </p:sp>
      <p:sp>
        <p:nvSpPr>
          <p:cNvPr id="3" name="Text 1"/>
          <p:cNvSpPr/>
          <p:nvPr/>
        </p:nvSpPr>
        <p:spPr>
          <a:xfrm>
            <a:off x="457200" y="932688"/>
            <a:ext cx="4389120" cy="475488"/>
          </a:xfrm>
          <a:prstGeom prst="rect">
            <a:avLst/>
          </a:prstGeom>
          <a:noFill/>
          <a:ln/>
        </p:spPr>
        <p:txBody>
          <a:bodyPr wrap="square" rtlCol="0" anchor="ctr"/>
          <a:lstStyle/>
          <a:p>
            <a:pPr marL="0" indent="0">
              <a:buNone/>
            </a:pPr>
            <a:r>
              <a:rPr lang="en-US" sz="2400" b="1" dirty="0">
                <a:solidFill>
                  <a:srgbClr val="C9922A"/>
                </a:solidFill>
                <a:latin typeface="Calibri" pitchFamily="34" charset="0"/>
                <a:ea typeface="Calibri" pitchFamily="34" charset="-122"/>
                <a:cs typeface="Calibri" pitchFamily="34" charset="-120"/>
              </a:rPr>
              <a:t>CAQDA</a:t>
            </a:r>
            <a:endParaRPr lang="en-US" sz="2400" dirty="0"/>
          </a:p>
        </p:txBody>
      </p:sp>
      <p:sp>
        <p:nvSpPr>
          <p:cNvPr id="4" name="Text 2"/>
          <p:cNvSpPr/>
          <p:nvPr/>
        </p:nvSpPr>
        <p:spPr>
          <a:xfrm>
            <a:off x="457200" y="1463040"/>
            <a:ext cx="4389120" cy="914400"/>
          </a:xfrm>
          <a:prstGeom prst="rect">
            <a:avLst/>
          </a:prstGeom>
          <a:noFill/>
          <a:ln/>
        </p:spPr>
        <p:txBody>
          <a:bodyPr wrap="square" rtlCol="0" anchor="ctr"/>
          <a:lstStyle/>
          <a:p>
            <a:pPr marL="0" indent="0">
              <a:buNone/>
            </a:pPr>
            <a:r>
              <a:rPr lang="en-US" sz="1800" dirty="0">
                <a:solidFill>
                  <a:srgbClr val="FFFFFF"/>
                </a:solidFill>
                <a:latin typeface="Calibri" pitchFamily="34" charset="0"/>
                <a:ea typeface="Calibri" pitchFamily="34" charset="-122"/>
                <a:cs typeface="Calibri" pitchFamily="34" charset="-120"/>
              </a:rPr>
              <a:t>Software supports the coding and management of qualitative data — but does not do the analysis for you. The intellectual work remains yours.</a:t>
            </a:r>
            <a:endParaRPr lang="en-US" sz="1800" dirty="0"/>
          </a:p>
        </p:txBody>
      </p:sp>
      <p:sp>
        <p:nvSpPr>
          <p:cNvPr id="5" name="Text 3"/>
          <p:cNvSpPr/>
          <p:nvPr/>
        </p:nvSpPr>
        <p:spPr>
          <a:xfrm>
            <a:off x="457200" y="2487168"/>
            <a:ext cx="4389120" cy="384048"/>
          </a:xfrm>
          <a:prstGeom prst="rect">
            <a:avLst/>
          </a:prstGeom>
          <a:noFill/>
          <a:ln/>
        </p:spPr>
        <p:txBody>
          <a:bodyPr wrap="square" rtlCol="0" anchor="ctr"/>
          <a:lstStyle/>
          <a:p>
            <a:pPr marL="0" indent="0">
              <a:buNone/>
            </a:pPr>
            <a:r>
              <a:rPr lang="en-US" sz="1900" b="1" dirty="0">
                <a:solidFill>
                  <a:srgbClr val="C9922A"/>
                </a:solidFill>
                <a:latin typeface="Calibri" pitchFamily="34" charset="0"/>
                <a:ea typeface="Calibri" pitchFamily="34" charset="-122"/>
                <a:cs typeface="Calibri" pitchFamily="34" charset="-120"/>
              </a:rPr>
              <a:t>Common tools:</a:t>
            </a:r>
            <a:endParaRPr lang="en-US" sz="1900" dirty="0"/>
          </a:p>
        </p:txBody>
      </p:sp>
      <p:sp>
        <p:nvSpPr>
          <p:cNvPr id="6" name="Shape 4"/>
          <p:cNvSpPr/>
          <p:nvPr/>
        </p:nvSpPr>
        <p:spPr>
          <a:xfrm>
            <a:off x="457200" y="2944368"/>
            <a:ext cx="4389120" cy="658368"/>
          </a:xfrm>
          <a:prstGeom prst="rect">
            <a:avLst/>
          </a:prstGeom>
          <a:solidFill>
            <a:srgbClr val="2C4A7C"/>
          </a:solidFill>
          <a:ln w="12700">
            <a:solidFill>
              <a:srgbClr val="2C4A7C"/>
            </a:solidFill>
            <a:prstDash val="solid"/>
          </a:ln>
        </p:spPr>
        <p:txBody>
          <a:bodyPr/>
          <a:lstStyle/>
          <a:p>
            <a:endParaRPr lang="en-GB"/>
          </a:p>
        </p:txBody>
      </p:sp>
      <p:sp>
        <p:nvSpPr>
          <p:cNvPr id="7" name="Text 5"/>
          <p:cNvSpPr/>
          <p:nvPr/>
        </p:nvSpPr>
        <p:spPr>
          <a:xfrm>
            <a:off x="603504" y="3017520"/>
            <a:ext cx="4206240" cy="502920"/>
          </a:xfrm>
          <a:prstGeom prst="rect">
            <a:avLst/>
          </a:prstGeom>
          <a:noFill/>
          <a:ln/>
        </p:spPr>
        <p:txBody>
          <a:bodyPr wrap="square" rtlCol="0" anchor="ctr"/>
          <a:lstStyle/>
          <a:p>
            <a:pPr marL="0" indent="0">
              <a:buNone/>
            </a:pPr>
            <a:r>
              <a:rPr lang="en-US" sz="1700" dirty="0">
                <a:solidFill>
                  <a:srgbClr val="FFFFFF"/>
                </a:solidFill>
                <a:latin typeface="Calibri" pitchFamily="34" charset="0"/>
                <a:ea typeface="Calibri" pitchFamily="34" charset="-122"/>
                <a:cs typeface="Calibri" pitchFamily="34" charset="-120"/>
              </a:rPr>
              <a:t>NVivo  —  node-based coding, query tools, visualisation</a:t>
            </a:r>
            <a:endParaRPr lang="en-US" sz="1700" dirty="0"/>
          </a:p>
        </p:txBody>
      </p:sp>
      <p:sp>
        <p:nvSpPr>
          <p:cNvPr id="8" name="Shape 6"/>
          <p:cNvSpPr/>
          <p:nvPr/>
        </p:nvSpPr>
        <p:spPr>
          <a:xfrm>
            <a:off x="457200" y="3694176"/>
            <a:ext cx="4389120" cy="658368"/>
          </a:xfrm>
          <a:prstGeom prst="rect">
            <a:avLst/>
          </a:prstGeom>
          <a:solidFill>
            <a:srgbClr val="1A6B72"/>
          </a:solidFill>
          <a:ln w="12700">
            <a:solidFill>
              <a:srgbClr val="1A6B72"/>
            </a:solidFill>
            <a:prstDash val="solid"/>
          </a:ln>
        </p:spPr>
        <p:txBody>
          <a:bodyPr/>
          <a:lstStyle/>
          <a:p>
            <a:endParaRPr lang="en-GB"/>
          </a:p>
        </p:txBody>
      </p:sp>
      <p:sp>
        <p:nvSpPr>
          <p:cNvPr id="9" name="Text 7"/>
          <p:cNvSpPr/>
          <p:nvPr/>
        </p:nvSpPr>
        <p:spPr>
          <a:xfrm>
            <a:off x="603504" y="3767328"/>
            <a:ext cx="4206240" cy="502920"/>
          </a:xfrm>
          <a:prstGeom prst="rect">
            <a:avLst/>
          </a:prstGeom>
          <a:noFill/>
          <a:ln/>
        </p:spPr>
        <p:txBody>
          <a:bodyPr wrap="square" rtlCol="0" anchor="ctr"/>
          <a:lstStyle/>
          <a:p>
            <a:pPr marL="0" indent="0">
              <a:buNone/>
            </a:pPr>
            <a:r>
              <a:rPr lang="en-US" sz="1700" dirty="0">
                <a:solidFill>
                  <a:srgbClr val="FFFFFF"/>
                </a:solidFill>
                <a:latin typeface="Calibri" pitchFamily="34" charset="0"/>
                <a:ea typeface="Calibri" pitchFamily="34" charset="-122"/>
                <a:cs typeface="Calibri" pitchFamily="34" charset="-120"/>
              </a:rPr>
              <a:t>MAXQDA  —  mixed methods friendly, team collaboration</a:t>
            </a:r>
            <a:endParaRPr lang="en-US" sz="1700" dirty="0"/>
          </a:p>
        </p:txBody>
      </p:sp>
      <p:pic>
        <p:nvPicPr>
          <p:cNvPr id="10" name="Image 0" descr="preencoded.png"/>
          <p:cNvPicPr>
            <a:picLocks noChangeAspect="1"/>
          </p:cNvPicPr>
          <p:nvPr/>
        </p:nvPicPr>
        <p:blipFill>
          <a:blip r:embed="rId3"/>
          <a:srcRect/>
          <a:stretch/>
        </p:blipFill>
        <p:spPr>
          <a:xfrm>
            <a:off x="5120640" y="713232"/>
            <a:ext cx="3749040" cy="1170432"/>
          </a:xfrm>
          <a:prstGeom prst="rect">
            <a:avLst/>
          </a:prstGeom>
        </p:spPr>
      </p:pic>
      <p:pic>
        <p:nvPicPr>
          <p:cNvPr id="11" name="Image 1" descr="preencoded.png"/>
          <p:cNvPicPr>
            <a:picLocks noChangeAspect="1"/>
          </p:cNvPicPr>
          <p:nvPr/>
        </p:nvPicPr>
        <p:blipFill>
          <a:blip r:embed="rId4"/>
          <a:srcRect/>
          <a:stretch/>
        </p:blipFill>
        <p:spPr>
          <a:xfrm>
            <a:off x="4937760" y="1993392"/>
            <a:ext cx="3931920" cy="292608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22">
    <p:bg>
      <p:bgPr>
        <a:solidFill>
          <a:srgbClr val="FFF8EC"/>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73152"/>
            <a:ext cx="8412480" cy="512064"/>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Data Analysis &amp; Writing Up</a:t>
            </a:r>
            <a:endParaRPr lang="en-US" sz="2600" dirty="0"/>
          </a:p>
        </p:txBody>
      </p:sp>
      <p:pic>
        <p:nvPicPr>
          <p:cNvPr id="4" name="Image 0" descr="preencoded.png"/>
          <p:cNvPicPr>
            <a:picLocks noChangeAspect="1"/>
          </p:cNvPicPr>
          <p:nvPr/>
        </p:nvPicPr>
        <p:blipFill>
          <a:blip r:embed="rId3"/>
          <a:srcRect/>
          <a:stretch/>
        </p:blipFill>
        <p:spPr>
          <a:xfrm>
            <a:off x="5760720" y="749808"/>
            <a:ext cx="3154680" cy="4206240"/>
          </a:xfrm>
          <a:prstGeom prst="rect">
            <a:avLst/>
          </a:prstGeom>
        </p:spPr>
      </p:pic>
      <p:sp>
        <p:nvSpPr>
          <p:cNvPr id="5" name="Shape 2"/>
          <p:cNvSpPr/>
          <p:nvPr/>
        </p:nvSpPr>
        <p:spPr>
          <a:xfrm>
            <a:off x="347472" y="786384"/>
            <a:ext cx="5166360" cy="969264"/>
          </a:xfrm>
          <a:prstGeom prst="rect">
            <a:avLst/>
          </a:prstGeom>
          <a:solidFill>
            <a:srgbClr val="FFFFFF"/>
          </a:solidFill>
          <a:ln w="12700">
            <a:solidFill>
              <a:srgbClr val="C8D5E8"/>
            </a:solidFill>
            <a:prstDash val="solid"/>
          </a:ln>
        </p:spPr>
        <p:txBody>
          <a:bodyPr/>
          <a:lstStyle/>
          <a:p>
            <a:endParaRPr lang="en-GB"/>
          </a:p>
        </p:txBody>
      </p:sp>
      <p:sp>
        <p:nvSpPr>
          <p:cNvPr id="6" name="Shape 3"/>
          <p:cNvSpPr/>
          <p:nvPr/>
        </p:nvSpPr>
        <p:spPr>
          <a:xfrm>
            <a:off x="347472" y="786384"/>
            <a:ext cx="91440" cy="969264"/>
          </a:xfrm>
          <a:prstGeom prst="rect">
            <a:avLst/>
          </a:prstGeom>
          <a:solidFill>
            <a:srgbClr val="2C4A7C"/>
          </a:solidFill>
          <a:ln w="12700">
            <a:solidFill>
              <a:srgbClr val="2C4A7C"/>
            </a:solidFill>
            <a:prstDash val="solid"/>
          </a:ln>
        </p:spPr>
        <p:txBody>
          <a:bodyPr/>
          <a:lstStyle/>
          <a:p>
            <a:endParaRPr lang="en-GB"/>
          </a:p>
        </p:txBody>
      </p:sp>
      <p:sp>
        <p:nvSpPr>
          <p:cNvPr id="7" name="Text 4"/>
          <p:cNvSpPr/>
          <p:nvPr/>
        </p:nvSpPr>
        <p:spPr>
          <a:xfrm>
            <a:off x="585216" y="877824"/>
            <a:ext cx="4846320" cy="329184"/>
          </a:xfrm>
          <a:prstGeom prst="rect">
            <a:avLst/>
          </a:prstGeom>
          <a:noFill/>
          <a:ln/>
        </p:spPr>
        <p:txBody>
          <a:bodyPr wrap="square" rtlCol="0" anchor="ctr"/>
          <a:lstStyle/>
          <a:p>
            <a:pPr marL="0" indent="0">
              <a:buNone/>
            </a:pPr>
            <a:r>
              <a:rPr lang="en-US" sz="1800" b="1" dirty="0">
                <a:solidFill>
                  <a:srgbClr val="1B2A4A"/>
                </a:solidFill>
                <a:latin typeface="Calibri" pitchFamily="34" charset="0"/>
                <a:ea typeface="Calibri" pitchFamily="34" charset="-122"/>
                <a:cs typeface="Calibri" pitchFamily="34" charset="-120"/>
              </a:rPr>
              <a:t>Refocus for Chapters 4 &amp; 5</a:t>
            </a:r>
            <a:endParaRPr lang="en-US" sz="1800" dirty="0"/>
          </a:p>
        </p:txBody>
      </p:sp>
      <p:sp>
        <p:nvSpPr>
          <p:cNvPr id="8" name="Text 5"/>
          <p:cNvSpPr/>
          <p:nvPr/>
        </p:nvSpPr>
        <p:spPr>
          <a:xfrm>
            <a:off x="585216" y="1261872"/>
            <a:ext cx="4846320" cy="420624"/>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Gathering data can be difficult. Presenting findings in Chapters 4 and 5 requires clear structure and a return to your research questions.</a:t>
            </a:r>
            <a:endParaRPr lang="en-US" sz="1600" dirty="0"/>
          </a:p>
        </p:txBody>
      </p:sp>
      <p:sp>
        <p:nvSpPr>
          <p:cNvPr id="9" name="Shape 6"/>
          <p:cNvSpPr/>
          <p:nvPr/>
        </p:nvSpPr>
        <p:spPr>
          <a:xfrm>
            <a:off x="347472" y="1828800"/>
            <a:ext cx="5166360" cy="969264"/>
          </a:xfrm>
          <a:prstGeom prst="rect">
            <a:avLst/>
          </a:prstGeom>
          <a:solidFill>
            <a:srgbClr val="FFFFFF"/>
          </a:solidFill>
          <a:ln w="12700">
            <a:solidFill>
              <a:srgbClr val="C8D5E8"/>
            </a:solidFill>
            <a:prstDash val="solid"/>
          </a:ln>
        </p:spPr>
        <p:txBody>
          <a:bodyPr/>
          <a:lstStyle/>
          <a:p>
            <a:endParaRPr lang="en-GB"/>
          </a:p>
        </p:txBody>
      </p:sp>
      <p:sp>
        <p:nvSpPr>
          <p:cNvPr id="10" name="Shape 7"/>
          <p:cNvSpPr/>
          <p:nvPr/>
        </p:nvSpPr>
        <p:spPr>
          <a:xfrm>
            <a:off x="347472" y="1828800"/>
            <a:ext cx="91440" cy="969264"/>
          </a:xfrm>
          <a:prstGeom prst="rect">
            <a:avLst/>
          </a:prstGeom>
          <a:solidFill>
            <a:srgbClr val="2C4A7C"/>
          </a:solidFill>
          <a:ln w="12700">
            <a:solidFill>
              <a:srgbClr val="2C4A7C"/>
            </a:solidFill>
            <a:prstDash val="solid"/>
          </a:ln>
        </p:spPr>
        <p:txBody>
          <a:bodyPr/>
          <a:lstStyle/>
          <a:p>
            <a:endParaRPr lang="en-GB"/>
          </a:p>
        </p:txBody>
      </p:sp>
      <p:sp>
        <p:nvSpPr>
          <p:cNvPr id="11" name="Text 8"/>
          <p:cNvSpPr/>
          <p:nvPr/>
        </p:nvSpPr>
        <p:spPr>
          <a:xfrm>
            <a:off x="585216" y="1920240"/>
            <a:ext cx="4846320" cy="329184"/>
          </a:xfrm>
          <a:prstGeom prst="rect">
            <a:avLst/>
          </a:prstGeom>
          <a:noFill/>
          <a:ln/>
        </p:spPr>
        <p:txBody>
          <a:bodyPr wrap="square" rtlCol="0" anchor="ctr"/>
          <a:lstStyle/>
          <a:p>
            <a:pPr marL="0" indent="0">
              <a:buNone/>
            </a:pPr>
            <a:r>
              <a:rPr lang="en-US" sz="1800" b="1" dirty="0">
                <a:solidFill>
                  <a:srgbClr val="1B2A4A"/>
                </a:solidFill>
                <a:latin typeface="Calibri" pitchFamily="34" charset="0"/>
                <a:ea typeface="Calibri" pitchFamily="34" charset="-122"/>
                <a:cs typeface="Calibri" pitchFamily="34" charset="-120"/>
              </a:rPr>
              <a:t>Write From the Start</a:t>
            </a:r>
            <a:endParaRPr lang="en-US" sz="1800" dirty="0"/>
          </a:p>
        </p:txBody>
      </p:sp>
      <p:sp>
        <p:nvSpPr>
          <p:cNvPr id="12" name="Text 9"/>
          <p:cNvSpPr/>
          <p:nvPr/>
        </p:nvSpPr>
        <p:spPr>
          <a:xfrm>
            <a:off x="585216" y="2304288"/>
            <a:ext cx="4846320" cy="420624"/>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Writing should be ongoing throughout the research process and not left until the end.</a:t>
            </a:r>
            <a:endParaRPr lang="en-US" sz="1600" dirty="0"/>
          </a:p>
        </p:txBody>
      </p:sp>
      <p:sp>
        <p:nvSpPr>
          <p:cNvPr id="13" name="Shape 10"/>
          <p:cNvSpPr/>
          <p:nvPr/>
        </p:nvSpPr>
        <p:spPr>
          <a:xfrm>
            <a:off x="347472" y="2871216"/>
            <a:ext cx="5166360" cy="969264"/>
          </a:xfrm>
          <a:prstGeom prst="rect">
            <a:avLst/>
          </a:prstGeom>
          <a:solidFill>
            <a:srgbClr val="FFFFFF"/>
          </a:solidFill>
          <a:ln w="12700">
            <a:solidFill>
              <a:srgbClr val="C8D5E8"/>
            </a:solidFill>
            <a:prstDash val="solid"/>
          </a:ln>
        </p:spPr>
        <p:txBody>
          <a:bodyPr/>
          <a:lstStyle/>
          <a:p>
            <a:endParaRPr lang="en-GB"/>
          </a:p>
        </p:txBody>
      </p:sp>
      <p:sp>
        <p:nvSpPr>
          <p:cNvPr id="14" name="Shape 11"/>
          <p:cNvSpPr/>
          <p:nvPr/>
        </p:nvSpPr>
        <p:spPr>
          <a:xfrm>
            <a:off x="347472" y="2871216"/>
            <a:ext cx="91440" cy="969264"/>
          </a:xfrm>
          <a:prstGeom prst="rect">
            <a:avLst/>
          </a:prstGeom>
          <a:solidFill>
            <a:srgbClr val="2C4A7C"/>
          </a:solidFill>
          <a:ln w="12700">
            <a:solidFill>
              <a:srgbClr val="2C4A7C"/>
            </a:solidFill>
            <a:prstDash val="solid"/>
          </a:ln>
        </p:spPr>
        <p:txBody>
          <a:bodyPr/>
          <a:lstStyle/>
          <a:p>
            <a:endParaRPr lang="en-GB"/>
          </a:p>
        </p:txBody>
      </p:sp>
      <p:sp>
        <p:nvSpPr>
          <p:cNvPr id="15" name="Text 12"/>
          <p:cNvSpPr/>
          <p:nvPr/>
        </p:nvSpPr>
        <p:spPr>
          <a:xfrm>
            <a:off x="585216" y="2962656"/>
            <a:ext cx="4846320" cy="329184"/>
          </a:xfrm>
          <a:prstGeom prst="rect">
            <a:avLst/>
          </a:prstGeom>
          <a:noFill/>
          <a:ln/>
        </p:spPr>
        <p:txBody>
          <a:bodyPr wrap="square" rtlCol="0" anchor="ctr"/>
          <a:lstStyle/>
          <a:p>
            <a:pPr marL="0" indent="0">
              <a:buNone/>
            </a:pPr>
            <a:r>
              <a:rPr lang="en-US" sz="1800" b="1" dirty="0">
                <a:solidFill>
                  <a:srgbClr val="1B2A4A"/>
                </a:solidFill>
                <a:latin typeface="Calibri" pitchFamily="34" charset="0"/>
                <a:ea typeface="Calibri" pitchFamily="34" charset="-122"/>
                <a:cs typeface="Calibri" pitchFamily="34" charset="-120"/>
              </a:rPr>
              <a:t>Maintain Context in Notes</a:t>
            </a:r>
            <a:endParaRPr lang="en-US" sz="1800" dirty="0"/>
          </a:p>
        </p:txBody>
      </p:sp>
      <p:sp>
        <p:nvSpPr>
          <p:cNvPr id="16" name="Text 13"/>
          <p:cNvSpPr/>
          <p:nvPr/>
        </p:nvSpPr>
        <p:spPr>
          <a:xfrm>
            <a:off x="585216" y="3346704"/>
            <a:ext cx="4846320" cy="420624"/>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Put your notes into context as you go. The meaning of undated, contextless notes is easy to forget.</a:t>
            </a:r>
            <a:endParaRPr lang="en-US" sz="1600" dirty="0"/>
          </a:p>
        </p:txBody>
      </p:sp>
      <p:sp>
        <p:nvSpPr>
          <p:cNvPr id="17" name="Shape 14"/>
          <p:cNvSpPr/>
          <p:nvPr/>
        </p:nvSpPr>
        <p:spPr>
          <a:xfrm>
            <a:off x="347472" y="3913632"/>
            <a:ext cx="5166360" cy="969264"/>
          </a:xfrm>
          <a:prstGeom prst="rect">
            <a:avLst/>
          </a:prstGeom>
          <a:solidFill>
            <a:srgbClr val="FFFFFF"/>
          </a:solidFill>
          <a:ln w="12700">
            <a:solidFill>
              <a:srgbClr val="C8D5E8"/>
            </a:solidFill>
            <a:prstDash val="solid"/>
          </a:ln>
        </p:spPr>
        <p:txBody>
          <a:bodyPr/>
          <a:lstStyle/>
          <a:p>
            <a:endParaRPr lang="en-GB"/>
          </a:p>
        </p:txBody>
      </p:sp>
      <p:sp>
        <p:nvSpPr>
          <p:cNvPr id="18" name="Shape 15"/>
          <p:cNvSpPr/>
          <p:nvPr/>
        </p:nvSpPr>
        <p:spPr>
          <a:xfrm>
            <a:off x="347472" y="3913632"/>
            <a:ext cx="91440" cy="969264"/>
          </a:xfrm>
          <a:prstGeom prst="rect">
            <a:avLst/>
          </a:prstGeom>
          <a:solidFill>
            <a:srgbClr val="2C4A7C"/>
          </a:solidFill>
          <a:ln w="12700">
            <a:solidFill>
              <a:srgbClr val="2C4A7C"/>
            </a:solidFill>
            <a:prstDash val="solid"/>
          </a:ln>
        </p:spPr>
        <p:txBody>
          <a:bodyPr/>
          <a:lstStyle/>
          <a:p>
            <a:endParaRPr lang="en-GB"/>
          </a:p>
        </p:txBody>
      </p:sp>
      <p:sp>
        <p:nvSpPr>
          <p:cNvPr id="19" name="Text 16"/>
          <p:cNvSpPr/>
          <p:nvPr/>
        </p:nvSpPr>
        <p:spPr>
          <a:xfrm>
            <a:off x="585216" y="4005072"/>
            <a:ext cx="4846320" cy="329184"/>
          </a:xfrm>
          <a:prstGeom prst="rect">
            <a:avLst/>
          </a:prstGeom>
          <a:noFill/>
          <a:ln/>
        </p:spPr>
        <p:txBody>
          <a:bodyPr wrap="square" rtlCol="0" anchor="ctr"/>
          <a:lstStyle/>
          <a:p>
            <a:pPr marL="0" indent="0">
              <a:buNone/>
            </a:pPr>
            <a:r>
              <a:rPr lang="en-US" sz="1800" b="1" dirty="0">
                <a:solidFill>
                  <a:srgbClr val="1B2A4A"/>
                </a:solidFill>
                <a:latin typeface="Calibri" pitchFamily="34" charset="0"/>
                <a:ea typeface="Calibri" pitchFamily="34" charset="-122"/>
                <a:cs typeface="Calibri" pitchFamily="34" charset="-120"/>
              </a:rPr>
              <a:t>Record Your Decisions</a:t>
            </a:r>
            <a:endParaRPr lang="en-US" sz="1800" dirty="0"/>
          </a:p>
        </p:txBody>
      </p:sp>
      <p:sp>
        <p:nvSpPr>
          <p:cNvPr id="20" name="Text 17"/>
          <p:cNvSpPr/>
          <p:nvPr/>
        </p:nvSpPr>
        <p:spPr>
          <a:xfrm>
            <a:off x="585216" y="4389120"/>
            <a:ext cx="4846320" cy="420624"/>
          </a:xfrm>
          <a:prstGeom prst="rect">
            <a:avLst/>
          </a:prstGeom>
          <a:noFill/>
          <a:ln/>
        </p:spPr>
        <p:txBody>
          <a:bodyPr wrap="square" rtlCol="0" anchor="ctr"/>
          <a:lstStyle/>
          <a:p>
            <a:pPr marL="0" indent="0">
              <a:buNone/>
            </a:pPr>
            <a:r>
              <a:rPr lang="en-US" sz="1600" dirty="0">
                <a:solidFill>
                  <a:srgbClr val="1B2A4A"/>
                </a:solidFill>
                <a:latin typeface="Calibri" pitchFamily="34" charset="0"/>
                <a:ea typeface="Calibri" pitchFamily="34" charset="-122"/>
                <a:cs typeface="Calibri" pitchFamily="34" charset="-120"/>
              </a:rPr>
              <a:t>Keep a log of why you made methodological choices — this also forms part of your audit trail.</a:t>
            </a:r>
            <a:endParaRPr lang="en-US" sz="16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23">
    <p:bg>
      <p:bgPr>
        <a:solidFill>
          <a:srgbClr val="1B2A4A"/>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rcRect/>
          <a:stretch/>
        </p:blipFill>
        <p:spPr>
          <a:xfrm>
            <a:off x="0" y="0"/>
            <a:ext cx="9144000" cy="5143500"/>
          </a:xfrm>
          <a:prstGeom prst="rect">
            <a:avLst/>
          </a:prstGeom>
        </p:spPr>
      </p:pic>
      <p:sp>
        <p:nvSpPr>
          <p:cNvPr id="3" name="Shape 0"/>
          <p:cNvSpPr/>
          <p:nvPr/>
        </p:nvSpPr>
        <p:spPr>
          <a:xfrm>
            <a:off x="0" y="0"/>
            <a:ext cx="9144000" cy="5143500"/>
          </a:xfrm>
          <a:prstGeom prst="rect">
            <a:avLst/>
          </a:prstGeom>
          <a:solidFill>
            <a:srgbClr val="1B2A4A">
              <a:alpha val="50000"/>
            </a:srgbClr>
          </a:solidFill>
          <a:ln w="12700">
            <a:solidFill>
              <a:srgbClr val="1B2A4A"/>
            </a:solidFill>
            <a:prstDash val="solid"/>
          </a:ln>
        </p:spPr>
        <p:txBody>
          <a:bodyPr/>
          <a:lstStyle/>
          <a:p>
            <a:endParaRPr lang="en-GB"/>
          </a:p>
        </p:txBody>
      </p:sp>
      <p:sp>
        <p:nvSpPr>
          <p:cNvPr id="4" name="Text 1"/>
          <p:cNvSpPr/>
          <p:nvPr/>
        </p:nvSpPr>
        <p:spPr>
          <a:xfrm>
            <a:off x="457200" y="237744"/>
            <a:ext cx="8229600" cy="658368"/>
          </a:xfrm>
          <a:prstGeom prst="rect">
            <a:avLst/>
          </a:prstGeom>
          <a:noFill/>
          <a:ln/>
        </p:spPr>
        <p:txBody>
          <a:bodyPr wrap="square" rtlCol="0" anchor="ctr"/>
          <a:lstStyle/>
          <a:p>
            <a:pPr marL="0" indent="0">
              <a:buNone/>
            </a:pPr>
            <a:r>
              <a:rPr lang="en-US" sz="3400" b="1" dirty="0">
                <a:solidFill>
                  <a:srgbClr val="FFFFFF"/>
                </a:solidFill>
                <a:latin typeface="Calibri" pitchFamily="34" charset="0"/>
                <a:ea typeface="Calibri" pitchFamily="34" charset="-122"/>
                <a:cs typeface="Calibri" pitchFamily="34" charset="-120"/>
              </a:rPr>
              <a:t>Why Qualitative Quality is Contested</a:t>
            </a:r>
            <a:endParaRPr lang="en-US" sz="3400" dirty="0"/>
          </a:p>
        </p:txBody>
      </p:sp>
      <p:sp>
        <p:nvSpPr>
          <p:cNvPr id="5" name="Shape 2"/>
          <p:cNvSpPr/>
          <p:nvPr/>
        </p:nvSpPr>
        <p:spPr>
          <a:xfrm>
            <a:off x="347472" y="1097280"/>
            <a:ext cx="2816352" cy="3840480"/>
          </a:xfrm>
          <a:prstGeom prst="rect">
            <a:avLst/>
          </a:prstGeom>
          <a:solidFill>
            <a:srgbClr val="2C4A7C">
              <a:alpha val="80000"/>
            </a:srgbClr>
          </a:solidFill>
          <a:ln w="12700">
            <a:solidFill>
              <a:srgbClr val="C9922A"/>
            </a:solidFill>
            <a:prstDash val="solid"/>
          </a:ln>
        </p:spPr>
        <p:txBody>
          <a:bodyPr/>
          <a:lstStyle/>
          <a:p>
            <a:endParaRPr lang="en-GB"/>
          </a:p>
        </p:txBody>
      </p:sp>
      <p:sp>
        <p:nvSpPr>
          <p:cNvPr id="6" name="Text 3"/>
          <p:cNvSpPr/>
          <p:nvPr/>
        </p:nvSpPr>
        <p:spPr>
          <a:xfrm>
            <a:off x="475488" y="1207008"/>
            <a:ext cx="2560320" cy="548640"/>
          </a:xfrm>
          <a:prstGeom prst="rect">
            <a:avLst/>
          </a:prstGeom>
          <a:noFill/>
          <a:ln/>
        </p:spPr>
        <p:txBody>
          <a:bodyPr wrap="square" rtlCol="0" anchor="ctr"/>
          <a:lstStyle/>
          <a:p>
            <a:pPr marL="0" indent="0">
              <a:buNone/>
            </a:pPr>
            <a:r>
              <a:rPr lang="en-US" sz="1800" b="1" dirty="0">
                <a:solidFill>
                  <a:srgbClr val="C9922A"/>
                </a:solidFill>
                <a:latin typeface="Calibri" pitchFamily="34" charset="0"/>
                <a:ea typeface="Calibri" pitchFamily="34" charset="-122"/>
                <a:cs typeface="Calibri" pitchFamily="34" charset="-120"/>
              </a:rPr>
              <a:t>Natural Science Replication</a:t>
            </a:r>
            <a:endParaRPr lang="en-US" sz="1800" dirty="0"/>
          </a:p>
        </p:txBody>
      </p:sp>
      <p:sp>
        <p:nvSpPr>
          <p:cNvPr id="7" name="Text 4"/>
          <p:cNvSpPr/>
          <p:nvPr/>
        </p:nvSpPr>
        <p:spPr>
          <a:xfrm>
            <a:off x="475488" y="1847088"/>
            <a:ext cx="2560320" cy="2980944"/>
          </a:xfrm>
          <a:prstGeom prst="rect">
            <a:avLst/>
          </a:prstGeom>
          <a:noFill/>
          <a:ln/>
        </p:spPr>
        <p:txBody>
          <a:bodyPr wrap="square" rtlCol="0" anchor="t"/>
          <a:lstStyle/>
          <a:p>
            <a:pPr marL="0" indent="0">
              <a:buNone/>
            </a:pPr>
            <a:r>
              <a:rPr lang="en-US" sz="1800" dirty="0">
                <a:solidFill>
                  <a:srgbClr val="FFFFFF"/>
                </a:solidFill>
                <a:latin typeface="Calibri" pitchFamily="34" charset="0"/>
                <a:ea typeface="Calibri" pitchFamily="34" charset="-122"/>
                <a:cs typeface="Calibri" pitchFamily="34" charset="-120"/>
              </a:rPr>
              <a:t>In natural science, findings are validated through repeated replication. If results cannot be replicated they are questioned or rejected. Rigorous procedures guard against wrong answers.</a:t>
            </a:r>
            <a:endParaRPr lang="en-US" sz="1800" dirty="0"/>
          </a:p>
        </p:txBody>
      </p:sp>
      <p:sp>
        <p:nvSpPr>
          <p:cNvPr id="8" name="Shape 5"/>
          <p:cNvSpPr/>
          <p:nvPr/>
        </p:nvSpPr>
        <p:spPr>
          <a:xfrm>
            <a:off x="3291840" y="1097280"/>
            <a:ext cx="2816352" cy="3840480"/>
          </a:xfrm>
          <a:prstGeom prst="rect">
            <a:avLst/>
          </a:prstGeom>
          <a:solidFill>
            <a:srgbClr val="2C4A7C">
              <a:alpha val="80000"/>
            </a:srgbClr>
          </a:solidFill>
          <a:ln w="12700">
            <a:solidFill>
              <a:srgbClr val="C9922A"/>
            </a:solidFill>
            <a:prstDash val="solid"/>
          </a:ln>
        </p:spPr>
        <p:txBody>
          <a:bodyPr/>
          <a:lstStyle/>
          <a:p>
            <a:endParaRPr lang="en-GB"/>
          </a:p>
        </p:txBody>
      </p:sp>
      <p:sp>
        <p:nvSpPr>
          <p:cNvPr id="9" name="Text 6"/>
          <p:cNvSpPr/>
          <p:nvPr/>
        </p:nvSpPr>
        <p:spPr>
          <a:xfrm>
            <a:off x="3419856" y="1207008"/>
            <a:ext cx="2560320" cy="548640"/>
          </a:xfrm>
          <a:prstGeom prst="rect">
            <a:avLst/>
          </a:prstGeom>
          <a:noFill/>
          <a:ln/>
        </p:spPr>
        <p:txBody>
          <a:bodyPr wrap="square" rtlCol="0" anchor="ctr"/>
          <a:lstStyle/>
          <a:p>
            <a:pPr marL="0" indent="0">
              <a:buNone/>
            </a:pPr>
            <a:r>
              <a:rPr lang="en-US" sz="1800" b="1" dirty="0">
                <a:solidFill>
                  <a:srgbClr val="C9922A"/>
                </a:solidFill>
                <a:latin typeface="Calibri" pitchFamily="34" charset="0"/>
                <a:ea typeface="Calibri" pitchFamily="34" charset="-122"/>
                <a:cs typeface="Calibri" pitchFamily="34" charset="-120"/>
              </a:rPr>
              <a:t>Problem 1</a:t>
            </a:r>
            <a:endParaRPr lang="en-US" sz="1800" dirty="0"/>
          </a:p>
        </p:txBody>
      </p:sp>
      <p:sp>
        <p:nvSpPr>
          <p:cNvPr id="10" name="Text 7"/>
          <p:cNvSpPr/>
          <p:nvPr/>
        </p:nvSpPr>
        <p:spPr>
          <a:xfrm>
            <a:off x="3419856" y="1847088"/>
            <a:ext cx="2560320" cy="2980944"/>
          </a:xfrm>
          <a:prstGeom prst="rect">
            <a:avLst/>
          </a:prstGeom>
          <a:noFill/>
          <a:ln/>
        </p:spPr>
        <p:txBody>
          <a:bodyPr wrap="square" rtlCol="0" anchor="t"/>
          <a:lstStyle/>
          <a:p>
            <a:pPr marL="0" indent="0">
              <a:buNone/>
            </a:pPr>
            <a:r>
              <a:rPr lang="en-US" sz="1800" dirty="0">
                <a:solidFill>
                  <a:srgbClr val="FFFFFF"/>
                </a:solidFill>
                <a:latin typeface="Calibri" pitchFamily="34" charset="0"/>
                <a:ea typeface="Calibri" pitchFamily="34" charset="-122"/>
                <a:cs typeface="Calibri" pitchFamily="34" charset="-120"/>
              </a:rPr>
              <a:t>In social research there is no widespread agreement on whether any procedures can ensure the 'right' answers in analysis.</a:t>
            </a:r>
            <a:endParaRPr lang="en-US" sz="1800" dirty="0"/>
          </a:p>
        </p:txBody>
      </p:sp>
      <p:sp>
        <p:nvSpPr>
          <p:cNvPr id="11" name="Shape 8"/>
          <p:cNvSpPr/>
          <p:nvPr/>
        </p:nvSpPr>
        <p:spPr>
          <a:xfrm>
            <a:off x="6236208" y="1097280"/>
            <a:ext cx="2816352" cy="3840480"/>
          </a:xfrm>
          <a:prstGeom prst="rect">
            <a:avLst/>
          </a:prstGeom>
          <a:solidFill>
            <a:srgbClr val="2C4A7C">
              <a:alpha val="80000"/>
            </a:srgbClr>
          </a:solidFill>
          <a:ln w="12700">
            <a:solidFill>
              <a:srgbClr val="C9922A"/>
            </a:solidFill>
            <a:prstDash val="solid"/>
          </a:ln>
        </p:spPr>
        <p:txBody>
          <a:bodyPr/>
          <a:lstStyle/>
          <a:p>
            <a:endParaRPr lang="en-GB"/>
          </a:p>
        </p:txBody>
      </p:sp>
      <p:sp>
        <p:nvSpPr>
          <p:cNvPr id="12" name="Text 9"/>
          <p:cNvSpPr/>
          <p:nvPr/>
        </p:nvSpPr>
        <p:spPr>
          <a:xfrm>
            <a:off x="6364224" y="1207008"/>
            <a:ext cx="2560320" cy="548640"/>
          </a:xfrm>
          <a:prstGeom prst="rect">
            <a:avLst/>
          </a:prstGeom>
          <a:noFill/>
          <a:ln/>
        </p:spPr>
        <p:txBody>
          <a:bodyPr wrap="square" rtlCol="0" anchor="ctr"/>
          <a:lstStyle/>
          <a:p>
            <a:pPr marL="0" indent="0">
              <a:buNone/>
            </a:pPr>
            <a:r>
              <a:rPr lang="en-US" sz="1800" b="1" dirty="0">
                <a:solidFill>
                  <a:srgbClr val="C9922A"/>
                </a:solidFill>
                <a:latin typeface="Calibri" pitchFamily="34" charset="0"/>
                <a:ea typeface="Calibri" pitchFamily="34" charset="-122"/>
                <a:cs typeface="Calibri" pitchFamily="34" charset="-120"/>
              </a:rPr>
              <a:t>Problem 2</a:t>
            </a:r>
            <a:endParaRPr lang="en-US" sz="1800" dirty="0"/>
          </a:p>
        </p:txBody>
      </p:sp>
      <p:sp>
        <p:nvSpPr>
          <p:cNvPr id="13" name="Text 10"/>
          <p:cNvSpPr/>
          <p:nvPr/>
        </p:nvSpPr>
        <p:spPr>
          <a:xfrm>
            <a:off x="6364224" y="1847088"/>
            <a:ext cx="2560320" cy="2980944"/>
          </a:xfrm>
          <a:prstGeom prst="rect">
            <a:avLst/>
          </a:prstGeom>
          <a:noFill/>
          <a:ln/>
        </p:spPr>
        <p:txBody>
          <a:bodyPr wrap="square" rtlCol="0" anchor="t"/>
          <a:lstStyle/>
          <a:p>
            <a:pPr marL="0" indent="0">
              <a:buNone/>
            </a:pPr>
            <a:r>
              <a:rPr lang="en-US" sz="1800" dirty="0">
                <a:solidFill>
                  <a:srgbClr val="FFFFFF"/>
                </a:solidFill>
                <a:latin typeface="Calibri" pitchFamily="34" charset="0"/>
                <a:ea typeface="Calibri" pitchFamily="34" charset="-122"/>
                <a:cs typeface="Calibri" pitchFamily="34" charset="-120"/>
              </a:rPr>
              <a:t>Replication is seldom possible in qualitative research and often makes little sense — respondents will rarely say or do the same things again. Whether replication has succeeded is always a matter of interpretation.</a:t>
            </a:r>
            <a:endParaRPr lang="en-US" sz="1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Custom cj">
      <a:dk1>
        <a:sysClr val="windowText" lastClr="000000"/>
      </a:dk1>
      <a:lt1>
        <a:sysClr val="window" lastClr="FFFFFF"/>
      </a:lt1>
      <a:dk2>
        <a:srgbClr val="454551"/>
      </a:dk2>
      <a:lt2>
        <a:srgbClr val="D8D9DC"/>
      </a:lt2>
      <a:accent1>
        <a:srgbClr val="C5E799"/>
      </a:accent1>
      <a:accent2>
        <a:srgbClr val="C5D12B"/>
      </a:accent2>
      <a:accent3>
        <a:srgbClr val="4EA6DC"/>
      </a:accent3>
      <a:accent4>
        <a:srgbClr val="4775E7"/>
      </a:accent4>
      <a:accent5>
        <a:srgbClr val="8971E1"/>
      </a:accent5>
      <a:accent6>
        <a:srgbClr val="D54773"/>
      </a:accent6>
      <a:hlink>
        <a:srgbClr val="6B9F25"/>
      </a:hlink>
      <a:folHlink>
        <a:srgbClr val="8C8C8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2869</Words>
  <Application>Microsoft Office PowerPoint</Application>
  <PresentationFormat>On-screen Show (16:9)</PresentationFormat>
  <Paragraphs>285</Paragraphs>
  <Slides>31</Slides>
  <Notes>23</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31</vt:i4>
      </vt:variant>
    </vt:vector>
  </HeadingPairs>
  <TitlesOfParts>
    <vt:vector size="38" baseType="lpstr">
      <vt:lpstr>Aptos</vt:lpstr>
      <vt:lpstr>Arial</vt:lpstr>
      <vt:lpstr>Calibri</vt:lpstr>
      <vt:lpstr>Calibri Light</vt:lpstr>
      <vt:lpstr>Verdana</vt:lpstr>
      <vt:lpstr>Office Theme</vt:lpstr>
      <vt:lpstr>1_Office Theme</vt:lpstr>
      <vt:lpstr>PowerPoint Presentation</vt:lpstr>
      <vt:lpstr>Please note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To show line number in MS Word: </vt:lpstr>
      <vt:lpstr>PowerPoint Presentation</vt:lpstr>
      <vt:lpstr>PowerPoint Presentation</vt:lpstr>
      <vt:lpstr>Raw data sample - Transcript of Interview Data</vt:lpstr>
      <vt:lpstr>PowerPoint Presentation</vt:lpstr>
      <vt:lpstr>Chunks-Clusters Sample</vt:lpstr>
      <vt:lpstr>PowerPoint Presentation</vt:lpstr>
      <vt:lpstr>PowerPoint Presentation</vt:lpstr>
      <vt:lpstr>Example…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Qualitative Data Analysis</dc:title>
  <dc:subject>PptxGenJS Presentation</dc:subject>
  <dc:creator>Dr Caroline Jawad</dc:creator>
  <cp:lastModifiedBy>Caroline Jawad</cp:lastModifiedBy>
  <cp:revision>3</cp:revision>
  <dcterms:created xsi:type="dcterms:W3CDTF">2026-03-16T17:36:56Z</dcterms:created>
  <dcterms:modified xsi:type="dcterms:W3CDTF">2026-03-16T19:07:47Z</dcterms:modified>
</cp:coreProperties>
</file>