
<file path=[Content_Types].xml><?xml version="1.0" encoding="utf-8"?>
<Types xmlns="http://schemas.openxmlformats.org/package/2006/content-types">
  <Default Extension="bin" ContentType="application/vnd.openxmlformats-officedocument.oleObject"/>
  <Default Extension="png" ContentType="image/png"/>
  <Default Extension="emf" ContentType="image/x-emf"/>
  <Default Extension="jpeg" ContentType="image/jpeg"/>
  <Default Extension="rels" ContentType="application/vnd.openxmlformats-package.relationships+xml"/>
  <Default Extension="xml" ContentType="application/xml"/>
  <Default Extension="vml" ContentType="application/vnd.openxmlformats-officedocument.vmlDrawi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ags/tag2.xml" ContentType="application/vnd.openxmlformats-officedocument.presentationml.tags+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ags/tag3.xml" ContentType="application/vnd.openxmlformats-officedocument.presentationml.tags+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3.xml" ContentType="application/vnd.openxmlformats-officedocument.theme+xml"/>
  <Override PartName="/ppt/tags/tag4.xml" ContentType="application/vnd.openxmlformats-officedocument.presentationml.tags+xml"/>
  <Override PartName="/ppt/theme/theme4.xml" ContentType="application/vnd.openxmlformats-officedocument.theme+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media/image9.jpg" ContentType="image/jpg"/>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notesSlides/notesSlide1.xml" ContentType="application/vnd.openxmlformats-officedocument.presentationml.notesSlide+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9" r:id="rId1"/>
    <p:sldMasterId id="2147483692" r:id="rId2"/>
    <p:sldMasterId id="2147483698" r:id="rId3"/>
  </p:sldMasterIdLst>
  <p:notesMasterIdLst>
    <p:notesMasterId r:id="rId35"/>
  </p:notesMasterIdLst>
  <p:sldIdLst>
    <p:sldId id="256" r:id="rId4"/>
    <p:sldId id="257" r:id="rId5"/>
    <p:sldId id="259" r:id="rId6"/>
    <p:sldId id="260" r:id="rId7"/>
    <p:sldId id="261" r:id="rId8"/>
    <p:sldId id="345" r:id="rId9"/>
    <p:sldId id="319" r:id="rId10"/>
    <p:sldId id="342" r:id="rId11"/>
    <p:sldId id="340" r:id="rId12"/>
    <p:sldId id="339" r:id="rId13"/>
    <p:sldId id="320" r:id="rId14"/>
    <p:sldId id="350" r:id="rId15"/>
    <p:sldId id="349" r:id="rId16"/>
    <p:sldId id="337" r:id="rId17"/>
    <p:sldId id="321" r:id="rId18"/>
    <p:sldId id="263" r:id="rId19"/>
    <p:sldId id="322" r:id="rId20"/>
    <p:sldId id="334" r:id="rId21"/>
    <p:sldId id="344" r:id="rId22"/>
    <p:sldId id="324" r:id="rId23"/>
    <p:sldId id="333" r:id="rId24"/>
    <p:sldId id="346" r:id="rId25"/>
    <p:sldId id="335" r:id="rId26"/>
    <p:sldId id="348" r:id="rId27"/>
    <p:sldId id="341" r:id="rId28"/>
    <p:sldId id="330" r:id="rId29"/>
    <p:sldId id="264" r:id="rId30"/>
    <p:sldId id="327" r:id="rId31"/>
    <p:sldId id="328" r:id="rId32"/>
    <p:sldId id="336" r:id="rId33"/>
    <p:sldId id="332" r:id="rId34"/>
  </p:sldIdLst>
  <p:sldSz cx="9144000" cy="6858000" type="screen4x3"/>
  <p:notesSz cx="9144000" cy="6858000"/>
  <p:custDataLst>
    <p:tags r:id="rId36"/>
  </p:custData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3" d="100"/>
          <a:sy n="63" d="100"/>
        </p:scale>
        <p:origin x="1380" y="92"/>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theme" Target="theme/theme1.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slide" Target="slides/slide3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tags" Target="tags/tag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notesMaster" Target="notesMasters/notesMaster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5.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6.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7.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8.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9.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10.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11.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12.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13.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14.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15.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16.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17.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18.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19.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20.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21.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22.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23.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24.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25.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26.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27.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28.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29.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30.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31.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32.vml.rels><?xml version="1.0" encoding="UTF-8" standalone="yes"?>
<Relationships xmlns="http://schemas.openxmlformats.org/package/2006/relationships"><Relationship Id="rId1" Type="http://schemas.openxmlformats.org/officeDocument/2006/relationships/image" Target="../media/image1.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4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180013" y="0"/>
            <a:ext cx="3962400" cy="344488"/>
          </a:xfrm>
          <a:prstGeom prst="rect">
            <a:avLst/>
          </a:prstGeom>
        </p:spPr>
        <p:txBody>
          <a:bodyPr vert="horz" lIns="91440" tIns="45720" rIns="91440" bIns="45720" rtlCol="0"/>
          <a:lstStyle>
            <a:lvl1pPr algn="r">
              <a:defRPr sz="1200"/>
            </a:lvl1pPr>
          </a:lstStyle>
          <a:p>
            <a:fld id="{3EC8394C-4D4A-471E-A410-13A934BA1E20}" type="datetimeFigureOut">
              <a:rPr lang="en-GB" smtClean="0"/>
              <a:t>25/05/2020</a:t>
            </a:fld>
            <a:endParaRPr lang="en-GB"/>
          </a:p>
        </p:txBody>
      </p:sp>
      <p:sp>
        <p:nvSpPr>
          <p:cNvPr id="4" name="Slide Image Placeholder 3"/>
          <p:cNvSpPr>
            <a:spLocks noGrp="1" noRot="1" noChangeAspect="1"/>
          </p:cNvSpPr>
          <p:nvPr>
            <p:ph type="sldImg" idx="2"/>
          </p:nvPr>
        </p:nvSpPr>
        <p:spPr>
          <a:xfrm>
            <a:off x="3028950" y="857250"/>
            <a:ext cx="3086100"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14400" y="3300413"/>
            <a:ext cx="7315200" cy="2700337"/>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513513"/>
            <a:ext cx="3962400" cy="3444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180013" y="6513513"/>
            <a:ext cx="3962400" cy="344487"/>
          </a:xfrm>
          <a:prstGeom prst="rect">
            <a:avLst/>
          </a:prstGeom>
        </p:spPr>
        <p:txBody>
          <a:bodyPr vert="horz" lIns="91440" tIns="45720" rIns="91440" bIns="45720" rtlCol="0" anchor="b"/>
          <a:lstStyle>
            <a:lvl1pPr algn="r">
              <a:defRPr sz="1200"/>
            </a:lvl1pPr>
          </a:lstStyle>
          <a:p>
            <a:fld id="{D6A9448D-52A1-45CB-AB2E-EABF367315BD}" type="slidenum">
              <a:rPr lang="en-GB" smtClean="0"/>
              <a:t>‹#›</a:t>
            </a:fld>
            <a:endParaRPr lang="en-GB"/>
          </a:p>
        </p:txBody>
      </p:sp>
    </p:spTree>
    <p:extLst>
      <p:ext uri="{BB962C8B-B14F-4D97-AF65-F5344CB8AC3E}">
        <p14:creationId xmlns:p14="http://schemas.microsoft.com/office/powerpoint/2010/main" val="14080790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A9448D-52A1-45CB-AB2E-EABF367315BD}" type="slidenum">
              <a:rPr lang="en-GB" smtClean="0"/>
              <a:t>18</a:t>
            </a:fld>
            <a:endParaRPr lang="en-GB"/>
          </a:p>
        </p:txBody>
      </p:sp>
    </p:spTree>
    <p:extLst>
      <p:ext uri="{BB962C8B-B14F-4D97-AF65-F5344CB8AC3E}">
        <p14:creationId xmlns:p14="http://schemas.microsoft.com/office/powerpoint/2010/main" val="24393740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t>5/25/2020</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28088794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t>5/25/2020</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11137967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5/25/2020</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25430168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t>5/25/2020</a:t>
            </a:fld>
            <a:endParaRPr lang="en-US"/>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5767813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t>5/25/2020</a:t>
            </a:fld>
            <a:endParaRPr lang="en-US"/>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3009882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t>5/25/2020</a:t>
            </a:fld>
            <a:endParaRPr lang="en-US"/>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22521022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t>5/25/2020</a:t>
            </a:fld>
            <a:endParaRPr lang="en-US"/>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8258971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5/25/2020</a:t>
            </a:fld>
            <a:endParaRPr lang="en-US"/>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42599573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5/25/2020</a:t>
            </a:fld>
            <a:endParaRPr lang="en-US"/>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0614600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t>5/25/2020</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20458015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t>5/25/2020</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8019562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685800" y="2125980"/>
            <a:ext cx="7772400" cy="1440180"/>
          </a:xfrm>
          <a:prstGeom prst="rect">
            <a:avLst/>
          </a:prstGeom>
        </p:spPr>
        <p:txBody>
          <a:bodyPr wrap="square" lIns="0" tIns="0" rIns="0" bIns="0">
            <a:spAutoFit/>
          </a:bodyPr>
          <a:lstStyle>
            <a:lvl1pPr>
              <a:defRPr/>
            </a:lvl1pPr>
          </a:lstStyle>
          <a:p>
            <a:endParaRPr/>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5/25/2020</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9787351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685800" y="2125980"/>
            <a:ext cx="7772400" cy="1440180"/>
          </a:xfrm>
          <a:prstGeom prst="rect">
            <a:avLst/>
          </a:prstGeom>
        </p:spPr>
        <p:txBody>
          <a:bodyPr wrap="square" lIns="0" tIns="0" rIns="0" bIns="0">
            <a:spAutoFit/>
          </a:bodyPr>
          <a:lstStyle>
            <a:lvl1pPr>
              <a:defRPr/>
            </a:lvl1pPr>
          </a:lstStyle>
          <a:p>
            <a:endParaRPr/>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5/25/2020</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1191278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800" b="0" i="0">
                <a:solidFill>
                  <a:schemeClr val="bg1"/>
                </a:solidFill>
                <a:latin typeface="Verdana"/>
                <a:cs typeface="Verdana"/>
              </a:defRPr>
            </a:lvl1pPr>
          </a:lstStyle>
          <a:p>
            <a:endParaRPr/>
          </a:p>
        </p:txBody>
      </p:sp>
      <p:sp>
        <p:nvSpPr>
          <p:cNvPr id="3" name="Holder 3"/>
          <p:cNvSpPr>
            <a:spLocks noGrp="1"/>
          </p:cNvSpPr>
          <p:nvPr>
            <p:ph type="body" idx="1"/>
          </p:nvPr>
        </p:nvSpPr>
        <p:spPr/>
        <p:txBody>
          <a:bodyPr lIns="0" tIns="0" rIns="0" bIns="0"/>
          <a:lstStyle>
            <a:lvl1pPr>
              <a:defRPr sz="2000" b="0" i="1">
                <a:solidFill>
                  <a:schemeClr val="bg1"/>
                </a:solidFill>
                <a:latin typeface="Georgia"/>
                <a:cs typeface="Georgia"/>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5/25/2020</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2693072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800" b="0" i="0">
                <a:solidFill>
                  <a:schemeClr val="bg1"/>
                </a:solidFill>
                <a:latin typeface="Verdana"/>
                <a:cs typeface="Verdana"/>
              </a:defRPr>
            </a:lvl1pPr>
          </a:lstStyle>
          <a:p>
            <a:endParaRPr/>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5/25/2020</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5855521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800" b="0" i="0">
                <a:solidFill>
                  <a:schemeClr val="bg1"/>
                </a:solidFill>
                <a:latin typeface="Verdana"/>
                <a:cs typeface="Verdana"/>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5/25/2020</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7237607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5/25/2020</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40903975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685800" y="2125980"/>
            <a:ext cx="7772400" cy="1440180"/>
          </a:xfrm>
          <a:prstGeom prst="rect">
            <a:avLst/>
          </a:prstGeom>
        </p:spPr>
        <p:txBody>
          <a:bodyPr wrap="square" lIns="0" tIns="0" rIns="0" bIns="0">
            <a:spAutoFit/>
          </a:bodyPr>
          <a:lstStyle>
            <a:lvl1pPr>
              <a:defRPr/>
            </a:lvl1pPr>
          </a:lstStyle>
          <a:p>
            <a:endParaRPr/>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5/25/2020</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91988982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800" b="0" i="0">
                <a:solidFill>
                  <a:schemeClr val="bg1"/>
                </a:solidFill>
                <a:latin typeface="Verdana"/>
                <a:cs typeface="Verdana"/>
              </a:defRPr>
            </a:lvl1pPr>
          </a:lstStyle>
          <a:p>
            <a:endParaRPr/>
          </a:p>
        </p:txBody>
      </p:sp>
      <p:sp>
        <p:nvSpPr>
          <p:cNvPr id="3" name="Holder 3"/>
          <p:cNvSpPr>
            <a:spLocks noGrp="1"/>
          </p:cNvSpPr>
          <p:nvPr>
            <p:ph type="body" idx="1"/>
          </p:nvPr>
        </p:nvSpPr>
        <p:spPr/>
        <p:txBody>
          <a:bodyPr lIns="0" tIns="0" rIns="0" bIns="0"/>
          <a:lstStyle>
            <a:lvl1pPr>
              <a:defRPr sz="2000" b="0" i="1">
                <a:solidFill>
                  <a:schemeClr val="bg1"/>
                </a:solidFill>
                <a:latin typeface="Georgia"/>
                <a:cs typeface="Georgia"/>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5/25/2020</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99478515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800" b="0" i="0">
                <a:solidFill>
                  <a:schemeClr val="bg1"/>
                </a:solidFill>
                <a:latin typeface="Verdana"/>
                <a:cs typeface="Verdana"/>
              </a:defRPr>
            </a:lvl1pPr>
          </a:lstStyle>
          <a:p>
            <a:endParaRPr/>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5/25/2020</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61638066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800" b="0" i="0">
                <a:solidFill>
                  <a:schemeClr val="bg1"/>
                </a:solidFill>
                <a:latin typeface="Verdana"/>
                <a:cs typeface="Verdana"/>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5/25/2020</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45612332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5/25/2020</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2838910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emf"/><Relationship Id="rId2" Type="http://schemas.openxmlformats.org/officeDocument/2006/relationships/slideLayout" Target="../slideLayouts/slideLayout2.xml"/><Relationship Id="rId16" Type="http://schemas.openxmlformats.org/officeDocument/2006/relationships/oleObject" Target="../embeddings/oleObject1.bin"/><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ags" Target="../tags/tag2.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vmlDrawing" Target="../drawings/vmlDrawing1.vml"/></Relationships>
</file>

<file path=ppt/slideMasters/_rels/slideMaster2.xml.rels><?xml version="1.0" encoding="UTF-8" standalone="yes"?>
<Relationships xmlns="http://schemas.openxmlformats.org/package/2006/relationships"><Relationship Id="rId8" Type="http://schemas.openxmlformats.org/officeDocument/2006/relationships/tags" Target="../tags/tag3.xml"/><Relationship Id="rId3" Type="http://schemas.openxmlformats.org/officeDocument/2006/relationships/slideLayout" Target="../slideLayouts/slideLayout15.xml"/><Relationship Id="rId7" Type="http://schemas.openxmlformats.org/officeDocument/2006/relationships/vmlDrawing" Target="../drawings/vmlDrawing2.v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theme" Target="../theme/theme2.xml"/><Relationship Id="rId5" Type="http://schemas.openxmlformats.org/officeDocument/2006/relationships/slideLayout" Target="../slideLayouts/slideLayout17.xml"/><Relationship Id="rId10" Type="http://schemas.openxmlformats.org/officeDocument/2006/relationships/image" Target="../media/image1.emf"/><Relationship Id="rId4" Type="http://schemas.openxmlformats.org/officeDocument/2006/relationships/slideLayout" Target="../slideLayouts/slideLayout16.xml"/><Relationship Id="rId9" Type="http://schemas.openxmlformats.org/officeDocument/2006/relationships/oleObject" Target="../embeddings/oleObject2.bin"/></Relationships>
</file>

<file path=ppt/slideMasters/_rels/slideMaster3.xml.rels><?xml version="1.0" encoding="UTF-8" standalone="yes"?>
<Relationships xmlns="http://schemas.openxmlformats.org/package/2006/relationships"><Relationship Id="rId8" Type="http://schemas.openxmlformats.org/officeDocument/2006/relationships/tags" Target="../tags/tag4.xml"/><Relationship Id="rId3" Type="http://schemas.openxmlformats.org/officeDocument/2006/relationships/slideLayout" Target="../slideLayouts/slideLayout20.xml"/><Relationship Id="rId7" Type="http://schemas.openxmlformats.org/officeDocument/2006/relationships/vmlDrawing" Target="../drawings/vmlDrawing3.v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theme" Target="../theme/theme3.xml"/><Relationship Id="rId5" Type="http://schemas.openxmlformats.org/officeDocument/2006/relationships/slideLayout" Target="../slideLayouts/slideLayout22.xml"/><Relationship Id="rId10" Type="http://schemas.openxmlformats.org/officeDocument/2006/relationships/image" Target="../media/image1.emf"/><Relationship Id="rId4" Type="http://schemas.openxmlformats.org/officeDocument/2006/relationships/slideLayout" Target="../slideLayouts/slideLayout21.xml"/><Relationship Id="rId9" Type="http://schemas.openxmlformats.org/officeDocument/2006/relationships/oleObject" Target="../embeddings/oleObject3.bin"/></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t>5/25/2020</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GB" smtClean="0"/>
              <a:t>‹#›</a:t>
            </a:fld>
            <a:endParaRPr lang="en-GB"/>
          </a:p>
        </p:txBody>
      </p:sp>
      <p:graphicFrame>
        <p:nvGraphicFramePr>
          <p:cNvPr id="7" name="Object 6" hidden="1">
            <a:extLst>
              <a:ext uri="{FF2B5EF4-FFF2-40B4-BE49-F238E27FC236}">
                <a16:creationId xmlns:a16="http://schemas.microsoft.com/office/drawing/2014/main" id="{74715ECD-BC98-4577-820B-8305BEC71481}"/>
              </a:ext>
            </a:extLst>
          </p:cNvPr>
          <p:cNvGraphicFramePr>
            <a:graphicFrameLocks noChangeAspect="1"/>
          </p:cNvGraphicFramePr>
          <p:nvPr userDrawn="1">
            <p:custDataLst>
              <p:tags r:id="rId15"/>
            </p:custDataLst>
            <p:extLst>
              <p:ext uri="{D42A27DB-BD31-4B8C-83A1-F6EECF244321}">
                <p14:modId xmlns:p14="http://schemas.microsoft.com/office/powerpoint/2010/main" val="2967596134"/>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3171" name="think-cell Slide" r:id="rId16" imgW="395" imgH="396" progId="TCLayout.ActiveDocument.1">
                  <p:embed/>
                </p:oleObj>
              </mc:Choice>
              <mc:Fallback>
                <p:oleObj name="think-cell Slide" r:id="rId16" imgW="395" imgH="396" progId="TCLayout.ActiveDocument.1">
                  <p:embed/>
                  <p:pic>
                    <p:nvPicPr>
                      <p:cNvPr id="7" name="Object 6" hidden="1">
                        <a:extLst>
                          <a:ext uri="{FF2B5EF4-FFF2-40B4-BE49-F238E27FC236}">
                            <a16:creationId xmlns:a16="http://schemas.microsoft.com/office/drawing/2014/main" id="{FC86143E-FA74-432F-8A80-140B432F4682}"/>
                          </a:ext>
                        </a:extLst>
                      </p:cNvPr>
                      <p:cNvPicPr/>
                      <p:nvPr/>
                    </p:nvPicPr>
                    <p:blipFill>
                      <a:blip r:embed="rId17"/>
                      <a:stretch>
                        <a:fillRect/>
                      </a:stretch>
                    </p:blipFill>
                    <p:spPr>
                      <a:xfrm>
                        <a:off x="1588" y="1588"/>
                        <a:ext cx="1588" cy="1588"/>
                      </a:xfrm>
                      <a:prstGeom prst="rect">
                        <a:avLst/>
                      </a:prstGeom>
                    </p:spPr>
                  </p:pic>
                </p:oleObj>
              </mc:Fallback>
            </mc:AlternateContent>
          </a:graphicData>
        </a:graphic>
      </p:graphicFrame>
    </p:spTree>
    <p:extLst>
      <p:ext uri="{BB962C8B-B14F-4D97-AF65-F5344CB8AC3E}">
        <p14:creationId xmlns:p14="http://schemas.microsoft.com/office/powerpoint/2010/main" val="861206169"/>
      </p:ext>
    </p:extLst>
  </p:cSld>
  <p:clrMap bg1="dk1" tx1="lt1" bg2="dk2" tx2="lt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85" r:id="rId6"/>
    <p:sldLayoutId id="2147483686" r:id="rId7"/>
    <p:sldLayoutId id="2147483687" r:id="rId8"/>
    <p:sldLayoutId id="2147483688" r:id="rId9"/>
    <p:sldLayoutId id="2147483689" r:id="rId10"/>
    <p:sldLayoutId id="2147483690" r:id="rId11"/>
    <p:sldLayoutId id="2147483691"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7" name="Object 6" hidden="1">
            <a:extLst>
              <a:ext uri="{FF2B5EF4-FFF2-40B4-BE49-F238E27FC236}">
                <a16:creationId xmlns:a16="http://schemas.microsoft.com/office/drawing/2014/main" id="{2DDFCA2C-1DAF-4CC5-865C-844B4E08BF5C}"/>
              </a:ext>
            </a:extLst>
          </p:cNvPr>
          <p:cNvGraphicFramePr>
            <a:graphicFrameLocks noChangeAspect="1"/>
          </p:cNvGraphicFramePr>
          <p:nvPr userDrawn="1">
            <p:custDataLst>
              <p:tags r:id="rId8"/>
            </p:custDataLst>
            <p:extLst>
              <p:ext uri="{D42A27DB-BD31-4B8C-83A1-F6EECF244321}">
                <p14:modId xmlns:p14="http://schemas.microsoft.com/office/powerpoint/2010/main" val="4030796307"/>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64591" name="think-cell Slide" r:id="rId9" imgW="395" imgH="396" progId="TCLayout.ActiveDocument.1">
                  <p:embed/>
                </p:oleObj>
              </mc:Choice>
              <mc:Fallback>
                <p:oleObj name="think-cell Slide" r:id="rId9" imgW="395" imgH="396" progId="TCLayout.ActiveDocument.1">
                  <p:embed/>
                  <p:pic>
                    <p:nvPicPr>
                      <p:cNvPr id="0" name=""/>
                      <p:cNvPicPr/>
                      <p:nvPr/>
                    </p:nvPicPr>
                    <p:blipFill>
                      <a:blip r:embed="rId10"/>
                      <a:stretch>
                        <a:fillRect/>
                      </a:stretch>
                    </p:blipFill>
                    <p:spPr>
                      <a:xfrm>
                        <a:off x="1588" y="1588"/>
                        <a:ext cx="1588" cy="1588"/>
                      </a:xfrm>
                      <a:prstGeom prst="rect">
                        <a:avLst/>
                      </a:prstGeom>
                    </p:spPr>
                  </p:pic>
                </p:oleObj>
              </mc:Fallback>
            </mc:AlternateContent>
          </a:graphicData>
        </a:graphic>
      </p:graphicFrame>
      <p:sp>
        <p:nvSpPr>
          <p:cNvPr id="16" name="bk object 16"/>
          <p:cNvSpPr/>
          <p:nvPr/>
        </p:nvSpPr>
        <p:spPr>
          <a:xfrm>
            <a:off x="0" y="0"/>
            <a:ext cx="9144000" cy="6858000"/>
          </a:xfrm>
          <a:custGeom>
            <a:avLst/>
            <a:gdLst/>
            <a:ahLst/>
            <a:cxnLst/>
            <a:rect l="l" t="t" r="r" b="b"/>
            <a:pathLst>
              <a:path w="9144000" h="6858000">
                <a:moveTo>
                  <a:pt x="0" y="6858000"/>
                </a:moveTo>
                <a:lnTo>
                  <a:pt x="9144000" y="6858000"/>
                </a:lnTo>
                <a:lnTo>
                  <a:pt x="9144000" y="0"/>
                </a:lnTo>
                <a:lnTo>
                  <a:pt x="0" y="0"/>
                </a:lnTo>
                <a:lnTo>
                  <a:pt x="0" y="6858000"/>
                </a:lnTo>
                <a:close/>
              </a:path>
            </a:pathLst>
          </a:custGeom>
          <a:solidFill>
            <a:srgbClr val="000000"/>
          </a:solidFill>
        </p:spPr>
        <p:txBody>
          <a:bodyPr wrap="square" lIns="0" tIns="0" rIns="0" bIns="0" rtlCol="0"/>
          <a:lstStyle/>
          <a:p>
            <a:endParaRPr/>
          </a:p>
        </p:txBody>
      </p:sp>
      <p:sp>
        <p:nvSpPr>
          <p:cNvPr id="2" name="Holder 2"/>
          <p:cNvSpPr>
            <a:spLocks noGrp="1"/>
          </p:cNvSpPr>
          <p:nvPr>
            <p:ph type="title"/>
          </p:nvPr>
        </p:nvSpPr>
        <p:spPr>
          <a:xfrm>
            <a:off x="2502280" y="618871"/>
            <a:ext cx="4139438" cy="452119"/>
          </a:xfrm>
          <a:prstGeom prst="rect">
            <a:avLst/>
          </a:prstGeom>
        </p:spPr>
        <p:txBody>
          <a:bodyPr wrap="square" lIns="0" tIns="0" rIns="0" bIns="0">
            <a:spAutoFit/>
          </a:bodyPr>
          <a:lstStyle>
            <a:lvl1pPr>
              <a:defRPr sz="2800" b="0" i="0">
                <a:solidFill>
                  <a:schemeClr val="bg1"/>
                </a:solidFill>
                <a:latin typeface="Verdana"/>
                <a:cs typeface="Verdana"/>
              </a:defRPr>
            </a:lvl1pPr>
          </a:lstStyle>
          <a:p>
            <a:endParaRPr/>
          </a:p>
        </p:txBody>
      </p:sp>
      <p:sp>
        <p:nvSpPr>
          <p:cNvPr id="3" name="Holder 3"/>
          <p:cNvSpPr>
            <a:spLocks noGrp="1"/>
          </p:cNvSpPr>
          <p:nvPr>
            <p:ph type="body" idx="1"/>
          </p:nvPr>
        </p:nvSpPr>
        <p:spPr>
          <a:xfrm>
            <a:off x="538048" y="2374214"/>
            <a:ext cx="8067903" cy="1550670"/>
          </a:xfrm>
          <a:prstGeom prst="rect">
            <a:avLst/>
          </a:prstGeom>
        </p:spPr>
        <p:txBody>
          <a:bodyPr wrap="square" lIns="0" tIns="0" rIns="0" bIns="0">
            <a:spAutoFit/>
          </a:bodyPr>
          <a:lstStyle>
            <a:lvl1pPr>
              <a:defRPr sz="2000" b="0" i="1">
                <a:solidFill>
                  <a:schemeClr val="bg1"/>
                </a:solidFill>
                <a:latin typeface="Georgia"/>
                <a:cs typeface="Georgia"/>
              </a:defRPr>
            </a:lvl1pPr>
          </a:lstStyle>
          <a:p>
            <a:endParaRPr/>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5/25/2020</a:t>
            </a:fld>
            <a:endParaRPr lang="en-US"/>
          </a:p>
        </p:txBody>
      </p:sp>
      <p:sp>
        <p:nvSpPr>
          <p:cNvPr id="6" name="Holder 6"/>
          <p:cNvSpPr>
            <a:spLocks noGrp="1"/>
          </p:cNvSpPr>
          <p:nvPr>
            <p:ph type="sldNum" sz="quarter" idx="7"/>
          </p:nvPr>
        </p:nvSpPr>
        <p:spPr>
          <a:xfrm>
            <a:off x="6583680" y="6377940"/>
            <a:ext cx="210312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546543038"/>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7" name="Object 6" hidden="1">
            <a:extLst>
              <a:ext uri="{FF2B5EF4-FFF2-40B4-BE49-F238E27FC236}">
                <a16:creationId xmlns:a16="http://schemas.microsoft.com/office/drawing/2014/main" id="{2DDFCA2C-1DAF-4CC5-865C-844B4E08BF5C}"/>
              </a:ext>
            </a:extLst>
          </p:cNvPr>
          <p:cNvGraphicFramePr>
            <a:graphicFrameLocks noChangeAspect="1"/>
          </p:cNvGraphicFramePr>
          <p:nvPr userDrawn="1">
            <p:custDataLst>
              <p:tags r:id="rId8"/>
            </p:custDataLs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78901" name="think-cell Slide" r:id="rId9" imgW="395" imgH="396" progId="TCLayout.ActiveDocument.1">
                  <p:embed/>
                </p:oleObj>
              </mc:Choice>
              <mc:Fallback>
                <p:oleObj name="think-cell Slide" r:id="rId9" imgW="395" imgH="396" progId="TCLayout.ActiveDocument.1">
                  <p:embed/>
                  <p:pic>
                    <p:nvPicPr>
                      <p:cNvPr id="7" name="Object 6" hidden="1">
                        <a:extLst>
                          <a:ext uri="{FF2B5EF4-FFF2-40B4-BE49-F238E27FC236}">
                            <a16:creationId xmlns:a16="http://schemas.microsoft.com/office/drawing/2014/main" id="{2DDFCA2C-1DAF-4CC5-865C-844B4E08BF5C}"/>
                          </a:ext>
                        </a:extLst>
                      </p:cNvPr>
                      <p:cNvPicPr/>
                      <p:nvPr/>
                    </p:nvPicPr>
                    <p:blipFill>
                      <a:blip r:embed="rId10"/>
                      <a:stretch>
                        <a:fillRect/>
                      </a:stretch>
                    </p:blipFill>
                    <p:spPr>
                      <a:xfrm>
                        <a:off x="1588" y="1588"/>
                        <a:ext cx="1588" cy="1588"/>
                      </a:xfrm>
                      <a:prstGeom prst="rect">
                        <a:avLst/>
                      </a:prstGeom>
                    </p:spPr>
                  </p:pic>
                </p:oleObj>
              </mc:Fallback>
            </mc:AlternateContent>
          </a:graphicData>
        </a:graphic>
      </p:graphicFrame>
      <p:sp>
        <p:nvSpPr>
          <p:cNvPr id="16" name="bk object 16"/>
          <p:cNvSpPr/>
          <p:nvPr/>
        </p:nvSpPr>
        <p:spPr>
          <a:xfrm>
            <a:off x="0" y="0"/>
            <a:ext cx="9144000" cy="6858000"/>
          </a:xfrm>
          <a:custGeom>
            <a:avLst/>
            <a:gdLst/>
            <a:ahLst/>
            <a:cxnLst/>
            <a:rect l="l" t="t" r="r" b="b"/>
            <a:pathLst>
              <a:path w="9144000" h="6858000">
                <a:moveTo>
                  <a:pt x="0" y="6858000"/>
                </a:moveTo>
                <a:lnTo>
                  <a:pt x="9144000" y="6858000"/>
                </a:lnTo>
                <a:lnTo>
                  <a:pt x="9144000" y="0"/>
                </a:lnTo>
                <a:lnTo>
                  <a:pt x="0" y="0"/>
                </a:lnTo>
                <a:lnTo>
                  <a:pt x="0" y="6858000"/>
                </a:lnTo>
                <a:close/>
              </a:path>
            </a:pathLst>
          </a:custGeom>
          <a:solidFill>
            <a:srgbClr val="000000"/>
          </a:solidFill>
        </p:spPr>
        <p:txBody>
          <a:bodyPr wrap="square" lIns="0" tIns="0" rIns="0" bIns="0" rtlCol="0"/>
          <a:lstStyle/>
          <a:p>
            <a:endParaRPr/>
          </a:p>
        </p:txBody>
      </p:sp>
      <p:sp>
        <p:nvSpPr>
          <p:cNvPr id="2" name="Holder 2"/>
          <p:cNvSpPr>
            <a:spLocks noGrp="1"/>
          </p:cNvSpPr>
          <p:nvPr>
            <p:ph type="title"/>
          </p:nvPr>
        </p:nvSpPr>
        <p:spPr>
          <a:xfrm>
            <a:off x="2502280" y="618871"/>
            <a:ext cx="4139438" cy="452119"/>
          </a:xfrm>
          <a:prstGeom prst="rect">
            <a:avLst/>
          </a:prstGeom>
        </p:spPr>
        <p:txBody>
          <a:bodyPr wrap="square" lIns="0" tIns="0" rIns="0" bIns="0">
            <a:spAutoFit/>
          </a:bodyPr>
          <a:lstStyle>
            <a:lvl1pPr>
              <a:defRPr sz="2800" b="0" i="0">
                <a:solidFill>
                  <a:schemeClr val="bg1"/>
                </a:solidFill>
                <a:latin typeface="Verdana"/>
                <a:cs typeface="Verdana"/>
              </a:defRPr>
            </a:lvl1pPr>
          </a:lstStyle>
          <a:p>
            <a:endParaRPr/>
          </a:p>
        </p:txBody>
      </p:sp>
      <p:sp>
        <p:nvSpPr>
          <p:cNvPr id="3" name="Holder 3"/>
          <p:cNvSpPr>
            <a:spLocks noGrp="1"/>
          </p:cNvSpPr>
          <p:nvPr>
            <p:ph type="body" idx="1"/>
          </p:nvPr>
        </p:nvSpPr>
        <p:spPr>
          <a:xfrm>
            <a:off x="538048" y="2374214"/>
            <a:ext cx="8067903" cy="1550670"/>
          </a:xfrm>
          <a:prstGeom prst="rect">
            <a:avLst/>
          </a:prstGeom>
        </p:spPr>
        <p:txBody>
          <a:bodyPr wrap="square" lIns="0" tIns="0" rIns="0" bIns="0">
            <a:spAutoFit/>
          </a:bodyPr>
          <a:lstStyle>
            <a:lvl1pPr>
              <a:defRPr sz="2000" b="0" i="1">
                <a:solidFill>
                  <a:schemeClr val="bg1"/>
                </a:solidFill>
                <a:latin typeface="Georgia"/>
                <a:cs typeface="Georgia"/>
              </a:defRPr>
            </a:lvl1pPr>
          </a:lstStyle>
          <a:p>
            <a:endParaRPr/>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5/25/2020</a:t>
            </a:fld>
            <a:endParaRPr lang="en-US"/>
          </a:p>
        </p:txBody>
      </p:sp>
      <p:sp>
        <p:nvSpPr>
          <p:cNvPr id="6" name="Holder 6"/>
          <p:cNvSpPr>
            <a:spLocks noGrp="1"/>
          </p:cNvSpPr>
          <p:nvPr>
            <p:ph type="sldNum" sz="quarter" idx="7"/>
          </p:nvPr>
        </p:nvSpPr>
        <p:spPr>
          <a:xfrm>
            <a:off x="6583680" y="6377940"/>
            <a:ext cx="210312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410255445"/>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5.xml"/><Relationship Id="rId1" Type="http://schemas.openxmlformats.org/officeDocument/2006/relationships/vmlDrawing" Target="../drawings/vmlDrawing4.vml"/><Relationship Id="rId5" Type="http://schemas.openxmlformats.org/officeDocument/2006/relationships/image" Target="../media/image1.emf"/><Relationship Id="rId4" Type="http://schemas.openxmlformats.org/officeDocument/2006/relationships/oleObject" Target="../embeddings/oleObject4.bin"/></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5.png"/><Relationship Id="rId2" Type="http://schemas.openxmlformats.org/officeDocument/2006/relationships/tags" Target="../tags/tag6.xml"/><Relationship Id="rId1" Type="http://schemas.openxmlformats.org/officeDocument/2006/relationships/vmlDrawing" Target="../drawings/vmlDrawing5.vml"/><Relationship Id="rId6" Type="http://schemas.openxmlformats.org/officeDocument/2006/relationships/image" Target="../media/image4.jpeg"/><Relationship Id="rId5" Type="http://schemas.openxmlformats.org/officeDocument/2006/relationships/image" Target="../media/image1.emf"/><Relationship Id="rId4" Type="http://schemas.openxmlformats.org/officeDocument/2006/relationships/oleObject" Target="../embeddings/oleObject5.bin"/></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tags" Target="../tags/tag7.xml"/><Relationship Id="rId1" Type="http://schemas.openxmlformats.org/officeDocument/2006/relationships/vmlDrawing" Target="../drawings/vmlDrawing6.vml"/><Relationship Id="rId6" Type="http://schemas.openxmlformats.org/officeDocument/2006/relationships/image" Target="../media/image6.emf"/><Relationship Id="rId5" Type="http://schemas.openxmlformats.org/officeDocument/2006/relationships/image" Target="../media/image1.emf"/><Relationship Id="rId4" Type="http://schemas.openxmlformats.org/officeDocument/2006/relationships/oleObject" Target="../embeddings/oleObject6.bin"/></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8.xml"/><Relationship Id="rId1" Type="http://schemas.openxmlformats.org/officeDocument/2006/relationships/vmlDrawing" Target="../drawings/vmlDrawing7.vml"/><Relationship Id="rId5" Type="http://schemas.openxmlformats.org/officeDocument/2006/relationships/image" Target="../media/image1.emf"/><Relationship Id="rId4" Type="http://schemas.openxmlformats.org/officeDocument/2006/relationships/oleObject" Target="../embeddings/oleObject7.bin"/></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9.xml"/><Relationship Id="rId1" Type="http://schemas.openxmlformats.org/officeDocument/2006/relationships/vmlDrawing" Target="../drawings/vmlDrawing8.vml"/><Relationship Id="rId5" Type="http://schemas.openxmlformats.org/officeDocument/2006/relationships/image" Target="../media/image1.emf"/><Relationship Id="rId4" Type="http://schemas.openxmlformats.org/officeDocument/2006/relationships/oleObject" Target="../embeddings/oleObject8.bin"/></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10.xml"/><Relationship Id="rId1" Type="http://schemas.openxmlformats.org/officeDocument/2006/relationships/vmlDrawing" Target="../drawings/vmlDrawing9.vml"/><Relationship Id="rId5" Type="http://schemas.openxmlformats.org/officeDocument/2006/relationships/image" Target="../media/image1.emf"/><Relationship Id="rId4" Type="http://schemas.openxmlformats.org/officeDocument/2006/relationships/oleObject" Target="../embeddings/oleObject9.bin"/></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11.xml"/><Relationship Id="rId1" Type="http://schemas.openxmlformats.org/officeDocument/2006/relationships/vmlDrawing" Target="../drawings/vmlDrawing10.vml"/><Relationship Id="rId5" Type="http://schemas.openxmlformats.org/officeDocument/2006/relationships/image" Target="../media/image1.emf"/><Relationship Id="rId4" Type="http://schemas.openxmlformats.org/officeDocument/2006/relationships/oleObject" Target="../embeddings/oleObject10.bin"/></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12.xml"/><Relationship Id="rId1" Type="http://schemas.openxmlformats.org/officeDocument/2006/relationships/vmlDrawing" Target="../drawings/vmlDrawing11.vml"/><Relationship Id="rId5" Type="http://schemas.openxmlformats.org/officeDocument/2006/relationships/image" Target="../media/image1.emf"/><Relationship Id="rId4" Type="http://schemas.openxmlformats.org/officeDocument/2006/relationships/oleObject" Target="../embeddings/oleObject11.bin"/></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13.xml"/><Relationship Id="rId1" Type="http://schemas.openxmlformats.org/officeDocument/2006/relationships/vmlDrawing" Target="../drawings/vmlDrawing12.vml"/><Relationship Id="rId6" Type="http://schemas.openxmlformats.org/officeDocument/2006/relationships/image" Target="../media/image7.png"/><Relationship Id="rId5" Type="http://schemas.openxmlformats.org/officeDocument/2006/relationships/image" Target="../media/image1.emf"/><Relationship Id="rId4" Type="http://schemas.openxmlformats.org/officeDocument/2006/relationships/oleObject" Target="../embeddings/oleObject12.bin"/></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14.xml"/><Relationship Id="rId1" Type="http://schemas.openxmlformats.org/officeDocument/2006/relationships/vmlDrawing" Target="../drawings/vmlDrawing13.vml"/><Relationship Id="rId6" Type="http://schemas.openxmlformats.org/officeDocument/2006/relationships/image" Target="../media/image8.jpg"/><Relationship Id="rId5" Type="http://schemas.openxmlformats.org/officeDocument/2006/relationships/image" Target="../media/image1.emf"/><Relationship Id="rId4" Type="http://schemas.openxmlformats.org/officeDocument/2006/relationships/oleObject" Target="../embeddings/oleObject13.bin"/></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9.xml"/><Relationship Id="rId7" Type="http://schemas.openxmlformats.org/officeDocument/2006/relationships/hyperlink" Target="http://www.inklink.it/" TargetMode="External"/><Relationship Id="rId2" Type="http://schemas.openxmlformats.org/officeDocument/2006/relationships/tags" Target="../tags/tag15.xml"/><Relationship Id="rId1" Type="http://schemas.openxmlformats.org/officeDocument/2006/relationships/vmlDrawing" Target="../drawings/vmlDrawing14.vml"/><Relationship Id="rId6" Type="http://schemas.openxmlformats.org/officeDocument/2006/relationships/image" Target="../media/image9.jpg"/><Relationship Id="rId5" Type="http://schemas.openxmlformats.org/officeDocument/2006/relationships/image" Target="../media/image1.emf"/><Relationship Id="rId4" Type="http://schemas.openxmlformats.org/officeDocument/2006/relationships/oleObject" Target="../embeddings/oleObject14.bin"/></Relationships>
</file>

<file path=ppt/slides/_rels/slide13.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slideLayout" Target="../slideLayouts/slideLayout2.xml"/><Relationship Id="rId7" Type="http://schemas.openxmlformats.org/officeDocument/2006/relationships/image" Target="../media/image11.png"/><Relationship Id="rId2" Type="http://schemas.openxmlformats.org/officeDocument/2006/relationships/tags" Target="../tags/tag16.xml"/><Relationship Id="rId1" Type="http://schemas.openxmlformats.org/officeDocument/2006/relationships/vmlDrawing" Target="../drawings/vmlDrawing15.vml"/><Relationship Id="rId6" Type="http://schemas.openxmlformats.org/officeDocument/2006/relationships/image" Target="../media/image10.png"/><Relationship Id="rId5" Type="http://schemas.openxmlformats.org/officeDocument/2006/relationships/image" Target="../media/image1.emf"/><Relationship Id="rId4" Type="http://schemas.openxmlformats.org/officeDocument/2006/relationships/oleObject" Target="../embeddings/oleObject15.bin"/></Relationships>
</file>

<file path=ppt/slides/_rels/slide14.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slideLayout" Target="../slideLayouts/slideLayout2.xml"/><Relationship Id="rId7" Type="http://schemas.openxmlformats.org/officeDocument/2006/relationships/image" Target="../media/image14.png"/><Relationship Id="rId2" Type="http://schemas.openxmlformats.org/officeDocument/2006/relationships/tags" Target="../tags/tag17.xml"/><Relationship Id="rId1" Type="http://schemas.openxmlformats.org/officeDocument/2006/relationships/vmlDrawing" Target="../drawings/vmlDrawing16.vml"/><Relationship Id="rId6" Type="http://schemas.openxmlformats.org/officeDocument/2006/relationships/image" Target="../media/image13.png"/><Relationship Id="rId5" Type="http://schemas.openxmlformats.org/officeDocument/2006/relationships/image" Target="../media/image1.emf"/><Relationship Id="rId4" Type="http://schemas.openxmlformats.org/officeDocument/2006/relationships/oleObject" Target="../embeddings/oleObject16.bin"/></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18.xml"/><Relationship Id="rId1" Type="http://schemas.openxmlformats.org/officeDocument/2006/relationships/vmlDrawing" Target="../drawings/vmlDrawing17.vml"/><Relationship Id="rId5" Type="http://schemas.openxmlformats.org/officeDocument/2006/relationships/image" Target="../media/image1.emf"/><Relationship Id="rId4" Type="http://schemas.openxmlformats.org/officeDocument/2006/relationships/oleObject" Target="../embeddings/oleObject17.bin"/></Relationships>
</file>

<file path=ppt/slides/_rels/slide16.xml.rels><?xml version="1.0" encoding="UTF-8" standalone="yes"?>
<Relationships xmlns="http://schemas.openxmlformats.org/package/2006/relationships"><Relationship Id="rId3" Type="http://schemas.openxmlformats.org/officeDocument/2006/relationships/tags" Target="../tags/tag20.xml"/><Relationship Id="rId7" Type="http://schemas.openxmlformats.org/officeDocument/2006/relationships/image" Target="../media/image16.jpg"/><Relationship Id="rId2" Type="http://schemas.openxmlformats.org/officeDocument/2006/relationships/tags" Target="../tags/tag19.xml"/><Relationship Id="rId1" Type="http://schemas.openxmlformats.org/officeDocument/2006/relationships/vmlDrawing" Target="../drawings/vmlDrawing18.vml"/><Relationship Id="rId6" Type="http://schemas.openxmlformats.org/officeDocument/2006/relationships/image" Target="../media/image1.emf"/><Relationship Id="rId5" Type="http://schemas.openxmlformats.org/officeDocument/2006/relationships/oleObject" Target="../embeddings/oleObject18.bin"/><Relationship Id="rId4"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8.png"/><Relationship Id="rId2" Type="http://schemas.openxmlformats.org/officeDocument/2006/relationships/tags" Target="../tags/tag21.xml"/><Relationship Id="rId1" Type="http://schemas.openxmlformats.org/officeDocument/2006/relationships/vmlDrawing" Target="../drawings/vmlDrawing19.vml"/><Relationship Id="rId6" Type="http://schemas.openxmlformats.org/officeDocument/2006/relationships/image" Target="../media/image17.png"/><Relationship Id="rId5" Type="http://schemas.openxmlformats.org/officeDocument/2006/relationships/image" Target="../media/image1.emf"/><Relationship Id="rId4" Type="http://schemas.openxmlformats.org/officeDocument/2006/relationships/oleObject" Target="../embeddings/oleObject19.bin"/></Relationships>
</file>

<file path=ppt/slides/_rels/slide18.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slideLayout" Target="../slideLayouts/slideLayout2.xml"/><Relationship Id="rId7" Type="http://schemas.openxmlformats.org/officeDocument/2006/relationships/image" Target="../media/image19.png"/><Relationship Id="rId2" Type="http://schemas.openxmlformats.org/officeDocument/2006/relationships/tags" Target="../tags/tag22.xml"/><Relationship Id="rId1" Type="http://schemas.openxmlformats.org/officeDocument/2006/relationships/vmlDrawing" Target="../drawings/vmlDrawing20.vml"/><Relationship Id="rId6" Type="http://schemas.openxmlformats.org/officeDocument/2006/relationships/image" Target="../media/image1.emf"/><Relationship Id="rId5" Type="http://schemas.openxmlformats.org/officeDocument/2006/relationships/oleObject" Target="../embeddings/oleObject20.bin"/><Relationship Id="rId10" Type="http://schemas.openxmlformats.org/officeDocument/2006/relationships/image" Target="../media/image22.png"/><Relationship Id="rId4" Type="http://schemas.openxmlformats.org/officeDocument/2006/relationships/notesSlide" Target="../notesSlides/notesSlide1.xml"/><Relationship Id="rId9" Type="http://schemas.openxmlformats.org/officeDocument/2006/relationships/image" Target="../media/image21.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23.xml"/><Relationship Id="rId1" Type="http://schemas.openxmlformats.org/officeDocument/2006/relationships/vmlDrawing" Target="../drawings/vmlDrawing21.vml"/><Relationship Id="rId5" Type="http://schemas.openxmlformats.org/officeDocument/2006/relationships/image" Target="../media/image1.emf"/><Relationship Id="rId4" Type="http://schemas.openxmlformats.org/officeDocument/2006/relationships/oleObject" Target="../embeddings/oleObject21.bin"/></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24.xml"/><Relationship Id="rId1" Type="http://schemas.openxmlformats.org/officeDocument/2006/relationships/vmlDrawing" Target="../drawings/vmlDrawing22.vml"/><Relationship Id="rId5" Type="http://schemas.openxmlformats.org/officeDocument/2006/relationships/image" Target="../media/image1.emf"/><Relationship Id="rId4" Type="http://schemas.openxmlformats.org/officeDocument/2006/relationships/oleObject" Target="../embeddings/oleObject22.bin"/></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4.jpeg"/><Relationship Id="rId2" Type="http://schemas.openxmlformats.org/officeDocument/2006/relationships/tags" Target="../tags/tag25.xml"/><Relationship Id="rId1" Type="http://schemas.openxmlformats.org/officeDocument/2006/relationships/vmlDrawing" Target="../drawings/vmlDrawing23.vml"/><Relationship Id="rId6" Type="http://schemas.openxmlformats.org/officeDocument/2006/relationships/image" Target="../media/image23.jpeg"/><Relationship Id="rId5" Type="http://schemas.openxmlformats.org/officeDocument/2006/relationships/image" Target="../media/image1.emf"/><Relationship Id="rId4" Type="http://schemas.openxmlformats.org/officeDocument/2006/relationships/oleObject" Target="../embeddings/oleObject23.bin"/></Relationships>
</file>

<file path=ppt/slides/_rels/slide22.xml.rels><?xml version="1.0" encoding="UTF-8" standalone="yes"?>
<Relationships xmlns="http://schemas.openxmlformats.org/package/2006/relationships"><Relationship Id="rId3" Type="http://schemas.openxmlformats.org/officeDocument/2006/relationships/tags" Target="../tags/tag27.xml"/><Relationship Id="rId7" Type="http://schemas.openxmlformats.org/officeDocument/2006/relationships/image" Target="../media/image25.emf"/><Relationship Id="rId2" Type="http://schemas.openxmlformats.org/officeDocument/2006/relationships/tags" Target="../tags/tag26.xml"/><Relationship Id="rId1" Type="http://schemas.openxmlformats.org/officeDocument/2006/relationships/vmlDrawing" Target="../drawings/vmlDrawing24.vml"/><Relationship Id="rId6" Type="http://schemas.openxmlformats.org/officeDocument/2006/relationships/image" Target="../media/image1.emf"/><Relationship Id="rId5" Type="http://schemas.openxmlformats.org/officeDocument/2006/relationships/oleObject" Target="../embeddings/oleObject24.bin"/><Relationship Id="rId4"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7.emf"/><Relationship Id="rId2" Type="http://schemas.openxmlformats.org/officeDocument/2006/relationships/tags" Target="../tags/tag28.xml"/><Relationship Id="rId1" Type="http://schemas.openxmlformats.org/officeDocument/2006/relationships/vmlDrawing" Target="../drawings/vmlDrawing25.vml"/><Relationship Id="rId6" Type="http://schemas.openxmlformats.org/officeDocument/2006/relationships/image" Target="../media/image26.jpeg"/><Relationship Id="rId5" Type="http://schemas.openxmlformats.org/officeDocument/2006/relationships/image" Target="../media/image1.emf"/><Relationship Id="rId4" Type="http://schemas.openxmlformats.org/officeDocument/2006/relationships/oleObject" Target="../embeddings/oleObject25.bin"/></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9.jpeg"/><Relationship Id="rId2" Type="http://schemas.openxmlformats.org/officeDocument/2006/relationships/tags" Target="../tags/tag29.xml"/><Relationship Id="rId1" Type="http://schemas.openxmlformats.org/officeDocument/2006/relationships/vmlDrawing" Target="../drawings/vmlDrawing26.vml"/><Relationship Id="rId6" Type="http://schemas.openxmlformats.org/officeDocument/2006/relationships/image" Target="../media/image28.jpeg"/><Relationship Id="rId5" Type="http://schemas.openxmlformats.org/officeDocument/2006/relationships/image" Target="../media/image1.emf"/><Relationship Id="rId4" Type="http://schemas.openxmlformats.org/officeDocument/2006/relationships/oleObject" Target="../embeddings/oleObject26.bin"/></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1.png"/><Relationship Id="rId2" Type="http://schemas.openxmlformats.org/officeDocument/2006/relationships/tags" Target="../tags/tag30.xml"/><Relationship Id="rId1" Type="http://schemas.openxmlformats.org/officeDocument/2006/relationships/vmlDrawing" Target="../drawings/vmlDrawing27.vml"/><Relationship Id="rId6" Type="http://schemas.openxmlformats.org/officeDocument/2006/relationships/image" Target="../media/image30.png"/><Relationship Id="rId5" Type="http://schemas.openxmlformats.org/officeDocument/2006/relationships/image" Target="../media/image1.emf"/><Relationship Id="rId4" Type="http://schemas.openxmlformats.org/officeDocument/2006/relationships/oleObject" Target="../embeddings/oleObject27.bin"/></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31.xml"/><Relationship Id="rId1" Type="http://schemas.openxmlformats.org/officeDocument/2006/relationships/vmlDrawing" Target="../drawings/vmlDrawing28.vml"/><Relationship Id="rId6" Type="http://schemas.openxmlformats.org/officeDocument/2006/relationships/image" Target="../media/image32.jpeg"/><Relationship Id="rId5" Type="http://schemas.openxmlformats.org/officeDocument/2006/relationships/image" Target="../media/image1.emf"/><Relationship Id="rId4" Type="http://schemas.openxmlformats.org/officeDocument/2006/relationships/oleObject" Target="../embeddings/oleObject28.bin"/></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14.xml"/><Relationship Id="rId7" Type="http://schemas.openxmlformats.org/officeDocument/2006/relationships/hyperlink" Target="http://www.inklink.it/" TargetMode="External"/><Relationship Id="rId2" Type="http://schemas.openxmlformats.org/officeDocument/2006/relationships/tags" Target="../tags/tag32.xml"/><Relationship Id="rId1" Type="http://schemas.openxmlformats.org/officeDocument/2006/relationships/vmlDrawing" Target="../drawings/vmlDrawing29.vml"/><Relationship Id="rId6" Type="http://schemas.openxmlformats.org/officeDocument/2006/relationships/image" Target="../media/image9.jpg"/><Relationship Id="rId5" Type="http://schemas.openxmlformats.org/officeDocument/2006/relationships/image" Target="../media/image1.emf"/><Relationship Id="rId4" Type="http://schemas.openxmlformats.org/officeDocument/2006/relationships/oleObject" Target="../embeddings/oleObject29.bin"/></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33.xml"/><Relationship Id="rId1" Type="http://schemas.openxmlformats.org/officeDocument/2006/relationships/vmlDrawing" Target="../drawings/vmlDrawing30.vml"/><Relationship Id="rId5" Type="http://schemas.openxmlformats.org/officeDocument/2006/relationships/image" Target="../media/image1.emf"/><Relationship Id="rId4" Type="http://schemas.openxmlformats.org/officeDocument/2006/relationships/oleObject" Target="../embeddings/oleObject30.bin"/></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34.xml"/><Relationship Id="rId1" Type="http://schemas.openxmlformats.org/officeDocument/2006/relationships/vmlDrawing" Target="../drawings/vmlDrawing31.vml"/><Relationship Id="rId5" Type="http://schemas.openxmlformats.org/officeDocument/2006/relationships/image" Target="../media/image1.emf"/><Relationship Id="rId4" Type="http://schemas.openxmlformats.org/officeDocument/2006/relationships/oleObject" Target="../embeddings/oleObject31.bin"/></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4.jpeg"/><Relationship Id="rId2" Type="http://schemas.openxmlformats.org/officeDocument/2006/relationships/tags" Target="../tags/tag35.xml"/><Relationship Id="rId1" Type="http://schemas.openxmlformats.org/officeDocument/2006/relationships/vmlDrawing" Target="../drawings/vmlDrawing32.vml"/><Relationship Id="rId6" Type="http://schemas.openxmlformats.org/officeDocument/2006/relationships/image" Target="../media/image33.jpeg"/><Relationship Id="rId5" Type="http://schemas.openxmlformats.org/officeDocument/2006/relationships/image" Target="../media/image1.emf"/><Relationship Id="rId4" Type="http://schemas.openxmlformats.org/officeDocument/2006/relationships/oleObject" Target="../embeddings/oleObject32.bin"/></Relationships>
</file>

<file path=ppt/slides/_rels/slide31.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p:nvPr/>
        </p:nvSpPr>
        <p:spPr>
          <a:xfrm>
            <a:off x="5867400" y="3020096"/>
            <a:ext cx="2808605" cy="321242"/>
          </a:xfrm>
          <a:prstGeom prst="rect">
            <a:avLst/>
          </a:prstGeom>
        </p:spPr>
        <p:txBody>
          <a:bodyPr vert="horz" wrap="square" lIns="0" tIns="13335" rIns="0" bIns="0" rtlCol="0">
            <a:spAutoFit/>
          </a:bodyPr>
          <a:lstStyle/>
          <a:p>
            <a:pPr marL="36830" marR="5080" indent="-24765">
              <a:lnSpc>
                <a:spcPct val="100000"/>
              </a:lnSpc>
              <a:spcBef>
                <a:spcPts val="105"/>
              </a:spcBef>
            </a:pPr>
            <a:r>
              <a:rPr lang="en-GB" sz="2000" spc="-5" dirty="0">
                <a:latin typeface="Arial"/>
                <a:cs typeface="Arial"/>
              </a:rPr>
              <a:t>Lampeter</a:t>
            </a:r>
            <a:r>
              <a:rPr sz="2000" spc="-5" dirty="0">
                <a:latin typeface="Arial"/>
                <a:cs typeface="Arial"/>
              </a:rPr>
              <a:t>, </a:t>
            </a:r>
            <a:r>
              <a:rPr lang="en-GB" sz="2000" spc="-5" dirty="0">
                <a:latin typeface="Arial"/>
                <a:cs typeface="Arial"/>
              </a:rPr>
              <a:t>13 June 2020</a:t>
            </a:r>
            <a:endParaRPr sz="2000" dirty="0">
              <a:latin typeface="Arial"/>
              <a:cs typeface="Arial"/>
            </a:endParaRPr>
          </a:p>
        </p:txBody>
      </p:sp>
      <p:sp>
        <p:nvSpPr>
          <p:cNvPr id="4" name="object 4"/>
          <p:cNvSpPr/>
          <p:nvPr/>
        </p:nvSpPr>
        <p:spPr>
          <a:xfrm>
            <a:off x="215518" y="5875020"/>
            <a:ext cx="8970645" cy="982980"/>
          </a:xfrm>
          <a:custGeom>
            <a:avLst/>
            <a:gdLst/>
            <a:ahLst/>
            <a:cxnLst/>
            <a:rect l="l" t="t" r="r" b="b"/>
            <a:pathLst>
              <a:path w="8970645" h="982979">
                <a:moveTo>
                  <a:pt x="8970028" y="0"/>
                </a:moveTo>
                <a:lnTo>
                  <a:pt x="8143004" y="0"/>
                </a:lnTo>
                <a:lnTo>
                  <a:pt x="0" y="982660"/>
                </a:lnTo>
                <a:lnTo>
                  <a:pt x="8970028" y="982660"/>
                </a:lnTo>
                <a:lnTo>
                  <a:pt x="8970028" y="0"/>
                </a:lnTo>
                <a:close/>
              </a:path>
            </a:pathLst>
          </a:custGeom>
          <a:solidFill>
            <a:srgbClr val="000000"/>
          </a:solidFill>
        </p:spPr>
        <p:txBody>
          <a:bodyPr wrap="square" lIns="0" tIns="0" rIns="0" bIns="0" rtlCol="0"/>
          <a:lstStyle/>
          <a:p>
            <a:endParaRPr/>
          </a:p>
        </p:txBody>
      </p:sp>
      <p:sp>
        <p:nvSpPr>
          <p:cNvPr id="5" name="object 5"/>
          <p:cNvSpPr txBox="1"/>
          <p:nvPr/>
        </p:nvSpPr>
        <p:spPr>
          <a:xfrm>
            <a:off x="609600" y="5863301"/>
            <a:ext cx="4675505" cy="382797"/>
          </a:xfrm>
          <a:prstGeom prst="rect">
            <a:avLst/>
          </a:prstGeom>
        </p:spPr>
        <p:txBody>
          <a:bodyPr vert="horz" wrap="square" lIns="0" tIns="13335" rIns="0" bIns="0" rtlCol="0">
            <a:spAutoFit/>
          </a:bodyPr>
          <a:lstStyle/>
          <a:p>
            <a:pPr marL="12700">
              <a:lnSpc>
                <a:spcPct val="100000"/>
              </a:lnSpc>
              <a:spcBef>
                <a:spcPts val="105"/>
              </a:spcBef>
            </a:pPr>
            <a:r>
              <a:rPr lang="en-GB" sz="2400" b="1" dirty="0"/>
              <a:t>Magali Perrault</a:t>
            </a:r>
            <a:endParaRPr sz="2400" b="1" dirty="0"/>
          </a:p>
        </p:txBody>
      </p:sp>
      <p:sp>
        <p:nvSpPr>
          <p:cNvPr id="9" name="object 9"/>
          <p:cNvSpPr txBox="1"/>
          <p:nvPr/>
        </p:nvSpPr>
        <p:spPr>
          <a:xfrm>
            <a:off x="609600" y="4495800"/>
            <a:ext cx="7652893" cy="1576714"/>
          </a:xfrm>
          <a:prstGeom prst="rect">
            <a:avLst/>
          </a:prstGeom>
        </p:spPr>
        <p:txBody>
          <a:bodyPr vert="horz" wrap="square" lIns="0" tIns="12065" rIns="0" bIns="0" rtlCol="0">
            <a:spAutoFit/>
          </a:bodyPr>
          <a:lstStyle/>
          <a:p>
            <a:pPr marL="12700" marR="5080">
              <a:spcBef>
                <a:spcPts val="95"/>
              </a:spcBef>
            </a:pPr>
            <a:endParaRPr lang="en-GB" sz="2400" b="1" u="sng" dirty="0"/>
          </a:p>
          <a:p>
            <a:pPr marL="12700" marR="5080">
              <a:spcBef>
                <a:spcPts val="95"/>
              </a:spcBef>
            </a:pPr>
            <a:r>
              <a:rPr lang="en-GB" sz="2400" b="1" u="sng" dirty="0"/>
              <a:t>Beyond “exceptionalism”?: the Etruscan city of </a:t>
            </a:r>
            <a:r>
              <a:rPr lang="en-GB" sz="2400" b="1" u="sng" dirty="0" err="1"/>
              <a:t>Populonia</a:t>
            </a:r>
            <a:r>
              <a:rPr lang="en-GB" sz="2400" b="1" u="sng" dirty="0"/>
              <a:t> as a case study in ancient economies</a:t>
            </a:r>
            <a:endParaRPr lang="en-GB" sz="2400" dirty="0"/>
          </a:p>
          <a:p>
            <a:pPr marL="12700" marR="5080">
              <a:lnSpc>
                <a:spcPct val="100000"/>
              </a:lnSpc>
              <a:spcBef>
                <a:spcPts val="95"/>
              </a:spcBef>
            </a:pPr>
            <a:endParaRPr sz="2800" dirty="0">
              <a:latin typeface="Arial"/>
              <a:cs typeface="Arial"/>
            </a:endParaRPr>
          </a:p>
        </p:txBody>
      </p:sp>
      <p:pic>
        <p:nvPicPr>
          <p:cNvPr id="15" name="Picture 14">
            <a:extLst>
              <a:ext uri="{FF2B5EF4-FFF2-40B4-BE49-F238E27FC236}">
                <a16:creationId xmlns:a16="http://schemas.microsoft.com/office/drawing/2014/main" id="{C5B8DCB9-6EA0-4B38-8A3C-A32D15F7EE4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77588" y="486414"/>
            <a:ext cx="2798417" cy="1116000"/>
          </a:xfrm>
          <a:prstGeom prst="rect">
            <a:avLst/>
          </a:prstGeom>
          <a:solidFill>
            <a:schemeClr val="tx1"/>
          </a:solidFill>
        </p:spPr>
      </p:pic>
      <p:pic>
        <p:nvPicPr>
          <p:cNvPr id="19" name="Picture 18">
            <a:extLst>
              <a:ext uri="{FF2B5EF4-FFF2-40B4-BE49-F238E27FC236}">
                <a16:creationId xmlns:a16="http://schemas.microsoft.com/office/drawing/2014/main" id="{D70348CC-D4DE-41D4-8CE8-1C45F032EF0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09600" y="611902"/>
            <a:ext cx="5040000" cy="378000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hidden="1">
            <a:extLst>
              <a:ext uri="{FF2B5EF4-FFF2-40B4-BE49-F238E27FC236}">
                <a16:creationId xmlns:a16="http://schemas.microsoft.com/office/drawing/2014/main" id="{A98F8D7E-120F-4B9C-980D-BEE094583A5D}"/>
              </a:ext>
            </a:extLst>
          </p:cNvPr>
          <p:cNvGraphicFramePr>
            <a:graphicFrameLocks noChangeAspect="1"/>
          </p:cNvGraphicFramePr>
          <p:nvPr>
            <p:custDataLst>
              <p:tags r:id="rId2"/>
            </p:custDataLst>
            <p:extLst>
              <p:ext uri="{D42A27DB-BD31-4B8C-83A1-F6EECF244321}">
                <p14:modId xmlns:p14="http://schemas.microsoft.com/office/powerpoint/2010/main" val="3710175641"/>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4202" name="think-cell Slide" r:id="rId4" imgW="395" imgH="396" progId="TCLayout.ActiveDocument.1">
                  <p:embed/>
                </p:oleObj>
              </mc:Choice>
              <mc:Fallback>
                <p:oleObj name="think-cell Slide" r:id="rId4" imgW="395" imgH="396" progId="TCLayout.ActiveDocument.1">
                  <p:embed/>
                  <p:pic>
                    <p:nvPicPr>
                      <p:cNvPr id="0" name=""/>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 name="object 2"/>
          <p:cNvSpPr txBox="1">
            <a:spLocks noGrp="1"/>
          </p:cNvSpPr>
          <p:nvPr>
            <p:ph type="title"/>
          </p:nvPr>
        </p:nvSpPr>
        <p:spPr>
          <a:xfrm>
            <a:off x="304800" y="-393520"/>
            <a:ext cx="8001000" cy="7645042"/>
          </a:xfrm>
          <a:prstGeom prst="rect">
            <a:avLst/>
          </a:prstGeom>
        </p:spPr>
        <p:txBody>
          <a:bodyPr vert="horz" wrap="square" lIns="0" tIns="12065" rIns="0" bIns="0" rtlCol="0">
            <a:spAutoFit/>
          </a:bodyPr>
          <a:lstStyle/>
          <a:p>
            <a:pPr marL="12700">
              <a:lnSpc>
                <a:spcPct val="100000"/>
              </a:lnSpc>
              <a:spcBef>
                <a:spcPts val="95"/>
              </a:spcBef>
            </a:pPr>
            <a:br>
              <a:rPr lang="en-GB" spc="-10" dirty="0"/>
            </a:br>
            <a:r>
              <a:rPr lang="en-GB" spc="-10" dirty="0"/>
              <a:t>Outline</a:t>
            </a:r>
            <a:br>
              <a:rPr lang="en-GB" spc="-10" dirty="0"/>
            </a:br>
            <a:br>
              <a:rPr lang="en-GB" spc="-10" dirty="0"/>
            </a:br>
            <a:r>
              <a:rPr lang="en-GB" sz="2000" spc="-10" dirty="0"/>
              <a:t>Introduction: </a:t>
            </a:r>
            <a:r>
              <a:rPr lang="en-GB" sz="2000" spc="-10" dirty="0" err="1"/>
              <a:t>Populonia</a:t>
            </a:r>
            <a:r>
              <a:rPr lang="en-GB" sz="2000" spc="-10" dirty="0"/>
              <a:t>, the theoretical challenge and the sources on an Etruscan city</a:t>
            </a:r>
            <a:br>
              <a:rPr lang="en-GB" sz="2000" spc="-10" dirty="0"/>
            </a:br>
            <a:br>
              <a:rPr lang="en-GB" sz="2000" spc="-10" dirty="0"/>
            </a:br>
            <a:r>
              <a:rPr lang="en-GB" sz="2000" spc="-10" dirty="0"/>
              <a:t>The case for </a:t>
            </a:r>
            <a:r>
              <a:rPr lang="en-GB" sz="2000" spc="-10" dirty="0" err="1"/>
              <a:t>Populonia’s</a:t>
            </a:r>
            <a:r>
              <a:rPr lang="en-GB" sz="2000" spc="-10" dirty="0"/>
              <a:t> “exceptionalism”: an “industrial” (and therefore “theoretically irrelevant”) city? </a:t>
            </a:r>
            <a:br>
              <a:rPr lang="en-GB" sz="2000" spc="-10" dirty="0"/>
            </a:br>
            <a:br>
              <a:rPr lang="en-GB" sz="2000" spc="-10" dirty="0"/>
            </a:br>
            <a:r>
              <a:rPr lang="en-GB" sz="2000" spc="-10" dirty="0"/>
              <a:t>Reclaiming </a:t>
            </a:r>
            <a:r>
              <a:rPr lang="en-GB" sz="2000" spc="-10" dirty="0" err="1"/>
              <a:t>Populonia</a:t>
            </a:r>
            <a:r>
              <a:rPr lang="en-GB" sz="2000" spc="-10" dirty="0"/>
              <a:t> for theories of ancient economy?: looking at </a:t>
            </a:r>
            <a:r>
              <a:rPr lang="en-GB" sz="2000" spc="-10" dirty="0" err="1"/>
              <a:t>Populonia</a:t>
            </a:r>
            <a:r>
              <a:rPr lang="en-GB" sz="2000" spc="-10" dirty="0"/>
              <a:t> as a diverse and mixed economy beyond iron?</a:t>
            </a:r>
            <a:br>
              <a:rPr lang="en-GB" sz="2000" spc="-10" dirty="0"/>
            </a:br>
            <a:br>
              <a:rPr lang="en-GB" sz="2000" spc="-10" dirty="0"/>
            </a:br>
            <a:r>
              <a:rPr lang="en-GB" sz="2000" spc="-10" dirty="0"/>
              <a:t>Theoretical explanations for </a:t>
            </a:r>
            <a:r>
              <a:rPr lang="en-GB" sz="2000" spc="-10" dirty="0" err="1"/>
              <a:t>Populonia’s</a:t>
            </a:r>
            <a:r>
              <a:rPr lang="en-GB" sz="2000" spc="-10" dirty="0"/>
              <a:t> economic collapse</a:t>
            </a:r>
            <a:br>
              <a:rPr lang="en-GB" sz="2000" spc="-10" dirty="0"/>
            </a:br>
            <a:br>
              <a:rPr lang="en-GB" sz="2000" spc="-10" dirty="0"/>
            </a:br>
            <a:r>
              <a:rPr lang="en-GB" sz="2000" spc="-10" dirty="0" err="1"/>
              <a:t>Populonia</a:t>
            </a:r>
            <a:r>
              <a:rPr lang="en-GB" sz="2000" spc="-10" dirty="0"/>
              <a:t>, Etruria and the Mediterranean ancient world?: not a “periphery of the periphery”?</a:t>
            </a:r>
            <a:br>
              <a:rPr lang="en-GB" sz="2000" spc="-10" dirty="0"/>
            </a:br>
            <a:br>
              <a:rPr lang="en-GB" sz="2000" spc="-10" dirty="0"/>
            </a:br>
            <a:r>
              <a:rPr lang="en-GB" sz="2000" spc="-10" dirty="0"/>
              <a:t>Future research avenues</a:t>
            </a:r>
            <a:br>
              <a:rPr lang="en-GB" sz="2000" spc="-10" dirty="0"/>
            </a:br>
            <a:br>
              <a:rPr lang="en-GB" sz="2000" spc="-10" dirty="0"/>
            </a:br>
            <a:endParaRPr spc="-1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hidden="1">
            <a:extLst>
              <a:ext uri="{FF2B5EF4-FFF2-40B4-BE49-F238E27FC236}">
                <a16:creationId xmlns:a16="http://schemas.microsoft.com/office/drawing/2014/main" id="{F2C99713-913A-49D0-ABEA-0B593DEF3247}"/>
              </a:ext>
            </a:extLst>
          </p:cNvPr>
          <p:cNvGraphicFramePr>
            <a:graphicFrameLocks noChangeAspect="1"/>
          </p:cNvGraphicFramePr>
          <p:nvPr>
            <p:custDataLst>
              <p:tags r:id="rId2"/>
            </p:custDataLst>
            <p:extLst>
              <p:ext uri="{D42A27DB-BD31-4B8C-83A1-F6EECF244321}">
                <p14:modId xmlns:p14="http://schemas.microsoft.com/office/powerpoint/2010/main" val="3736489770"/>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6246" name="think-cell Slide" r:id="rId4" imgW="395" imgH="396" progId="TCLayout.ActiveDocument.1">
                  <p:embed/>
                </p:oleObj>
              </mc:Choice>
              <mc:Fallback>
                <p:oleObj name="think-cell Slide" r:id="rId4" imgW="395" imgH="396" progId="TCLayout.ActiveDocument.1">
                  <p:embed/>
                  <p:pic>
                    <p:nvPicPr>
                      <p:cNvPr id="0" name=""/>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 name="object 2"/>
          <p:cNvSpPr txBox="1">
            <a:spLocks noGrp="1"/>
          </p:cNvSpPr>
          <p:nvPr>
            <p:ph type="title"/>
          </p:nvPr>
        </p:nvSpPr>
        <p:spPr>
          <a:xfrm>
            <a:off x="800100" y="381000"/>
            <a:ext cx="7543800" cy="319959"/>
          </a:xfrm>
          <a:prstGeom prst="rect">
            <a:avLst/>
          </a:prstGeom>
        </p:spPr>
        <p:txBody>
          <a:bodyPr vert="horz" wrap="square" lIns="0" tIns="12065" rIns="0" bIns="0" rtlCol="0">
            <a:spAutoFit/>
          </a:bodyPr>
          <a:lstStyle/>
          <a:p>
            <a:pPr marL="12700">
              <a:lnSpc>
                <a:spcPct val="100000"/>
              </a:lnSpc>
              <a:spcBef>
                <a:spcPts val="95"/>
              </a:spcBef>
            </a:pPr>
            <a:r>
              <a:rPr lang="en-GB" sz="2000" b="1" u="sng" spc="-10" dirty="0" err="1"/>
              <a:t>Populonia’s</a:t>
            </a:r>
            <a:r>
              <a:rPr lang="en-GB" sz="2000" b="1" u="sng" spc="-10" dirty="0"/>
              <a:t> location</a:t>
            </a:r>
            <a:endParaRPr sz="2000" b="1" u="sng" dirty="0"/>
          </a:p>
        </p:txBody>
      </p:sp>
      <p:pic>
        <p:nvPicPr>
          <p:cNvPr id="12" name="Picture 11">
            <a:extLst>
              <a:ext uri="{FF2B5EF4-FFF2-40B4-BE49-F238E27FC236}">
                <a16:creationId xmlns:a16="http://schemas.microsoft.com/office/drawing/2014/main" id="{4B91E8D5-86C8-4740-ACE1-3B52DC0A664D}"/>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rot="5400000">
            <a:off x="292982" y="1373046"/>
            <a:ext cx="3742437" cy="2956801"/>
          </a:xfrm>
          <a:prstGeom prst="rect">
            <a:avLst/>
          </a:prstGeom>
        </p:spPr>
      </p:pic>
      <p:pic>
        <p:nvPicPr>
          <p:cNvPr id="3" name="Picture 2">
            <a:extLst>
              <a:ext uri="{FF2B5EF4-FFF2-40B4-BE49-F238E27FC236}">
                <a16:creationId xmlns:a16="http://schemas.microsoft.com/office/drawing/2014/main" id="{B0A5C297-5688-467D-9B0D-BF4C8B5249C4}"/>
              </a:ext>
            </a:extLst>
          </p:cNvPr>
          <p:cNvPicPr>
            <a:picLocks noChangeAspect="1"/>
          </p:cNvPicPr>
          <p:nvPr/>
        </p:nvPicPr>
        <p:blipFill>
          <a:blip r:embed="rId7"/>
          <a:stretch>
            <a:fillRect/>
          </a:stretch>
        </p:blipFill>
        <p:spPr>
          <a:xfrm>
            <a:off x="3962400" y="228600"/>
            <a:ext cx="4877223" cy="4877223"/>
          </a:xfrm>
          <a:prstGeom prst="rect">
            <a:avLst/>
          </a:prstGeom>
        </p:spPr>
      </p:pic>
      <p:sp>
        <p:nvSpPr>
          <p:cNvPr id="7" name="TextBox 6">
            <a:extLst>
              <a:ext uri="{FF2B5EF4-FFF2-40B4-BE49-F238E27FC236}">
                <a16:creationId xmlns:a16="http://schemas.microsoft.com/office/drawing/2014/main" id="{71676746-9849-42E5-8A6F-485ACDB82AAA}"/>
              </a:ext>
            </a:extLst>
          </p:cNvPr>
          <p:cNvSpPr txBox="1"/>
          <p:nvPr/>
        </p:nvSpPr>
        <p:spPr>
          <a:xfrm>
            <a:off x="685800" y="5420864"/>
            <a:ext cx="5524500" cy="923330"/>
          </a:xfrm>
          <a:prstGeom prst="rect">
            <a:avLst/>
          </a:prstGeom>
          <a:noFill/>
        </p:spPr>
        <p:txBody>
          <a:bodyPr wrap="square" rtlCol="0">
            <a:spAutoFit/>
          </a:bodyPr>
          <a:lstStyle/>
          <a:p>
            <a:r>
              <a:rPr lang="en-GB" dirty="0"/>
              <a:t>“Close at hand </a:t>
            </a:r>
            <a:r>
              <a:rPr lang="en-GB" dirty="0" err="1"/>
              <a:t>Populonia</a:t>
            </a:r>
            <a:r>
              <a:rPr lang="en-GB" dirty="0"/>
              <a:t> opens up her safe coast, where she draws her natural bay well inland”, </a:t>
            </a:r>
          </a:p>
          <a:p>
            <a:r>
              <a:rPr lang="en-GB" dirty="0" err="1"/>
              <a:t>Rutilius</a:t>
            </a:r>
            <a:r>
              <a:rPr lang="en-GB" dirty="0"/>
              <a:t> </a:t>
            </a:r>
            <a:r>
              <a:rPr lang="en-GB" dirty="0" err="1"/>
              <a:t>Namatianus</a:t>
            </a:r>
            <a:r>
              <a:rPr lang="en-GB" dirty="0"/>
              <a:t>, </a:t>
            </a:r>
            <a:r>
              <a:rPr lang="en-GB" i="1" dirty="0"/>
              <a:t>de </a:t>
            </a:r>
            <a:r>
              <a:rPr lang="en-GB" i="1" dirty="0" err="1"/>
              <a:t>Reditu</a:t>
            </a:r>
            <a:r>
              <a:rPr lang="en-GB" i="1" dirty="0"/>
              <a:t> </a:t>
            </a:r>
            <a:r>
              <a:rPr lang="en-GB" i="1" dirty="0" err="1"/>
              <a:t>suo</a:t>
            </a:r>
            <a:r>
              <a:rPr lang="en-GB" dirty="0"/>
              <a:t>, I, 81</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hidden="1">
            <a:extLst>
              <a:ext uri="{FF2B5EF4-FFF2-40B4-BE49-F238E27FC236}">
                <a16:creationId xmlns:a16="http://schemas.microsoft.com/office/drawing/2014/main" id="{FC537735-D1A0-4978-A319-A9C0080BBFD1}"/>
              </a:ext>
            </a:extLst>
          </p:cNvPr>
          <p:cNvGraphicFramePr>
            <a:graphicFrameLocks noChangeAspect="1"/>
          </p:cNvGraphicFramePr>
          <p:nvPr>
            <p:custDataLst>
              <p:tags r:id="rId2"/>
            </p:custDataLst>
            <p:extLst>
              <p:ext uri="{D42A27DB-BD31-4B8C-83A1-F6EECF244321}">
                <p14:modId xmlns:p14="http://schemas.microsoft.com/office/powerpoint/2010/main" val="4272430089"/>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7269" name="think-cell Slide" r:id="rId4" imgW="395" imgH="396" progId="TCLayout.ActiveDocument.1">
                  <p:embed/>
                </p:oleObj>
              </mc:Choice>
              <mc:Fallback>
                <p:oleObj name="think-cell Slide" r:id="rId4" imgW="395" imgH="396" progId="TCLayout.ActiveDocument.1">
                  <p:embed/>
                  <p:pic>
                    <p:nvPicPr>
                      <p:cNvPr id="0" name=""/>
                      <p:cNvPicPr/>
                      <p:nvPr/>
                    </p:nvPicPr>
                    <p:blipFill>
                      <a:blip r:embed="rId5"/>
                      <a:stretch>
                        <a:fillRect/>
                      </a:stretch>
                    </p:blipFill>
                    <p:spPr>
                      <a:xfrm>
                        <a:off x="1588" y="1588"/>
                        <a:ext cx="1588" cy="1588"/>
                      </a:xfrm>
                      <a:prstGeom prst="rect">
                        <a:avLst/>
                      </a:prstGeom>
                    </p:spPr>
                  </p:pic>
                </p:oleObj>
              </mc:Fallback>
            </mc:AlternateContent>
          </a:graphicData>
        </a:graphic>
      </p:graphicFrame>
      <p:pic>
        <p:nvPicPr>
          <p:cNvPr id="8" name="Picture 7">
            <a:extLst>
              <a:ext uri="{FF2B5EF4-FFF2-40B4-BE49-F238E27FC236}">
                <a16:creationId xmlns:a16="http://schemas.microsoft.com/office/drawing/2014/main" id="{508468AF-ECDB-49DE-9FE2-2F7F76E2D3C9}"/>
              </a:ext>
            </a:extLst>
          </p:cNvPr>
          <p:cNvPicPr>
            <a:picLocks noChangeAspect="1"/>
          </p:cNvPicPr>
          <p:nvPr/>
        </p:nvPicPr>
        <p:blipFill>
          <a:blip r:embed="rId6"/>
          <a:stretch>
            <a:fillRect/>
          </a:stretch>
        </p:blipFill>
        <p:spPr>
          <a:xfrm>
            <a:off x="1716898" y="189000"/>
            <a:ext cx="5710204" cy="648000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hidden="1">
            <a:extLst>
              <a:ext uri="{FF2B5EF4-FFF2-40B4-BE49-F238E27FC236}">
                <a16:creationId xmlns:a16="http://schemas.microsoft.com/office/drawing/2014/main" id="{D8340DE4-75AC-4BA4-B434-D6BC1B248C87}"/>
              </a:ext>
            </a:extLst>
          </p:cNvPr>
          <p:cNvGraphicFramePr>
            <a:graphicFrameLocks noChangeAspect="1"/>
          </p:cNvGraphicFramePr>
          <p:nvPr>
            <p:custDataLst>
              <p:tags r:id="rId2"/>
            </p:custDataLst>
            <p:extLst>
              <p:ext uri="{D42A27DB-BD31-4B8C-83A1-F6EECF244321}">
                <p14:modId xmlns:p14="http://schemas.microsoft.com/office/powerpoint/2010/main" val="920934915"/>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8295" name="think-cell Slide" r:id="rId4" imgW="395" imgH="396" progId="TCLayout.ActiveDocument.1">
                  <p:embed/>
                </p:oleObj>
              </mc:Choice>
              <mc:Fallback>
                <p:oleObj name="think-cell Slide" r:id="rId4" imgW="395" imgH="396" progId="TCLayout.ActiveDocument.1">
                  <p:embed/>
                  <p:pic>
                    <p:nvPicPr>
                      <p:cNvPr id="0" name=""/>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 name="object 2"/>
          <p:cNvSpPr txBox="1">
            <a:spLocks noGrp="1"/>
          </p:cNvSpPr>
          <p:nvPr>
            <p:ph type="title"/>
          </p:nvPr>
        </p:nvSpPr>
        <p:spPr>
          <a:xfrm>
            <a:off x="343560" y="31443"/>
            <a:ext cx="8456880" cy="5995359"/>
          </a:xfrm>
          <a:prstGeom prst="rect">
            <a:avLst/>
          </a:prstGeom>
        </p:spPr>
        <p:txBody>
          <a:bodyPr vert="horz" wrap="square" lIns="0" tIns="12065" rIns="0" bIns="0" rtlCol="0">
            <a:spAutoFit/>
          </a:bodyPr>
          <a:lstStyle/>
          <a:p>
            <a:r>
              <a:rPr lang="en-GB" sz="2400" b="1" u="sng" spc="-10" dirty="0"/>
              <a:t>The theoretical challenge</a:t>
            </a:r>
            <a:br>
              <a:rPr lang="en-GB" sz="2400" spc="-10" dirty="0"/>
            </a:br>
            <a:br>
              <a:rPr lang="en-GB" sz="2400" spc="-10" dirty="0"/>
            </a:br>
            <a:r>
              <a:rPr lang="en-GB" sz="2400" dirty="0"/>
              <a:t>“The Etruscans are not a theory or a thesis. If they are anything they are an experience…Why must even the vanished Etruscans be reduced to a system? They never will be” </a:t>
            </a:r>
            <a:br>
              <a:rPr lang="en-GB" sz="2400" dirty="0"/>
            </a:br>
            <a:r>
              <a:rPr lang="en-GB" sz="2400" dirty="0"/>
              <a:t>DH Lawrence, </a:t>
            </a:r>
            <a:r>
              <a:rPr lang="en-GB" sz="2400" i="1" dirty="0"/>
              <a:t>Sketches of Etruscan Places</a:t>
            </a:r>
            <a:r>
              <a:rPr lang="en-GB" sz="2400" dirty="0"/>
              <a:t>, p.435</a:t>
            </a:r>
            <a:br>
              <a:rPr lang="en-GB" sz="2400" dirty="0"/>
            </a:br>
            <a:br>
              <a:rPr lang="en-GB" sz="2400" dirty="0"/>
            </a:br>
            <a:br>
              <a:rPr lang="en-GB" sz="2400" dirty="0"/>
            </a:br>
            <a:r>
              <a:rPr lang="en-GB" sz="2400" dirty="0"/>
              <a:t>“very little in the way of satisfying theory has been produced…the archaeological evidence…is in flux and it might possibly, before long, lead to conclusions different from those which at present seem most reasonable”</a:t>
            </a:r>
            <a:br>
              <a:rPr lang="en-GB" sz="2400" dirty="0"/>
            </a:br>
            <a:r>
              <a:rPr lang="en-GB" sz="2400" dirty="0"/>
              <a:t>Harris, W. V. (1989) </a:t>
            </a:r>
            <a:r>
              <a:rPr lang="en-GB" sz="2400" i="1" dirty="0"/>
              <a:t>Invisible cities: the beginnings of Etruscan urbanisation</a:t>
            </a:r>
            <a:r>
              <a:rPr lang="en-GB" sz="2400" dirty="0"/>
              <a:t>, p.375</a:t>
            </a:r>
            <a:br>
              <a:rPr lang="en-GB" sz="2400" dirty="0"/>
            </a:br>
            <a:br>
              <a:rPr lang="en-GB" sz="2400" dirty="0"/>
            </a:br>
            <a:r>
              <a:rPr lang="en-GB" sz="2400" dirty="0"/>
              <a:t>Finley warned against the one-city monograph approach and indeed risk of generalising of course from the case of </a:t>
            </a:r>
            <a:r>
              <a:rPr lang="en-GB" sz="2400" dirty="0" err="1"/>
              <a:t>Populonia</a:t>
            </a:r>
            <a:br>
              <a:rPr lang="en-GB" sz="2400" dirty="0"/>
            </a:br>
            <a:r>
              <a:rPr lang="en-GB" sz="2400" dirty="0"/>
              <a:t> </a:t>
            </a:r>
            <a:endParaRPr sz="2400" spc="-1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hidden="1">
            <a:extLst>
              <a:ext uri="{FF2B5EF4-FFF2-40B4-BE49-F238E27FC236}">
                <a16:creationId xmlns:a16="http://schemas.microsoft.com/office/drawing/2014/main" id="{D8340DE4-75AC-4BA4-B434-D6BC1B248C87}"/>
              </a:ext>
            </a:extLst>
          </p:cNvPr>
          <p:cNvGraphicFramePr>
            <a:graphicFrameLocks noChangeAspect="1"/>
          </p:cNvGraphicFramePr>
          <p:nvPr>
            <p:custDataLst>
              <p:tags r:id="rId2"/>
            </p:custDataLst>
            <p:extLst>
              <p:ext uri="{D42A27DB-BD31-4B8C-83A1-F6EECF244321}">
                <p14:modId xmlns:p14="http://schemas.microsoft.com/office/powerpoint/2010/main" val="3396385572"/>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80944" name="think-cell Slide" r:id="rId4" imgW="395" imgH="396" progId="TCLayout.ActiveDocument.1">
                  <p:embed/>
                </p:oleObj>
              </mc:Choice>
              <mc:Fallback>
                <p:oleObj name="think-cell Slide" r:id="rId4" imgW="395" imgH="396" progId="TCLayout.ActiveDocument.1">
                  <p:embed/>
                  <p:pic>
                    <p:nvPicPr>
                      <p:cNvPr id="4" name="Object 3" hidden="1">
                        <a:extLst>
                          <a:ext uri="{FF2B5EF4-FFF2-40B4-BE49-F238E27FC236}">
                            <a16:creationId xmlns:a16="http://schemas.microsoft.com/office/drawing/2014/main" id="{D8340DE4-75AC-4BA4-B434-D6BC1B248C8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 name="object 2"/>
          <p:cNvSpPr txBox="1">
            <a:spLocks noGrp="1"/>
          </p:cNvSpPr>
          <p:nvPr>
            <p:ph type="title"/>
          </p:nvPr>
        </p:nvSpPr>
        <p:spPr>
          <a:xfrm>
            <a:off x="343560" y="214801"/>
            <a:ext cx="8456880" cy="5995359"/>
          </a:xfrm>
          <a:prstGeom prst="rect">
            <a:avLst/>
          </a:prstGeom>
        </p:spPr>
        <p:txBody>
          <a:bodyPr vert="horz" wrap="square" lIns="0" tIns="12065" rIns="0" bIns="0" rtlCol="0">
            <a:spAutoFit/>
          </a:bodyPr>
          <a:lstStyle/>
          <a:p>
            <a:br>
              <a:rPr lang="en-GB" sz="2400" dirty="0"/>
            </a:br>
            <a:r>
              <a:rPr lang="en-GB" sz="2400" dirty="0"/>
              <a:t>				</a:t>
            </a:r>
            <a:r>
              <a:rPr lang="en-GB" sz="2400" b="1" dirty="0"/>
              <a:t>BUT….</a:t>
            </a:r>
            <a:br>
              <a:rPr lang="en-GB" sz="2400" dirty="0"/>
            </a:br>
            <a:r>
              <a:rPr lang="en-GB" sz="2400" dirty="0"/>
              <a:t>There is no theoretical model applicable to Etruria but the work of the </a:t>
            </a:r>
            <a:r>
              <a:rPr lang="en-GB" sz="2400" dirty="0" err="1"/>
              <a:t>Etruscologist</a:t>
            </a:r>
            <a:r>
              <a:rPr lang="en-GB" sz="2400" dirty="0"/>
              <a:t> Maria Cristina Biella on </a:t>
            </a:r>
            <a:r>
              <a:rPr lang="en-GB" sz="2400" dirty="0" err="1"/>
              <a:t>Falerii</a:t>
            </a:r>
            <a:r>
              <a:rPr lang="en-GB" sz="2400" dirty="0"/>
              <a:t> shows how the ability to approach individual cities can help us obtain a global picture and mounting comparative data.</a:t>
            </a:r>
            <a:br>
              <a:rPr lang="en-GB" sz="2400" dirty="0"/>
            </a:br>
            <a:br>
              <a:rPr lang="en-GB" sz="2400" dirty="0"/>
            </a:br>
            <a:r>
              <a:rPr lang="en-GB" sz="2400" dirty="0"/>
              <a:t>See also </a:t>
            </a:r>
            <a:r>
              <a:rPr lang="en-GB" sz="2400" dirty="0" err="1"/>
              <a:t>Bissa</a:t>
            </a:r>
            <a:r>
              <a:rPr lang="en-GB" sz="2400" dirty="0"/>
              <a:t>: p.17 another problem with Finley’s idea of the “ancient economy” is the problem of exceptions…the study of these exceptions is as necessary as that of the rules, for thus we can better understand the system. /</a:t>
            </a:r>
            <a:r>
              <a:rPr lang="en-GB" sz="2400" dirty="0" err="1"/>
              <a:t>Andreau</a:t>
            </a:r>
            <a:r>
              <a:rPr lang="en-GB" sz="2400" dirty="0"/>
              <a:t>, 1995, p.22: suggested that the emphasis should be on detailed case studies, historical change and comparison</a:t>
            </a:r>
            <a:br>
              <a:rPr lang="en-GB" sz="2400" dirty="0"/>
            </a:br>
            <a:br>
              <a:rPr lang="en-GB" sz="2400" dirty="0"/>
            </a:br>
            <a:r>
              <a:rPr lang="en-GB" sz="2400" dirty="0"/>
              <a:t>Manning, The Open Sea, p.19: “rather than seeking to compare pre-modern economic institutions to later European institutions, we should concentrate on the </a:t>
            </a:r>
            <a:r>
              <a:rPr lang="en-GB" sz="2400" dirty="0" err="1"/>
              <a:t>intercomparison</a:t>
            </a:r>
            <a:r>
              <a:rPr lang="en-GB" sz="2400" dirty="0"/>
              <a:t> of premodern economic institutions”</a:t>
            </a:r>
            <a:endParaRPr sz="2400" spc="-10" dirty="0"/>
          </a:p>
        </p:txBody>
      </p:sp>
    </p:spTree>
    <p:extLst>
      <p:ext uri="{BB962C8B-B14F-4D97-AF65-F5344CB8AC3E}">
        <p14:creationId xmlns:p14="http://schemas.microsoft.com/office/powerpoint/2010/main" val="17309664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hidden="1">
            <a:extLst>
              <a:ext uri="{FF2B5EF4-FFF2-40B4-BE49-F238E27FC236}">
                <a16:creationId xmlns:a16="http://schemas.microsoft.com/office/drawing/2014/main" id="{D8340DE4-75AC-4BA4-B434-D6BC1B248C87}"/>
              </a:ext>
            </a:extLst>
          </p:cNvPr>
          <p:cNvGraphicFramePr>
            <a:graphicFrameLocks noChangeAspect="1"/>
          </p:cNvGraphicFramePr>
          <p:nvPr>
            <p:custDataLst>
              <p:tags r:id="rId2"/>
            </p:custDataLst>
            <p:extLst>
              <p:ext uri="{D42A27DB-BD31-4B8C-83A1-F6EECF244321}">
                <p14:modId xmlns:p14="http://schemas.microsoft.com/office/powerpoint/2010/main" val="1676101794"/>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52322" name="think-cell Slide" r:id="rId4" imgW="395" imgH="396" progId="TCLayout.ActiveDocument.1">
                  <p:embed/>
                </p:oleObj>
              </mc:Choice>
              <mc:Fallback>
                <p:oleObj name="think-cell Slide" r:id="rId4" imgW="395" imgH="396" progId="TCLayout.ActiveDocument.1">
                  <p:embed/>
                  <p:pic>
                    <p:nvPicPr>
                      <p:cNvPr id="4" name="Object 3" hidden="1">
                        <a:extLst>
                          <a:ext uri="{FF2B5EF4-FFF2-40B4-BE49-F238E27FC236}">
                            <a16:creationId xmlns:a16="http://schemas.microsoft.com/office/drawing/2014/main" id="{D8340DE4-75AC-4BA4-B434-D6BC1B248C8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 name="object 2"/>
          <p:cNvSpPr txBox="1">
            <a:spLocks noGrp="1"/>
          </p:cNvSpPr>
          <p:nvPr>
            <p:ph type="title"/>
          </p:nvPr>
        </p:nvSpPr>
        <p:spPr>
          <a:xfrm>
            <a:off x="343560" y="-10160"/>
            <a:ext cx="8648040" cy="6798656"/>
          </a:xfrm>
          <a:prstGeom prst="rect">
            <a:avLst/>
          </a:prstGeom>
        </p:spPr>
        <p:txBody>
          <a:bodyPr vert="horz" wrap="square" lIns="0" tIns="12065" rIns="0" bIns="0" rtlCol="0">
            <a:spAutoFit/>
          </a:bodyPr>
          <a:lstStyle/>
          <a:p>
            <a:pPr lvl="0"/>
            <a:r>
              <a:rPr lang="en-GB" sz="2000" b="1" u="sng" spc="-10" dirty="0"/>
              <a:t>The problem of sources:</a:t>
            </a:r>
            <a:br>
              <a:rPr lang="en-GB" sz="2000" b="1" u="sng" spc="-10" dirty="0"/>
            </a:br>
            <a:br>
              <a:rPr lang="en-GB" sz="2000" b="1" u="sng" spc="-10" dirty="0"/>
            </a:br>
            <a:r>
              <a:rPr lang="en-GB" sz="1800" dirty="0"/>
              <a:t>Literary sources</a:t>
            </a:r>
            <a:br>
              <a:rPr lang="en-GB" sz="1800" dirty="0"/>
            </a:br>
            <a:br>
              <a:rPr lang="en-GB" sz="1800" dirty="0"/>
            </a:br>
            <a:r>
              <a:rPr lang="en-GB" sz="1800" dirty="0"/>
              <a:t>“As for </a:t>
            </a:r>
            <a:r>
              <a:rPr lang="en-GB" sz="1800" dirty="0" err="1"/>
              <a:t>Poplonium</a:t>
            </a:r>
            <a:r>
              <a:rPr lang="en-GB" sz="1800" dirty="0"/>
              <a:t>, it is situated on a high promontory that makes an abrupt descent into the sea and forms a peninsula; it too sustained a siege at about the same time as </a:t>
            </a:r>
            <a:r>
              <a:rPr lang="en-GB" sz="1800" dirty="0" err="1"/>
              <a:t>Volaterrae</a:t>
            </a:r>
            <a:r>
              <a:rPr lang="en-GB" sz="1800" dirty="0"/>
              <a:t>. Now although the town is wholly desert except for the temples and a few dwellings, the port-town, which has a little harbour and two docks” </a:t>
            </a:r>
            <a:br>
              <a:rPr lang="en-GB" sz="1800" dirty="0"/>
            </a:br>
            <a:r>
              <a:rPr lang="en-GB" sz="1800" dirty="0"/>
              <a:t>Strabo, </a:t>
            </a:r>
            <a:r>
              <a:rPr lang="en-GB" sz="1800" i="1" dirty="0"/>
              <a:t>Geography</a:t>
            </a:r>
            <a:r>
              <a:rPr lang="en-GB" sz="1800" dirty="0"/>
              <a:t>, V, 2,6</a:t>
            </a:r>
            <a:br>
              <a:rPr lang="en-GB" sz="1800" dirty="0"/>
            </a:br>
            <a:br>
              <a:rPr lang="en-GB" sz="1800" dirty="0"/>
            </a:br>
            <a:r>
              <a:rPr lang="en-GB" sz="1800" dirty="0"/>
              <a:t>“Off the city of </a:t>
            </a:r>
            <a:r>
              <a:rPr lang="en-GB" sz="1800" dirty="0" err="1"/>
              <a:t>Tyrrhenia</a:t>
            </a:r>
            <a:r>
              <a:rPr lang="en-GB" sz="1800" dirty="0"/>
              <a:t> known as </a:t>
            </a:r>
            <a:r>
              <a:rPr lang="en-GB" sz="1800" dirty="0" err="1"/>
              <a:t>Poplonium</a:t>
            </a:r>
            <a:r>
              <a:rPr lang="en-GB" sz="1800" dirty="0"/>
              <a:t> there is an island which men call </a:t>
            </a:r>
            <a:r>
              <a:rPr lang="en-GB" sz="1800" dirty="0" err="1"/>
              <a:t>Aethaleia</a:t>
            </a:r>
            <a:r>
              <a:rPr lang="en-GB" sz="1800" dirty="0"/>
              <a:t>. </a:t>
            </a:r>
            <a:br>
              <a:rPr lang="en-GB" sz="1800" dirty="0"/>
            </a:br>
            <a:r>
              <a:rPr lang="en-GB" sz="1800" dirty="0"/>
              <a:t>It is about one hundred </a:t>
            </a:r>
            <a:r>
              <a:rPr lang="en-GB" sz="1800" dirty="0" err="1"/>
              <a:t>stades</a:t>
            </a:r>
            <a:r>
              <a:rPr lang="en-GB" sz="1800" dirty="0"/>
              <a:t> distant from the coast and received the name it bears from the smoke (</a:t>
            </a:r>
            <a:r>
              <a:rPr lang="en-GB" sz="1800" dirty="0" err="1"/>
              <a:t>aithalos</a:t>
            </a:r>
            <a:r>
              <a:rPr lang="en-GB" sz="1800" dirty="0"/>
              <a:t>) which lies so thick about it. For the island possesses a great amount of iron-rock, which they quarry in order to melt and cast and thus to secure the iron, and they possess a great abundance of this ore. For those who are engaged in the working of the ore crush the rock and burn the lumps which have thus been broken in certain ingenious furnaces; and in these they smelt the lumps by means of a great fire and form them into pieces of moderate size which are in their appearance like large sponges. These are purchased by merchants in exchange either for money or for goods and are then taken to </a:t>
            </a:r>
            <a:r>
              <a:rPr lang="en-GB" sz="1800" dirty="0" err="1"/>
              <a:t>Dicaearcheia</a:t>
            </a:r>
            <a:r>
              <a:rPr lang="en-GB" sz="1800" dirty="0"/>
              <a:t> or the other trading-stations, where there are men who purchase such cargoes and who, with the aid of a multitude of artisans in metal whom they have collected, work it further and manufacture iron objects of every description. Some of these are worked into the shape of armour, and others are ingeniously fabricated into shapes well suited for two-pronged forks and sickles and other such tools; and these are then carried by merchants to every region and thus many parts of the inhabited world have a share in the usefulness which accrues from them” </a:t>
            </a:r>
            <a:r>
              <a:rPr lang="en-GB" sz="1800" dirty="0" err="1"/>
              <a:t>Diodorus</a:t>
            </a:r>
            <a:r>
              <a:rPr lang="en-GB" sz="1800" dirty="0"/>
              <a:t> Siculus, </a:t>
            </a:r>
            <a:r>
              <a:rPr lang="en-GB" sz="1800" i="1" dirty="0"/>
              <a:t>The Library of History</a:t>
            </a:r>
            <a:r>
              <a:rPr lang="en-GB" sz="1800" dirty="0"/>
              <a:t>, V, 13, 1-2 (90-30 BC) </a:t>
            </a:r>
            <a:endParaRPr spc="-10" dirty="0"/>
          </a:p>
        </p:txBody>
      </p:sp>
    </p:spTree>
    <p:extLst>
      <p:ext uri="{BB962C8B-B14F-4D97-AF65-F5344CB8AC3E}">
        <p14:creationId xmlns:p14="http://schemas.microsoft.com/office/powerpoint/2010/main" val="22123309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hidden="1">
            <a:extLst>
              <a:ext uri="{FF2B5EF4-FFF2-40B4-BE49-F238E27FC236}">
                <a16:creationId xmlns:a16="http://schemas.microsoft.com/office/drawing/2014/main" id="{D8340DE4-75AC-4BA4-B434-D6BC1B248C87}"/>
              </a:ext>
            </a:extLst>
          </p:cNvPr>
          <p:cNvGraphicFramePr>
            <a:graphicFrameLocks noChangeAspect="1"/>
          </p:cNvGraphicFramePr>
          <p:nvPr>
            <p:custDataLst>
              <p:tags r:id="rId2"/>
            </p:custDataLst>
            <p:extLst>
              <p:ext uri="{D42A27DB-BD31-4B8C-83A1-F6EECF244321}">
                <p14:modId xmlns:p14="http://schemas.microsoft.com/office/powerpoint/2010/main" val="4047538536"/>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77887" name="think-cell Slide" r:id="rId4" imgW="395" imgH="396" progId="TCLayout.ActiveDocument.1">
                  <p:embed/>
                </p:oleObj>
              </mc:Choice>
              <mc:Fallback>
                <p:oleObj name="think-cell Slide" r:id="rId4" imgW="395" imgH="396" progId="TCLayout.ActiveDocument.1">
                  <p:embed/>
                  <p:pic>
                    <p:nvPicPr>
                      <p:cNvPr id="4" name="Object 3" hidden="1">
                        <a:extLst>
                          <a:ext uri="{FF2B5EF4-FFF2-40B4-BE49-F238E27FC236}">
                            <a16:creationId xmlns:a16="http://schemas.microsoft.com/office/drawing/2014/main" id="{D8340DE4-75AC-4BA4-B434-D6BC1B248C8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 name="object 2"/>
          <p:cNvSpPr txBox="1">
            <a:spLocks noGrp="1"/>
          </p:cNvSpPr>
          <p:nvPr>
            <p:ph type="title"/>
          </p:nvPr>
        </p:nvSpPr>
        <p:spPr>
          <a:xfrm>
            <a:off x="228600" y="364043"/>
            <a:ext cx="8686800" cy="6244658"/>
          </a:xfrm>
          <a:prstGeom prst="rect">
            <a:avLst/>
          </a:prstGeom>
        </p:spPr>
        <p:txBody>
          <a:bodyPr vert="horz" wrap="square" lIns="0" tIns="12065" rIns="0" bIns="0" rtlCol="0">
            <a:spAutoFit/>
          </a:bodyPr>
          <a:lstStyle/>
          <a:p>
            <a:pPr lvl="0"/>
            <a:r>
              <a:rPr lang="en-GB" sz="1800" dirty="0"/>
              <a:t>Scipio obtained permission to take volunteers and to receive whatever should be given by the allies towards the construction of new ships, —this because he had stated that the fleet would not be an expense to the state. First the Etruscan communities promised that they would aid the consul, each according to its own resources. The men of </a:t>
            </a:r>
            <a:r>
              <a:rPr lang="en-GB" sz="1800" dirty="0" err="1"/>
              <a:t>Caere</a:t>
            </a:r>
            <a:r>
              <a:rPr lang="en-GB" sz="1800" dirty="0"/>
              <a:t> promised grain for the crews and supplies of every kind, the men of </a:t>
            </a:r>
            <a:r>
              <a:rPr lang="en-GB" sz="1800" dirty="0" err="1"/>
              <a:t>Populonium</a:t>
            </a:r>
            <a:r>
              <a:rPr lang="en-GB" sz="1800" dirty="0"/>
              <a:t> iron, Tarquinii linen for sails, </a:t>
            </a:r>
            <a:r>
              <a:rPr lang="en-GB" sz="1800" dirty="0" err="1"/>
              <a:t>Volaterrae</a:t>
            </a:r>
            <a:r>
              <a:rPr lang="en-GB" sz="1800" dirty="0"/>
              <a:t> the interior fittings of ships, also grain. </a:t>
            </a:r>
            <a:r>
              <a:rPr lang="en-GB" sz="1800" dirty="0" err="1"/>
              <a:t>Arretium</a:t>
            </a:r>
            <a:r>
              <a:rPr lang="en-GB" sz="1800" dirty="0"/>
              <a:t> promised three thousand shields, an equal number of helmets; and that they would furnish a total of fifty thousand javelins, short spears and lances, with an equal proportion of each type; also axes, shovels, sickles, baskets and hand-mills, as many as were needed for forty war-ships; a hundred and twenty thousand pecks of wheat also; and that they would contribute allowances for petty officers and oarsmen. </a:t>
            </a:r>
            <a:r>
              <a:rPr lang="en-GB" sz="1800" dirty="0" err="1"/>
              <a:t>Perusia</a:t>
            </a:r>
            <a:r>
              <a:rPr lang="en-GB" sz="1800" dirty="0"/>
              <a:t>, </a:t>
            </a:r>
            <a:r>
              <a:rPr lang="en-GB" sz="1800" dirty="0" err="1"/>
              <a:t>Clusium</a:t>
            </a:r>
            <a:r>
              <a:rPr lang="en-GB" sz="1800" dirty="0"/>
              <a:t> and </a:t>
            </a:r>
            <a:r>
              <a:rPr lang="en-GB" sz="1800" dirty="0" err="1"/>
              <a:t>Rusellae</a:t>
            </a:r>
            <a:r>
              <a:rPr lang="en-GB" sz="1800" baseline="30000" dirty="0"/>
              <a:t> </a:t>
            </a:r>
            <a:r>
              <a:rPr lang="en-GB" sz="1800" dirty="0"/>
              <a:t>promised fir for shipbuilding and a great quantity of grain.  He used fir also from forests belonging to the state. The communities of Umbria and in addition </a:t>
            </a:r>
            <a:r>
              <a:rPr lang="en-GB" sz="1800" dirty="0" err="1"/>
              <a:t>Nursia</a:t>
            </a:r>
            <a:r>
              <a:rPr lang="en-GB" sz="1800" dirty="0"/>
              <a:t> and </a:t>
            </a:r>
            <a:r>
              <a:rPr lang="en-GB" sz="1800" dirty="0" err="1"/>
              <a:t>Reate</a:t>
            </a:r>
            <a:r>
              <a:rPr lang="en-GB" sz="1800" dirty="0"/>
              <a:t> and </a:t>
            </a:r>
            <a:r>
              <a:rPr lang="en-GB" sz="1800" dirty="0" err="1"/>
              <a:t>Amiternum</a:t>
            </a:r>
            <a:r>
              <a:rPr lang="en-GB" sz="1800" dirty="0"/>
              <a:t> and the whole Sabine district promised soldiers. </a:t>
            </a:r>
            <a:r>
              <a:rPr lang="en-GB" sz="1800" dirty="0" err="1"/>
              <a:t>Marsians</a:t>
            </a:r>
            <a:r>
              <a:rPr lang="en-GB" sz="1800" dirty="0"/>
              <a:t>, </a:t>
            </a:r>
            <a:r>
              <a:rPr lang="en-GB" sz="1800" dirty="0" err="1"/>
              <a:t>Paelignians</a:t>
            </a:r>
            <a:r>
              <a:rPr lang="en-GB" sz="1800" dirty="0"/>
              <a:t> and </a:t>
            </a:r>
            <a:r>
              <a:rPr lang="en-GB" sz="1800" dirty="0" err="1"/>
              <a:t>Marrucini</a:t>
            </a:r>
            <a:r>
              <a:rPr lang="en-GB" sz="1800" dirty="0"/>
              <a:t> in large numbers gave in their names as volunteers for the fleet. </a:t>
            </a:r>
            <a:r>
              <a:rPr lang="en-GB" sz="1800" dirty="0" err="1"/>
              <a:t>Camerinum</a:t>
            </a:r>
            <a:r>
              <a:rPr lang="en-GB" sz="1800" dirty="0"/>
              <a:t>, although it treated with the Romans on an equal footing, sent an armed cohort of six hundred men.</a:t>
            </a:r>
            <a:r>
              <a:rPr lang="en-GB" sz="1800" baseline="30000" dirty="0"/>
              <a:t> </a:t>
            </a:r>
            <a:r>
              <a:rPr lang="en-GB" sz="1800" dirty="0"/>
              <a:t>After thirty keels had been laid down, twenty </a:t>
            </a:r>
            <a:r>
              <a:rPr lang="en-GB" sz="1800" dirty="0" err="1"/>
              <a:t>quinqueremes</a:t>
            </a:r>
            <a:r>
              <a:rPr lang="en-GB" sz="1800" dirty="0"/>
              <a:t> and ten quadriremes, Scipio so pushed the work that on the forty-fifth day after the timber had been brought from the forests the ships, rigged and equipped, were launched.</a:t>
            </a:r>
            <a:br>
              <a:rPr lang="en-GB" sz="1800" dirty="0"/>
            </a:br>
            <a:r>
              <a:rPr lang="en-GB" sz="1800" dirty="0"/>
              <a:t>Livy, 28 45. 14-15</a:t>
            </a:r>
            <a:br>
              <a:rPr lang="en-GB" sz="1800" b="1" u="sng" spc="-10" dirty="0"/>
            </a:br>
            <a:br>
              <a:rPr lang="en-GB" sz="1800" dirty="0"/>
            </a:br>
            <a:r>
              <a:rPr lang="en-GB" sz="1800" dirty="0"/>
              <a:t>At last the consul took his departure from the City. He was, however, caught in a violent storm between the ports of Cosa and </a:t>
            </a:r>
            <a:r>
              <a:rPr lang="en-GB" sz="1800" dirty="0" err="1"/>
              <a:t>Loretum</a:t>
            </a:r>
            <a:r>
              <a:rPr lang="en-GB" sz="1800" dirty="0"/>
              <a:t>, and was in the greatest danger, but he succeeded in making the harbour of </a:t>
            </a:r>
            <a:r>
              <a:rPr lang="en-GB" sz="1800" dirty="0" err="1"/>
              <a:t>Populonia</a:t>
            </a:r>
            <a:r>
              <a:rPr lang="en-GB" sz="1800" dirty="0"/>
              <a:t>, where he remained at anchor till the tempest wore itself out. From there he sailed to Elba, then on to Corsica and from there to Sardinia.</a:t>
            </a:r>
            <a:br>
              <a:rPr lang="en-GB" sz="1800" dirty="0"/>
            </a:br>
            <a:r>
              <a:rPr lang="en-GB" sz="1800" dirty="0"/>
              <a:t>Livy, 30.39.1</a:t>
            </a:r>
            <a:endParaRPr spc="-10" dirty="0"/>
          </a:p>
        </p:txBody>
      </p:sp>
    </p:spTree>
    <p:extLst>
      <p:ext uri="{BB962C8B-B14F-4D97-AF65-F5344CB8AC3E}">
        <p14:creationId xmlns:p14="http://schemas.microsoft.com/office/powerpoint/2010/main" val="22151588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hidden="1">
            <a:extLst>
              <a:ext uri="{FF2B5EF4-FFF2-40B4-BE49-F238E27FC236}">
                <a16:creationId xmlns:a16="http://schemas.microsoft.com/office/drawing/2014/main" id="{D8340DE4-75AC-4BA4-B434-D6BC1B248C87}"/>
              </a:ext>
            </a:extLst>
          </p:cNvPr>
          <p:cNvGraphicFramePr>
            <a:graphicFrameLocks noChangeAspect="1"/>
          </p:cNvGraphicFramePr>
          <p:nvPr>
            <p:custDataLst>
              <p:tags r:id="rId2"/>
            </p:custDataLst>
            <p:extLst>
              <p:ext uri="{D42A27DB-BD31-4B8C-83A1-F6EECF244321}">
                <p14:modId xmlns:p14="http://schemas.microsoft.com/office/powerpoint/2010/main" val="164056309"/>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75841" name="think-cell Slide" r:id="rId4" imgW="395" imgH="396" progId="TCLayout.ActiveDocument.1">
                  <p:embed/>
                </p:oleObj>
              </mc:Choice>
              <mc:Fallback>
                <p:oleObj name="think-cell Slide" r:id="rId4" imgW="395" imgH="396" progId="TCLayout.ActiveDocument.1">
                  <p:embed/>
                  <p:pic>
                    <p:nvPicPr>
                      <p:cNvPr id="4" name="Object 3" hidden="1">
                        <a:extLst>
                          <a:ext uri="{FF2B5EF4-FFF2-40B4-BE49-F238E27FC236}">
                            <a16:creationId xmlns:a16="http://schemas.microsoft.com/office/drawing/2014/main" id="{D8340DE4-75AC-4BA4-B434-D6BC1B248C8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 name="object 2"/>
          <p:cNvSpPr txBox="1">
            <a:spLocks noGrp="1"/>
          </p:cNvSpPr>
          <p:nvPr>
            <p:ph type="title"/>
          </p:nvPr>
        </p:nvSpPr>
        <p:spPr>
          <a:xfrm>
            <a:off x="343560" y="547249"/>
            <a:ext cx="8456880" cy="5496761"/>
          </a:xfrm>
          <a:prstGeom prst="rect">
            <a:avLst/>
          </a:prstGeom>
        </p:spPr>
        <p:txBody>
          <a:bodyPr vert="horz" wrap="square" lIns="0" tIns="12065" rIns="0" bIns="0" rtlCol="0">
            <a:spAutoFit/>
          </a:bodyPr>
          <a:lstStyle/>
          <a:p>
            <a:r>
              <a:rPr lang="en-GB" sz="1800" b="1" dirty="0"/>
              <a:t>Pliny</a:t>
            </a:r>
            <a:br>
              <a:rPr lang="en-GB" sz="1800" dirty="0"/>
            </a:br>
            <a:br>
              <a:rPr lang="en-GB" sz="1800" dirty="0"/>
            </a:br>
            <a:r>
              <a:rPr lang="en-GB" sz="1800" dirty="0"/>
              <a:t>In the city of </a:t>
            </a:r>
            <a:r>
              <a:rPr lang="en-GB" sz="1800" dirty="0" err="1"/>
              <a:t>Piombino</a:t>
            </a:r>
            <a:r>
              <a:rPr lang="en-GB" sz="1800" dirty="0"/>
              <a:t> is to be seen a statue of Jupiter made of a single vine-stalk that has resisted decay for many ages / </a:t>
            </a:r>
            <a:r>
              <a:rPr lang="en-GB" sz="1800" dirty="0" err="1"/>
              <a:t>Iovis</a:t>
            </a:r>
            <a:r>
              <a:rPr lang="en-GB" sz="1800" dirty="0"/>
              <a:t> simulacrum in </a:t>
            </a:r>
            <a:r>
              <a:rPr lang="en-GB" sz="1800" dirty="0" err="1"/>
              <a:t>urbe</a:t>
            </a:r>
            <a:r>
              <a:rPr lang="en-GB" sz="1800" dirty="0"/>
              <a:t> </a:t>
            </a:r>
            <a:r>
              <a:rPr lang="en-GB" sz="1800" dirty="0" err="1"/>
              <a:t>Populonio</a:t>
            </a:r>
            <a:r>
              <a:rPr lang="en-GB" sz="1800" dirty="0"/>
              <a:t> ex una </a:t>
            </a:r>
            <a:r>
              <a:rPr lang="en-GB" sz="1800" dirty="0" err="1"/>
              <a:t>conspicimus</a:t>
            </a:r>
            <a:r>
              <a:rPr lang="en-GB" sz="1800" dirty="0"/>
              <a:t> tot </a:t>
            </a:r>
            <a:r>
              <a:rPr lang="en-GB" sz="1800" dirty="0" err="1"/>
              <a:t>aevis</a:t>
            </a:r>
            <a:r>
              <a:rPr lang="en-GB" sz="1800" dirty="0"/>
              <a:t> </a:t>
            </a:r>
            <a:r>
              <a:rPr lang="en-GB" sz="1800" dirty="0" err="1"/>
              <a:t>incorruptum</a:t>
            </a:r>
            <a:r>
              <a:rPr lang="en-GB" sz="1800" dirty="0"/>
              <a:t> (NH, XIV.9)</a:t>
            </a:r>
            <a:br>
              <a:rPr lang="en-GB" sz="1800" dirty="0"/>
            </a:br>
            <a:br>
              <a:rPr lang="en-GB" sz="1800" dirty="0"/>
            </a:br>
            <a:r>
              <a:rPr lang="en-GB" sz="1800" dirty="0"/>
              <a:t>N.H. XXXIV, 41: …</a:t>
            </a:r>
            <a:r>
              <a:rPr lang="en-GB" sz="1800" dirty="0" err="1"/>
              <a:t>Ferri</a:t>
            </a:r>
            <a:r>
              <a:rPr lang="en-GB" sz="1800" dirty="0"/>
              <a:t> </a:t>
            </a:r>
            <a:r>
              <a:rPr lang="en-GB" sz="1800" dirty="0" err="1"/>
              <a:t>metalla</a:t>
            </a:r>
            <a:r>
              <a:rPr lang="en-GB" sz="1800" dirty="0"/>
              <a:t> </a:t>
            </a:r>
            <a:r>
              <a:rPr lang="en-GB" sz="1800" dirty="0" err="1"/>
              <a:t>ubique</a:t>
            </a:r>
            <a:r>
              <a:rPr lang="en-GB" sz="1800" dirty="0"/>
              <a:t> </a:t>
            </a:r>
            <a:r>
              <a:rPr lang="en-GB" sz="1800" dirty="0" err="1"/>
              <a:t>propemodum</a:t>
            </a:r>
            <a:r>
              <a:rPr lang="en-GB" sz="1800" dirty="0"/>
              <a:t> </a:t>
            </a:r>
            <a:r>
              <a:rPr lang="en-GB" sz="1800" dirty="0" err="1"/>
              <a:t>reperiuntur</a:t>
            </a:r>
            <a:r>
              <a:rPr lang="en-GB" sz="1800" dirty="0"/>
              <a:t>, </a:t>
            </a:r>
            <a:r>
              <a:rPr lang="en-GB" sz="1800" dirty="0" err="1"/>
              <a:t>quippe</a:t>
            </a:r>
            <a:r>
              <a:rPr lang="en-GB" sz="1800" dirty="0"/>
              <a:t>  </a:t>
            </a:r>
            <a:r>
              <a:rPr lang="en-GB" sz="1800" dirty="0" err="1"/>
              <a:t>etiam</a:t>
            </a:r>
            <a:r>
              <a:rPr lang="en-GB" sz="1800" dirty="0"/>
              <a:t> insula </a:t>
            </a:r>
            <a:r>
              <a:rPr lang="en-GB" sz="1800" dirty="0" err="1"/>
              <a:t>Italiae</a:t>
            </a:r>
            <a:r>
              <a:rPr lang="en-GB" sz="1800" dirty="0"/>
              <a:t> </a:t>
            </a:r>
            <a:r>
              <a:rPr lang="en-GB" sz="1800" dirty="0" err="1"/>
              <a:t>Ilva</a:t>
            </a:r>
            <a:r>
              <a:rPr lang="en-GB" sz="1800" dirty="0"/>
              <a:t> </a:t>
            </a:r>
            <a:r>
              <a:rPr lang="en-GB" sz="1800" dirty="0" err="1"/>
              <a:t>gignente</a:t>
            </a:r>
            <a:r>
              <a:rPr lang="en-GB" sz="1800" dirty="0"/>
              <a:t>, </a:t>
            </a:r>
            <a:r>
              <a:rPr lang="en-GB" sz="1800" dirty="0" err="1"/>
              <a:t>minimaque</a:t>
            </a:r>
            <a:r>
              <a:rPr lang="en-GB" sz="1800" dirty="0"/>
              <a:t> </a:t>
            </a:r>
            <a:r>
              <a:rPr lang="en-GB" sz="1800" dirty="0" err="1"/>
              <a:t>difficultate</a:t>
            </a:r>
            <a:r>
              <a:rPr lang="en-GB" sz="1800" dirty="0"/>
              <a:t>  </a:t>
            </a:r>
            <a:r>
              <a:rPr lang="en-GB" sz="1800" dirty="0" err="1"/>
              <a:t>adgnoscuntur</a:t>
            </a:r>
            <a:r>
              <a:rPr lang="en-GB" sz="1800" dirty="0"/>
              <a:t> </a:t>
            </a:r>
            <a:r>
              <a:rPr lang="en-GB" sz="1800" dirty="0" err="1"/>
              <a:t>colore</a:t>
            </a:r>
            <a:r>
              <a:rPr lang="en-GB" sz="1800" dirty="0"/>
              <a:t> ipso terrae manifesto.</a:t>
            </a:r>
            <a:br>
              <a:rPr lang="en-GB" sz="1800" dirty="0"/>
            </a:br>
            <a:br>
              <a:rPr lang="en-GB" sz="1800" dirty="0"/>
            </a:br>
            <a:r>
              <a:rPr lang="en-GB" sz="1800" b="1" dirty="0"/>
              <a:t>Virgil, Aeneid, Book X, 172-174 </a:t>
            </a:r>
            <a:br>
              <a:rPr lang="en-GB" sz="1800" dirty="0"/>
            </a:br>
            <a:r>
              <a:rPr lang="en-GB" sz="1800" dirty="0"/>
              <a:t>To him </a:t>
            </a:r>
            <a:r>
              <a:rPr lang="en-GB" sz="1800" dirty="0" err="1"/>
              <a:t>Populonia</a:t>
            </a:r>
            <a:r>
              <a:rPr lang="en-GB" sz="1800" dirty="0"/>
              <a:t> had given six hundred of her sons, all skilled in war, and </a:t>
            </a:r>
            <a:r>
              <a:rPr lang="en-GB" sz="1800" dirty="0" err="1"/>
              <a:t>Ilva</a:t>
            </a:r>
            <a:r>
              <a:rPr lang="en-GB" sz="1800" dirty="0"/>
              <a:t> three hundred—an island rich in the </a:t>
            </a:r>
            <a:r>
              <a:rPr lang="en-GB" sz="1800" dirty="0" err="1"/>
              <a:t>Chalybes</a:t>
            </a:r>
            <a:r>
              <a:rPr lang="en-GB" sz="1800" dirty="0"/>
              <a:t>’ inexhaustible mines. </a:t>
            </a:r>
            <a:br>
              <a:rPr lang="en-GB" sz="1800" dirty="0"/>
            </a:br>
            <a:r>
              <a:rPr lang="en-GB" sz="1800" dirty="0" err="1"/>
              <a:t>huic</a:t>
            </a:r>
            <a:r>
              <a:rPr lang="en-GB" sz="1800" dirty="0"/>
              <a:t> </a:t>
            </a:r>
            <a:r>
              <a:rPr lang="en-GB" sz="1800" dirty="0" err="1"/>
              <a:t>totum</a:t>
            </a:r>
            <a:r>
              <a:rPr lang="en-GB" sz="1800" dirty="0"/>
              <a:t> </a:t>
            </a:r>
            <a:r>
              <a:rPr lang="en-GB" sz="1800" dirty="0" err="1"/>
              <a:t>insignibus</a:t>
            </a:r>
            <a:r>
              <a:rPr lang="en-GB" sz="1800" dirty="0"/>
              <a:t> </a:t>
            </a:r>
            <a:r>
              <a:rPr lang="en-GB" sz="1800" dirty="0" err="1"/>
              <a:t>armisagmen</a:t>
            </a:r>
            <a:r>
              <a:rPr lang="en-GB" sz="1800" dirty="0"/>
              <a:t> et </a:t>
            </a:r>
            <a:r>
              <a:rPr lang="en-GB" sz="1800" dirty="0" err="1"/>
              <a:t>aurato</a:t>
            </a:r>
            <a:r>
              <a:rPr lang="en-GB" sz="1800" dirty="0"/>
              <a:t> </a:t>
            </a:r>
            <a:r>
              <a:rPr lang="en-GB" sz="1800" dirty="0" err="1"/>
              <a:t>fulgebat</a:t>
            </a:r>
            <a:r>
              <a:rPr lang="en-GB" sz="1800" dirty="0"/>
              <a:t> </a:t>
            </a:r>
            <a:r>
              <a:rPr lang="en-GB" sz="1800" dirty="0" err="1"/>
              <a:t>Apolline</a:t>
            </a:r>
            <a:r>
              <a:rPr lang="en-GB" sz="1800" dirty="0"/>
              <a:t> </a:t>
            </a:r>
            <a:r>
              <a:rPr lang="en-GB" sz="1800" dirty="0" err="1"/>
              <a:t>puppis.sescentos</a:t>
            </a:r>
            <a:r>
              <a:rPr lang="en-GB" sz="1800" dirty="0"/>
              <a:t> </a:t>
            </a:r>
            <a:r>
              <a:rPr lang="en-GB" sz="1800" dirty="0" err="1"/>
              <a:t>illi</a:t>
            </a:r>
            <a:r>
              <a:rPr lang="en-GB" sz="1800" dirty="0"/>
              <a:t> </a:t>
            </a:r>
            <a:r>
              <a:rPr lang="en-GB" sz="1800" dirty="0" err="1"/>
              <a:t>dederat</a:t>
            </a:r>
            <a:r>
              <a:rPr lang="en-GB" sz="1800" dirty="0"/>
              <a:t> </a:t>
            </a:r>
            <a:r>
              <a:rPr lang="en-GB" sz="1800" dirty="0" err="1"/>
              <a:t>Populonia</a:t>
            </a:r>
            <a:r>
              <a:rPr lang="en-GB" sz="1800" dirty="0"/>
              <a:t> </a:t>
            </a:r>
            <a:r>
              <a:rPr lang="en-GB" sz="1800" dirty="0" err="1"/>
              <a:t>materexpertos</a:t>
            </a:r>
            <a:r>
              <a:rPr lang="en-GB" sz="1800" dirty="0"/>
              <a:t> belli </a:t>
            </a:r>
            <a:r>
              <a:rPr lang="en-GB" sz="1800" dirty="0" err="1"/>
              <a:t>iuvenes</a:t>
            </a:r>
            <a:r>
              <a:rPr lang="en-GB" sz="1800" dirty="0"/>
              <a:t>, </a:t>
            </a:r>
            <a:r>
              <a:rPr lang="en-GB" sz="1800" dirty="0" err="1"/>
              <a:t>ast</a:t>
            </a:r>
            <a:r>
              <a:rPr lang="en-GB" sz="1800" dirty="0"/>
              <a:t> </a:t>
            </a:r>
            <a:r>
              <a:rPr lang="en-GB" sz="1800" dirty="0" err="1"/>
              <a:t>Ilva</a:t>
            </a:r>
            <a:r>
              <a:rPr lang="en-GB" sz="1800" dirty="0"/>
              <a:t> </a:t>
            </a:r>
            <a:r>
              <a:rPr lang="en-GB" sz="1800" dirty="0" err="1"/>
              <a:t>trecentosinsula</a:t>
            </a:r>
            <a:r>
              <a:rPr lang="en-GB" sz="1800" dirty="0"/>
              <a:t> </a:t>
            </a:r>
            <a:r>
              <a:rPr lang="en-GB" sz="1800" dirty="0" err="1"/>
              <a:t>inexhaustis</a:t>
            </a:r>
            <a:r>
              <a:rPr lang="en-GB" sz="1800" dirty="0"/>
              <a:t> </a:t>
            </a:r>
            <a:r>
              <a:rPr lang="en-GB" sz="1800" dirty="0" err="1"/>
              <a:t>Chalybum</a:t>
            </a:r>
            <a:r>
              <a:rPr lang="en-GB" sz="1800" dirty="0"/>
              <a:t> </a:t>
            </a:r>
            <a:r>
              <a:rPr lang="en-GB" sz="1800" dirty="0" err="1"/>
              <a:t>generosa</a:t>
            </a:r>
            <a:r>
              <a:rPr lang="en-GB" sz="1800" dirty="0"/>
              <a:t> </a:t>
            </a:r>
            <a:r>
              <a:rPr lang="en-GB" sz="1800" dirty="0" err="1"/>
              <a:t>metallis</a:t>
            </a:r>
            <a:r>
              <a:rPr lang="en-GB" sz="1800" dirty="0"/>
              <a:t>.</a:t>
            </a:r>
            <a:br>
              <a:rPr lang="en-GB" sz="1800" dirty="0"/>
            </a:br>
            <a:br>
              <a:rPr lang="en-GB" sz="1800" dirty="0"/>
            </a:br>
            <a:br>
              <a:rPr lang="en-GB" sz="1800" dirty="0"/>
            </a:br>
            <a:r>
              <a:rPr lang="en-GB" sz="1800" b="1" dirty="0"/>
              <a:t>Servius : commentary on Book X, v.172</a:t>
            </a:r>
            <a:r>
              <a:rPr lang="en-GB" sz="1800" dirty="0"/>
              <a:t>:  </a:t>
            </a:r>
            <a:r>
              <a:rPr lang="en-GB" sz="1800" dirty="0" err="1"/>
              <a:t>populonia</a:t>
            </a:r>
            <a:r>
              <a:rPr lang="en-GB" sz="1800" dirty="0"/>
              <a:t> </a:t>
            </a:r>
            <a:r>
              <a:rPr lang="en-GB" sz="1800" dirty="0" err="1"/>
              <a:t>est</a:t>
            </a:r>
            <a:r>
              <a:rPr lang="en-GB" sz="1800" dirty="0"/>
              <a:t> civitas </a:t>
            </a:r>
            <a:r>
              <a:rPr lang="en-GB" sz="1800" dirty="0" err="1"/>
              <a:t>Tusciae</a:t>
            </a:r>
            <a:r>
              <a:rPr lang="en-GB" sz="1800" dirty="0"/>
              <a:t>. </a:t>
            </a:r>
            <a:r>
              <a:rPr lang="en-GB" sz="1800" dirty="0" err="1"/>
              <a:t>matrem</a:t>
            </a:r>
            <a:r>
              <a:rPr lang="en-GB" sz="1800" dirty="0"/>
              <a:t> </a:t>
            </a:r>
            <a:r>
              <a:rPr lang="en-GB" sz="1800" dirty="0" err="1"/>
              <a:t>autem</a:t>
            </a:r>
            <a:r>
              <a:rPr lang="en-GB" sz="1800" dirty="0"/>
              <a:t> </a:t>
            </a:r>
            <a:r>
              <a:rPr lang="en-GB" sz="1800" dirty="0" err="1"/>
              <a:t>eorum</a:t>
            </a:r>
            <a:r>
              <a:rPr lang="en-GB" sz="1800" dirty="0"/>
              <a:t> qui </a:t>
            </a:r>
            <a:r>
              <a:rPr lang="en-GB" sz="1800" dirty="0" err="1"/>
              <a:t>venerant</a:t>
            </a:r>
            <a:r>
              <a:rPr lang="en-GB" sz="1800" dirty="0"/>
              <a:t>, ... alibi </a:t>
            </a:r>
            <a:r>
              <a:rPr lang="en-GB" sz="1800" dirty="0" err="1"/>
              <a:t>insignem</a:t>
            </a:r>
            <a:r>
              <a:rPr lang="en-GB" sz="1800" dirty="0"/>
              <a:t> </a:t>
            </a:r>
            <a:r>
              <a:rPr lang="en-GB" sz="1800" dirty="0" err="1"/>
              <a:t>quem</a:t>
            </a:r>
            <a:r>
              <a:rPr lang="en-GB" sz="1800" dirty="0"/>
              <a:t> mater Aricia </a:t>
            </a:r>
            <a:r>
              <a:rPr lang="en-GB" sz="1800" dirty="0" err="1"/>
              <a:t>misit</a:t>
            </a:r>
            <a:r>
              <a:rPr lang="en-GB" sz="1800" dirty="0"/>
              <a:t> . </a:t>
            </a:r>
            <a:r>
              <a:rPr lang="en-GB" sz="1800" dirty="0" err="1"/>
              <a:t>quidam</a:t>
            </a:r>
            <a:r>
              <a:rPr lang="en-GB" sz="1800" dirty="0"/>
              <a:t> </a:t>
            </a:r>
            <a:r>
              <a:rPr lang="en-GB" sz="1800" dirty="0" err="1"/>
              <a:t>Populoniam</a:t>
            </a:r>
            <a:r>
              <a:rPr lang="en-GB" sz="1800" dirty="0"/>
              <a:t> post XII. </a:t>
            </a:r>
            <a:r>
              <a:rPr lang="en-GB" sz="1800" dirty="0" err="1"/>
              <a:t>populos</a:t>
            </a:r>
            <a:r>
              <a:rPr lang="en-GB" sz="1800" dirty="0"/>
              <a:t> in Etruria </a:t>
            </a:r>
            <a:r>
              <a:rPr lang="en-GB" sz="1800" dirty="0" err="1"/>
              <a:t>constitutos</a:t>
            </a:r>
            <a:r>
              <a:rPr lang="en-GB" sz="1800" dirty="0"/>
              <a:t> populum ex insula Corsica in </a:t>
            </a:r>
            <a:r>
              <a:rPr lang="en-GB" sz="1800" dirty="0" err="1"/>
              <a:t>Italiam</a:t>
            </a:r>
            <a:r>
              <a:rPr lang="en-GB" sz="1800" dirty="0"/>
              <a:t> </a:t>
            </a:r>
            <a:r>
              <a:rPr lang="en-GB" sz="1800" dirty="0" err="1"/>
              <a:t>venisse</a:t>
            </a:r>
            <a:r>
              <a:rPr lang="en-GB" sz="1800" dirty="0"/>
              <a:t> et </a:t>
            </a:r>
            <a:r>
              <a:rPr lang="en-GB" sz="1800" dirty="0" err="1"/>
              <a:t>condidisse</a:t>
            </a:r>
            <a:r>
              <a:rPr lang="en-GB" sz="1800" dirty="0"/>
              <a:t> </a:t>
            </a:r>
            <a:r>
              <a:rPr lang="en-GB" sz="1800" dirty="0" err="1"/>
              <a:t>dicunt</a:t>
            </a:r>
            <a:r>
              <a:rPr lang="en-GB" sz="1800" dirty="0"/>
              <a:t>: </a:t>
            </a:r>
            <a:r>
              <a:rPr lang="en-GB" sz="1800" dirty="0" err="1"/>
              <a:t>alii</a:t>
            </a:r>
            <a:r>
              <a:rPr lang="en-GB" sz="1800" dirty="0"/>
              <a:t> </a:t>
            </a:r>
            <a:r>
              <a:rPr lang="en-GB" sz="1800" dirty="0" err="1"/>
              <a:t>Populoniam</a:t>
            </a:r>
            <a:r>
              <a:rPr lang="en-GB" sz="1800" dirty="0"/>
              <a:t> </a:t>
            </a:r>
            <a:r>
              <a:rPr lang="en-GB" sz="1800" dirty="0" err="1"/>
              <a:t>Volaterranorum</a:t>
            </a:r>
            <a:r>
              <a:rPr lang="en-GB" sz="1800" dirty="0"/>
              <a:t> </a:t>
            </a:r>
            <a:r>
              <a:rPr lang="en-GB" sz="1800" dirty="0" err="1"/>
              <a:t>coloniam</a:t>
            </a:r>
            <a:r>
              <a:rPr lang="en-GB" sz="1800" dirty="0"/>
              <a:t> </a:t>
            </a:r>
            <a:r>
              <a:rPr lang="en-GB" sz="1800" dirty="0" err="1"/>
              <a:t>tradunt</a:t>
            </a:r>
            <a:r>
              <a:rPr lang="en-GB" sz="1800" dirty="0"/>
              <a:t>. </a:t>
            </a:r>
            <a:r>
              <a:rPr lang="en-GB" sz="1800" dirty="0" err="1"/>
              <a:t>alii</a:t>
            </a:r>
            <a:r>
              <a:rPr lang="en-GB" sz="1800" dirty="0"/>
              <a:t> </a:t>
            </a:r>
            <a:r>
              <a:rPr lang="en-GB" sz="1800" dirty="0" err="1"/>
              <a:t>Volaterranos</a:t>
            </a:r>
            <a:r>
              <a:rPr lang="en-GB" sz="1800" dirty="0"/>
              <a:t> </a:t>
            </a:r>
            <a:r>
              <a:rPr lang="en-GB" sz="1800" dirty="0" err="1"/>
              <a:t>Corsis</a:t>
            </a:r>
            <a:r>
              <a:rPr lang="en-GB" sz="1800" dirty="0"/>
              <a:t> </a:t>
            </a:r>
            <a:r>
              <a:rPr lang="en-GB" sz="1800" dirty="0" err="1"/>
              <a:t>eripuisse</a:t>
            </a:r>
            <a:r>
              <a:rPr lang="en-GB" sz="1800" dirty="0"/>
              <a:t> </a:t>
            </a:r>
            <a:r>
              <a:rPr lang="en-GB" sz="1800" dirty="0" err="1"/>
              <a:t>Populoniam</a:t>
            </a:r>
            <a:r>
              <a:rPr lang="en-GB" sz="1800" dirty="0"/>
              <a:t> </a:t>
            </a:r>
            <a:r>
              <a:rPr lang="en-GB" sz="1800" dirty="0" err="1"/>
              <a:t>dicunt</a:t>
            </a:r>
            <a:r>
              <a:rPr lang="en-GB" sz="1800" dirty="0"/>
              <a:t>. </a:t>
            </a:r>
            <a:endParaRPr sz="1800" dirty="0"/>
          </a:p>
        </p:txBody>
      </p:sp>
    </p:spTree>
    <p:extLst>
      <p:ext uri="{BB962C8B-B14F-4D97-AF65-F5344CB8AC3E}">
        <p14:creationId xmlns:p14="http://schemas.microsoft.com/office/powerpoint/2010/main" val="37690968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hidden="1">
            <a:extLst>
              <a:ext uri="{FF2B5EF4-FFF2-40B4-BE49-F238E27FC236}">
                <a16:creationId xmlns:a16="http://schemas.microsoft.com/office/drawing/2014/main" id="{D8340DE4-75AC-4BA4-B434-D6BC1B248C87}"/>
              </a:ext>
            </a:extLst>
          </p:cNvPr>
          <p:cNvGraphicFramePr>
            <a:graphicFrameLocks noChangeAspect="1"/>
          </p:cNvGraphicFramePr>
          <p:nvPr>
            <p:custDataLst>
              <p:tags r:id="rId2"/>
            </p:custDataLst>
            <p:extLst>
              <p:ext uri="{D42A27DB-BD31-4B8C-83A1-F6EECF244321}">
                <p14:modId xmlns:p14="http://schemas.microsoft.com/office/powerpoint/2010/main" val="1077602159"/>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74820" name="think-cell Slide" r:id="rId4" imgW="395" imgH="396" progId="TCLayout.ActiveDocument.1">
                  <p:embed/>
                </p:oleObj>
              </mc:Choice>
              <mc:Fallback>
                <p:oleObj name="think-cell Slide" r:id="rId4" imgW="395" imgH="396" progId="TCLayout.ActiveDocument.1">
                  <p:embed/>
                  <p:pic>
                    <p:nvPicPr>
                      <p:cNvPr id="4" name="Object 3" hidden="1">
                        <a:extLst>
                          <a:ext uri="{FF2B5EF4-FFF2-40B4-BE49-F238E27FC236}">
                            <a16:creationId xmlns:a16="http://schemas.microsoft.com/office/drawing/2014/main" id="{D8340DE4-75AC-4BA4-B434-D6BC1B248C8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 name="object 2"/>
          <p:cNvSpPr txBox="1">
            <a:spLocks noGrp="1"/>
          </p:cNvSpPr>
          <p:nvPr>
            <p:ph type="title"/>
          </p:nvPr>
        </p:nvSpPr>
        <p:spPr>
          <a:xfrm>
            <a:off x="343560" y="13901"/>
            <a:ext cx="8456880" cy="7380354"/>
          </a:xfrm>
          <a:prstGeom prst="rect">
            <a:avLst/>
          </a:prstGeom>
        </p:spPr>
        <p:txBody>
          <a:bodyPr vert="horz" wrap="square" lIns="0" tIns="12065" rIns="0" bIns="0" rtlCol="0">
            <a:spAutoFit/>
          </a:bodyPr>
          <a:lstStyle/>
          <a:p>
            <a:r>
              <a:rPr lang="en-GB" sz="2000" b="1" u="sng" spc="-10" dirty="0"/>
              <a:t>The problem of sources:</a:t>
            </a:r>
            <a:br>
              <a:rPr lang="en-GB" sz="2000" b="1" u="sng" spc="-10" dirty="0"/>
            </a:br>
            <a:br>
              <a:rPr lang="en-GB" sz="2000" b="1" spc="-10" dirty="0"/>
            </a:br>
            <a:br>
              <a:rPr lang="en-GB" sz="2000" b="1" spc="-10" dirty="0"/>
            </a:br>
            <a:r>
              <a:rPr lang="en-GB" sz="2000" b="1" spc="-10" dirty="0"/>
              <a:t>-</a:t>
            </a:r>
            <a:r>
              <a:rPr lang="en-GB" sz="2000" spc="-10" dirty="0"/>
              <a:t>archaeology / epigraphy</a:t>
            </a:r>
            <a:br>
              <a:rPr lang="en-GB" sz="2000" spc="-10" dirty="0"/>
            </a:br>
            <a:br>
              <a:rPr lang="en-GB" sz="2000" spc="-10" dirty="0"/>
            </a:br>
            <a:r>
              <a:rPr lang="en-GB" sz="2000" spc="-10" dirty="0"/>
              <a:t>1840: Alessandro François and Count </a:t>
            </a:r>
            <a:br>
              <a:rPr lang="en-GB" sz="2000" spc="-10" dirty="0"/>
            </a:br>
            <a:r>
              <a:rPr lang="en-GB" sz="2000" spc="-10" dirty="0"/>
              <a:t>Giovanni </a:t>
            </a:r>
            <a:r>
              <a:rPr lang="en-GB" sz="2000" spc="-10" dirty="0" err="1"/>
              <a:t>Desideri</a:t>
            </a:r>
            <a:r>
              <a:rPr lang="en-GB" sz="2000" spc="-10" dirty="0"/>
              <a:t> (Le </a:t>
            </a:r>
            <a:r>
              <a:rPr lang="en-GB" sz="2000" spc="-10" dirty="0" err="1"/>
              <a:t>Grotte</a:t>
            </a:r>
            <a:r>
              <a:rPr lang="en-GB" sz="2000" spc="-10" dirty="0"/>
              <a:t>)</a:t>
            </a:r>
            <a:br>
              <a:rPr lang="en-GB" sz="2000" spc="-10" dirty="0"/>
            </a:br>
            <a:br>
              <a:rPr lang="en-GB" sz="2000" spc="-10" dirty="0"/>
            </a:br>
            <a:r>
              <a:rPr lang="en-GB" sz="2000" spc="-10" dirty="0"/>
              <a:t>1915 and interwar period: </a:t>
            </a:r>
            <a:br>
              <a:rPr lang="en-GB" sz="2000" spc="-10" dirty="0"/>
            </a:br>
            <a:r>
              <a:rPr lang="en-GB" sz="2000" spc="-10" dirty="0"/>
              <a:t>Antonio Minto </a:t>
            </a:r>
            <a:br>
              <a:rPr lang="en-GB" sz="2000" spc="-10" dirty="0"/>
            </a:br>
            <a:br>
              <a:rPr lang="en-GB" sz="2000" spc="-10" dirty="0"/>
            </a:br>
            <a:r>
              <a:rPr lang="en-GB" sz="2000" spc="-10" dirty="0"/>
              <a:t>since 1980s: Universities of Pisa </a:t>
            </a:r>
            <a:br>
              <a:rPr lang="en-GB" sz="2000" spc="-10" dirty="0"/>
            </a:br>
            <a:r>
              <a:rPr lang="en-GB" sz="2000" spc="-10" dirty="0"/>
              <a:t>and Florence (the acropolis)</a:t>
            </a:r>
            <a:br>
              <a:rPr lang="en-GB" sz="2000" spc="-10" dirty="0"/>
            </a:br>
            <a:br>
              <a:rPr lang="en-GB" sz="2000" spc="-10" dirty="0"/>
            </a:br>
            <a:br>
              <a:rPr lang="en-GB" sz="2000" b="1" u="sng" spc="-10" dirty="0"/>
            </a:br>
            <a:r>
              <a:rPr lang="en-GB" sz="2000" b="1" u="sng" spc="-10" dirty="0"/>
              <a:t>Secondary sources: </a:t>
            </a:r>
            <a:br>
              <a:rPr lang="en-GB" sz="1600" b="1" u="sng" spc="-10" dirty="0"/>
            </a:br>
            <a:br>
              <a:rPr lang="en-GB" sz="1600" b="1" u="sng" spc="-10" dirty="0"/>
            </a:br>
            <a:r>
              <a:rPr lang="en-GB" sz="2000" spc="-10" dirty="0"/>
              <a:t>Two monographs: Minto 1943/ </a:t>
            </a:r>
            <a:r>
              <a:rPr lang="en-GB" sz="2000" spc="-10" dirty="0" err="1"/>
              <a:t>Fedeli</a:t>
            </a:r>
            <a:r>
              <a:rPr lang="en-GB" sz="2000" spc="-10" dirty="0"/>
              <a:t> 1983 </a:t>
            </a:r>
            <a:br>
              <a:rPr lang="en-GB" sz="2000" spc="-10" dirty="0"/>
            </a:br>
            <a:r>
              <a:rPr lang="en-GB" sz="2000" spc="-10" dirty="0"/>
              <a:t>11 volumes of the </a:t>
            </a:r>
            <a:r>
              <a:rPr lang="en-GB" sz="2000" spc="-10" dirty="0" err="1"/>
              <a:t>Materiali</a:t>
            </a:r>
            <a:r>
              <a:rPr lang="en-GB" sz="2000" spc="-10" dirty="0"/>
              <a:t> per </a:t>
            </a:r>
            <a:r>
              <a:rPr lang="en-GB" sz="2000" spc="-10" dirty="0" err="1"/>
              <a:t>Populonia</a:t>
            </a:r>
            <a:r>
              <a:rPr lang="en-GB" sz="2000" spc="-10" dirty="0"/>
              <a:t> (</a:t>
            </a:r>
            <a:r>
              <a:rPr lang="en-GB" sz="2000" spc="-10" dirty="0" err="1"/>
              <a:t>Edizioni</a:t>
            </a:r>
            <a:r>
              <a:rPr lang="en-GB" sz="2000" spc="-10" dirty="0"/>
              <a:t> ETS)</a:t>
            </a:r>
            <a:br>
              <a:rPr lang="en-GB" sz="2000" spc="-10" dirty="0"/>
            </a:br>
            <a:br>
              <a:rPr lang="en-GB" sz="2000" spc="-10" dirty="0"/>
            </a:br>
            <a:r>
              <a:rPr lang="en-GB" sz="2000" spc="-10" dirty="0"/>
              <a:t>All in Italian, hence also potentially explaining the lack of interest of non-Italian scholars + also lack of contextualisation and limited place devoted to </a:t>
            </a:r>
            <a:r>
              <a:rPr lang="en-GB" sz="2000" spc="-10" dirty="0" err="1"/>
              <a:t>Populonia</a:t>
            </a:r>
            <a:r>
              <a:rPr lang="en-GB" sz="2000" spc="-10" dirty="0"/>
              <a:t> in major surveys of Etruscan civilisation or culture.</a:t>
            </a:r>
            <a:br>
              <a:rPr lang="en-GB" sz="2000" spc="-10" dirty="0"/>
            </a:br>
            <a:br>
              <a:rPr lang="en-GB" sz="1600" spc="-10" dirty="0"/>
            </a:br>
            <a:br>
              <a:rPr lang="en-GB" sz="1600" spc="-10" dirty="0"/>
            </a:br>
            <a:endParaRPr spc="-10" dirty="0"/>
          </a:p>
        </p:txBody>
      </p:sp>
      <p:pic>
        <p:nvPicPr>
          <p:cNvPr id="3" name="Picture 2">
            <a:extLst>
              <a:ext uri="{FF2B5EF4-FFF2-40B4-BE49-F238E27FC236}">
                <a16:creationId xmlns:a16="http://schemas.microsoft.com/office/drawing/2014/main" id="{E50CE567-AE1D-4D52-9B24-1E5C3E036B73}"/>
              </a:ext>
            </a:extLst>
          </p:cNvPr>
          <p:cNvPicPr>
            <a:picLocks noChangeAspect="1"/>
          </p:cNvPicPr>
          <p:nvPr/>
        </p:nvPicPr>
        <p:blipFill>
          <a:blip r:embed="rId6"/>
          <a:stretch>
            <a:fillRect/>
          </a:stretch>
        </p:blipFill>
        <p:spPr>
          <a:xfrm>
            <a:off x="4247386" y="457200"/>
            <a:ext cx="4553054" cy="3204000"/>
          </a:xfrm>
          <a:prstGeom prst="rect">
            <a:avLst/>
          </a:prstGeom>
        </p:spPr>
      </p:pic>
    </p:spTree>
    <p:extLst>
      <p:ext uri="{BB962C8B-B14F-4D97-AF65-F5344CB8AC3E}">
        <p14:creationId xmlns:p14="http://schemas.microsoft.com/office/powerpoint/2010/main" val="3884202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hidden="1">
            <a:extLst>
              <a:ext uri="{FF2B5EF4-FFF2-40B4-BE49-F238E27FC236}">
                <a16:creationId xmlns:a16="http://schemas.microsoft.com/office/drawing/2014/main" id="{D8340DE4-75AC-4BA4-B434-D6BC1B248C87}"/>
              </a:ext>
            </a:extLst>
          </p:cNvPr>
          <p:cNvGraphicFramePr>
            <a:graphicFrameLocks noChangeAspect="1"/>
          </p:cNvGraphicFramePr>
          <p:nvPr>
            <p:custDataLst>
              <p:tags r:id="rId2"/>
            </p:custDataLst>
            <p:extLst>
              <p:ext uri="{D42A27DB-BD31-4B8C-83A1-F6EECF244321}">
                <p14:modId xmlns:p14="http://schemas.microsoft.com/office/powerpoint/2010/main" val="1577076932"/>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53341" name="think-cell Slide" r:id="rId4" imgW="395" imgH="396" progId="TCLayout.ActiveDocument.1">
                  <p:embed/>
                </p:oleObj>
              </mc:Choice>
              <mc:Fallback>
                <p:oleObj name="think-cell Slide" r:id="rId4" imgW="395" imgH="396" progId="TCLayout.ActiveDocument.1">
                  <p:embed/>
                  <p:pic>
                    <p:nvPicPr>
                      <p:cNvPr id="4" name="Object 3" hidden="1">
                        <a:extLst>
                          <a:ext uri="{FF2B5EF4-FFF2-40B4-BE49-F238E27FC236}">
                            <a16:creationId xmlns:a16="http://schemas.microsoft.com/office/drawing/2014/main" id="{D8340DE4-75AC-4BA4-B434-D6BC1B248C8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 name="object 2"/>
          <p:cNvSpPr txBox="1">
            <a:spLocks noGrp="1"/>
          </p:cNvSpPr>
          <p:nvPr>
            <p:ph type="title"/>
          </p:nvPr>
        </p:nvSpPr>
        <p:spPr>
          <a:xfrm>
            <a:off x="343560" y="1530596"/>
            <a:ext cx="8456880" cy="2283574"/>
          </a:xfrm>
          <a:prstGeom prst="rect">
            <a:avLst/>
          </a:prstGeom>
        </p:spPr>
        <p:txBody>
          <a:bodyPr vert="horz" wrap="square" lIns="0" tIns="12065" rIns="0" bIns="0" rtlCol="0">
            <a:spAutoFit/>
          </a:bodyPr>
          <a:lstStyle/>
          <a:p>
            <a:pPr lvl="0"/>
            <a:br>
              <a:rPr lang="en-GB" sz="2000" b="1" u="sng" spc="-10" dirty="0"/>
            </a:br>
            <a:br>
              <a:rPr lang="en-GB" sz="2000" b="1" u="sng" spc="-10" dirty="0"/>
            </a:br>
            <a:br>
              <a:rPr lang="en-GB" sz="1600" b="1" u="sng" spc="-10" dirty="0"/>
            </a:br>
            <a:br>
              <a:rPr lang="en-GB" sz="1600" b="1" u="sng" spc="-10" dirty="0"/>
            </a:br>
            <a:br>
              <a:rPr lang="en-GB" sz="1600" b="1" u="sng" spc="-10" dirty="0"/>
            </a:br>
            <a:br>
              <a:rPr lang="en-GB" sz="1600" spc="-10" dirty="0"/>
            </a:br>
            <a:br>
              <a:rPr lang="en-GB" sz="1600" spc="-10" dirty="0"/>
            </a:br>
            <a:endParaRPr spc="-10" dirty="0"/>
          </a:p>
        </p:txBody>
      </p:sp>
      <p:pic>
        <p:nvPicPr>
          <p:cNvPr id="5" name="Picture 4">
            <a:extLst>
              <a:ext uri="{FF2B5EF4-FFF2-40B4-BE49-F238E27FC236}">
                <a16:creationId xmlns:a16="http://schemas.microsoft.com/office/drawing/2014/main" id="{399B957A-E564-416C-BAA0-4541E35699E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86942" y="1125000"/>
            <a:ext cx="8477938" cy="4608000"/>
          </a:xfrm>
          <a:prstGeom prst="rect">
            <a:avLst/>
          </a:prstGeom>
        </p:spPr>
      </p:pic>
    </p:spTree>
    <p:extLst>
      <p:ext uri="{BB962C8B-B14F-4D97-AF65-F5344CB8AC3E}">
        <p14:creationId xmlns:p14="http://schemas.microsoft.com/office/powerpoint/2010/main" val="36971552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5" name="Object 14" hidden="1">
            <a:extLst>
              <a:ext uri="{FF2B5EF4-FFF2-40B4-BE49-F238E27FC236}">
                <a16:creationId xmlns:a16="http://schemas.microsoft.com/office/drawing/2014/main" id="{F1DBA42C-3A11-4366-AABA-C4F05B2C20D2}"/>
              </a:ext>
            </a:extLst>
          </p:cNvPr>
          <p:cNvGraphicFramePr>
            <a:graphicFrameLocks noChangeAspect="1"/>
          </p:cNvGraphicFramePr>
          <p:nvPr>
            <p:custDataLst>
              <p:tags r:id="rId2"/>
            </p:custDataLst>
            <p:extLst>
              <p:ext uri="{D42A27DB-BD31-4B8C-83A1-F6EECF244321}">
                <p14:modId xmlns:p14="http://schemas.microsoft.com/office/powerpoint/2010/main" val="3506226325"/>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89101" name="think-cell Slide" r:id="rId4" imgW="395" imgH="396" progId="TCLayout.ActiveDocument.1">
                  <p:embed/>
                </p:oleObj>
              </mc:Choice>
              <mc:Fallback>
                <p:oleObj name="think-cell Slide" r:id="rId4" imgW="395" imgH="396" progId="TCLayout.ActiveDocument.1">
                  <p:embed/>
                  <p:pic>
                    <p:nvPicPr>
                      <p:cNvPr id="15" name="Object 14" hidden="1">
                        <a:extLst>
                          <a:ext uri="{FF2B5EF4-FFF2-40B4-BE49-F238E27FC236}">
                            <a16:creationId xmlns:a16="http://schemas.microsoft.com/office/drawing/2014/main" id="{F1DBA42C-3A11-4366-AABA-C4F05B2C20D2}"/>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 name="object 2"/>
          <p:cNvSpPr/>
          <p:nvPr/>
        </p:nvSpPr>
        <p:spPr>
          <a:xfrm>
            <a:off x="-35560" y="249909"/>
            <a:ext cx="9144000" cy="6448485"/>
          </a:xfrm>
          <a:prstGeom prst="rect">
            <a:avLst/>
          </a:prstGeom>
          <a:blipFill>
            <a:blip r:embed="rId6" cstate="print"/>
            <a:stretch>
              <a:fillRect/>
            </a:stretch>
          </a:blip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Calibri"/>
              <a:ea typeface="+mn-ea"/>
              <a:cs typeface="+mn-cs"/>
            </a:endParaRPr>
          </a:p>
        </p:txBody>
      </p:sp>
      <p:sp>
        <p:nvSpPr>
          <p:cNvPr id="3" name="object 3"/>
          <p:cNvSpPr txBox="1"/>
          <p:nvPr/>
        </p:nvSpPr>
        <p:spPr>
          <a:xfrm>
            <a:off x="5497514" y="4091058"/>
            <a:ext cx="2185478" cy="1146468"/>
          </a:xfrm>
          <a:prstGeom prst="rect">
            <a:avLst/>
          </a:prstGeom>
        </p:spPr>
        <p:txBody>
          <a:bodyPr vert="horz" wrap="square" lIns="0" tIns="12700" rIns="0" bIns="0" rtlCol="0">
            <a:spAutoFit/>
          </a:bodyPr>
          <a:lstStyle/>
          <a:p>
            <a:pPr marL="12700" marR="0" lvl="0" indent="0" algn="l" defTabSz="914400" rtl="0" eaLnBrk="1" fontAlgn="auto" latinLnBrk="0" hangingPunct="1">
              <a:lnSpc>
                <a:spcPct val="100000"/>
              </a:lnSpc>
              <a:spcBef>
                <a:spcPts val="100"/>
              </a:spcBef>
              <a:spcAft>
                <a:spcPts val="0"/>
              </a:spcAft>
              <a:buClrTx/>
              <a:buSzTx/>
              <a:buFontTx/>
              <a:buNone/>
              <a:tabLst/>
              <a:defRPr/>
            </a:pPr>
            <a:r>
              <a:rPr kumimoji="0" lang="en-GB" sz="1800" b="1" i="1" u="none" strike="noStrike" kern="1200" cap="none" spc="-5" normalizeH="0" baseline="0" noProof="0" dirty="0">
                <a:ln>
                  <a:noFill/>
                </a:ln>
                <a:solidFill>
                  <a:prstClr val="black"/>
                </a:solidFill>
                <a:effectLst/>
                <a:uLnTx/>
                <a:uFillTx/>
                <a:latin typeface="Arial"/>
                <a:ea typeface="+mn-ea"/>
                <a:cs typeface="Arial"/>
              </a:rPr>
              <a:t>“Industrial” district</a:t>
            </a:r>
          </a:p>
          <a:p>
            <a:pPr marL="12700" marR="0" lvl="0" indent="0" algn="l" defTabSz="914400" rtl="0" eaLnBrk="1" fontAlgn="auto" latinLnBrk="0" hangingPunct="1">
              <a:lnSpc>
                <a:spcPct val="100000"/>
              </a:lnSpc>
              <a:spcBef>
                <a:spcPts val="100"/>
              </a:spcBef>
              <a:spcAft>
                <a:spcPts val="0"/>
              </a:spcAft>
              <a:buClrTx/>
              <a:buSzTx/>
              <a:buFontTx/>
              <a:buNone/>
              <a:tabLst/>
              <a:defRPr/>
            </a:pPr>
            <a:r>
              <a:rPr lang="en-GB" b="1" i="1" spc="-5" dirty="0" err="1">
                <a:solidFill>
                  <a:prstClr val="black"/>
                </a:solidFill>
                <a:latin typeface="Arial"/>
                <a:cs typeface="Arial"/>
              </a:rPr>
              <a:t>Necropoli</a:t>
            </a:r>
            <a:r>
              <a:rPr lang="en-GB" b="1" i="1" spc="-5" dirty="0">
                <a:solidFill>
                  <a:prstClr val="black"/>
                </a:solidFill>
                <a:latin typeface="Arial"/>
                <a:cs typeface="Arial"/>
              </a:rPr>
              <a:t> </a:t>
            </a:r>
            <a:r>
              <a:rPr lang="en-GB" b="1" i="1" spc="-5" dirty="0" err="1">
                <a:solidFill>
                  <a:prstClr val="black"/>
                </a:solidFill>
                <a:latin typeface="Arial"/>
                <a:cs typeface="Arial"/>
              </a:rPr>
              <a:t>delle</a:t>
            </a:r>
            <a:r>
              <a:rPr lang="en-GB" b="1" i="1" spc="-5" dirty="0">
                <a:solidFill>
                  <a:prstClr val="black"/>
                </a:solidFill>
                <a:latin typeface="Arial"/>
                <a:cs typeface="Arial"/>
              </a:rPr>
              <a:t> </a:t>
            </a:r>
            <a:r>
              <a:rPr lang="en-GB" b="1" i="1" spc="-5" dirty="0" err="1">
                <a:solidFill>
                  <a:prstClr val="black"/>
                </a:solidFill>
                <a:latin typeface="Arial"/>
                <a:cs typeface="Arial"/>
              </a:rPr>
              <a:t>Grotte</a:t>
            </a:r>
            <a:endParaRPr lang="en-GB" b="1" i="1" spc="-5" dirty="0">
              <a:solidFill>
                <a:prstClr val="black"/>
              </a:solidFill>
              <a:latin typeface="Arial"/>
              <a:cs typeface="Arial"/>
            </a:endParaRPr>
          </a:p>
          <a:p>
            <a:pPr marL="12700" marR="0" lvl="0" indent="0" algn="l" defTabSz="914400" rtl="0" eaLnBrk="1" fontAlgn="auto" latinLnBrk="0" hangingPunct="1">
              <a:lnSpc>
                <a:spcPct val="100000"/>
              </a:lnSpc>
              <a:spcBef>
                <a:spcPts val="10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Arial"/>
              <a:ea typeface="+mn-ea"/>
              <a:cs typeface="Arial"/>
            </a:endParaRPr>
          </a:p>
        </p:txBody>
      </p:sp>
      <p:sp>
        <p:nvSpPr>
          <p:cNvPr id="7" name="object 7"/>
          <p:cNvSpPr txBox="1"/>
          <p:nvPr/>
        </p:nvSpPr>
        <p:spPr>
          <a:xfrm>
            <a:off x="4963100" y="3252747"/>
            <a:ext cx="1742499" cy="566822"/>
          </a:xfrm>
          <a:prstGeom prst="rect">
            <a:avLst/>
          </a:prstGeom>
        </p:spPr>
        <p:txBody>
          <a:bodyPr vert="horz" wrap="square" lIns="0" tIns="12700" rIns="0" bIns="0" rtlCol="0">
            <a:spAutoFit/>
          </a:bodyPr>
          <a:lstStyle/>
          <a:p>
            <a:pPr marL="12700" marR="0" lvl="0" indent="0" algn="l" defTabSz="914400" rtl="0" eaLnBrk="1" fontAlgn="auto" latinLnBrk="0" hangingPunct="1">
              <a:lnSpc>
                <a:spcPct val="100000"/>
              </a:lnSpc>
              <a:spcBef>
                <a:spcPts val="100"/>
              </a:spcBef>
              <a:spcAft>
                <a:spcPts val="0"/>
              </a:spcAft>
              <a:buClrTx/>
              <a:buSzTx/>
              <a:buFontTx/>
              <a:buNone/>
              <a:tabLst/>
              <a:defRPr/>
            </a:pPr>
            <a:r>
              <a:rPr lang="en-GB" b="1" i="1" spc="-5" dirty="0">
                <a:solidFill>
                  <a:prstClr val="black"/>
                </a:solidFill>
                <a:latin typeface="Arial"/>
                <a:cs typeface="Arial"/>
              </a:rPr>
              <a:t>Necropolis of San </a:t>
            </a:r>
            <a:r>
              <a:rPr lang="en-GB" b="1" i="1" spc="-5" dirty="0" err="1">
                <a:solidFill>
                  <a:prstClr val="black"/>
                </a:solidFill>
                <a:latin typeface="Arial"/>
                <a:cs typeface="Arial"/>
              </a:rPr>
              <a:t>Cerbone</a:t>
            </a:r>
            <a:r>
              <a:rPr lang="en-GB" b="1" i="1" spc="-5" dirty="0">
                <a:solidFill>
                  <a:prstClr val="black"/>
                </a:solidFill>
                <a:latin typeface="Arial"/>
                <a:cs typeface="Arial"/>
              </a:rPr>
              <a:t> </a:t>
            </a:r>
            <a:endParaRPr kumimoji="0" lang="en-GB" sz="1800" b="0" i="0" u="none" strike="noStrike" kern="1200" cap="none" spc="0" normalizeH="0" baseline="0" noProof="0" dirty="0">
              <a:ln>
                <a:noFill/>
              </a:ln>
              <a:solidFill>
                <a:prstClr val="black"/>
              </a:solidFill>
              <a:effectLst/>
              <a:uLnTx/>
              <a:uFillTx/>
              <a:latin typeface="Arial"/>
              <a:ea typeface="+mn-ea"/>
              <a:cs typeface="Arial"/>
            </a:endParaRPr>
          </a:p>
        </p:txBody>
      </p:sp>
      <p:sp>
        <p:nvSpPr>
          <p:cNvPr id="8" name="object 8"/>
          <p:cNvSpPr txBox="1"/>
          <p:nvPr/>
        </p:nvSpPr>
        <p:spPr>
          <a:xfrm>
            <a:off x="2689098" y="3889629"/>
            <a:ext cx="1093470" cy="289823"/>
          </a:xfrm>
          <a:prstGeom prst="rect">
            <a:avLst/>
          </a:prstGeom>
        </p:spPr>
        <p:txBody>
          <a:bodyPr vert="horz" wrap="square" lIns="0" tIns="12700" rIns="0" bIns="0" rtlCol="0">
            <a:spAutoFit/>
          </a:bodyPr>
          <a:lstStyle/>
          <a:p>
            <a:pPr marL="12700" marR="5080" lvl="0" indent="25400" algn="l" defTabSz="914400" rtl="0" eaLnBrk="1" fontAlgn="auto" latinLnBrk="0" hangingPunct="1">
              <a:lnSpc>
                <a:spcPct val="100000"/>
              </a:lnSpc>
              <a:spcBef>
                <a:spcPts val="100"/>
              </a:spcBef>
              <a:spcAft>
                <a:spcPts val="0"/>
              </a:spcAft>
              <a:buClrTx/>
              <a:buSzTx/>
              <a:buFontTx/>
              <a:buNone/>
              <a:tabLst/>
              <a:defRPr/>
            </a:pPr>
            <a:r>
              <a:rPr kumimoji="0" lang="en-GB" sz="1800" b="1" i="1" u="none" strike="noStrike" kern="1200" cap="none" spc="0" normalizeH="0" baseline="0" noProof="0" dirty="0">
                <a:ln>
                  <a:noFill/>
                </a:ln>
                <a:solidFill>
                  <a:prstClr val="black"/>
                </a:solidFill>
                <a:effectLst/>
                <a:uLnTx/>
                <a:uFillTx/>
                <a:latin typeface="Arial"/>
                <a:ea typeface="+mn-ea"/>
                <a:cs typeface="Arial"/>
              </a:rPr>
              <a:t>Harbour</a:t>
            </a:r>
            <a:endParaRPr kumimoji="0" sz="1800" b="0" i="0" u="none" strike="noStrike" kern="1200" cap="none" spc="0" normalizeH="0" baseline="0" noProof="0" dirty="0">
              <a:ln>
                <a:noFill/>
              </a:ln>
              <a:solidFill>
                <a:prstClr val="black"/>
              </a:solidFill>
              <a:effectLst/>
              <a:uLnTx/>
              <a:uFillTx/>
              <a:latin typeface="Arial"/>
              <a:ea typeface="+mn-ea"/>
              <a:cs typeface="Arial"/>
            </a:endParaRPr>
          </a:p>
        </p:txBody>
      </p:sp>
      <p:sp>
        <p:nvSpPr>
          <p:cNvPr id="9" name="object 9"/>
          <p:cNvSpPr/>
          <p:nvPr/>
        </p:nvSpPr>
        <p:spPr>
          <a:xfrm>
            <a:off x="3778884" y="4038219"/>
            <a:ext cx="793115" cy="157480"/>
          </a:xfrm>
          <a:custGeom>
            <a:avLst/>
            <a:gdLst/>
            <a:ahLst/>
            <a:cxnLst/>
            <a:rect l="l" t="t" r="r" b="b"/>
            <a:pathLst>
              <a:path w="793114" h="157479">
                <a:moveTo>
                  <a:pt x="716820" y="31448"/>
                </a:moveTo>
                <a:lnTo>
                  <a:pt x="0" y="144906"/>
                </a:lnTo>
                <a:lnTo>
                  <a:pt x="1904" y="157479"/>
                </a:lnTo>
                <a:lnTo>
                  <a:pt x="718814" y="44027"/>
                </a:lnTo>
                <a:lnTo>
                  <a:pt x="716820" y="31448"/>
                </a:lnTo>
                <a:close/>
              </a:path>
              <a:path w="793114" h="157479">
                <a:moveTo>
                  <a:pt x="787958" y="29463"/>
                </a:moveTo>
                <a:lnTo>
                  <a:pt x="729361" y="29463"/>
                </a:lnTo>
                <a:lnTo>
                  <a:pt x="731392" y="42036"/>
                </a:lnTo>
                <a:lnTo>
                  <a:pt x="718814" y="44027"/>
                </a:lnTo>
                <a:lnTo>
                  <a:pt x="723773" y="75310"/>
                </a:lnTo>
                <a:lnTo>
                  <a:pt x="787958" y="29463"/>
                </a:lnTo>
                <a:close/>
              </a:path>
              <a:path w="793114" h="157479">
                <a:moveTo>
                  <a:pt x="729361" y="29463"/>
                </a:moveTo>
                <a:lnTo>
                  <a:pt x="716820" y="31448"/>
                </a:lnTo>
                <a:lnTo>
                  <a:pt x="718814" y="44027"/>
                </a:lnTo>
                <a:lnTo>
                  <a:pt x="731392" y="42036"/>
                </a:lnTo>
                <a:lnTo>
                  <a:pt x="729361" y="29463"/>
                </a:lnTo>
                <a:close/>
              </a:path>
              <a:path w="793114" h="157479">
                <a:moveTo>
                  <a:pt x="711835" y="0"/>
                </a:moveTo>
                <a:lnTo>
                  <a:pt x="716820" y="31448"/>
                </a:lnTo>
                <a:lnTo>
                  <a:pt x="729361" y="29463"/>
                </a:lnTo>
                <a:lnTo>
                  <a:pt x="787958" y="29463"/>
                </a:lnTo>
                <a:lnTo>
                  <a:pt x="793114" y="25780"/>
                </a:lnTo>
                <a:lnTo>
                  <a:pt x="711835" y="0"/>
                </a:lnTo>
                <a:close/>
              </a:path>
            </a:pathLst>
          </a:custGeom>
          <a:solidFill>
            <a:srgbClr val="CC0000"/>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10" name="object 10"/>
          <p:cNvSpPr txBox="1"/>
          <p:nvPr/>
        </p:nvSpPr>
        <p:spPr>
          <a:xfrm>
            <a:off x="7813040" y="6667601"/>
            <a:ext cx="1254125" cy="239395"/>
          </a:xfrm>
          <a:prstGeom prst="rect">
            <a:avLst/>
          </a:prstGeom>
        </p:spPr>
        <p:txBody>
          <a:bodyPr vert="horz" wrap="square" lIns="0" tIns="12700" rIns="0" bIns="0" rtlCol="0">
            <a:spAutoFit/>
          </a:bodyPr>
          <a:lstStyle/>
          <a:p>
            <a:pPr marL="12700" marR="0" lvl="0" indent="0" algn="l" defTabSz="914400" rtl="0" eaLnBrk="1" fontAlgn="auto" latinLnBrk="0" hangingPunct="1">
              <a:lnSpc>
                <a:spcPct val="100000"/>
              </a:lnSpc>
              <a:spcBef>
                <a:spcPts val="100"/>
              </a:spcBef>
              <a:spcAft>
                <a:spcPts val="0"/>
              </a:spcAft>
              <a:buClrTx/>
              <a:buSzTx/>
              <a:buFontTx/>
              <a:buNone/>
              <a:tabLst/>
              <a:defRPr/>
            </a:pPr>
            <a:r>
              <a:rPr kumimoji="0" sz="1400" b="1" i="0" u="none" strike="noStrike" kern="1200" cap="none" spc="-10" normalizeH="0" baseline="0" noProof="0" dirty="0">
                <a:ln>
                  <a:noFill/>
                </a:ln>
                <a:solidFill>
                  <a:srgbClr val="FFFFFF"/>
                </a:solidFill>
                <a:effectLst/>
                <a:uLnTx/>
                <a:uFillTx/>
                <a:latin typeface="Arial"/>
                <a:ea typeface="+mn-ea"/>
                <a:cs typeface="Arial"/>
                <a:hlinkClick r:id="rId7"/>
              </a:rPr>
              <a:t>www.inklink..it</a:t>
            </a:r>
            <a:endParaRPr kumimoji="0" sz="1400" b="0" i="0" u="none" strike="noStrike" kern="1200" cap="none" spc="0" normalizeH="0" baseline="0" noProof="0">
              <a:ln>
                <a:noFill/>
              </a:ln>
              <a:solidFill>
                <a:prstClr val="black"/>
              </a:solidFill>
              <a:effectLst/>
              <a:uLnTx/>
              <a:uFillTx/>
              <a:latin typeface="Arial"/>
              <a:ea typeface="+mn-ea"/>
              <a:cs typeface="Arial"/>
            </a:endParaRPr>
          </a:p>
        </p:txBody>
      </p:sp>
      <p:sp>
        <p:nvSpPr>
          <p:cNvPr id="11" name="object 11"/>
          <p:cNvSpPr txBox="1"/>
          <p:nvPr/>
        </p:nvSpPr>
        <p:spPr>
          <a:xfrm>
            <a:off x="5212399" y="1521976"/>
            <a:ext cx="2362200" cy="579646"/>
          </a:xfrm>
          <a:prstGeom prst="rect">
            <a:avLst/>
          </a:prstGeom>
        </p:spPr>
        <p:txBody>
          <a:bodyPr vert="horz" wrap="square" lIns="0" tIns="12700" rIns="0" bIns="0" rtlCol="0">
            <a:spAutoFit/>
          </a:bodyPr>
          <a:lstStyle/>
          <a:p>
            <a:pPr marL="12700" marR="461009" lvl="0" indent="0" algn="l" defTabSz="914400" rtl="0" eaLnBrk="1" fontAlgn="auto" latinLnBrk="0" hangingPunct="1">
              <a:lnSpc>
                <a:spcPct val="100000"/>
              </a:lnSpc>
              <a:spcBef>
                <a:spcPts val="100"/>
              </a:spcBef>
              <a:spcAft>
                <a:spcPts val="0"/>
              </a:spcAft>
              <a:buClrTx/>
              <a:buSzTx/>
              <a:buFontTx/>
              <a:buNone/>
              <a:tabLst/>
              <a:defRPr/>
            </a:pPr>
            <a:endParaRPr kumimoji="0" lang="en-GB" sz="1800" b="1" i="1" u="none" strike="noStrike" kern="1200" cap="none" spc="0" normalizeH="0" baseline="0" noProof="0" dirty="0">
              <a:ln>
                <a:noFill/>
              </a:ln>
              <a:solidFill>
                <a:prstClr val="black"/>
              </a:solidFill>
              <a:effectLst/>
              <a:uLnTx/>
              <a:uFillTx/>
              <a:latin typeface="Arial"/>
              <a:ea typeface="+mn-ea"/>
              <a:cs typeface="Arial"/>
            </a:endParaRPr>
          </a:p>
          <a:p>
            <a:pPr marL="12700" marR="461009" lvl="0" indent="0" algn="l" defTabSz="914400" rtl="0" eaLnBrk="1" fontAlgn="auto" latinLnBrk="0" hangingPunct="1">
              <a:lnSpc>
                <a:spcPct val="100000"/>
              </a:lnSpc>
              <a:spcBef>
                <a:spcPts val="100"/>
              </a:spcBef>
              <a:spcAft>
                <a:spcPts val="0"/>
              </a:spcAft>
              <a:buClrTx/>
              <a:buSzTx/>
              <a:buFontTx/>
              <a:buNone/>
              <a:tabLst/>
              <a:defRPr/>
            </a:pPr>
            <a:r>
              <a:rPr kumimoji="0" lang="en-GB" sz="1800" b="1" i="1" u="none" strike="noStrike" kern="1200" cap="none" spc="0" normalizeH="0" baseline="0" noProof="0" dirty="0">
                <a:ln>
                  <a:noFill/>
                </a:ln>
                <a:solidFill>
                  <a:prstClr val="black"/>
                </a:solidFill>
                <a:effectLst/>
                <a:uLnTx/>
                <a:uFillTx/>
                <a:latin typeface="Arial"/>
                <a:ea typeface="+mn-ea"/>
                <a:cs typeface="Arial"/>
              </a:rPr>
              <a:t>Lake </a:t>
            </a:r>
            <a:r>
              <a:rPr kumimoji="0" lang="en-GB" sz="1800" b="1" i="1" u="none" strike="noStrike" kern="1200" cap="none" spc="0" normalizeH="0" baseline="0" noProof="0" dirty="0" err="1">
                <a:ln>
                  <a:noFill/>
                </a:ln>
                <a:solidFill>
                  <a:prstClr val="black"/>
                </a:solidFill>
                <a:effectLst/>
                <a:uLnTx/>
                <a:uFillTx/>
                <a:latin typeface="Arial"/>
                <a:ea typeface="+mn-ea"/>
                <a:cs typeface="Arial"/>
              </a:rPr>
              <a:t>Rimigliano</a:t>
            </a:r>
            <a:endParaRPr kumimoji="0" sz="1800" b="1" i="1" u="none" strike="noStrike" kern="1200" cap="none" spc="0" normalizeH="0" baseline="0" noProof="0" dirty="0">
              <a:ln>
                <a:noFill/>
              </a:ln>
              <a:solidFill>
                <a:prstClr val="black"/>
              </a:solidFill>
              <a:effectLst/>
              <a:uLnTx/>
              <a:uFillTx/>
              <a:latin typeface="Arial"/>
              <a:ea typeface="+mn-ea"/>
              <a:cs typeface="Arial"/>
            </a:endParaRPr>
          </a:p>
        </p:txBody>
      </p:sp>
      <p:sp>
        <p:nvSpPr>
          <p:cNvPr id="12" name="object 12"/>
          <p:cNvSpPr txBox="1"/>
          <p:nvPr/>
        </p:nvSpPr>
        <p:spPr>
          <a:xfrm>
            <a:off x="221691" y="682244"/>
            <a:ext cx="1601470" cy="579646"/>
          </a:xfrm>
          <a:prstGeom prst="rect">
            <a:avLst/>
          </a:prstGeom>
        </p:spPr>
        <p:txBody>
          <a:bodyPr vert="horz" wrap="square" lIns="0" tIns="12700" rIns="0" bIns="0" rtlCol="0">
            <a:spAutoFit/>
          </a:bodyPr>
          <a:lstStyle/>
          <a:p>
            <a:pPr marL="12700" marR="5080" lvl="0" indent="0" algn="l" defTabSz="914400" rtl="0" eaLnBrk="1" fontAlgn="auto" latinLnBrk="0" hangingPunct="1">
              <a:lnSpc>
                <a:spcPct val="100000"/>
              </a:lnSpc>
              <a:spcBef>
                <a:spcPts val="100"/>
              </a:spcBef>
              <a:spcAft>
                <a:spcPts val="0"/>
              </a:spcAft>
              <a:buClrTx/>
              <a:buSzTx/>
              <a:buFontTx/>
              <a:buNone/>
              <a:tabLst/>
              <a:defRPr/>
            </a:pPr>
            <a:r>
              <a:rPr kumimoji="0" lang="en-GB" sz="1800" b="1" i="1" u="none" strike="noStrike" kern="1200" cap="none" spc="-5" normalizeH="0" baseline="0" noProof="0" dirty="0">
                <a:ln>
                  <a:noFill/>
                </a:ln>
                <a:solidFill>
                  <a:prstClr val="black"/>
                </a:solidFill>
                <a:effectLst/>
                <a:uLnTx/>
                <a:uFillTx/>
                <a:latin typeface="Arial"/>
                <a:ea typeface="+mn-ea"/>
                <a:cs typeface="Arial"/>
              </a:rPr>
              <a:t>M</a:t>
            </a:r>
            <a:r>
              <a:rPr kumimoji="0" sz="1800" b="1" i="1" u="none" strike="noStrike" kern="1200" cap="none" spc="-5" normalizeH="0" baseline="0" noProof="0" dirty="0" err="1">
                <a:ln>
                  <a:noFill/>
                </a:ln>
                <a:solidFill>
                  <a:prstClr val="black"/>
                </a:solidFill>
                <a:effectLst/>
                <a:uLnTx/>
                <a:uFillTx/>
                <a:latin typeface="Arial"/>
                <a:ea typeface="+mn-ea"/>
                <a:cs typeface="Arial"/>
              </a:rPr>
              <a:t>inera</a:t>
            </a:r>
            <a:r>
              <a:rPr kumimoji="0" lang="en-GB" sz="1800" b="1" i="1" u="none" strike="noStrike" kern="1200" cap="none" spc="-5" normalizeH="0" baseline="0" noProof="0" dirty="0">
                <a:ln>
                  <a:noFill/>
                </a:ln>
                <a:solidFill>
                  <a:prstClr val="black"/>
                </a:solidFill>
                <a:effectLst/>
                <a:uLnTx/>
                <a:uFillTx/>
                <a:latin typeface="Arial"/>
                <a:ea typeface="+mn-ea"/>
                <a:cs typeface="Arial"/>
              </a:rPr>
              <a:t>ls </a:t>
            </a:r>
          </a:p>
          <a:p>
            <a:pPr marL="12700" marR="5080" lvl="0" indent="0" algn="l" defTabSz="914400" rtl="0" eaLnBrk="1" fontAlgn="auto" latinLnBrk="0" hangingPunct="1">
              <a:lnSpc>
                <a:spcPct val="100000"/>
              </a:lnSpc>
              <a:spcBef>
                <a:spcPts val="100"/>
              </a:spcBef>
              <a:spcAft>
                <a:spcPts val="0"/>
              </a:spcAft>
              <a:buClrTx/>
              <a:buSzTx/>
              <a:buFontTx/>
              <a:buNone/>
              <a:tabLst/>
              <a:defRPr/>
            </a:pPr>
            <a:r>
              <a:rPr kumimoji="0" lang="en-GB" sz="1800" b="1" i="1" u="none" strike="noStrike" kern="1200" cap="none" spc="-5" normalizeH="0" baseline="0" noProof="0" dirty="0">
                <a:ln>
                  <a:noFill/>
                </a:ln>
                <a:solidFill>
                  <a:prstClr val="black"/>
                </a:solidFill>
                <a:effectLst/>
                <a:uLnTx/>
                <a:uFillTx/>
                <a:latin typeface="Arial"/>
                <a:ea typeface="+mn-ea"/>
                <a:cs typeface="Arial"/>
              </a:rPr>
              <a:t>(</a:t>
            </a:r>
            <a:r>
              <a:rPr kumimoji="0" lang="en-GB" sz="1800" b="1" i="1" u="none" strike="noStrike" kern="1200" cap="none" spc="-5" normalizeH="0" baseline="0" noProof="0" dirty="0" err="1">
                <a:ln>
                  <a:noFill/>
                </a:ln>
                <a:solidFill>
                  <a:prstClr val="black"/>
                </a:solidFill>
                <a:effectLst/>
                <a:uLnTx/>
                <a:uFillTx/>
                <a:latin typeface="Arial"/>
                <a:ea typeface="+mn-ea"/>
                <a:cs typeface="Arial"/>
              </a:rPr>
              <a:t>Campiglia</a:t>
            </a:r>
            <a:r>
              <a:rPr kumimoji="0" lang="en-GB" sz="1800" b="1" i="1" u="none" strike="noStrike" kern="1200" cap="none" spc="-5" normalizeH="0" baseline="0" noProof="0" dirty="0">
                <a:ln>
                  <a:noFill/>
                </a:ln>
                <a:solidFill>
                  <a:prstClr val="black"/>
                </a:solidFill>
                <a:effectLst/>
                <a:uLnTx/>
                <a:uFillTx/>
                <a:latin typeface="Arial"/>
                <a:ea typeface="+mn-ea"/>
                <a:cs typeface="Arial"/>
              </a:rPr>
              <a:t>)</a:t>
            </a:r>
            <a:endParaRPr kumimoji="0" sz="1800" b="1" i="1" u="none" strike="noStrike" kern="1200" cap="none" spc="-5" normalizeH="0" baseline="0" noProof="0" dirty="0">
              <a:ln>
                <a:noFill/>
              </a:ln>
              <a:solidFill>
                <a:prstClr val="black"/>
              </a:solidFill>
              <a:effectLst/>
              <a:uLnTx/>
              <a:uFillTx/>
              <a:latin typeface="Arial"/>
              <a:ea typeface="+mn-ea"/>
              <a:cs typeface="Arial"/>
            </a:endParaRPr>
          </a:p>
        </p:txBody>
      </p:sp>
      <p:sp>
        <p:nvSpPr>
          <p:cNvPr id="13" name="object 13"/>
          <p:cNvSpPr txBox="1"/>
          <p:nvPr/>
        </p:nvSpPr>
        <p:spPr>
          <a:xfrm>
            <a:off x="5212399" y="5002502"/>
            <a:ext cx="1278891" cy="1146468"/>
          </a:xfrm>
          <a:prstGeom prst="rect">
            <a:avLst/>
          </a:prstGeom>
        </p:spPr>
        <p:txBody>
          <a:bodyPr vert="horz" wrap="square" lIns="0" tIns="12700" rIns="0" bIns="0" rtlCol="0">
            <a:spAutoFit/>
          </a:bodyPr>
          <a:lstStyle/>
          <a:p>
            <a:pPr marL="12700" marR="0" lvl="0" indent="0" algn="l" defTabSz="914400" rtl="0" eaLnBrk="1" fontAlgn="auto" latinLnBrk="0" hangingPunct="1">
              <a:lnSpc>
                <a:spcPct val="100000"/>
              </a:lnSpc>
              <a:spcBef>
                <a:spcPts val="100"/>
              </a:spcBef>
              <a:spcAft>
                <a:spcPts val="0"/>
              </a:spcAft>
              <a:buClrTx/>
              <a:buSzTx/>
              <a:buFontTx/>
              <a:buNone/>
              <a:tabLst/>
              <a:defRPr/>
            </a:pPr>
            <a:r>
              <a:rPr kumimoji="0" lang="en-GB" sz="1800" b="1" i="1" u="none" strike="noStrike" kern="1200" cap="none" spc="-5" normalizeH="0" baseline="0" noProof="0" dirty="0">
                <a:ln>
                  <a:noFill/>
                </a:ln>
                <a:solidFill>
                  <a:prstClr val="black"/>
                </a:solidFill>
                <a:effectLst/>
                <a:uLnTx/>
                <a:uFillTx/>
                <a:latin typeface="Arial"/>
                <a:ea typeface="+mn-ea"/>
                <a:cs typeface="Arial"/>
              </a:rPr>
              <a:t>A</a:t>
            </a:r>
            <a:r>
              <a:rPr kumimoji="0" sz="1800" b="1" i="1" u="none" strike="noStrike" kern="1200" cap="none" spc="-15" normalizeH="0" baseline="0" noProof="0" dirty="0" err="1">
                <a:ln>
                  <a:noFill/>
                </a:ln>
                <a:solidFill>
                  <a:prstClr val="black"/>
                </a:solidFill>
                <a:effectLst/>
                <a:uLnTx/>
                <a:uFillTx/>
                <a:latin typeface="Arial"/>
                <a:ea typeface="+mn-ea"/>
                <a:cs typeface="Arial"/>
              </a:rPr>
              <a:t>k</a:t>
            </a:r>
            <a:r>
              <a:rPr kumimoji="0" sz="1800" b="1" i="1" u="none" strike="noStrike" kern="1200" cap="none" spc="-5" normalizeH="0" baseline="0" noProof="0" dirty="0" err="1">
                <a:ln>
                  <a:noFill/>
                </a:ln>
                <a:solidFill>
                  <a:prstClr val="black"/>
                </a:solidFill>
                <a:effectLst/>
                <a:uLnTx/>
                <a:uFillTx/>
                <a:latin typeface="Arial"/>
                <a:ea typeface="+mn-ea"/>
                <a:cs typeface="Arial"/>
              </a:rPr>
              <a:t>ro</a:t>
            </a:r>
            <a:r>
              <a:rPr kumimoji="0" lang="en-GB" sz="1800" b="1" i="1" u="none" strike="noStrike" kern="1200" cap="none" spc="-5" normalizeH="0" baseline="0" noProof="0" dirty="0">
                <a:ln>
                  <a:noFill/>
                </a:ln>
                <a:solidFill>
                  <a:prstClr val="black"/>
                </a:solidFill>
                <a:effectLst/>
                <a:uLnTx/>
                <a:uFillTx/>
                <a:latin typeface="Arial"/>
                <a:ea typeface="+mn-ea"/>
                <a:cs typeface="Arial"/>
              </a:rPr>
              <a:t>polis</a:t>
            </a:r>
          </a:p>
          <a:p>
            <a:pPr marL="12700" marR="0" lvl="0" indent="0" algn="l" defTabSz="914400" rtl="0" eaLnBrk="1" fontAlgn="auto" latinLnBrk="0" hangingPunct="1">
              <a:lnSpc>
                <a:spcPct val="100000"/>
              </a:lnSpc>
              <a:spcBef>
                <a:spcPts val="100"/>
              </a:spcBef>
              <a:spcAft>
                <a:spcPts val="0"/>
              </a:spcAft>
              <a:buClrTx/>
              <a:buSzTx/>
              <a:buFontTx/>
              <a:buNone/>
              <a:tabLst/>
              <a:defRPr/>
            </a:pPr>
            <a:endParaRPr lang="en-GB" b="1" i="1" spc="-5" dirty="0">
              <a:solidFill>
                <a:prstClr val="black"/>
              </a:solidFill>
              <a:latin typeface="Arial"/>
              <a:cs typeface="Arial"/>
            </a:endParaRPr>
          </a:p>
          <a:p>
            <a:pPr marL="12700" marR="0" lvl="0" indent="0" algn="l" defTabSz="914400" rtl="0" eaLnBrk="1" fontAlgn="auto" latinLnBrk="0" hangingPunct="1">
              <a:lnSpc>
                <a:spcPct val="100000"/>
              </a:lnSpc>
              <a:spcBef>
                <a:spcPts val="100"/>
              </a:spcBef>
              <a:spcAft>
                <a:spcPts val="0"/>
              </a:spcAft>
              <a:buClrTx/>
              <a:buSzTx/>
              <a:buFontTx/>
              <a:buNone/>
              <a:tabLst/>
              <a:defRPr/>
            </a:pPr>
            <a:r>
              <a:rPr kumimoji="0" lang="en-GB" sz="1800" b="1" i="1" u="none" strike="noStrike" kern="1200" cap="none" spc="-5" normalizeH="0" baseline="0" noProof="0" dirty="0" err="1">
                <a:ln>
                  <a:noFill/>
                </a:ln>
                <a:solidFill>
                  <a:prstClr val="black"/>
                </a:solidFill>
                <a:effectLst/>
                <a:uLnTx/>
                <a:uFillTx/>
                <a:latin typeface="Arial"/>
                <a:ea typeface="+mn-ea"/>
                <a:cs typeface="Arial"/>
              </a:rPr>
              <a:t>Poggio</a:t>
            </a:r>
            <a:r>
              <a:rPr kumimoji="0" lang="en-GB" sz="1800" b="1" i="1" u="none" strike="noStrike" kern="1200" cap="none" spc="-5" normalizeH="0" baseline="0" noProof="0" dirty="0">
                <a:ln>
                  <a:noFill/>
                </a:ln>
                <a:solidFill>
                  <a:prstClr val="black"/>
                </a:solidFill>
                <a:effectLst/>
                <a:uLnTx/>
                <a:uFillTx/>
                <a:latin typeface="Arial"/>
                <a:ea typeface="+mn-ea"/>
                <a:cs typeface="Arial"/>
              </a:rPr>
              <a:t> del </a:t>
            </a:r>
            <a:r>
              <a:rPr kumimoji="0" lang="en-GB" sz="1800" b="1" i="1" u="none" strike="noStrike" kern="1200" cap="none" spc="-5" normalizeH="0" baseline="0" noProof="0" dirty="0" err="1">
                <a:ln>
                  <a:noFill/>
                </a:ln>
                <a:solidFill>
                  <a:prstClr val="black"/>
                </a:solidFill>
                <a:effectLst/>
                <a:uLnTx/>
                <a:uFillTx/>
                <a:latin typeface="Arial"/>
                <a:ea typeface="+mn-ea"/>
                <a:cs typeface="Arial"/>
              </a:rPr>
              <a:t>Telegrafo</a:t>
            </a:r>
            <a:endParaRPr kumimoji="0" sz="1800" b="0" i="0" u="none" strike="noStrike" kern="1200" cap="none" spc="0" normalizeH="0" baseline="0" noProof="0" dirty="0">
              <a:ln>
                <a:noFill/>
              </a:ln>
              <a:solidFill>
                <a:prstClr val="black"/>
              </a:solidFill>
              <a:effectLst/>
              <a:uLnTx/>
              <a:uFillTx/>
              <a:latin typeface="Arial"/>
              <a:ea typeface="+mn-ea"/>
              <a:cs typeface="Arial"/>
            </a:endParaRPr>
          </a:p>
        </p:txBody>
      </p:sp>
      <p:sp>
        <p:nvSpPr>
          <p:cNvPr id="14" name="object 14"/>
          <p:cNvSpPr txBox="1">
            <a:spLocks noGrp="1"/>
          </p:cNvSpPr>
          <p:nvPr>
            <p:ph type="title"/>
          </p:nvPr>
        </p:nvSpPr>
        <p:spPr>
          <a:xfrm>
            <a:off x="3429000" y="637412"/>
            <a:ext cx="4876800" cy="873957"/>
          </a:xfrm>
          <a:prstGeom prst="rect">
            <a:avLst/>
          </a:prstGeom>
        </p:spPr>
        <p:txBody>
          <a:bodyPr vert="horz" wrap="square" lIns="0" tIns="12065" rIns="0" bIns="0" rtlCol="0">
            <a:spAutoFit/>
          </a:bodyPr>
          <a:lstStyle/>
          <a:p>
            <a:pPr marL="12700">
              <a:lnSpc>
                <a:spcPct val="100000"/>
              </a:lnSpc>
              <a:spcBef>
                <a:spcPts val="95"/>
              </a:spcBef>
            </a:pPr>
            <a:r>
              <a:rPr lang="en-GB" b="1" u="sng" spc="-5" dirty="0">
                <a:solidFill>
                  <a:srgbClr val="000000"/>
                </a:solidFill>
                <a:latin typeface="Arial"/>
                <a:cs typeface="Arial"/>
              </a:rPr>
              <a:t>Ancient </a:t>
            </a:r>
            <a:r>
              <a:rPr b="1" u="sng" spc="-5" dirty="0" err="1">
                <a:solidFill>
                  <a:srgbClr val="000000"/>
                </a:solidFill>
                <a:latin typeface="Arial"/>
                <a:cs typeface="Arial"/>
              </a:rPr>
              <a:t>Populonia</a:t>
            </a:r>
            <a:r>
              <a:rPr lang="en-GB" b="1" u="sng" spc="-5" dirty="0">
                <a:solidFill>
                  <a:srgbClr val="000000"/>
                </a:solidFill>
                <a:latin typeface="Arial"/>
                <a:cs typeface="Arial"/>
              </a:rPr>
              <a:t>’s landscape</a:t>
            </a:r>
            <a:endParaRPr b="1" i="1" u="sng" dirty="0">
              <a:solidFill>
                <a:srgbClr val="000000"/>
              </a:solidFill>
              <a:latin typeface="Arial"/>
              <a:cs typeface="Arial"/>
            </a:endParaRPr>
          </a:p>
        </p:txBody>
      </p:sp>
    </p:spTree>
    <p:extLst>
      <p:ext uri="{BB962C8B-B14F-4D97-AF65-F5344CB8AC3E}">
        <p14:creationId xmlns:p14="http://schemas.microsoft.com/office/powerpoint/2010/main" val="13062560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hidden="1">
            <a:extLst>
              <a:ext uri="{FF2B5EF4-FFF2-40B4-BE49-F238E27FC236}">
                <a16:creationId xmlns:a16="http://schemas.microsoft.com/office/drawing/2014/main" id="{D8340DE4-75AC-4BA4-B434-D6BC1B248C87}"/>
              </a:ext>
            </a:extLst>
          </p:cNvPr>
          <p:cNvGraphicFramePr>
            <a:graphicFrameLocks noChangeAspect="1"/>
          </p:cNvGraphicFramePr>
          <p:nvPr>
            <p:custDataLst>
              <p:tags r:id="rId2"/>
            </p:custDataLst>
            <p:extLst>
              <p:ext uri="{D42A27DB-BD31-4B8C-83A1-F6EECF244321}">
                <p14:modId xmlns:p14="http://schemas.microsoft.com/office/powerpoint/2010/main" val="953705519"/>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85023" name="think-cell Slide" r:id="rId4" imgW="395" imgH="396" progId="TCLayout.ActiveDocument.1">
                  <p:embed/>
                </p:oleObj>
              </mc:Choice>
              <mc:Fallback>
                <p:oleObj name="think-cell Slide" r:id="rId4" imgW="395" imgH="396" progId="TCLayout.ActiveDocument.1">
                  <p:embed/>
                  <p:pic>
                    <p:nvPicPr>
                      <p:cNvPr id="4" name="Object 3" hidden="1">
                        <a:extLst>
                          <a:ext uri="{FF2B5EF4-FFF2-40B4-BE49-F238E27FC236}">
                            <a16:creationId xmlns:a16="http://schemas.microsoft.com/office/drawing/2014/main" id="{D8340DE4-75AC-4BA4-B434-D6BC1B248C8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 name="object 2"/>
          <p:cNvSpPr txBox="1">
            <a:spLocks noGrp="1"/>
          </p:cNvSpPr>
          <p:nvPr>
            <p:ph type="title"/>
          </p:nvPr>
        </p:nvSpPr>
        <p:spPr>
          <a:xfrm>
            <a:off x="343560" y="1530596"/>
            <a:ext cx="8456880" cy="2283574"/>
          </a:xfrm>
          <a:prstGeom prst="rect">
            <a:avLst/>
          </a:prstGeom>
        </p:spPr>
        <p:txBody>
          <a:bodyPr vert="horz" wrap="square" lIns="0" tIns="12065" rIns="0" bIns="0" rtlCol="0">
            <a:spAutoFit/>
          </a:bodyPr>
          <a:lstStyle/>
          <a:p>
            <a:pPr lvl="0"/>
            <a:br>
              <a:rPr lang="en-GB" sz="2000" b="1" u="sng" spc="-10" dirty="0"/>
            </a:br>
            <a:br>
              <a:rPr lang="en-GB" sz="2000" b="1" u="sng" spc="-10" dirty="0"/>
            </a:br>
            <a:br>
              <a:rPr lang="en-GB" sz="1600" b="1" u="sng" spc="-10" dirty="0"/>
            </a:br>
            <a:br>
              <a:rPr lang="en-GB" sz="1600" b="1" u="sng" spc="-10" dirty="0"/>
            </a:br>
            <a:br>
              <a:rPr lang="en-GB" sz="1600" b="1" u="sng" spc="-10" dirty="0"/>
            </a:br>
            <a:br>
              <a:rPr lang="en-GB" sz="1600" spc="-10" dirty="0"/>
            </a:br>
            <a:br>
              <a:rPr lang="en-GB" sz="1600" spc="-10" dirty="0"/>
            </a:br>
            <a:endParaRPr spc="-10" dirty="0"/>
          </a:p>
        </p:txBody>
      </p:sp>
      <p:pic>
        <p:nvPicPr>
          <p:cNvPr id="3" name="Picture 2">
            <a:extLst>
              <a:ext uri="{FF2B5EF4-FFF2-40B4-BE49-F238E27FC236}">
                <a16:creationId xmlns:a16="http://schemas.microsoft.com/office/drawing/2014/main" id="{E3933877-9BAC-4981-BCA8-CD7F3F6CF4F2}"/>
              </a:ext>
            </a:extLst>
          </p:cNvPr>
          <p:cNvPicPr>
            <a:picLocks noChangeAspect="1"/>
          </p:cNvPicPr>
          <p:nvPr/>
        </p:nvPicPr>
        <p:blipFill>
          <a:blip r:embed="rId6"/>
          <a:stretch>
            <a:fillRect/>
          </a:stretch>
        </p:blipFill>
        <p:spPr>
          <a:xfrm>
            <a:off x="348640" y="152400"/>
            <a:ext cx="3936000" cy="2952000"/>
          </a:xfrm>
          <a:prstGeom prst="rect">
            <a:avLst/>
          </a:prstGeom>
        </p:spPr>
      </p:pic>
      <p:pic>
        <p:nvPicPr>
          <p:cNvPr id="6" name="Picture 5">
            <a:extLst>
              <a:ext uri="{FF2B5EF4-FFF2-40B4-BE49-F238E27FC236}">
                <a16:creationId xmlns:a16="http://schemas.microsoft.com/office/drawing/2014/main" id="{D560DD06-523A-4858-B86A-DFCBDB98F597}"/>
              </a:ext>
            </a:extLst>
          </p:cNvPr>
          <p:cNvPicPr>
            <a:picLocks noChangeAspect="1"/>
          </p:cNvPicPr>
          <p:nvPr/>
        </p:nvPicPr>
        <p:blipFill>
          <a:blip r:embed="rId7"/>
          <a:stretch>
            <a:fillRect/>
          </a:stretch>
        </p:blipFill>
        <p:spPr>
          <a:xfrm>
            <a:off x="4587240" y="188400"/>
            <a:ext cx="3734200" cy="2880000"/>
          </a:xfrm>
          <a:prstGeom prst="rect">
            <a:avLst/>
          </a:prstGeom>
        </p:spPr>
      </p:pic>
      <p:pic>
        <p:nvPicPr>
          <p:cNvPr id="7" name="Picture 6">
            <a:extLst>
              <a:ext uri="{FF2B5EF4-FFF2-40B4-BE49-F238E27FC236}">
                <a16:creationId xmlns:a16="http://schemas.microsoft.com/office/drawing/2014/main" id="{3E1E9AFA-1789-4C33-937D-F4EDF6F1703F}"/>
              </a:ext>
            </a:extLst>
          </p:cNvPr>
          <p:cNvPicPr>
            <a:picLocks noChangeAspect="1"/>
          </p:cNvPicPr>
          <p:nvPr/>
        </p:nvPicPr>
        <p:blipFill>
          <a:blip r:embed="rId8"/>
          <a:stretch>
            <a:fillRect/>
          </a:stretch>
        </p:blipFill>
        <p:spPr>
          <a:xfrm>
            <a:off x="609600" y="3276600"/>
            <a:ext cx="7620000" cy="3286125"/>
          </a:xfrm>
          <a:prstGeom prst="rect">
            <a:avLst/>
          </a:prstGeom>
        </p:spPr>
      </p:pic>
    </p:spTree>
    <p:extLst>
      <p:ext uri="{BB962C8B-B14F-4D97-AF65-F5344CB8AC3E}">
        <p14:creationId xmlns:p14="http://schemas.microsoft.com/office/powerpoint/2010/main" val="27616582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hidden="1">
            <a:extLst>
              <a:ext uri="{FF2B5EF4-FFF2-40B4-BE49-F238E27FC236}">
                <a16:creationId xmlns:a16="http://schemas.microsoft.com/office/drawing/2014/main" id="{D8340DE4-75AC-4BA4-B434-D6BC1B248C87}"/>
              </a:ext>
            </a:extLst>
          </p:cNvPr>
          <p:cNvGraphicFramePr>
            <a:graphicFrameLocks noChangeAspect="1"/>
          </p:cNvGraphicFramePr>
          <p:nvPr>
            <p:custDataLst>
              <p:tags r:id="rId2"/>
            </p:custDataLst>
            <p:extLst>
              <p:ext uri="{D42A27DB-BD31-4B8C-83A1-F6EECF244321}">
                <p14:modId xmlns:p14="http://schemas.microsoft.com/office/powerpoint/2010/main" val="1472288513"/>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73804" name="think-cell Slide" r:id="rId4" imgW="395" imgH="396" progId="TCLayout.ActiveDocument.1">
                  <p:embed/>
                </p:oleObj>
              </mc:Choice>
              <mc:Fallback>
                <p:oleObj name="think-cell Slide" r:id="rId4" imgW="395" imgH="396" progId="TCLayout.ActiveDocument.1">
                  <p:embed/>
                  <p:pic>
                    <p:nvPicPr>
                      <p:cNvPr id="4" name="Object 3" hidden="1">
                        <a:extLst>
                          <a:ext uri="{FF2B5EF4-FFF2-40B4-BE49-F238E27FC236}">
                            <a16:creationId xmlns:a16="http://schemas.microsoft.com/office/drawing/2014/main" id="{D8340DE4-75AC-4BA4-B434-D6BC1B248C8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 name="object 2"/>
          <p:cNvSpPr txBox="1">
            <a:spLocks noGrp="1"/>
          </p:cNvSpPr>
          <p:nvPr>
            <p:ph type="title"/>
          </p:nvPr>
        </p:nvSpPr>
        <p:spPr>
          <a:xfrm>
            <a:off x="228600" y="201003"/>
            <a:ext cx="8456880" cy="2394373"/>
          </a:xfrm>
          <a:prstGeom prst="rect">
            <a:avLst/>
          </a:prstGeom>
        </p:spPr>
        <p:txBody>
          <a:bodyPr vert="horz" wrap="square" lIns="0" tIns="12065" rIns="0" bIns="0" rtlCol="0">
            <a:spAutoFit/>
          </a:bodyPr>
          <a:lstStyle/>
          <a:p>
            <a:pPr lvl="0"/>
            <a:br>
              <a:rPr lang="en-GB" sz="1600" b="1" u="sng" spc="-10" dirty="0"/>
            </a:br>
            <a:br>
              <a:rPr lang="en-GB" sz="1600" b="1" u="sng" spc="-10" dirty="0"/>
            </a:br>
            <a:br>
              <a:rPr lang="en-GB" sz="1600" b="1" u="sng" spc="-10" dirty="0"/>
            </a:br>
            <a:br>
              <a:rPr lang="en-GB" sz="1600" b="1" u="sng" spc="-10" dirty="0"/>
            </a:br>
            <a:br>
              <a:rPr lang="en-GB" sz="1600" b="1" u="sng" spc="-10" dirty="0"/>
            </a:br>
            <a:br>
              <a:rPr lang="en-GB" sz="1600" b="1" u="sng" spc="-10" dirty="0"/>
            </a:br>
            <a:br>
              <a:rPr lang="en-GB" sz="1600" spc="-10" dirty="0"/>
            </a:br>
            <a:br>
              <a:rPr lang="en-GB" sz="1600" spc="-10" dirty="0"/>
            </a:br>
            <a:endParaRPr spc="-10" dirty="0"/>
          </a:p>
        </p:txBody>
      </p:sp>
      <p:pic>
        <p:nvPicPr>
          <p:cNvPr id="3" name="Picture 2">
            <a:extLst>
              <a:ext uri="{FF2B5EF4-FFF2-40B4-BE49-F238E27FC236}">
                <a16:creationId xmlns:a16="http://schemas.microsoft.com/office/drawing/2014/main" id="{5708F964-E2A2-4445-B456-2A164AE5E3C7}"/>
              </a:ext>
            </a:extLst>
          </p:cNvPr>
          <p:cNvPicPr>
            <a:picLocks noChangeAspect="1"/>
          </p:cNvPicPr>
          <p:nvPr/>
        </p:nvPicPr>
        <p:blipFill>
          <a:blip r:embed="rId6"/>
          <a:stretch>
            <a:fillRect/>
          </a:stretch>
        </p:blipFill>
        <p:spPr>
          <a:xfrm>
            <a:off x="932979" y="463636"/>
            <a:ext cx="3605063" cy="2700000"/>
          </a:xfrm>
          <a:prstGeom prst="rect">
            <a:avLst/>
          </a:prstGeom>
        </p:spPr>
      </p:pic>
      <p:pic>
        <p:nvPicPr>
          <p:cNvPr id="5" name="Picture 4">
            <a:extLst>
              <a:ext uri="{FF2B5EF4-FFF2-40B4-BE49-F238E27FC236}">
                <a16:creationId xmlns:a16="http://schemas.microsoft.com/office/drawing/2014/main" id="{33FCD501-C828-4ED6-A62F-3AB02AC6292C}"/>
              </a:ext>
            </a:extLst>
          </p:cNvPr>
          <p:cNvPicPr>
            <a:picLocks noChangeAspect="1"/>
          </p:cNvPicPr>
          <p:nvPr/>
        </p:nvPicPr>
        <p:blipFill>
          <a:blip r:embed="rId7"/>
          <a:stretch>
            <a:fillRect/>
          </a:stretch>
        </p:blipFill>
        <p:spPr>
          <a:xfrm>
            <a:off x="5142330" y="625636"/>
            <a:ext cx="3806208" cy="5076000"/>
          </a:xfrm>
          <a:prstGeom prst="rect">
            <a:avLst/>
          </a:prstGeom>
        </p:spPr>
      </p:pic>
      <p:pic>
        <p:nvPicPr>
          <p:cNvPr id="6" name="Picture 5">
            <a:extLst>
              <a:ext uri="{FF2B5EF4-FFF2-40B4-BE49-F238E27FC236}">
                <a16:creationId xmlns:a16="http://schemas.microsoft.com/office/drawing/2014/main" id="{A78B0E2C-97B0-4E8B-BC0D-BBAB365EB4AB}"/>
              </a:ext>
            </a:extLst>
          </p:cNvPr>
          <p:cNvPicPr>
            <a:picLocks noChangeAspect="1"/>
          </p:cNvPicPr>
          <p:nvPr/>
        </p:nvPicPr>
        <p:blipFill>
          <a:blip r:embed="rId8"/>
          <a:stretch>
            <a:fillRect/>
          </a:stretch>
        </p:blipFill>
        <p:spPr>
          <a:xfrm>
            <a:off x="528132" y="3276600"/>
            <a:ext cx="4414758" cy="3312000"/>
          </a:xfrm>
          <a:prstGeom prst="rect">
            <a:avLst/>
          </a:prstGeom>
        </p:spPr>
      </p:pic>
    </p:spTree>
    <p:extLst>
      <p:ext uri="{BB962C8B-B14F-4D97-AF65-F5344CB8AC3E}">
        <p14:creationId xmlns:p14="http://schemas.microsoft.com/office/powerpoint/2010/main" val="20657221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hidden="1">
            <a:extLst>
              <a:ext uri="{FF2B5EF4-FFF2-40B4-BE49-F238E27FC236}">
                <a16:creationId xmlns:a16="http://schemas.microsoft.com/office/drawing/2014/main" id="{D8340DE4-75AC-4BA4-B434-D6BC1B248C87}"/>
              </a:ext>
            </a:extLst>
          </p:cNvPr>
          <p:cNvGraphicFramePr>
            <a:graphicFrameLocks noChangeAspect="1"/>
          </p:cNvGraphicFramePr>
          <p:nvPr>
            <p:custDataLst>
              <p:tags r:id="rId2"/>
            </p:custDataLst>
            <p:extLst>
              <p:ext uri="{D42A27DB-BD31-4B8C-83A1-F6EECF244321}">
                <p14:modId xmlns:p14="http://schemas.microsoft.com/office/powerpoint/2010/main" val="3982079795"/>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54367" name="think-cell Slide" r:id="rId4" imgW="395" imgH="396" progId="TCLayout.ActiveDocument.1">
                  <p:embed/>
                </p:oleObj>
              </mc:Choice>
              <mc:Fallback>
                <p:oleObj name="think-cell Slide" r:id="rId4" imgW="395" imgH="396" progId="TCLayout.ActiveDocument.1">
                  <p:embed/>
                  <p:pic>
                    <p:nvPicPr>
                      <p:cNvPr id="4" name="Object 3" hidden="1">
                        <a:extLst>
                          <a:ext uri="{FF2B5EF4-FFF2-40B4-BE49-F238E27FC236}">
                            <a16:creationId xmlns:a16="http://schemas.microsoft.com/office/drawing/2014/main" id="{D8340DE4-75AC-4BA4-B434-D6BC1B248C8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 name="object 2"/>
          <p:cNvSpPr txBox="1">
            <a:spLocks noGrp="1"/>
          </p:cNvSpPr>
          <p:nvPr>
            <p:ph type="title"/>
          </p:nvPr>
        </p:nvSpPr>
        <p:spPr>
          <a:xfrm>
            <a:off x="228600" y="152400"/>
            <a:ext cx="8456880" cy="6327758"/>
          </a:xfrm>
          <a:prstGeom prst="rect">
            <a:avLst/>
          </a:prstGeom>
        </p:spPr>
        <p:txBody>
          <a:bodyPr vert="horz" wrap="square" lIns="0" tIns="12065" rIns="0" bIns="0" rtlCol="0">
            <a:spAutoFit/>
          </a:bodyPr>
          <a:lstStyle/>
          <a:p>
            <a:r>
              <a:rPr lang="en-GB" sz="2000" b="1" dirty="0"/>
              <a:t>The case for </a:t>
            </a:r>
            <a:r>
              <a:rPr lang="en-GB" sz="2000" b="1" dirty="0" err="1"/>
              <a:t>Populonia’s</a:t>
            </a:r>
            <a:r>
              <a:rPr lang="en-GB" sz="2000" b="1" dirty="0"/>
              <a:t> “exceptionalism”, a sort of unusual and atypical “producer” society in the ancient world?</a:t>
            </a:r>
            <a:br>
              <a:rPr lang="en-GB" sz="2000" b="1" u="sng" spc="-10" dirty="0"/>
            </a:br>
            <a:br>
              <a:rPr lang="en-GB" sz="2000" b="1" u="sng" spc="-10" dirty="0"/>
            </a:br>
            <a:br>
              <a:rPr lang="en-GB" sz="1600" b="1" u="sng" spc="-10" dirty="0"/>
            </a:br>
            <a:r>
              <a:rPr lang="en-GB" sz="2000" spc="-10" dirty="0"/>
              <a:t>1) </a:t>
            </a:r>
            <a:r>
              <a:rPr lang="en-GB" sz="2000" dirty="0"/>
              <a:t>Etruscans constituted in many ways a “thalassocracy” (the Greek stereotype of Etruscan piracy) but did not traditionally build their cities near the sea and </a:t>
            </a:r>
            <a:r>
              <a:rPr lang="en-GB" sz="2000" dirty="0" err="1"/>
              <a:t>Populonia</a:t>
            </a:r>
            <a:r>
              <a:rPr lang="en-GB" sz="2000" dirty="0"/>
              <a:t> is in this respect unique </a:t>
            </a:r>
            <a:br>
              <a:rPr lang="en-GB" sz="2000" spc="-10" dirty="0"/>
            </a:br>
            <a:br>
              <a:rPr lang="en-GB" sz="2000" spc="-10" dirty="0"/>
            </a:br>
            <a:br>
              <a:rPr lang="en-GB" sz="2000" spc="-10" dirty="0"/>
            </a:br>
            <a:r>
              <a:rPr lang="en-GB" sz="2000" spc="-10" dirty="0"/>
              <a:t>2) </a:t>
            </a:r>
            <a:r>
              <a:rPr lang="en-GB" sz="2000" dirty="0"/>
              <a:t>The temporality of </a:t>
            </a:r>
            <a:r>
              <a:rPr lang="en-GB" sz="2000" dirty="0" err="1"/>
              <a:t>Populonia’s</a:t>
            </a:r>
            <a:r>
              <a:rPr lang="en-GB" sz="2000" dirty="0"/>
              <a:t> economic trend does not correspond to the traditional Etruscan pattern (</a:t>
            </a:r>
            <a:r>
              <a:rPr lang="en-GB" sz="2000" dirty="0" err="1"/>
              <a:t>Populonia</a:t>
            </a:r>
            <a:r>
              <a:rPr lang="en-GB" sz="2000" dirty="0"/>
              <a:t> does not seem to experience the crisis from the 5</a:t>
            </a:r>
            <a:r>
              <a:rPr lang="en-GB" sz="2000" baseline="30000" dirty="0"/>
              <a:t>th</a:t>
            </a:r>
            <a:r>
              <a:rPr lang="en-GB" sz="2000" dirty="0"/>
              <a:t> century evidenced in other Etruscan cities and in fact greatest economic development in the IV/III century (</a:t>
            </a:r>
            <a:r>
              <a:rPr lang="en-GB" sz="2000" dirty="0" err="1"/>
              <a:t>il</a:t>
            </a:r>
            <a:r>
              <a:rPr lang="en-GB" sz="2000" dirty="0"/>
              <a:t> mare </a:t>
            </a:r>
            <a:r>
              <a:rPr lang="en-GB" sz="2000" dirty="0" err="1"/>
              <a:t>degli</a:t>
            </a:r>
            <a:r>
              <a:rPr lang="en-GB" sz="2000" dirty="0"/>
              <a:t> </a:t>
            </a:r>
            <a:r>
              <a:rPr lang="en-GB" sz="2000" dirty="0" err="1"/>
              <a:t>etruschi</a:t>
            </a:r>
            <a:r>
              <a:rPr lang="en-GB" sz="2000" dirty="0"/>
              <a:t>, p.27)</a:t>
            </a:r>
            <a:br>
              <a:rPr lang="en-GB" sz="2000" dirty="0"/>
            </a:br>
            <a:br>
              <a:rPr lang="en-GB" sz="2000" spc="-10" dirty="0"/>
            </a:br>
            <a:br>
              <a:rPr lang="en-GB" sz="2000" spc="-10" dirty="0"/>
            </a:br>
            <a:r>
              <a:rPr lang="en-GB" sz="2000" spc="-10" dirty="0"/>
              <a:t>3) </a:t>
            </a:r>
            <a:r>
              <a:rPr lang="en-GB" sz="2000" dirty="0"/>
              <a:t>The (debated) place of </a:t>
            </a:r>
            <a:r>
              <a:rPr lang="en-GB" sz="2000" dirty="0" err="1"/>
              <a:t>Populonia</a:t>
            </a:r>
            <a:r>
              <a:rPr lang="en-GB" sz="2000" dirty="0"/>
              <a:t> in the Etruscan </a:t>
            </a:r>
            <a:r>
              <a:rPr lang="en-GB" sz="2000" dirty="0" err="1"/>
              <a:t>dodecapolis</a:t>
            </a:r>
            <a:br>
              <a:rPr lang="en-GB" sz="2000" dirty="0"/>
            </a:br>
            <a:br>
              <a:rPr lang="en-GB" sz="2000" dirty="0"/>
            </a:br>
            <a:br>
              <a:rPr lang="en-GB" sz="2000" dirty="0"/>
            </a:br>
            <a:r>
              <a:rPr lang="en-GB" sz="2000" dirty="0"/>
              <a:t>4) Sheer, almost “industrial”, scale of mining activities. For Barker (p.317), </a:t>
            </a:r>
            <a:r>
              <a:rPr lang="en-GB" sz="2000" dirty="0" err="1"/>
              <a:t>Populonia</a:t>
            </a:r>
            <a:r>
              <a:rPr lang="en-GB" sz="2000" dirty="0"/>
              <a:t> is “ancient Etruria’s centre of heavy industry” / </a:t>
            </a:r>
            <a:r>
              <a:rPr lang="en-GB" sz="2000" dirty="0" err="1"/>
              <a:t>Heurgon</a:t>
            </a:r>
            <a:r>
              <a:rPr lang="en-GB" sz="2000" dirty="0"/>
              <a:t>, p.152: le Pittsburgh de </a:t>
            </a:r>
            <a:r>
              <a:rPr lang="en-GB" sz="2000" dirty="0" err="1"/>
              <a:t>l’Antiquite</a:t>
            </a:r>
            <a:br>
              <a:rPr lang="en-GB" sz="2000" dirty="0"/>
            </a:br>
            <a:br>
              <a:rPr lang="en-GB" sz="2000" spc="-10" dirty="0"/>
            </a:br>
            <a:endParaRPr sz="2000" spc="-10" dirty="0"/>
          </a:p>
        </p:txBody>
      </p:sp>
    </p:spTree>
    <p:extLst>
      <p:ext uri="{BB962C8B-B14F-4D97-AF65-F5344CB8AC3E}">
        <p14:creationId xmlns:p14="http://schemas.microsoft.com/office/powerpoint/2010/main" val="30986324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hidden="1">
            <a:extLst>
              <a:ext uri="{FF2B5EF4-FFF2-40B4-BE49-F238E27FC236}">
                <a16:creationId xmlns:a16="http://schemas.microsoft.com/office/drawing/2014/main" id="{CADF08EA-B209-4A89-91E6-A65C1B3C97C7}"/>
              </a:ext>
            </a:extLst>
          </p:cNvPr>
          <p:cNvGraphicFramePr>
            <a:graphicFrameLocks noChangeAspect="1"/>
          </p:cNvGraphicFramePr>
          <p:nvPr>
            <p:custDataLst>
              <p:tags r:id="rId2"/>
            </p:custDataLst>
            <p:extLst>
              <p:ext uri="{D42A27DB-BD31-4B8C-83A1-F6EECF244321}">
                <p14:modId xmlns:p14="http://schemas.microsoft.com/office/powerpoint/2010/main" val="2425605269"/>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2154" name="think-cell Slide" r:id="rId5" imgW="395" imgH="396" progId="TCLayout.ActiveDocument.1">
                  <p:embed/>
                </p:oleObj>
              </mc:Choice>
              <mc:Fallback>
                <p:oleObj name="think-cell Slide" r:id="rId5" imgW="395" imgH="396" progId="TCLayout.ActiveDocument.1">
                  <p:embed/>
                  <p:pic>
                    <p:nvPicPr>
                      <p:cNvPr id="0" name=""/>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5" name="Rectangle 4" hidden="1">
            <a:extLst>
              <a:ext uri="{FF2B5EF4-FFF2-40B4-BE49-F238E27FC236}">
                <a16:creationId xmlns:a16="http://schemas.microsoft.com/office/drawing/2014/main" id="{D712449B-2D83-47F6-87CA-595A48C40C9B}"/>
              </a:ext>
            </a:extLst>
          </p:cNvPr>
          <p:cNvSpPr/>
          <p:nvPr>
            <p:custDataLst>
              <p:tags r:id="rId3"/>
            </p:custDataLst>
          </p:nvPr>
        </p:nvSpPr>
        <p:spPr>
          <a:xfrm>
            <a:off x="0" y="0"/>
            <a:ext cx="158750" cy="1587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none" lIns="0" tIns="0" rIns="0" bIns="0" numCol="1" spcCol="0" rtlCol="0" anchor="ctr" anchorCtr="0">
            <a:noAutofit/>
          </a:bodyPr>
          <a:lstStyle/>
          <a:p>
            <a:pPr algn="ctr"/>
            <a:endParaRPr lang="en-GB" dirty="0">
              <a:latin typeface="Calibri Light" panose="020F0302020204030204" pitchFamily="34" charset="0"/>
              <a:ea typeface="+mj-ea"/>
              <a:cs typeface="+mj-cs"/>
              <a:sym typeface="Calibri Light" panose="020F0302020204030204" pitchFamily="34" charset="0"/>
            </a:endParaRPr>
          </a:p>
        </p:txBody>
      </p:sp>
      <p:sp>
        <p:nvSpPr>
          <p:cNvPr id="2" name="Title 1">
            <a:extLst>
              <a:ext uri="{FF2B5EF4-FFF2-40B4-BE49-F238E27FC236}">
                <a16:creationId xmlns:a16="http://schemas.microsoft.com/office/drawing/2014/main" id="{53BE5DC0-7691-46C0-9B0C-2D85CE4D3230}"/>
              </a:ext>
            </a:extLst>
          </p:cNvPr>
          <p:cNvSpPr>
            <a:spLocks noGrp="1"/>
          </p:cNvSpPr>
          <p:nvPr>
            <p:ph type="ctrTitle"/>
          </p:nvPr>
        </p:nvSpPr>
        <p:spPr>
          <a:xfrm>
            <a:off x="685800" y="381000"/>
            <a:ext cx="7772400" cy="1717393"/>
          </a:xfrm>
        </p:spPr>
        <p:txBody>
          <a:bodyPr/>
          <a:lstStyle/>
          <a:p>
            <a:br>
              <a:rPr lang="en-GB" sz="1800" dirty="0"/>
            </a:br>
            <a:br>
              <a:rPr lang="en-GB" sz="1800" dirty="0"/>
            </a:br>
            <a:br>
              <a:rPr lang="en-GB" dirty="0"/>
            </a:br>
            <a:endParaRPr lang="en-GB" dirty="0"/>
          </a:p>
        </p:txBody>
      </p:sp>
      <p:pic>
        <p:nvPicPr>
          <p:cNvPr id="10" name="Picture 9">
            <a:extLst>
              <a:ext uri="{FF2B5EF4-FFF2-40B4-BE49-F238E27FC236}">
                <a16:creationId xmlns:a16="http://schemas.microsoft.com/office/drawing/2014/main" id="{79BBC44B-DE54-4C33-B2BB-4B51511279A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30240" y="1452061"/>
            <a:ext cx="7922880" cy="4940339"/>
          </a:xfrm>
          <a:prstGeom prst="rect">
            <a:avLst/>
          </a:prstGeom>
        </p:spPr>
      </p:pic>
      <p:sp>
        <p:nvSpPr>
          <p:cNvPr id="11" name="TextBox 10">
            <a:extLst>
              <a:ext uri="{FF2B5EF4-FFF2-40B4-BE49-F238E27FC236}">
                <a16:creationId xmlns:a16="http://schemas.microsoft.com/office/drawing/2014/main" id="{B5B7563C-1A3D-4081-B43C-1006B51444B5}"/>
              </a:ext>
            </a:extLst>
          </p:cNvPr>
          <p:cNvSpPr txBox="1"/>
          <p:nvPr/>
        </p:nvSpPr>
        <p:spPr>
          <a:xfrm>
            <a:off x="381000" y="177867"/>
            <a:ext cx="5643533" cy="923330"/>
          </a:xfrm>
          <a:prstGeom prst="rect">
            <a:avLst/>
          </a:prstGeom>
          <a:noFill/>
        </p:spPr>
        <p:txBody>
          <a:bodyPr wrap="none" rtlCol="0">
            <a:spAutoFit/>
          </a:bodyPr>
          <a:lstStyle/>
          <a:p>
            <a:r>
              <a:rPr lang="en-GB" dirty="0"/>
              <a:t>The “Pittsburgh of Antiquity” (</a:t>
            </a:r>
            <a:r>
              <a:rPr lang="en-GB" dirty="0" err="1"/>
              <a:t>Heurgon</a:t>
            </a:r>
            <a:r>
              <a:rPr lang="en-GB" dirty="0"/>
              <a:t>, p.152), </a:t>
            </a:r>
          </a:p>
          <a:p>
            <a:r>
              <a:rPr lang="en-GB" dirty="0"/>
              <a:t>“ancient Etruria’s centre of heavy industry” (Barker, p.317)</a:t>
            </a:r>
          </a:p>
          <a:p>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hidden="1">
            <a:extLst>
              <a:ext uri="{FF2B5EF4-FFF2-40B4-BE49-F238E27FC236}">
                <a16:creationId xmlns:a16="http://schemas.microsoft.com/office/drawing/2014/main" id="{D8340DE4-75AC-4BA4-B434-D6BC1B248C87}"/>
              </a:ext>
            </a:extLst>
          </p:cNvPr>
          <p:cNvGraphicFramePr>
            <a:graphicFrameLocks noChangeAspect="1"/>
          </p:cNvGraphicFramePr>
          <p:nvPr>
            <p:custDataLst>
              <p:tags r:id="rId2"/>
            </p:custDataLst>
            <p:extLst>
              <p:ext uri="{D42A27DB-BD31-4B8C-83A1-F6EECF244321}">
                <p14:modId xmlns:p14="http://schemas.microsoft.com/office/powerpoint/2010/main" val="97797866"/>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55383" name="think-cell Slide" r:id="rId4" imgW="395" imgH="396" progId="TCLayout.ActiveDocument.1">
                  <p:embed/>
                </p:oleObj>
              </mc:Choice>
              <mc:Fallback>
                <p:oleObj name="think-cell Slide" r:id="rId4" imgW="395" imgH="396" progId="TCLayout.ActiveDocument.1">
                  <p:embed/>
                  <p:pic>
                    <p:nvPicPr>
                      <p:cNvPr id="4" name="Object 3" hidden="1">
                        <a:extLst>
                          <a:ext uri="{FF2B5EF4-FFF2-40B4-BE49-F238E27FC236}">
                            <a16:creationId xmlns:a16="http://schemas.microsoft.com/office/drawing/2014/main" id="{D8340DE4-75AC-4BA4-B434-D6BC1B248C8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 name="object 2"/>
          <p:cNvSpPr txBox="1">
            <a:spLocks noGrp="1"/>
          </p:cNvSpPr>
          <p:nvPr>
            <p:ph type="title"/>
          </p:nvPr>
        </p:nvSpPr>
        <p:spPr>
          <a:xfrm>
            <a:off x="304800" y="865799"/>
            <a:ext cx="8456880" cy="1784976"/>
          </a:xfrm>
          <a:prstGeom prst="rect">
            <a:avLst/>
          </a:prstGeom>
        </p:spPr>
        <p:txBody>
          <a:bodyPr vert="horz" wrap="square" lIns="0" tIns="12065" rIns="0" bIns="0" rtlCol="0">
            <a:spAutoFit/>
          </a:bodyPr>
          <a:lstStyle/>
          <a:p>
            <a:pPr lvl="0"/>
            <a:r>
              <a:rPr lang="en-GB" sz="2000" b="1" u="sng" spc="-10" dirty="0" err="1"/>
              <a:t>Populonia</a:t>
            </a:r>
            <a:r>
              <a:rPr lang="en-GB" sz="2000" b="1" u="sng" spc="-10" dirty="0"/>
              <a:t>: a gift of Elba’s iron</a:t>
            </a:r>
            <a:br>
              <a:rPr lang="en-GB" sz="2000" b="1" u="sng" spc="-10" dirty="0"/>
            </a:br>
            <a:br>
              <a:rPr lang="en-GB" sz="1200" b="1" u="sng" spc="-10" dirty="0"/>
            </a:br>
            <a:br>
              <a:rPr lang="en-GB" sz="2000" b="1" u="sng" spc="-10" dirty="0"/>
            </a:br>
            <a:br>
              <a:rPr lang="en-GB" sz="1600" dirty="0"/>
            </a:br>
            <a:br>
              <a:rPr lang="en-GB" sz="1600" spc="-10" dirty="0"/>
            </a:br>
            <a:endParaRPr spc="-10" dirty="0"/>
          </a:p>
        </p:txBody>
      </p:sp>
      <p:pic>
        <p:nvPicPr>
          <p:cNvPr id="3" name="Picture 2">
            <a:extLst>
              <a:ext uri="{FF2B5EF4-FFF2-40B4-BE49-F238E27FC236}">
                <a16:creationId xmlns:a16="http://schemas.microsoft.com/office/drawing/2014/main" id="{B543F483-85E8-40F9-B414-AD0BD5A65FD5}"/>
              </a:ext>
            </a:extLst>
          </p:cNvPr>
          <p:cNvPicPr>
            <a:picLocks noChangeAspect="1"/>
          </p:cNvPicPr>
          <p:nvPr/>
        </p:nvPicPr>
        <p:blipFill>
          <a:blip r:embed="rId6"/>
          <a:stretch>
            <a:fillRect/>
          </a:stretch>
        </p:blipFill>
        <p:spPr>
          <a:xfrm>
            <a:off x="5029200" y="457200"/>
            <a:ext cx="3603048" cy="3584759"/>
          </a:xfrm>
          <a:prstGeom prst="rect">
            <a:avLst/>
          </a:prstGeom>
        </p:spPr>
      </p:pic>
      <p:pic>
        <p:nvPicPr>
          <p:cNvPr id="5" name="Picture 4">
            <a:extLst>
              <a:ext uri="{FF2B5EF4-FFF2-40B4-BE49-F238E27FC236}">
                <a16:creationId xmlns:a16="http://schemas.microsoft.com/office/drawing/2014/main" id="{6EE180DB-F661-48D0-867B-2CD0A0CBFAA1}"/>
              </a:ext>
            </a:extLst>
          </p:cNvPr>
          <p:cNvPicPr>
            <a:picLocks noChangeAspect="1"/>
          </p:cNvPicPr>
          <p:nvPr/>
        </p:nvPicPr>
        <p:blipFill>
          <a:blip r:embed="rId7"/>
          <a:stretch>
            <a:fillRect/>
          </a:stretch>
        </p:blipFill>
        <p:spPr>
          <a:xfrm>
            <a:off x="720025" y="1413000"/>
            <a:ext cx="3394776" cy="4032000"/>
          </a:xfrm>
          <a:prstGeom prst="rect">
            <a:avLst/>
          </a:prstGeom>
        </p:spPr>
      </p:pic>
    </p:spTree>
    <p:extLst>
      <p:ext uri="{BB962C8B-B14F-4D97-AF65-F5344CB8AC3E}">
        <p14:creationId xmlns:p14="http://schemas.microsoft.com/office/powerpoint/2010/main" val="24773282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hidden="1">
            <a:extLst>
              <a:ext uri="{FF2B5EF4-FFF2-40B4-BE49-F238E27FC236}">
                <a16:creationId xmlns:a16="http://schemas.microsoft.com/office/drawing/2014/main" id="{D8340DE4-75AC-4BA4-B434-D6BC1B248C87}"/>
              </a:ext>
            </a:extLst>
          </p:cNvPr>
          <p:cNvGraphicFramePr>
            <a:graphicFrameLocks noChangeAspect="1"/>
          </p:cNvGraphicFramePr>
          <p:nvPr>
            <p:custDataLst>
              <p:tags r:id="rId2"/>
            </p:custDataLst>
            <p:extLst>
              <p:ext uri="{D42A27DB-BD31-4B8C-83A1-F6EECF244321}">
                <p14:modId xmlns:p14="http://schemas.microsoft.com/office/powerpoint/2010/main" val="802763004"/>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67663" name="think-cell Slide" r:id="rId5" imgW="395" imgH="396" progId="TCLayout.ActiveDocument.1">
                  <p:embed/>
                </p:oleObj>
              </mc:Choice>
              <mc:Fallback>
                <p:oleObj name="think-cell Slide" r:id="rId5" imgW="395" imgH="396" progId="TCLayout.ActiveDocument.1">
                  <p:embed/>
                  <p:pic>
                    <p:nvPicPr>
                      <p:cNvPr id="4" name="Object 3" hidden="1">
                        <a:extLst>
                          <a:ext uri="{FF2B5EF4-FFF2-40B4-BE49-F238E27FC236}">
                            <a16:creationId xmlns:a16="http://schemas.microsoft.com/office/drawing/2014/main" id="{D8340DE4-75AC-4BA4-B434-D6BC1B248C87}"/>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2" name="object 2"/>
          <p:cNvSpPr txBox="1">
            <a:spLocks noGrp="1"/>
          </p:cNvSpPr>
          <p:nvPr>
            <p:ph type="title"/>
          </p:nvPr>
        </p:nvSpPr>
        <p:spPr>
          <a:xfrm>
            <a:off x="266700" y="304800"/>
            <a:ext cx="8456880" cy="1784976"/>
          </a:xfrm>
          <a:prstGeom prst="rect">
            <a:avLst/>
          </a:prstGeom>
        </p:spPr>
        <p:txBody>
          <a:bodyPr vert="horz" wrap="square" lIns="0" tIns="12065" rIns="0" bIns="0" rtlCol="0">
            <a:spAutoFit/>
          </a:bodyPr>
          <a:lstStyle/>
          <a:p>
            <a:pPr lvl="0"/>
            <a:r>
              <a:rPr lang="en-GB" sz="2000" b="1" u="sng" spc="-10" dirty="0" err="1"/>
              <a:t>Populonia’s</a:t>
            </a:r>
            <a:r>
              <a:rPr lang="en-GB" sz="2000" b="1" u="sng" spc="-10" dirty="0"/>
              <a:t> “</a:t>
            </a:r>
            <a:r>
              <a:rPr lang="en-GB" sz="2000" b="1" u="sng" spc="-10" dirty="0" err="1"/>
              <a:t>industriel</a:t>
            </a:r>
            <a:r>
              <a:rPr lang="en-GB" sz="2000" b="1" u="sng" spc="-10" dirty="0"/>
              <a:t> district”</a:t>
            </a:r>
            <a:br>
              <a:rPr lang="en-GB" sz="2000" b="1" u="sng" spc="-10" dirty="0"/>
            </a:br>
            <a:br>
              <a:rPr lang="en-GB" sz="1200" b="1" u="sng" spc="-10" dirty="0"/>
            </a:br>
            <a:br>
              <a:rPr lang="en-GB" sz="2000" b="1" u="sng" spc="-10" dirty="0"/>
            </a:br>
            <a:br>
              <a:rPr lang="en-GB" sz="1600" dirty="0"/>
            </a:br>
            <a:br>
              <a:rPr lang="en-GB" sz="1600" spc="-10" dirty="0"/>
            </a:br>
            <a:endParaRPr spc="-10" dirty="0"/>
          </a:p>
        </p:txBody>
      </p:sp>
      <p:pic>
        <p:nvPicPr>
          <p:cNvPr id="3" name="Picture 2">
            <a:extLst>
              <a:ext uri="{FF2B5EF4-FFF2-40B4-BE49-F238E27FC236}">
                <a16:creationId xmlns:a16="http://schemas.microsoft.com/office/drawing/2014/main" id="{7B3F9AEC-3655-4217-BD38-EE2FCA8DA3E7}"/>
              </a:ext>
            </a:extLst>
          </p:cNvPr>
          <p:cNvPicPr>
            <a:picLocks noChangeAspect="1"/>
          </p:cNvPicPr>
          <p:nvPr/>
        </p:nvPicPr>
        <p:blipFill>
          <a:blip r:embed="rId7"/>
          <a:stretch>
            <a:fillRect/>
          </a:stretch>
        </p:blipFill>
        <p:spPr>
          <a:xfrm>
            <a:off x="112980" y="762000"/>
            <a:ext cx="4305300" cy="2857500"/>
          </a:xfrm>
          <a:prstGeom prst="rect">
            <a:avLst/>
          </a:prstGeom>
        </p:spPr>
      </p:pic>
      <p:pic>
        <p:nvPicPr>
          <p:cNvPr id="5" name="Picture 4">
            <a:extLst>
              <a:ext uri="{FF2B5EF4-FFF2-40B4-BE49-F238E27FC236}">
                <a16:creationId xmlns:a16="http://schemas.microsoft.com/office/drawing/2014/main" id="{73330036-830E-4BE3-815C-D43E011AD4A5}"/>
              </a:ext>
            </a:extLst>
          </p:cNvPr>
          <p:cNvPicPr>
            <a:picLocks noChangeAspect="1"/>
          </p:cNvPicPr>
          <p:nvPr/>
        </p:nvPicPr>
        <p:blipFill>
          <a:blip r:embed="rId8"/>
          <a:stretch>
            <a:fillRect/>
          </a:stretch>
        </p:blipFill>
        <p:spPr>
          <a:xfrm>
            <a:off x="4572000" y="746760"/>
            <a:ext cx="4305300" cy="2857500"/>
          </a:xfrm>
          <a:prstGeom prst="rect">
            <a:avLst/>
          </a:prstGeom>
        </p:spPr>
      </p:pic>
      <p:pic>
        <p:nvPicPr>
          <p:cNvPr id="6" name="Picture 5">
            <a:extLst>
              <a:ext uri="{FF2B5EF4-FFF2-40B4-BE49-F238E27FC236}">
                <a16:creationId xmlns:a16="http://schemas.microsoft.com/office/drawing/2014/main" id="{450F6941-4811-4321-AD12-5D5985E21310}"/>
              </a:ext>
            </a:extLst>
          </p:cNvPr>
          <p:cNvPicPr>
            <a:picLocks noChangeAspect="1"/>
          </p:cNvPicPr>
          <p:nvPr/>
        </p:nvPicPr>
        <p:blipFill>
          <a:blip r:embed="rId9"/>
          <a:stretch>
            <a:fillRect/>
          </a:stretch>
        </p:blipFill>
        <p:spPr>
          <a:xfrm>
            <a:off x="112980" y="3695700"/>
            <a:ext cx="4305300" cy="2857500"/>
          </a:xfrm>
          <a:prstGeom prst="rect">
            <a:avLst/>
          </a:prstGeom>
        </p:spPr>
      </p:pic>
      <p:pic>
        <p:nvPicPr>
          <p:cNvPr id="8" name="Picture 7">
            <a:extLst>
              <a:ext uri="{FF2B5EF4-FFF2-40B4-BE49-F238E27FC236}">
                <a16:creationId xmlns:a16="http://schemas.microsoft.com/office/drawing/2014/main" id="{88BDBA59-F4D2-4FC0-A378-C5EC091EBFF9}"/>
              </a:ext>
            </a:extLst>
          </p:cNvPr>
          <p:cNvPicPr>
            <a:picLocks noChangeAspect="1"/>
          </p:cNvPicPr>
          <p:nvPr/>
        </p:nvPicPr>
        <p:blipFill>
          <a:blip r:embed="rId10"/>
          <a:stretch>
            <a:fillRect/>
          </a:stretch>
        </p:blipFill>
        <p:spPr>
          <a:xfrm>
            <a:off x="4572000" y="3695700"/>
            <a:ext cx="4305300" cy="2857500"/>
          </a:xfrm>
          <a:prstGeom prst="rect">
            <a:avLst/>
          </a:prstGeom>
        </p:spPr>
      </p:pic>
    </p:spTree>
    <p:extLst>
      <p:ext uri="{BB962C8B-B14F-4D97-AF65-F5344CB8AC3E}">
        <p14:creationId xmlns:p14="http://schemas.microsoft.com/office/powerpoint/2010/main" val="5810944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hidden="1">
            <a:extLst>
              <a:ext uri="{FF2B5EF4-FFF2-40B4-BE49-F238E27FC236}">
                <a16:creationId xmlns:a16="http://schemas.microsoft.com/office/drawing/2014/main" id="{D8340DE4-75AC-4BA4-B434-D6BC1B248C87}"/>
              </a:ext>
            </a:extLst>
          </p:cNvPr>
          <p:cNvGraphicFramePr>
            <a:graphicFrameLocks noChangeAspect="1"/>
          </p:cNvGraphicFramePr>
          <p:nvPr>
            <p:custDataLst>
              <p:tags r:id="rId2"/>
            </p:custDataLst>
            <p:extLst>
              <p:ext uri="{D42A27DB-BD31-4B8C-83A1-F6EECF244321}">
                <p14:modId xmlns:p14="http://schemas.microsoft.com/office/powerpoint/2010/main" val="3120465072"/>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79925" name="think-cell Slide" r:id="rId4" imgW="395" imgH="396" progId="TCLayout.ActiveDocument.1">
                  <p:embed/>
                </p:oleObj>
              </mc:Choice>
              <mc:Fallback>
                <p:oleObj name="think-cell Slide" r:id="rId4" imgW="395" imgH="396" progId="TCLayout.ActiveDocument.1">
                  <p:embed/>
                  <p:pic>
                    <p:nvPicPr>
                      <p:cNvPr id="4" name="Object 3" hidden="1">
                        <a:extLst>
                          <a:ext uri="{FF2B5EF4-FFF2-40B4-BE49-F238E27FC236}">
                            <a16:creationId xmlns:a16="http://schemas.microsoft.com/office/drawing/2014/main" id="{D8340DE4-75AC-4BA4-B434-D6BC1B248C8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 name="object 2"/>
          <p:cNvSpPr txBox="1">
            <a:spLocks noGrp="1"/>
          </p:cNvSpPr>
          <p:nvPr>
            <p:ph type="title"/>
          </p:nvPr>
        </p:nvSpPr>
        <p:spPr>
          <a:xfrm>
            <a:off x="228600" y="318701"/>
            <a:ext cx="8456880" cy="5275162"/>
          </a:xfrm>
          <a:prstGeom prst="rect">
            <a:avLst/>
          </a:prstGeom>
        </p:spPr>
        <p:txBody>
          <a:bodyPr vert="horz" wrap="square" lIns="0" tIns="12065" rIns="0" bIns="0" rtlCol="0">
            <a:spAutoFit/>
          </a:bodyPr>
          <a:lstStyle/>
          <a:p>
            <a:pPr lvl="0"/>
            <a:r>
              <a:rPr lang="en-GB" sz="2000" b="1" u="sng" spc="-10" dirty="0"/>
              <a:t>The organisation of </a:t>
            </a:r>
            <a:r>
              <a:rPr lang="en-GB" sz="2000" b="1" u="sng" spc="-10" dirty="0" err="1"/>
              <a:t>Populonia’s</a:t>
            </a:r>
            <a:r>
              <a:rPr lang="en-GB" sz="2000" b="1" u="sng" spc="-10" dirty="0"/>
              <a:t> iron-smelting activities</a:t>
            </a:r>
            <a:br>
              <a:rPr lang="en-GB" sz="2000" b="1" u="sng" spc="-10" dirty="0"/>
            </a:br>
            <a:br>
              <a:rPr lang="en-GB" sz="2000" b="1" u="sng" spc="-10" dirty="0"/>
            </a:br>
            <a:br>
              <a:rPr lang="en-GB" sz="2000" spc="-10" dirty="0"/>
            </a:br>
            <a:r>
              <a:rPr lang="en-GB" sz="2000" spc="-10" dirty="0"/>
              <a:t>Three hypotheses (</a:t>
            </a:r>
            <a:r>
              <a:rPr lang="en-GB" sz="2000" spc="-10" dirty="0" err="1"/>
              <a:t>Parodi</a:t>
            </a:r>
            <a:r>
              <a:rPr lang="en-GB" sz="2000" spc="-10" dirty="0"/>
              <a:t>, p.56):</a:t>
            </a:r>
            <a:br>
              <a:rPr lang="en-GB" sz="2000" spc="-10" dirty="0"/>
            </a:br>
            <a:br>
              <a:rPr lang="en-GB" sz="2000" spc="-10" dirty="0"/>
            </a:br>
            <a:r>
              <a:rPr lang="en-GB" sz="2000" spc="-10" dirty="0"/>
              <a:t>1) one single “firm” (possibly the “city” itself? ) employing the workers</a:t>
            </a:r>
            <a:br>
              <a:rPr lang="en-GB" sz="2000" spc="-10" dirty="0"/>
            </a:br>
            <a:br>
              <a:rPr lang="en-GB" sz="2000" spc="-10" dirty="0"/>
            </a:br>
            <a:r>
              <a:rPr lang="en-GB" sz="2000" spc="-10" dirty="0"/>
              <a:t>2) many entrepreneurs, owners of one or several ovens</a:t>
            </a:r>
            <a:br>
              <a:rPr lang="en-GB" sz="2000" spc="-10" dirty="0"/>
            </a:br>
            <a:br>
              <a:rPr lang="en-GB" sz="2000" spc="-10" dirty="0"/>
            </a:br>
            <a:r>
              <a:rPr lang="en-GB" sz="2000" spc="-10" dirty="0"/>
              <a:t>3) something in-between, with a mix of small and large firms / an ancient form of public-private partnership?</a:t>
            </a:r>
            <a:br>
              <a:rPr lang="en-GB" sz="1200" spc="-10" dirty="0"/>
            </a:br>
            <a:br>
              <a:rPr lang="en-GB" sz="2000" spc="-10" dirty="0"/>
            </a:br>
            <a:br>
              <a:rPr lang="en-GB" sz="2000" spc="-10" dirty="0"/>
            </a:br>
            <a:r>
              <a:rPr lang="en-GB" sz="2000" spc="-10" dirty="0"/>
              <a:t>-Labour / capital intensity</a:t>
            </a:r>
            <a:br>
              <a:rPr lang="en-GB" sz="2000" spc="-10" dirty="0"/>
            </a:br>
            <a:r>
              <a:rPr lang="en-GB" sz="2000" spc="-10" dirty="0"/>
              <a:t>-The question of slavery</a:t>
            </a:r>
            <a:br>
              <a:rPr lang="en-GB" sz="2000" spc="-10" dirty="0"/>
            </a:br>
            <a:br>
              <a:rPr lang="en-GB" sz="2000" spc="-10" dirty="0"/>
            </a:br>
            <a:br>
              <a:rPr lang="en-GB" sz="2000" spc="-10" dirty="0"/>
            </a:br>
            <a:br>
              <a:rPr lang="en-GB" sz="2000" spc="-10" dirty="0"/>
            </a:br>
            <a:r>
              <a:rPr lang="en-GB" sz="2000" spc="-10" dirty="0"/>
              <a:t>Comparison with the </a:t>
            </a:r>
            <a:r>
              <a:rPr lang="en-GB" sz="2000" spc="-10" dirty="0" err="1"/>
              <a:t>Laurion</a:t>
            </a:r>
            <a:r>
              <a:rPr lang="en-GB" sz="2000" spc="-10" dirty="0"/>
              <a:t> mines</a:t>
            </a:r>
            <a:endParaRPr spc="-10" dirty="0"/>
          </a:p>
        </p:txBody>
      </p:sp>
    </p:spTree>
    <p:extLst>
      <p:ext uri="{BB962C8B-B14F-4D97-AF65-F5344CB8AC3E}">
        <p14:creationId xmlns:p14="http://schemas.microsoft.com/office/powerpoint/2010/main" val="36516127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hidden="1">
            <a:extLst>
              <a:ext uri="{FF2B5EF4-FFF2-40B4-BE49-F238E27FC236}">
                <a16:creationId xmlns:a16="http://schemas.microsoft.com/office/drawing/2014/main" id="{D8340DE4-75AC-4BA4-B434-D6BC1B248C87}"/>
              </a:ext>
            </a:extLst>
          </p:cNvPr>
          <p:cNvGraphicFramePr>
            <a:graphicFrameLocks noChangeAspect="1"/>
          </p:cNvGraphicFramePr>
          <p:nvPr>
            <p:custDataLst>
              <p:tags r:id="rId2"/>
            </p:custDataLst>
            <p:extLst>
              <p:ext uri="{D42A27DB-BD31-4B8C-83A1-F6EECF244321}">
                <p14:modId xmlns:p14="http://schemas.microsoft.com/office/powerpoint/2010/main" val="3601263990"/>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57435" name="think-cell Slide" r:id="rId4" imgW="395" imgH="396" progId="TCLayout.ActiveDocument.1">
                  <p:embed/>
                </p:oleObj>
              </mc:Choice>
              <mc:Fallback>
                <p:oleObj name="think-cell Slide" r:id="rId4" imgW="395" imgH="396" progId="TCLayout.ActiveDocument.1">
                  <p:embed/>
                  <p:pic>
                    <p:nvPicPr>
                      <p:cNvPr id="4" name="Object 3" hidden="1">
                        <a:extLst>
                          <a:ext uri="{FF2B5EF4-FFF2-40B4-BE49-F238E27FC236}">
                            <a16:creationId xmlns:a16="http://schemas.microsoft.com/office/drawing/2014/main" id="{D8340DE4-75AC-4BA4-B434-D6BC1B248C8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 name="object 2"/>
          <p:cNvSpPr txBox="1">
            <a:spLocks noGrp="1"/>
          </p:cNvSpPr>
          <p:nvPr>
            <p:ph type="title"/>
          </p:nvPr>
        </p:nvSpPr>
        <p:spPr>
          <a:xfrm>
            <a:off x="457200" y="581701"/>
            <a:ext cx="8456880" cy="5275162"/>
          </a:xfrm>
          <a:prstGeom prst="rect">
            <a:avLst/>
          </a:prstGeom>
        </p:spPr>
        <p:txBody>
          <a:bodyPr vert="horz" wrap="square" lIns="0" tIns="12065" rIns="0" bIns="0" rtlCol="0">
            <a:spAutoFit/>
          </a:bodyPr>
          <a:lstStyle/>
          <a:p>
            <a:r>
              <a:rPr lang="en-GB" sz="2000" b="1" u="sng" spc="-10" dirty="0"/>
              <a:t>Reclaiming </a:t>
            </a:r>
            <a:r>
              <a:rPr lang="en-GB" sz="2000" b="1" u="sng" spc="-10" dirty="0" err="1"/>
              <a:t>Populonia</a:t>
            </a:r>
            <a:r>
              <a:rPr lang="en-GB" sz="2000" b="1" u="sng" spc="-10" dirty="0"/>
              <a:t> for theories of ancient economy?: looking at </a:t>
            </a:r>
            <a:r>
              <a:rPr lang="en-GB" sz="2000" b="1" u="sng" spc="-10" dirty="0" err="1"/>
              <a:t>Populonia</a:t>
            </a:r>
            <a:r>
              <a:rPr lang="en-GB" sz="2000" b="1" u="sng" spc="-10" dirty="0"/>
              <a:t> as a diverse and mixed economy beyond iron?</a:t>
            </a:r>
            <a:br>
              <a:rPr lang="en-GB" sz="2000" b="1" u="sng" spc="-10" dirty="0"/>
            </a:br>
            <a:br>
              <a:rPr lang="en-GB" sz="2000" b="1" u="sng" spc="-10" dirty="0"/>
            </a:br>
            <a:br>
              <a:rPr lang="en-GB" sz="2000" b="1" u="sng" spc="-10" dirty="0"/>
            </a:br>
            <a:r>
              <a:rPr lang="en-GB" sz="2000" b="1" u="sng" spc="-10" dirty="0"/>
              <a:t>-</a:t>
            </a:r>
            <a:r>
              <a:rPr lang="en-GB" sz="2000" spc="-10" dirty="0"/>
              <a:t>the chicken and egg problem: which comes first? The city or the economic development?</a:t>
            </a:r>
            <a:br>
              <a:rPr lang="en-GB" sz="2000" spc="-10" dirty="0"/>
            </a:br>
            <a:br>
              <a:rPr lang="en-GB" sz="2000" spc="-10" dirty="0"/>
            </a:br>
            <a:r>
              <a:rPr lang="en-GB" sz="2000" spc="-10" dirty="0"/>
              <a:t>Neo-institutional approach: acknowledging the role of institutions in laying the foundations of economic growth</a:t>
            </a:r>
            <a:br>
              <a:rPr lang="en-GB" sz="2000" spc="-10" dirty="0"/>
            </a:br>
            <a:br>
              <a:rPr lang="en-GB" sz="2000" spc="-10" dirty="0"/>
            </a:br>
            <a:r>
              <a:rPr lang="en-GB" sz="2000" spc="-10" dirty="0"/>
              <a:t>1) exploitation of non </a:t>
            </a:r>
            <a:r>
              <a:rPr lang="en-GB" sz="2000" spc="-10" dirty="0" err="1"/>
              <a:t>Elban</a:t>
            </a:r>
            <a:r>
              <a:rPr lang="en-GB" sz="2000" spc="-10" dirty="0"/>
              <a:t> mineral resources (bronze and copper from </a:t>
            </a:r>
            <a:r>
              <a:rPr lang="en-GB" sz="2000" spc="-10" dirty="0" err="1"/>
              <a:t>Campiglia’s</a:t>
            </a:r>
            <a:r>
              <a:rPr lang="en-GB" sz="2000" spc="-10" dirty="0"/>
              <a:t> metalliferous hills: </a:t>
            </a:r>
            <a:r>
              <a:rPr lang="en-GB" sz="2000" spc="-10" dirty="0" err="1"/>
              <a:t>IXth-VIIth</a:t>
            </a:r>
            <a:r>
              <a:rPr lang="en-GB" sz="2000" spc="-10" dirty="0"/>
              <a:t> century BC)</a:t>
            </a:r>
            <a:br>
              <a:rPr lang="en-GB" sz="2000" spc="-10" dirty="0"/>
            </a:br>
            <a:br>
              <a:rPr lang="en-GB" sz="2000" b="1" u="sng" spc="-10" dirty="0"/>
            </a:br>
            <a:r>
              <a:rPr lang="en-GB" sz="2000" spc="-10" dirty="0"/>
              <a:t>2) evidence of a polis’ urban planning / infrastructure</a:t>
            </a:r>
            <a:br>
              <a:rPr lang="en-GB" sz="2000" spc="-10" dirty="0"/>
            </a:br>
            <a:br>
              <a:rPr lang="en-GB" sz="2000" spc="-10" dirty="0"/>
            </a:br>
            <a:r>
              <a:rPr lang="en-GB" sz="2000" spc="-10" dirty="0"/>
              <a:t>	“sacred” area </a:t>
            </a:r>
            <a:br>
              <a:rPr lang="en-GB" sz="2000" spc="-10" dirty="0"/>
            </a:br>
            <a:r>
              <a:rPr lang="en-GB" sz="2000" spc="-10" dirty="0"/>
              <a:t>	roads</a:t>
            </a:r>
            <a:br>
              <a:rPr lang="en-GB" sz="2000" spc="-10" dirty="0"/>
            </a:br>
            <a:r>
              <a:rPr lang="en-GB" sz="2000" spc="-10" dirty="0"/>
              <a:t>	but also…</a:t>
            </a:r>
            <a:br>
              <a:rPr lang="en-GB" sz="2000" spc="-10" dirty="0"/>
            </a:br>
            <a:r>
              <a:rPr lang="en-GB" sz="2000" spc="-10" dirty="0"/>
              <a:t>	</a:t>
            </a:r>
            <a:endParaRPr spc="-10" dirty="0"/>
          </a:p>
        </p:txBody>
      </p:sp>
    </p:spTree>
    <p:extLst>
      <p:ext uri="{BB962C8B-B14F-4D97-AF65-F5344CB8AC3E}">
        <p14:creationId xmlns:p14="http://schemas.microsoft.com/office/powerpoint/2010/main" val="25868091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hidden="1">
            <a:extLst>
              <a:ext uri="{FF2B5EF4-FFF2-40B4-BE49-F238E27FC236}">
                <a16:creationId xmlns:a16="http://schemas.microsoft.com/office/drawing/2014/main" id="{D8340DE4-75AC-4BA4-B434-D6BC1B248C87}"/>
              </a:ext>
            </a:extLst>
          </p:cNvPr>
          <p:cNvGraphicFramePr>
            <a:graphicFrameLocks noChangeAspect="1"/>
          </p:cNvGraphicFramePr>
          <p:nvPr>
            <p:custDataLst>
              <p:tags r:id="rId2"/>
            </p:custDataLst>
            <p:extLst>
              <p:ext uri="{D42A27DB-BD31-4B8C-83A1-F6EECF244321}">
                <p14:modId xmlns:p14="http://schemas.microsoft.com/office/powerpoint/2010/main" val="28078555"/>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68689" name="think-cell Slide" r:id="rId4" imgW="395" imgH="396" progId="TCLayout.ActiveDocument.1">
                  <p:embed/>
                </p:oleObj>
              </mc:Choice>
              <mc:Fallback>
                <p:oleObj name="think-cell Slide" r:id="rId4" imgW="395" imgH="396" progId="TCLayout.ActiveDocument.1">
                  <p:embed/>
                  <p:pic>
                    <p:nvPicPr>
                      <p:cNvPr id="4" name="Object 3" hidden="1">
                        <a:extLst>
                          <a:ext uri="{FF2B5EF4-FFF2-40B4-BE49-F238E27FC236}">
                            <a16:creationId xmlns:a16="http://schemas.microsoft.com/office/drawing/2014/main" id="{D8340DE4-75AC-4BA4-B434-D6BC1B248C8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 name="object 2"/>
          <p:cNvSpPr txBox="1">
            <a:spLocks noGrp="1"/>
          </p:cNvSpPr>
          <p:nvPr>
            <p:ph type="title"/>
          </p:nvPr>
        </p:nvSpPr>
        <p:spPr>
          <a:xfrm>
            <a:off x="343560" y="1073495"/>
            <a:ext cx="8456880" cy="2283574"/>
          </a:xfrm>
          <a:prstGeom prst="rect">
            <a:avLst/>
          </a:prstGeom>
        </p:spPr>
        <p:txBody>
          <a:bodyPr vert="horz" wrap="square" lIns="0" tIns="12065" rIns="0" bIns="0" rtlCol="0">
            <a:spAutoFit/>
          </a:bodyPr>
          <a:lstStyle/>
          <a:p>
            <a:br>
              <a:rPr lang="en-GB" sz="2000" b="1" u="sng" spc="-10" dirty="0"/>
            </a:br>
            <a:br>
              <a:rPr lang="en-GB" sz="2000" b="1" u="sng" spc="-10" dirty="0"/>
            </a:br>
            <a:br>
              <a:rPr lang="en-GB" sz="2000" b="1" u="sng" spc="-10" dirty="0"/>
            </a:br>
            <a:br>
              <a:rPr lang="en-GB" sz="2000" b="1" u="sng" spc="-10" dirty="0"/>
            </a:br>
            <a:br>
              <a:rPr lang="en-GB" sz="2000" b="1" u="sng" spc="-10" dirty="0"/>
            </a:br>
            <a:br>
              <a:rPr lang="en-GB" sz="2000" b="1" u="sng" spc="-10" dirty="0"/>
            </a:br>
            <a:endParaRPr spc="-10" dirty="0"/>
          </a:p>
        </p:txBody>
      </p:sp>
      <p:pic>
        <p:nvPicPr>
          <p:cNvPr id="7" name="Picture 6">
            <a:extLst>
              <a:ext uri="{FF2B5EF4-FFF2-40B4-BE49-F238E27FC236}">
                <a16:creationId xmlns:a16="http://schemas.microsoft.com/office/drawing/2014/main" id="{A37B9723-BA6D-48B0-B61E-33F3C7E3D58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657560" y="1701069"/>
            <a:ext cx="4416000" cy="3312000"/>
          </a:xfrm>
          <a:prstGeom prst="rect">
            <a:avLst/>
          </a:prstGeom>
        </p:spPr>
      </p:pic>
      <p:pic>
        <p:nvPicPr>
          <p:cNvPr id="9" name="Picture 8">
            <a:extLst>
              <a:ext uri="{FF2B5EF4-FFF2-40B4-BE49-F238E27FC236}">
                <a16:creationId xmlns:a16="http://schemas.microsoft.com/office/drawing/2014/main" id="{88F36423-9C6B-4041-8A9C-ADA8F295B90E}"/>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rot="5400000">
            <a:off x="-235560" y="1879200"/>
            <a:ext cx="5280000" cy="3960000"/>
          </a:xfrm>
          <a:prstGeom prst="rect">
            <a:avLst/>
          </a:prstGeom>
        </p:spPr>
      </p:pic>
      <p:sp>
        <p:nvSpPr>
          <p:cNvPr id="8" name="TextBox 7">
            <a:extLst>
              <a:ext uri="{FF2B5EF4-FFF2-40B4-BE49-F238E27FC236}">
                <a16:creationId xmlns:a16="http://schemas.microsoft.com/office/drawing/2014/main" id="{A6BBF4C7-B7CE-4845-BD69-B86468317A94}"/>
              </a:ext>
            </a:extLst>
          </p:cNvPr>
          <p:cNvSpPr txBox="1"/>
          <p:nvPr/>
        </p:nvSpPr>
        <p:spPr>
          <a:xfrm>
            <a:off x="460000" y="354312"/>
            <a:ext cx="4187400" cy="646331"/>
          </a:xfrm>
          <a:prstGeom prst="rect">
            <a:avLst/>
          </a:prstGeom>
          <a:noFill/>
        </p:spPr>
        <p:txBody>
          <a:bodyPr wrap="square" rtlCol="0">
            <a:spAutoFit/>
          </a:bodyPr>
          <a:lstStyle/>
          <a:p>
            <a:r>
              <a:rPr lang="en-GB" dirty="0"/>
              <a:t>The “king’s house” and the “brindisi”: evidence of a foundation rite (</a:t>
            </a:r>
            <a:r>
              <a:rPr lang="en-GB" dirty="0" err="1"/>
              <a:t>VIIth</a:t>
            </a:r>
            <a:r>
              <a:rPr lang="en-GB" dirty="0"/>
              <a:t> BC) ?</a:t>
            </a:r>
          </a:p>
        </p:txBody>
      </p:sp>
    </p:spTree>
    <p:extLst>
      <p:ext uri="{BB962C8B-B14F-4D97-AF65-F5344CB8AC3E}">
        <p14:creationId xmlns:p14="http://schemas.microsoft.com/office/powerpoint/2010/main" val="22383229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hidden="1">
            <a:extLst>
              <a:ext uri="{FF2B5EF4-FFF2-40B4-BE49-F238E27FC236}">
                <a16:creationId xmlns:a16="http://schemas.microsoft.com/office/drawing/2014/main" id="{13B60B74-2E0B-4F01-896F-730DB030A0B3}"/>
              </a:ext>
            </a:extLst>
          </p:cNvPr>
          <p:cNvGraphicFramePr>
            <a:graphicFrameLocks noChangeAspect="1"/>
          </p:cNvGraphicFramePr>
          <p:nvPr>
            <p:custDataLst>
              <p:tags r:id="rId2"/>
            </p:custDataLst>
            <p:extLst>
              <p:ext uri="{D42A27DB-BD31-4B8C-83A1-F6EECF244321}">
                <p14:modId xmlns:p14="http://schemas.microsoft.com/office/powerpoint/2010/main" val="1914623107"/>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82984" name="think-cell Slide" r:id="rId5" imgW="395" imgH="396" progId="TCLayout.ActiveDocument.1">
                  <p:embed/>
                </p:oleObj>
              </mc:Choice>
              <mc:Fallback>
                <p:oleObj name="think-cell Slide" r:id="rId5" imgW="395" imgH="396" progId="TCLayout.ActiveDocument.1">
                  <p:embed/>
                  <p:pic>
                    <p:nvPicPr>
                      <p:cNvPr id="0" name=""/>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5" name="Rectangle 4" hidden="1">
            <a:extLst>
              <a:ext uri="{FF2B5EF4-FFF2-40B4-BE49-F238E27FC236}">
                <a16:creationId xmlns:a16="http://schemas.microsoft.com/office/drawing/2014/main" id="{E7643BC8-3EA9-46C1-B07D-D3207F11398C}"/>
              </a:ext>
            </a:extLst>
          </p:cNvPr>
          <p:cNvSpPr/>
          <p:nvPr>
            <p:custDataLst>
              <p:tags r:id="rId3"/>
            </p:custDataLst>
          </p:nvPr>
        </p:nvSpPr>
        <p:spPr>
          <a:xfrm>
            <a:off x="0" y="0"/>
            <a:ext cx="158750" cy="1587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none" lIns="0" tIns="0" rIns="0" bIns="0" numCol="1" spcCol="0" rtlCol="0" anchor="ctr" anchorCtr="0">
            <a:noAutofit/>
          </a:bodyPr>
          <a:lstStyle/>
          <a:p>
            <a:pPr algn="ctr"/>
            <a:endParaRPr lang="en-GB" sz="2000" dirty="0">
              <a:latin typeface="Calibri Light" panose="020F0302020204030204" pitchFamily="34" charset="0"/>
              <a:ea typeface="+mj-ea"/>
              <a:cs typeface="+mj-cs"/>
              <a:sym typeface="Calibri Light" panose="020F0302020204030204" pitchFamily="34" charset="0"/>
            </a:endParaRPr>
          </a:p>
        </p:txBody>
      </p:sp>
      <p:sp>
        <p:nvSpPr>
          <p:cNvPr id="2" name="Title 1">
            <a:extLst>
              <a:ext uri="{FF2B5EF4-FFF2-40B4-BE49-F238E27FC236}">
                <a16:creationId xmlns:a16="http://schemas.microsoft.com/office/drawing/2014/main" id="{A9E1E0B9-4959-4702-9807-707EC7DF986F}"/>
              </a:ext>
            </a:extLst>
          </p:cNvPr>
          <p:cNvSpPr>
            <a:spLocks noGrp="1"/>
          </p:cNvSpPr>
          <p:nvPr>
            <p:ph type="title"/>
          </p:nvPr>
        </p:nvSpPr>
        <p:spPr>
          <a:xfrm>
            <a:off x="628650" y="365127"/>
            <a:ext cx="7886700" cy="549274"/>
          </a:xfrm>
        </p:spPr>
        <p:txBody>
          <a:bodyPr>
            <a:normAutofit/>
          </a:bodyPr>
          <a:lstStyle/>
          <a:p>
            <a:r>
              <a:rPr lang="en-GB" sz="2000" dirty="0"/>
              <a:t>The hilltop fortresses</a:t>
            </a:r>
          </a:p>
        </p:txBody>
      </p:sp>
      <p:pic>
        <p:nvPicPr>
          <p:cNvPr id="10" name="Content Placeholder 9">
            <a:extLst>
              <a:ext uri="{FF2B5EF4-FFF2-40B4-BE49-F238E27FC236}">
                <a16:creationId xmlns:a16="http://schemas.microsoft.com/office/drawing/2014/main" id="{9613CA61-0546-4408-9027-F7076C07B034}"/>
              </a:ext>
            </a:extLst>
          </p:cNvPr>
          <p:cNvPicPr>
            <a:picLocks noGrp="1" noChangeAspect="1"/>
          </p:cNvPicPr>
          <p:nvPr>
            <p:ph idx="1"/>
          </p:nvPr>
        </p:nvPicPr>
        <p:blipFill>
          <a:blip r:embed="rId7"/>
          <a:stretch>
            <a:fillRect/>
          </a:stretch>
        </p:blipFill>
        <p:spPr>
          <a:xfrm>
            <a:off x="457200" y="914401"/>
            <a:ext cx="7780336" cy="5328000"/>
          </a:xfrm>
          <a:prstGeom prst="rect">
            <a:avLst/>
          </a:prstGeom>
        </p:spPr>
      </p:pic>
    </p:spTree>
    <p:extLst>
      <p:ext uri="{BB962C8B-B14F-4D97-AF65-F5344CB8AC3E}">
        <p14:creationId xmlns:p14="http://schemas.microsoft.com/office/powerpoint/2010/main" val="14389096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hidden="1">
            <a:extLst>
              <a:ext uri="{FF2B5EF4-FFF2-40B4-BE49-F238E27FC236}">
                <a16:creationId xmlns:a16="http://schemas.microsoft.com/office/drawing/2014/main" id="{D8340DE4-75AC-4BA4-B434-D6BC1B248C87}"/>
              </a:ext>
            </a:extLst>
          </p:cNvPr>
          <p:cNvGraphicFramePr>
            <a:graphicFrameLocks noChangeAspect="1"/>
          </p:cNvGraphicFramePr>
          <p:nvPr>
            <p:custDataLst>
              <p:tags r:id="rId2"/>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71760" name="think-cell Slide" r:id="rId4" imgW="395" imgH="396" progId="TCLayout.ActiveDocument.1">
                  <p:embed/>
                </p:oleObj>
              </mc:Choice>
              <mc:Fallback>
                <p:oleObj name="think-cell Slide" r:id="rId4" imgW="395" imgH="396" progId="TCLayout.ActiveDocument.1">
                  <p:embed/>
                  <p:pic>
                    <p:nvPicPr>
                      <p:cNvPr id="4" name="Object 3" hidden="1">
                        <a:extLst>
                          <a:ext uri="{FF2B5EF4-FFF2-40B4-BE49-F238E27FC236}">
                            <a16:creationId xmlns:a16="http://schemas.microsoft.com/office/drawing/2014/main" id="{D8340DE4-75AC-4BA4-B434-D6BC1B248C8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 name="object 2"/>
          <p:cNvSpPr txBox="1">
            <a:spLocks noGrp="1"/>
          </p:cNvSpPr>
          <p:nvPr>
            <p:ph type="title"/>
          </p:nvPr>
        </p:nvSpPr>
        <p:spPr>
          <a:xfrm>
            <a:off x="343560" y="1073495"/>
            <a:ext cx="8456880" cy="2283574"/>
          </a:xfrm>
          <a:prstGeom prst="rect">
            <a:avLst/>
          </a:prstGeom>
        </p:spPr>
        <p:txBody>
          <a:bodyPr vert="horz" wrap="square" lIns="0" tIns="12065" rIns="0" bIns="0" rtlCol="0">
            <a:spAutoFit/>
          </a:bodyPr>
          <a:lstStyle/>
          <a:p>
            <a:br>
              <a:rPr lang="en-GB" sz="2000" b="1" u="sng" spc="-10" dirty="0"/>
            </a:br>
            <a:br>
              <a:rPr lang="en-GB" sz="2000" b="1" u="sng" spc="-10" dirty="0"/>
            </a:br>
            <a:br>
              <a:rPr lang="en-GB" sz="2000" b="1" u="sng" spc="-10" dirty="0"/>
            </a:br>
            <a:br>
              <a:rPr lang="en-GB" sz="2000" b="1" u="sng" spc="-10" dirty="0"/>
            </a:br>
            <a:br>
              <a:rPr lang="en-GB" sz="2000" b="1" u="sng" spc="-10" dirty="0"/>
            </a:br>
            <a:br>
              <a:rPr lang="en-GB" sz="2000" b="1" u="sng" spc="-10" dirty="0"/>
            </a:br>
            <a:endParaRPr spc="-10" dirty="0"/>
          </a:p>
        </p:txBody>
      </p:sp>
      <p:pic>
        <p:nvPicPr>
          <p:cNvPr id="5" name="Picture 4">
            <a:extLst>
              <a:ext uri="{FF2B5EF4-FFF2-40B4-BE49-F238E27FC236}">
                <a16:creationId xmlns:a16="http://schemas.microsoft.com/office/drawing/2014/main" id="{45016347-7309-4A39-BCE7-D5A62DF6C1AC}"/>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rot="5400000">
            <a:off x="5486576" y="2217450"/>
            <a:ext cx="3888000" cy="2916000"/>
          </a:xfrm>
          <a:prstGeom prst="rect">
            <a:avLst/>
          </a:prstGeom>
        </p:spPr>
      </p:pic>
      <p:sp>
        <p:nvSpPr>
          <p:cNvPr id="3" name="TextBox 2">
            <a:extLst>
              <a:ext uri="{FF2B5EF4-FFF2-40B4-BE49-F238E27FC236}">
                <a16:creationId xmlns:a16="http://schemas.microsoft.com/office/drawing/2014/main" id="{C14CA85B-BCD8-47F9-A8B1-4794FC74AD69}"/>
              </a:ext>
            </a:extLst>
          </p:cNvPr>
          <p:cNvSpPr txBox="1"/>
          <p:nvPr/>
        </p:nvSpPr>
        <p:spPr>
          <a:xfrm>
            <a:off x="656400" y="650149"/>
            <a:ext cx="2848800" cy="461665"/>
          </a:xfrm>
          <a:prstGeom prst="rect">
            <a:avLst/>
          </a:prstGeom>
          <a:noFill/>
        </p:spPr>
        <p:txBody>
          <a:bodyPr wrap="square" rtlCol="0">
            <a:spAutoFit/>
          </a:bodyPr>
          <a:lstStyle/>
          <a:p>
            <a:r>
              <a:rPr lang="en-GB" sz="2400" dirty="0"/>
              <a:t>The city walls</a:t>
            </a:r>
          </a:p>
        </p:txBody>
      </p:sp>
      <p:pic>
        <p:nvPicPr>
          <p:cNvPr id="6" name="Picture 5">
            <a:extLst>
              <a:ext uri="{FF2B5EF4-FFF2-40B4-BE49-F238E27FC236}">
                <a16:creationId xmlns:a16="http://schemas.microsoft.com/office/drawing/2014/main" id="{444DE676-F1B1-4489-AB6A-644ECC4BD902}"/>
              </a:ext>
            </a:extLst>
          </p:cNvPr>
          <p:cNvPicPr>
            <a:picLocks noChangeAspect="1"/>
          </p:cNvPicPr>
          <p:nvPr/>
        </p:nvPicPr>
        <p:blipFill>
          <a:blip r:embed="rId7"/>
          <a:stretch>
            <a:fillRect/>
          </a:stretch>
        </p:blipFill>
        <p:spPr>
          <a:xfrm>
            <a:off x="172123" y="1875890"/>
            <a:ext cx="5629016" cy="3708000"/>
          </a:xfrm>
          <a:prstGeom prst="rect">
            <a:avLst/>
          </a:prstGeom>
        </p:spPr>
      </p:pic>
    </p:spTree>
    <p:extLst>
      <p:ext uri="{BB962C8B-B14F-4D97-AF65-F5344CB8AC3E}">
        <p14:creationId xmlns:p14="http://schemas.microsoft.com/office/powerpoint/2010/main" val="3395747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hidden="1">
            <a:extLst>
              <a:ext uri="{FF2B5EF4-FFF2-40B4-BE49-F238E27FC236}">
                <a16:creationId xmlns:a16="http://schemas.microsoft.com/office/drawing/2014/main" id="{D8340DE4-75AC-4BA4-B434-D6BC1B248C87}"/>
              </a:ext>
            </a:extLst>
          </p:cNvPr>
          <p:cNvGraphicFramePr>
            <a:graphicFrameLocks noChangeAspect="1"/>
          </p:cNvGraphicFramePr>
          <p:nvPr>
            <p:custDataLst>
              <p:tags r:id="rId2"/>
            </p:custDataLst>
            <p:extLst>
              <p:ext uri="{D42A27DB-BD31-4B8C-83A1-F6EECF244321}">
                <p14:modId xmlns:p14="http://schemas.microsoft.com/office/powerpoint/2010/main" val="1308621429"/>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84007" name="think-cell Slide" r:id="rId4" imgW="395" imgH="396" progId="TCLayout.ActiveDocument.1">
                  <p:embed/>
                </p:oleObj>
              </mc:Choice>
              <mc:Fallback>
                <p:oleObj name="think-cell Slide" r:id="rId4" imgW="395" imgH="396" progId="TCLayout.ActiveDocument.1">
                  <p:embed/>
                  <p:pic>
                    <p:nvPicPr>
                      <p:cNvPr id="4" name="Object 3" hidden="1">
                        <a:extLst>
                          <a:ext uri="{FF2B5EF4-FFF2-40B4-BE49-F238E27FC236}">
                            <a16:creationId xmlns:a16="http://schemas.microsoft.com/office/drawing/2014/main" id="{D8340DE4-75AC-4BA4-B434-D6BC1B248C8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 name="object 2"/>
          <p:cNvSpPr txBox="1">
            <a:spLocks noGrp="1"/>
          </p:cNvSpPr>
          <p:nvPr>
            <p:ph type="title"/>
          </p:nvPr>
        </p:nvSpPr>
        <p:spPr>
          <a:xfrm>
            <a:off x="415202" y="314429"/>
            <a:ext cx="8456880" cy="3114571"/>
          </a:xfrm>
          <a:prstGeom prst="rect">
            <a:avLst/>
          </a:prstGeom>
        </p:spPr>
        <p:txBody>
          <a:bodyPr vert="horz" wrap="square" lIns="0" tIns="12065" rIns="0" bIns="0" rtlCol="0">
            <a:spAutoFit/>
          </a:bodyPr>
          <a:lstStyle/>
          <a:p>
            <a:r>
              <a:rPr lang="en-GB" sz="2000" b="1" spc="-10" dirty="0"/>
              <a:t>The harbour</a:t>
            </a:r>
            <a:br>
              <a:rPr lang="en-GB" sz="2000" spc="-10" dirty="0"/>
            </a:br>
            <a:br>
              <a:rPr lang="en-GB" sz="2000" spc="-10" dirty="0"/>
            </a:br>
            <a:br>
              <a:rPr lang="en-GB" sz="2000" b="1" u="sng" spc="-10" dirty="0"/>
            </a:br>
            <a:br>
              <a:rPr lang="en-GB" sz="2000" b="1" u="sng" spc="-10" dirty="0"/>
            </a:br>
            <a:br>
              <a:rPr lang="en-GB" sz="2000" b="1" u="sng" spc="-10" dirty="0"/>
            </a:br>
            <a:br>
              <a:rPr lang="en-GB" sz="2000" b="1" u="sng" spc="-10" dirty="0"/>
            </a:br>
            <a:br>
              <a:rPr lang="en-GB" sz="2000" b="1" u="sng" spc="-10" dirty="0"/>
            </a:br>
            <a:br>
              <a:rPr lang="en-GB" sz="2000" b="1" u="sng" spc="-10" dirty="0"/>
            </a:br>
            <a:br>
              <a:rPr lang="en-GB" sz="2000" b="1" u="sng" spc="-10" dirty="0"/>
            </a:br>
            <a:endParaRPr spc="-10" dirty="0"/>
          </a:p>
        </p:txBody>
      </p:sp>
      <p:pic>
        <p:nvPicPr>
          <p:cNvPr id="5" name="Picture 4">
            <a:extLst>
              <a:ext uri="{FF2B5EF4-FFF2-40B4-BE49-F238E27FC236}">
                <a16:creationId xmlns:a16="http://schemas.microsoft.com/office/drawing/2014/main" id="{E1F119E9-FEEF-4D18-BFBF-BABD2F7FDA9D}"/>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rot="5400000">
            <a:off x="4082400" y="1643979"/>
            <a:ext cx="5136000" cy="3852000"/>
          </a:xfrm>
          <a:prstGeom prst="rect">
            <a:avLst/>
          </a:prstGeom>
        </p:spPr>
      </p:pic>
      <p:pic>
        <p:nvPicPr>
          <p:cNvPr id="7" name="Picture 6">
            <a:extLst>
              <a:ext uri="{FF2B5EF4-FFF2-40B4-BE49-F238E27FC236}">
                <a16:creationId xmlns:a16="http://schemas.microsoft.com/office/drawing/2014/main" id="{3BA8FE70-7B4F-498A-B31C-835965C98953}"/>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rot="5400000">
            <a:off x="-161640" y="1571979"/>
            <a:ext cx="5328000" cy="3996000"/>
          </a:xfrm>
          <a:prstGeom prst="rect">
            <a:avLst/>
          </a:prstGeom>
        </p:spPr>
      </p:pic>
    </p:spTree>
    <p:extLst>
      <p:ext uri="{BB962C8B-B14F-4D97-AF65-F5344CB8AC3E}">
        <p14:creationId xmlns:p14="http://schemas.microsoft.com/office/powerpoint/2010/main" val="33712620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hidden="1">
            <a:extLst>
              <a:ext uri="{FF2B5EF4-FFF2-40B4-BE49-F238E27FC236}">
                <a16:creationId xmlns:a16="http://schemas.microsoft.com/office/drawing/2014/main" id="{D8340DE4-75AC-4BA4-B434-D6BC1B248C87}"/>
              </a:ext>
            </a:extLst>
          </p:cNvPr>
          <p:cNvGraphicFramePr>
            <a:graphicFrameLocks noChangeAspect="1"/>
          </p:cNvGraphicFramePr>
          <p:nvPr>
            <p:custDataLst>
              <p:tags r:id="rId2"/>
            </p:custDataLst>
            <p:extLst>
              <p:ext uri="{D42A27DB-BD31-4B8C-83A1-F6EECF244321}">
                <p14:modId xmlns:p14="http://schemas.microsoft.com/office/powerpoint/2010/main" val="3082235342"/>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76865" name="think-cell Slide" r:id="rId4" imgW="395" imgH="396" progId="TCLayout.ActiveDocument.1">
                  <p:embed/>
                </p:oleObj>
              </mc:Choice>
              <mc:Fallback>
                <p:oleObj name="think-cell Slide" r:id="rId4" imgW="395" imgH="396" progId="TCLayout.ActiveDocument.1">
                  <p:embed/>
                  <p:pic>
                    <p:nvPicPr>
                      <p:cNvPr id="4" name="Object 3" hidden="1">
                        <a:extLst>
                          <a:ext uri="{FF2B5EF4-FFF2-40B4-BE49-F238E27FC236}">
                            <a16:creationId xmlns:a16="http://schemas.microsoft.com/office/drawing/2014/main" id="{D8340DE4-75AC-4BA4-B434-D6BC1B248C8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 name="object 2"/>
          <p:cNvSpPr txBox="1">
            <a:spLocks noGrp="1"/>
          </p:cNvSpPr>
          <p:nvPr>
            <p:ph type="title"/>
          </p:nvPr>
        </p:nvSpPr>
        <p:spPr>
          <a:xfrm>
            <a:off x="228600" y="381000"/>
            <a:ext cx="8456880" cy="289182"/>
          </a:xfrm>
          <a:prstGeom prst="rect">
            <a:avLst/>
          </a:prstGeom>
        </p:spPr>
        <p:txBody>
          <a:bodyPr vert="horz" wrap="square" lIns="0" tIns="12065" rIns="0" bIns="0" rtlCol="0">
            <a:spAutoFit/>
          </a:bodyPr>
          <a:lstStyle/>
          <a:p>
            <a:r>
              <a:rPr lang="en-GB" sz="2000" b="1" u="sng" spc="-10" dirty="0" err="1"/>
              <a:t>Populonia’s</a:t>
            </a:r>
            <a:r>
              <a:rPr lang="en-GB" sz="2000" b="1" u="sng" spc="-10" dirty="0"/>
              <a:t> coinage and its significance</a:t>
            </a:r>
            <a:endParaRPr b="1" u="sng" spc="-10" dirty="0"/>
          </a:p>
        </p:txBody>
      </p:sp>
      <p:sp>
        <p:nvSpPr>
          <p:cNvPr id="5" name="Rectangle 4">
            <a:extLst>
              <a:ext uri="{FF2B5EF4-FFF2-40B4-BE49-F238E27FC236}">
                <a16:creationId xmlns:a16="http://schemas.microsoft.com/office/drawing/2014/main" id="{B9EFF4B9-6B9C-458D-AC03-40F9E772155B}"/>
              </a:ext>
            </a:extLst>
          </p:cNvPr>
          <p:cNvSpPr/>
          <p:nvPr/>
        </p:nvSpPr>
        <p:spPr>
          <a:xfrm>
            <a:off x="4343400" y="6215390"/>
            <a:ext cx="4572000" cy="261610"/>
          </a:xfrm>
          <a:prstGeom prst="rect">
            <a:avLst/>
          </a:prstGeom>
        </p:spPr>
        <p:txBody>
          <a:bodyPr>
            <a:spAutoFit/>
          </a:bodyPr>
          <a:lstStyle/>
          <a:p>
            <a:r>
              <a:rPr lang="en-GB" sz="1100" dirty="0"/>
              <a:t>Source: http://www.wildwinds.com/coins/greece/etruria/populonia/i.html</a:t>
            </a:r>
          </a:p>
        </p:txBody>
      </p:sp>
      <p:pic>
        <p:nvPicPr>
          <p:cNvPr id="7" name="Picture 6">
            <a:extLst>
              <a:ext uri="{FF2B5EF4-FFF2-40B4-BE49-F238E27FC236}">
                <a16:creationId xmlns:a16="http://schemas.microsoft.com/office/drawing/2014/main" id="{396BCAA9-E2EB-4EBA-9C74-4796268CD08A}"/>
              </a:ext>
            </a:extLst>
          </p:cNvPr>
          <p:cNvPicPr>
            <a:picLocks noChangeAspect="1"/>
          </p:cNvPicPr>
          <p:nvPr/>
        </p:nvPicPr>
        <p:blipFill>
          <a:blip r:embed="rId6"/>
          <a:stretch>
            <a:fillRect/>
          </a:stretch>
        </p:blipFill>
        <p:spPr>
          <a:xfrm>
            <a:off x="228600" y="1025868"/>
            <a:ext cx="4545214" cy="2124000"/>
          </a:xfrm>
          <a:prstGeom prst="rect">
            <a:avLst/>
          </a:prstGeom>
        </p:spPr>
      </p:pic>
      <p:pic>
        <p:nvPicPr>
          <p:cNvPr id="8" name="Picture 7">
            <a:extLst>
              <a:ext uri="{FF2B5EF4-FFF2-40B4-BE49-F238E27FC236}">
                <a16:creationId xmlns:a16="http://schemas.microsoft.com/office/drawing/2014/main" id="{77B01C46-4EA6-44B7-B2B0-98FA59975C28}"/>
              </a:ext>
            </a:extLst>
          </p:cNvPr>
          <p:cNvPicPr>
            <a:picLocks noChangeAspect="1"/>
          </p:cNvPicPr>
          <p:nvPr/>
        </p:nvPicPr>
        <p:blipFill>
          <a:blip r:embed="rId7"/>
          <a:stretch>
            <a:fillRect/>
          </a:stretch>
        </p:blipFill>
        <p:spPr>
          <a:xfrm>
            <a:off x="4972587" y="1063187"/>
            <a:ext cx="3942813" cy="2088000"/>
          </a:xfrm>
          <a:prstGeom prst="rect">
            <a:avLst/>
          </a:prstGeom>
        </p:spPr>
      </p:pic>
      <p:sp>
        <p:nvSpPr>
          <p:cNvPr id="9" name="TextBox 8">
            <a:extLst>
              <a:ext uri="{FF2B5EF4-FFF2-40B4-BE49-F238E27FC236}">
                <a16:creationId xmlns:a16="http://schemas.microsoft.com/office/drawing/2014/main" id="{C16C284F-D4C3-418A-B147-3E7E258D77F6}"/>
              </a:ext>
            </a:extLst>
          </p:cNvPr>
          <p:cNvSpPr txBox="1"/>
          <p:nvPr/>
        </p:nvSpPr>
        <p:spPr>
          <a:xfrm>
            <a:off x="228600" y="3276600"/>
            <a:ext cx="7574280" cy="3693319"/>
          </a:xfrm>
          <a:prstGeom prst="rect">
            <a:avLst/>
          </a:prstGeom>
          <a:noFill/>
        </p:spPr>
        <p:txBody>
          <a:bodyPr wrap="square" rtlCol="0">
            <a:spAutoFit/>
          </a:bodyPr>
          <a:lstStyle/>
          <a:p>
            <a:r>
              <a:rPr lang="en-GB" dirty="0"/>
              <a:t>Large units rather than small change: how to interpret this?:</a:t>
            </a:r>
          </a:p>
          <a:p>
            <a:endParaRPr lang="en-GB" dirty="0"/>
          </a:p>
          <a:p>
            <a:pPr marL="285750" indent="-285750">
              <a:buFontTx/>
              <a:buChar char="-"/>
            </a:pPr>
            <a:r>
              <a:rPr lang="en-GB" dirty="0"/>
              <a:t>Payment of mercenaries (</a:t>
            </a:r>
            <a:r>
              <a:rPr lang="en-GB" dirty="0" err="1"/>
              <a:t>Cristofani</a:t>
            </a:r>
            <a:r>
              <a:rPr lang="en-GB" dirty="0"/>
              <a:t>)</a:t>
            </a:r>
          </a:p>
          <a:p>
            <a:pPr marL="285750" indent="-285750">
              <a:buFontTx/>
              <a:buChar char="-"/>
            </a:pPr>
            <a:r>
              <a:rPr lang="en-GB" dirty="0"/>
              <a:t>“internal market” between this city and Elba, which involved the transportation and processing of </a:t>
            </a:r>
            <a:r>
              <a:rPr lang="en-GB" dirty="0" err="1"/>
              <a:t>Elban</a:t>
            </a:r>
            <a:r>
              <a:rPr lang="en-GB" dirty="0"/>
              <a:t> ore (</a:t>
            </a:r>
            <a:r>
              <a:rPr lang="en-GB" dirty="0" err="1"/>
              <a:t>Catalli</a:t>
            </a:r>
            <a:r>
              <a:rPr lang="en-GB" dirty="0"/>
              <a:t>)</a:t>
            </a:r>
          </a:p>
          <a:p>
            <a:pPr marL="285750" indent="-285750">
              <a:buFontTx/>
              <a:buChar char="-"/>
            </a:pPr>
            <a:r>
              <a:rPr lang="en-GB" dirty="0"/>
              <a:t>Bartolini, </a:t>
            </a:r>
            <a:r>
              <a:rPr lang="en-GB" dirty="0" err="1"/>
              <a:t>Introduzione</a:t>
            </a:r>
            <a:r>
              <a:rPr lang="en-GB" dirty="0"/>
              <a:t> </a:t>
            </a:r>
            <a:r>
              <a:rPr lang="en-GB" dirty="0" err="1"/>
              <a:t>all’etruscologia</a:t>
            </a:r>
            <a:r>
              <a:rPr lang="en-GB" dirty="0"/>
              <a:t>, p.149: “la </a:t>
            </a:r>
            <a:r>
              <a:rPr lang="en-GB" dirty="0" err="1"/>
              <a:t>monetazione</a:t>
            </a:r>
            <a:r>
              <a:rPr lang="en-GB" dirty="0"/>
              <a:t> di </a:t>
            </a:r>
            <a:r>
              <a:rPr lang="en-GB" dirty="0" err="1"/>
              <a:t>Populonia</a:t>
            </a:r>
            <a:r>
              <a:rPr lang="en-GB" dirty="0"/>
              <a:t> e </a:t>
            </a:r>
            <a:r>
              <a:rPr lang="en-GB" dirty="0" err="1"/>
              <a:t>destinata</a:t>
            </a:r>
            <a:r>
              <a:rPr lang="en-GB" dirty="0"/>
              <a:t> a </a:t>
            </a:r>
            <a:r>
              <a:rPr lang="en-GB" dirty="0" err="1"/>
              <a:t>scambi</a:t>
            </a:r>
            <a:r>
              <a:rPr lang="en-GB" dirty="0"/>
              <a:t> di piccolo </a:t>
            </a:r>
            <a:r>
              <a:rPr lang="en-GB" dirty="0" err="1"/>
              <a:t>cabotaggio</a:t>
            </a:r>
            <a:r>
              <a:rPr lang="en-GB" dirty="0"/>
              <a:t>, </a:t>
            </a:r>
            <a:r>
              <a:rPr lang="en-GB" dirty="0" err="1"/>
              <a:t>confermando</a:t>
            </a:r>
            <a:r>
              <a:rPr lang="en-GB" dirty="0"/>
              <a:t> </a:t>
            </a:r>
            <a:r>
              <a:rPr lang="en-GB" dirty="0" err="1"/>
              <a:t>il</a:t>
            </a:r>
            <a:r>
              <a:rPr lang="en-GB" dirty="0"/>
              <a:t> </a:t>
            </a:r>
            <a:r>
              <a:rPr lang="en-GB" dirty="0" err="1"/>
              <a:t>pieno</a:t>
            </a:r>
            <a:r>
              <a:rPr lang="en-GB" dirty="0"/>
              <a:t> </a:t>
            </a:r>
            <a:r>
              <a:rPr lang="en-GB" dirty="0" err="1"/>
              <a:t>inserimento</a:t>
            </a:r>
            <a:r>
              <a:rPr lang="en-GB" dirty="0"/>
              <a:t> </a:t>
            </a:r>
            <a:r>
              <a:rPr lang="en-GB" dirty="0" err="1"/>
              <a:t>della</a:t>
            </a:r>
            <a:r>
              <a:rPr lang="en-GB" dirty="0"/>
              <a:t> </a:t>
            </a:r>
            <a:r>
              <a:rPr lang="en-GB" dirty="0" err="1"/>
              <a:t>citta</a:t>
            </a:r>
            <a:r>
              <a:rPr lang="en-GB" dirty="0"/>
              <a:t> </a:t>
            </a:r>
            <a:r>
              <a:rPr lang="en-GB" dirty="0" err="1"/>
              <a:t>etrusca</a:t>
            </a:r>
            <a:r>
              <a:rPr lang="en-GB" dirty="0"/>
              <a:t> in un </a:t>
            </a:r>
            <a:r>
              <a:rPr lang="en-GB" dirty="0" err="1"/>
              <a:t>circuito</a:t>
            </a:r>
            <a:r>
              <a:rPr lang="en-GB" dirty="0"/>
              <a:t> di </a:t>
            </a:r>
            <a:r>
              <a:rPr lang="en-GB" dirty="0" err="1"/>
              <a:t>scambiintegrato</a:t>
            </a:r>
            <a:r>
              <a:rPr lang="en-GB" dirty="0"/>
              <a:t> con I </a:t>
            </a:r>
            <a:r>
              <a:rPr lang="en-GB" dirty="0" err="1"/>
              <a:t>centri</a:t>
            </a:r>
            <a:r>
              <a:rPr lang="en-GB" dirty="0"/>
              <a:t> </a:t>
            </a:r>
            <a:r>
              <a:rPr lang="en-GB" dirty="0" err="1"/>
              <a:t>greci</a:t>
            </a:r>
            <a:r>
              <a:rPr lang="en-GB" dirty="0"/>
              <a:t> del </a:t>
            </a:r>
            <a:r>
              <a:rPr lang="en-GB" dirty="0" err="1"/>
              <a:t>Golfo</a:t>
            </a:r>
            <a:r>
              <a:rPr lang="en-GB" dirty="0"/>
              <a:t> del Leone” </a:t>
            </a:r>
          </a:p>
          <a:p>
            <a:pPr marL="285750" indent="-285750">
              <a:buFontTx/>
              <a:buChar char="-"/>
            </a:pPr>
            <a:r>
              <a:rPr lang="en-GB" dirty="0"/>
              <a:t>“a policy of acquisition and payment within gentilic groups rather than within a governmental authority”</a:t>
            </a:r>
          </a:p>
          <a:p>
            <a:pPr marL="285750" indent="-285750">
              <a:buFontTx/>
              <a:buChar char="-"/>
            </a:pPr>
            <a:endParaRPr lang="en-GB" dirty="0"/>
          </a:p>
          <a:p>
            <a:r>
              <a:rPr lang="en-GB" dirty="0"/>
              <a:t> </a:t>
            </a:r>
          </a:p>
        </p:txBody>
      </p:sp>
    </p:spTree>
    <p:extLst>
      <p:ext uri="{BB962C8B-B14F-4D97-AF65-F5344CB8AC3E}">
        <p14:creationId xmlns:p14="http://schemas.microsoft.com/office/powerpoint/2010/main" val="32045389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hidden="1">
            <a:extLst>
              <a:ext uri="{FF2B5EF4-FFF2-40B4-BE49-F238E27FC236}">
                <a16:creationId xmlns:a16="http://schemas.microsoft.com/office/drawing/2014/main" id="{D8340DE4-75AC-4BA4-B434-D6BC1B248C87}"/>
              </a:ext>
            </a:extLst>
          </p:cNvPr>
          <p:cNvGraphicFramePr>
            <a:graphicFrameLocks noChangeAspect="1"/>
          </p:cNvGraphicFramePr>
          <p:nvPr>
            <p:custDataLst>
              <p:tags r:id="rId2"/>
            </p:custDataLst>
            <p:extLst>
              <p:ext uri="{D42A27DB-BD31-4B8C-83A1-F6EECF244321}">
                <p14:modId xmlns:p14="http://schemas.microsoft.com/office/powerpoint/2010/main" val="2237222429"/>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66643" name="think-cell Slide" r:id="rId4" imgW="395" imgH="396" progId="TCLayout.ActiveDocument.1">
                  <p:embed/>
                </p:oleObj>
              </mc:Choice>
              <mc:Fallback>
                <p:oleObj name="think-cell Slide" r:id="rId4" imgW="395" imgH="396" progId="TCLayout.ActiveDocument.1">
                  <p:embed/>
                  <p:pic>
                    <p:nvPicPr>
                      <p:cNvPr id="4" name="Object 3" hidden="1">
                        <a:extLst>
                          <a:ext uri="{FF2B5EF4-FFF2-40B4-BE49-F238E27FC236}">
                            <a16:creationId xmlns:a16="http://schemas.microsoft.com/office/drawing/2014/main" id="{D8340DE4-75AC-4BA4-B434-D6BC1B248C8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 name="object 2"/>
          <p:cNvSpPr txBox="1">
            <a:spLocks noGrp="1"/>
          </p:cNvSpPr>
          <p:nvPr>
            <p:ph type="title"/>
          </p:nvPr>
        </p:nvSpPr>
        <p:spPr>
          <a:xfrm>
            <a:off x="533080" y="533400"/>
            <a:ext cx="8456880" cy="5330562"/>
          </a:xfrm>
          <a:prstGeom prst="rect">
            <a:avLst/>
          </a:prstGeom>
        </p:spPr>
        <p:txBody>
          <a:bodyPr vert="horz" wrap="square" lIns="0" tIns="12065" rIns="0" bIns="0" rtlCol="0">
            <a:spAutoFit/>
          </a:bodyPr>
          <a:lstStyle/>
          <a:p>
            <a:r>
              <a:rPr lang="en-GB" sz="2000" b="1" spc="-10" dirty="0" err="1"/>
              <a:t>Populonia</a:t>
            </a:r>
            <a:r>
              <a:rPr lang="en-GB" sz="2000" b="1" spc="-10" dirty="0"/>
              <a:t>: a diverse and mixed economy, beyond iron?</a:t>
            </a:r>
            <a:br>
              <a:rPr lang="en-GB" sz="2000" b="1" spc="-10" dirty="0"/>
            </a:br>
            <a:br>
              <a:rPr lang="en-GB" sz="2000" b="1" u="sng" spc="-10" dirty="0"/>
            </a:br>
            <a:br>
              <a:rPr lang="en-GB" sz="2000" b="1" u="sng" spc="-10" dirty="0"/>
            </a:br>
            <a:r>
              <a:rPr lang="en-GB" sz="2000" spc="-10" dirty="0"/>
              <a:t>Shipbuilding</a:t>
            </a:r>
            <a:br>
              <a:rPr lang="en-GB" sz="2000" spc="-10" dirty="0"/>
            </a:br>
            <a:r>
              <a:rPr lang="en-GB" sz="2000" spc="-10" dirty="0"/>
              <a:t>Wood /timber</a:t>
            </a:r>
            <a:br>
              <a:rPr lang="en-GB" sz="2000" spc="-10" dirty="0"/>
            </a:br>
            <a:br>
              <a:rPr lang="en-GB" sz="2000" spc="-10" dirty="0"/>
            </a:br>
            <a:br>
              <a:rPr lang="en-GB" sz="2000" spc="-10" dirty="0"/>
            </a:br>
            <a:r>
              <a:rPr lang="en-GB" sz="2000" spc="-10" dirty="0"/>
              <a:t>Trading networks and foreigners:</a:t>
            </a:r>
            <a:br>
              <a:rPr lang="en-GB" sz="2000" spc="-10" dirty="0"/>
            </a:br>
            <a:r>
              <a:rPr lang="en-GB" sz="2000" spc="-10" dirty="0"/>
              <a:t>was </a:t>
            </a:r>
            <a:r>
              <a:rPr lang="en-GB" sz="2000" spc="-10" dirty="0" err="1"/>
              <a:t>Populonia</a:t>
            </a:r>
            <a:r>
              <a:rPr lang="en-GB" sz="2000" spc="-10" dirty="0"/>
              <a:t> an </a:t>
            </a:r>
            <a:r>
              <a:rPr lang="en-GB" sz="2000" spc="-10" dirty="0" err="1"/>
              <a:t>emporion</a:t>
            </a:r>
            <a:r>
              <a:rPr lang="en-GB" sz="2000" spc="-10" dirty="0"/>
              <a:t> ?</a:t>
            </a:r>
            <a:br>
              <a:rPr lang="en-GB" sz="2000" spc="-10" dirty="0"/>
            </a:br>
            <a:br>
              <a:rPr lang="en-GB" sz="2000" spc="-10" dirty="0"/>
            </a:br>
            <a:r>
              <a:rPr lang="en-GB" sz="2000" spc="-10" dirty="0"/>
              <a:t>Agriculture, viticulture and </a:t>
            </a:r>
            <a:br>
              <a:rPr lang="en-GB" sz="2000" spc="-10" dirty="0"/>
            </a:br>
            <a:r>
              <a:rPr lang="en-GB" sz="2000" spc="-10" dirty="0"/>
              <a:t>farming</a:t>
            </a:r>
            <a:br>
              <a:rPr lang="en-GB" sz="2000" spc="-10" dirty="0"/>
            </a:br>
            <a:br>
              <a:rPr lang="en-GB" sz="2000" spc="-10" dirty="0"/>
            </a:br>
            <a:r>
              <a:rPr lang="en-GB" sz="2000" spc="-10" dirty="0"/>
              <a:t>Salt and fishing</a:t>
            </a:r>
            <a:br>
              <a:rPr lang="en-GB" sz="2000" spc="-10" dirty="0"/>
            </a:br>
            <a:br>
              <a:rPr lang="en-GB" sz="2000" spc="-10" dirty="0"/>
            </a:br>
            <a:r>
              <a:rPr lang="en-GB" sz="2000" spc="-10" dirty="0"/>
              <a:t>Hunting</a:t>
            </a:r>
            <a:br>
              <a:rPr lang="en-GB" sz="2000" spc="-10" dirty="0"/>
            </a:br>
            <a:br>
              <a:rPr lang="en-GB" sz="2000" b="1" u="sng" spc="-10" dirty="0"/>
            </a:br>
            <a:endParaRPr spc="-10" dirty="0"/>
          </a:p>
        </p:txBody>
      </p:sp>
      <p:pic>
        <p:nvPicPr>
          <p:cNvPr id="5" name="Picture 4">
            <a:extLst>
              <a:ext uri="{FF2B5EF4-FFF2-40B4-BE49-F238E27FC236}">
                <a16:creationId xmlns:a16="http://schemas.microsoft.com/office/drawing/2014/main" id="{11DD0002-D46A-47C0-87A2-F7566513DF0D}"/>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962400" y="1557000"/>
            <a:ext cx="4992000" cy="3744000"/>
          </a:xfrm>
          <a:prstGeom prst="rect">
            <a:avLst/>
          </a:prstGeom>
        </p:spPr>
      </p:pic>
    </p:spTree>
    <p:extLst>
      <p:ext uri="{BB962C8B-B14F-4D97-AF65-F5344CB8AC3E}">
        <p14:creationId xmlns:p14="http://schemas.microsoft.com/office/powerpoint/2010/main" val="17879520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5" name="Object 14" hidden="1">
            <a:extLst>
              <a:ext uri="{FF2B5EF4-FFF2-40B4-BE49-F238E27FC236}">
                <a16:creationId xmlns:a16="http://schemas.microsoft.com/office/drawing/2014/main" id="{F1DBA42C-3A11-4366-AABA-C4F05B2C20D2}"/>
              </a:ext>
            </a:extLst>
          </p:cNvPr>
          <p:cNvGraphicFramePr>
            <a:graphicFrameLocks noChangeAspect="1"/>
          </p:cNvGraphicFramePr>
          <p:nvPr>
            <p:custDataLst>
              <p:tags r:id="rId2"/>
            </p:custDataLst>
            <p:extLst>
              <p:ext uri="{D42A27DB-BD31-4B8C-83A1-F6EECF244321}">
                <p14:modId xmlns:p14="http://schemas.microsoft.com/office/powerpoint/2010/main" val="1783973414"/>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87054" name="think-cell Slide" r:id="rId4" imgW="395" imgH="396" progId="TCLayout.ActiveDocument.1">
                  <p:embed/>
                </p:oleObj>
              </mc:Choice>
              <mc:Fallback>
                <p:oleObj name="think-cell Slide" r:id="rId4" imgW="395" imgH="396" progId="TCLayout.ActiveDocument.1">
                  <p:embed/>
                  <p:pic>
                    <p:nvPicPr>
                      <p:cNvPr id="0" name=""/>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 name="object 2"/>
          <p:cNvSpPr/>
          <p:nvPr/>
        </p:nvSpPr>
        <p:spPr>
          <a:xfrm>
            <a:off x="-1" y="253494"/>
            <a:ext cx="9144000" cy="6448485"/>
          </a:xfrm>
          <a:prstGeom prst="rect">
            <a:avLst/>
          </a:prstGeom>
          <a:blipFill>
            <a:blip r:embed="rId6" cstate="print"/>
            <a:stretch>
              <a:fillRect/>
            </a:stretch>
          </a:blip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3" name="object 3"/>
          <p:cNvSpPr txBox="1"/>
          <p:nvPr/>
        </p:nvSpPr>
        <p:spPr>
          <a:xfrm>
            <a:off x="5380799" y="4246783"/>
            <a:ext cx="1791970" cy="566822"/>
          </a:xfrm>
          <a:prstGeom prst="rect">
            <a:avLst/>
          </a:prstGeom>
        </p:spPr>
        <p:txBody>
          <a:bodyPr vert="horz" wrap="square" lIns="0" tIns="12700" rIns="0" bIns="0" rtlCol="0">
            <a:spAutoFit/>
          </a:bodyPr>
          <a:lstStyle/>
          <a:p>
            <a:pPr marL="12700" marR="0" lvl="0" indent="0" algn="l" defTabSz="914400" rtl="0" eaLnBrk="1" fontAlgn="auto" latinLnBrk="0" hangingPunct="1">
              <a:lnSpc>
                <a:spcPct val="100000"/>
              </a:lnSpc>
              <a:spcBef>
                <a:spcPts val="100"/>
              </a:spcBef>
              <a:spcAft>
                <a:spcPts val="0"/>
              </a:spcAft>
              <a:buClrTx/>
              <a:buSzTx/>
              <a:buFontTx/>
              <a:buNone/>
              <a:tabLst/>
              <a:defRPr/>
            </a:pPr>
            <a:r>
              <a:rPr lang="en-GB" b="1" i="1" spc="-5" dirty="0">
                <a:solidFill>
                  <a:prstClr val="black"/>
                </a:solidFill>
                <a:latin typeface="Arial"/>
                <a:cs typeface="Arial"/>
              </a:rPr>
              <a:t>“Industrial” district</a:t>
            </a:r>
            <a:endParaRPr kumimoji="0" sz="1800" b="0" i="0" u="none" strike="noStrike" kern="1200" cap="none" spc="0" normalizeH="0" baseline="0" noProof="0" dirty="0">
              <a:ln>
                <a:noFill/>
              </a:ln>
              <a:solidFill>
                <a:prstClr val="black"/>
              </a:solidFill>
              <a:effectLst/>
              <a:uLnTx/>
              <a:uFillTx/>
              <a:latin typeface="Arial"/>
              <a:ea typeface="+mn-ea"/>
              <a:cs typeface="Arial"/>
            </a:endParaRPr>
          </a:p>
        </p:txBody>
      </p:sp>
      <p:sp>
        <p:nvSpPr>
          <p:cNvPr id="5" name="object 5"/>
          <p:cNvSpPr txBox="1"/>
          <p:nvPr/>
        </p:nvSpPr>
        <p:spPr>
          <a:xfrm>
            <a:off x="1404619" y="6439915"/>
            <a:ext cx="3105785" cy="299720"/>
          </a:xfrm>
          <a:prstGeom prst="rect">
            <a:avLst/>
          </a:prstGeom>
        </p:spPr>
        <p:txBody>
          <a:bodyPr vert="horz" wrap="square" lIns="0" tIns="12700" rIns="0" bIns="0" rtlCol="0">
            <a:spAutoFit/>
          </a:bodyPr>
          <a:lstStyle/>
          <a:p>
            <a:pPr marL="12700" marR="0" lvl="0" indent="0" algn="l" defTabSz="914400" rtl="0" eaLnBrk="1" fontAlgn="auto" latinLnBrk="0" hangingPunct="1">
              <a:lnSpc>
                <a:spcPct val="100000"/>
              </a:lnSpc>
              <a:spcBef>
                <a:spcPts val="100"/>
              </a:spcBef>
              <a:spcAft>
                <a:spcPts val="0"/>
              </a:spcAft>
              <a:buClrTx/>
              <a:buSzTx/>
              <a:buFontTx/>
              <a:buNone/>
              <a:tabLst/>
              <a:defRPr/>
            </a:pPr>
            <a:r>
              <a:rPr kumimoji="0" sz="1800" b="1" i="0" u="none" strike="noStrike" kern="1200" cap="none" spc="0" normalizeH="0" baseline="0" noProof="0" dirty="0">
                <a:ln>
                  <a:noFill/>
                </a:ln>
                <a:solidFill>
                  <a:prstClr val="black"/>
                </a:solidFill>
                <a:effectLst/>
                <a:uLnTx/>
                <a:uFillTx/>
                <a:latin typeface="Arial"/>
                <a:ea typeface="+mn-ea"/>
                <a:cs typeface="Arial"/>
              </a:rPr>
              <a:t>Punta </a:t>
            </a:r>
            <a:r>
              <a:rPr kumimoji="0" sz="1800" b="1" i="0" u="none" strike="noStrike" kern="1200" cap="none" spc="-5" normalizeH="0" baseline="0" noProof="0" dirty="0">
                <a:ln>
                  <a:noFill/>
                </a:ln>
                <a:solidFill>
                  <a:prstClr val="black"/>
                </a:solidFill>
                <a:effectLst/>
                <a:uLnTx/>
                <a:uFillTx/>
                <a:latin typeface="Arial"/>
                <a:ea typeface="+mn-ea"/>
                <a:cs typeface="Arial"/>
              </a:rPr>
              <a:t>delle</a:t>
            </a:r>
            <a:r>
              <a:rPr kumimoji="0" sz="1800" b="1" i="0" u="none" strike="noStrike" kern="1200" cap="none" spc="-90" normalizeH="0" baseline="0" noProof="0" dirty="0">
                <a:ln>
                  <a:noFill/>
                </a:ln>
                <a:solidFill>
                  <a:prstClr val="black"/>
                </a:solidFill>
                <a:effectLst/>
                <a:uLnTx/>
                <a:uFillTx/>
                <a:latin typeface="Arial"/>
                <a:ea typeface="+mn-ea"/>
                <a:cs typeface="Arial"/>
              </a:rPr>
              <a:t> </a:t>
            </a:r>
            <a:r>
              <a:rPr kumimoji="0" sz="1800" b="1" i="0" u="none" strike="noStrike" kern="1200" cap="none" spc="-15" normalizeH="0" baseline="0" noProof="0" dirty="0">
                <a:ln>
                  <a:noFill/>
                </a:ln>
                <a:solidFill>
                  <a:prstClr val="black"/>
                </a:solidFill>
                <a:effectLst/>
                <a:uLnTx/>
                <a:uFillTx/>
                <a:latin typeface="Arial"/>
                <a:ea typeface="+mn-ea"/>
                <a:cs typeface="Arial"/>
              </a:rPr>
              <a:t>Tonnarelle</a:t>
            </a:r>
            <a:endParaRPr kumimoji="0" sz="1800" b="0" i="0" u="none" strike="noStrike" kern="1200" cap="none" spc="0" normalizeH="0" baseline="0" noProof="0" dirty="0">
              <a:ln>
                <a:noFill/>
              </a:ln>
              <a:solidFill>
                <a:prstClr val="black"/>
              </a:solidFill>
              <a:effectLst/>
              <a:uLnTx/>
              <a:uFillTx/>
              <a:latin typeface="Arial"/>
              <a:ea typeface="+mn-ea"/>
              <a:cs typeface="Arial"/>
            </a:endParaRPr>
          </a:p>
        </p:txBody>
      </p:sp>
      <p:sp>
        <p:nvSpPr>
          <p:cNvPr id="6" name="object 6"/>
          <p:cNvSpPr/>
          <p:nvPr/>
        </p:nvSpPr>
        <p:spPr>
          <a:xfrm>
            <a:off x="3735451" y="5424423"/>
            <a:ext cx="135255" cy="1177290"/>
          </a:xfrm>
          <a:custGeom>
            <a:avLst/>
            <a:gdLst/>
            <a:ahLst/>
            <a:cxnLst/>
            <a:rect l="l" t="t" r="r" b="b"/>
            <a:pathLst>
              <a:path w="135254" h="1177290">
                <a:moveTo>
                  <a:pt x="44220" y="75497"/>
                </a:moveTo>
                <a:lnTo>
                  <a:pt x="31647" y="76527"/>
                </a:lnTo>
                <a:lnTo>
                  <a:pt x="122174" y="1176921"/>
                </a:lnTo>
                <a:lnTo>
                  <a:pt x="134874" y="1175880"/>
                </a:lnTo>
                <a:lnTo>
                  <a:pt x="44220" y="75497"/>
                </a:lnTo>
                <a:close/>
              </a:path>
              <a:path w="135254" h="1177290">
                <a:moveTo>
                  <a:pt x="31623" y="0"/>
                </a:moveTo>
                <a:lnTo>
                  <a:pt x="0" y="79120"/>
                </a:lnTo>
                <a:lnTo>
                  <a:pt x="31647" y="76527"/>
                </a:lnTo>
                <a:lnTo>
                  <a:pt x="30607" y="63881"/>
                </a:lnTo>
                <a:lnTo>
                  <a:pt x="43179" y="62864"/>
                </a:lnTo>
                <a:lnTo>
                  <a:pt x="69845" y="62864"/>
                </a:lnTo>
                <a:lnTo>
                  <a:pt x="31623" y="0"/>
                </a:lnTo>
                <a:close/>
              </a:path>
              <a:path w="135254" h="1177290">
                <a:moveTo>
                  <a:pt x="43179" y="62864"/>
                </a:moveTo>
                <a:lnTo>
                  <a:pt x="30607" y="63881"/>
                </a:lnTo>
                <a:lnTo>
                  <a:pt x="31647" y="76527"/>
                </a:lnTo>
                <a:lnTo>
                  <a:pt x="44220" y="75497"/>
                </a:lnTo>
                <a:lnTo>
                  <a:pt x="43179" y="62864"/>
                </a:lnTo>
                <a:close/>
              </a:path>
              <a:path w="135254" h="1177290">
                <a:moveTo>
                  <a:pt x="69845" y="62864"/>
                </a:moveTo>
                <a:lnTo>
                  <a:pt x="43179" y="62864"/>
                </a:lnTo>
                <a:lnTo>
                  <a:pt x="44220" y="75497"/>
                </a:lnTo>
                <a:lnTo>
                  <a:pt x="75946" y="72897"/>
                </a:lnTo>
                <a:lnTo>
                  <a:pt x="69845" y="62864"/>
                </a:lnTo>
                <a:close/>
              </a:path>
            </a:pathLst>
          </a:custGeom>
          <a:solidFill>
            <a:srgbClr val="CC0000"/>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7" name="object 7"/>
          <p:cNvSpPr txBox="1"/>
          <p:nvPr/>
        </p:nvSpPr>
        <p:spPr>
          <a:xfrm>
            <a:off x="4936934" y="3907443"/>
            <a:ext cx="887730" cy="299720"/>
          </a:xfrm>
          <a:prstGeom prst="rect">
            <a:avLst/>
          </a:prstGeom>
        </p:spPr>
        <p:txBody>
          <a:bodyPr vert="horz" wrap="square" lIns="0" tIns="12700" rIns="0" bIns="0" rtlCol="0">
            <a:spAutoFit/>
          </a:bodyPr>
          <a:lstStyle/>
          <a:p>
            <a:pPr marL="12700" marR="0" lvl="0" indent="0" algn="l" defTabSz="914400" rtl="0" eaLnBrk="1" fontAlgn="auto" latinLnBrk="0" hangingPunct="1">
              <a:lnSpc>
                <a:spcPct val="100000"/>
              </a:lnSpc>
              <a:spcBef>
                <a:spcPts val="100"/>
              </a:spcBef>
              <a:spcAft>
                <a:spcPts val="0"/>
              </a:spcAft>
              <a:buClrTx/>
              <a:buSzTx/>
              <a:buFontTx/>
              <a:buNone/>
              <a:tabLst/>
              <a:defRPr/>
            </a:pPr>
            <a:r>
              <a:rPr kumimoji="0" sz="1800" b="1" i="1" u="none" strike="noStrike" kern="1200" cap="none" spc="-5" normalizeH="0" baseline="0" noProof="0" dirty="0">
                <a:ln>
                  <a:noFill/>
                </a:ln>
                <a:solidFill>
                  <a:prstClr val="black"/>
                </a:solidFill>
                <a:effectLst/>
                <a:uLnTx/>
                <a:uFillTx/>
                <a:latin typeface="Arial"/>
                <a:ea typeface="+mn-ea"/>
                <a:cs typeface="Arial"/>
              </a:rPr>
              <a:t>c</a:t>
            </a:r>
            <a:r>
              <a:rPr kumimoji="0" sz="1800" b="1" i="1" u="none" strike="noStrike" kern="1200" cap="none" spc="-15" normalizeH="0" baseline="0" noProof="0" dirty="0">
                <a:ln>
                  <a:noFill/>
                </a:ln>
                <a:solidFill>
                  <a:prstClr val="black"/>
                </a:solidFill>
                <a:effectLst/>
                <a:uLnTx/>
                <a:uFillTx/>
                <a:latin typeface="Arial"/>
                <a:ea typeface="+mn-ea"/>
                <a:cs typeface="Arial"/>
              </a:rPr>
              <a:t>e</a:t>
            </a:r>
            <a:r>
              <a:rPr kumimoji="0" sz="1800" b="1" i="1" u="none" strike="noStrike" kern="1200" cap="none" spc="-5" normalizeH="0" baseline="0" noProof="0" dirty="0">
                <a:ln>
                  <a:noFill/>
                </a:ln>
                <a:solidFill>
                  <a:prstClr val="black"/>
                </a:solidFill>
                <a:effectLst/>
                <a:uLnTx/>
                <a:uFillTx/>
                <a:latin typeface="Arial"/>
                <a:ea typeface="+mn-ea"/>
                <a:cs typeface="Arial"/>
              </a:rPr>
              <a:t>ta</a:t>
            </a:r>
            <a:r>
              <a:rPr kumimoji="0" sz="1800" b="1" i="1" u="none" strike="noStrike" kern="1200" cap="none" spc="-15" normalizeH="0" baseline="0" noProof="0" dirty="0">
                <a:ln>
                  <a:noFill/>
                </a:ln>
                <a:solidFill>
                  <a:prstClr val="black"/>
                </a:solidFill>
                <a:effectLst/>
                <a:uLnTx/>
                <a:uFillTx/>
                <a:latin typeface="Arial"/>
                <a:ea typeface="+mn-ea"/>
                <a:cs typeface="Arial"/>
              </a:rPr>
              <a:t>r</a:t>
            </a:r>
            <a:r>
              <a:rPr kumimoji="0" sz="1800" b="1" i="1" u="none" strike="noStrike" kern="1200" cap="none" spc="-5" normalizeH="0" baseline="0" noProof="0" dirty="0">
                <a:ln>
                  <a:noFill/>
                </a:ln>
                <a:solidFill>
                  <a:prstClr val="black"/>
                </a:solidFill>
                <a:effectLst/>
                <a:uLnTx/>
                <a:uFillTx/>
                <a:latin typeface="Arial"/>
                <a:ea typeface="+mn-ea"/>
                <a:cs typeface="Arial"/>
              </a:rPr>
              <a:t>iae</a:t>
            </a:r>
            <a:endParaRPr kumimoji="0" sz="1800" b="0" i="0" u="none" strike="noStrike" kern="1200" cap="none" spc="0" normalizeH="0" baseline="0" noProof="0" dirty="0">
              <a:ln>
                <a:noFill/>
              </a:ln>
              <a:solidFill>
                <a:prstClr val="black"/>
              </a:solidFill>
              <a:effectLst/>
              <a:uLnTx/>
              <a:uFillTx/>
              <a:latin typeface="Arial"/>
              <a:ea typeface="+mn-ea"/>
              <a:cs typeface="Arial"/>
            </a:endParaRPr>
          </a:p>
        </p:txBody>
      </p:sp>
      <p:sp>
        <p:nvSpPr>
          <p:cNvPr id="8" name="object 8"/>
          <p:cNvSpPr txBox="1"/>
          <p:nvPr/>
        </p:nvSpPr>
        <p:spPr>
          <a:xfrm>
            <a:off x="2689098" y="3889629"/>
            <a:ext cx="1093470" cy="289823"/>
          </a:xfrm>
          <a:prstGeom prst="rect">
            <a:avLst/>
          </a:prstGeom>
        </p:spPr>
        <p:txBody>
          <a:bodyPr vert="horz" wrap="square" lIns="0" tIns="12700" rIns="0" bIns="0" rtlCol="0">
            <a:spAutoFit/>
          </a:bodyPr>
          <a:lstStyle/>
          <a:p>
            <a:pPr marL="12700" marR="5080" lvl="0" indent="25400" algn="l" defTabSz="914400" rtl="0" eaLnBrk="1" fontAlgn="auto" latinLnBrk="0" hangingPunct="1">
              <a:lnSpc>
                <a:spcPct val="100000"/>
              </a:lnSpc>
              <a:spcBef>
                <a:spcPts val="100"/>
              </a:spcBef>
              <a:spcAft>
                <a:spcPts val="0"/>
              </a:spcAft>
              <a:buClrTx/>
              <a:buSzTx/>
              <a:buFontTx/>
              <a:buNone/>
              <a:tabLst/>
              <a:defRPr/>
            </a:pPr>
            <a:r>
              <a:rPr lang="en-GB" b="1" i="1" dirty="0">
                <a:solidFill>
                  <a:prstClr val="black"/>
                </a:solidFill>
                <a:latin typeface="Arial"/>
                <a:cs typeface="Arial"/>
              </a:rPr>
              <a:t>Harbour</a:t>
            </a:r>
            <a:endParaRPr kumimoji="0" sz="1800" b="0" i="0" u="none" strike="noStrike" kern="1200" cap="none" spc="0" normalizeH="0" baseline="0" noProof="0" dirty="0">
              <a:ln>
                <a:noFill/>
              </a:ln>
              <a:solidFill>
                <a:prstClr val="black"/>
              </a:solidFill>
              <a:effectLst/>
              <a:uLnTx/>
              <a:uFillTx/>
              <a:latin typeface="Arial"/>
              <a:ea typeface="+mn-ea"/>
              <a:cs typeface="Arial"/>
            </a:endParaRPr>
          </a:p>
        </p:txBody>
      </p:sp>
      <p:sp>
        <p:nvSpPr>
          <p:cNvPr id="9" name="object 9"/>
          <p:cNvSpPr/>
          <p:nvPr/>
        </p:nvSpPr>
        <p:spPr>
          <a:xfrm>
            <a:off x="3778884" y="4038219"/>
            <a:ext cx="793115" cy="157480"/>
          </a:xfrm>
          <a:custGeom>
            <a:avLst/>
            <a:gdLst/>
            <a:ahLst/>
            <a:cxnLst/>
            <a:rect l="l" t="t" r="r" b="b"/>
            <a:pathLst>
              <a:path w="793114" h="157479">
                <a:moveTo>
                  <a:pt x="716820" y="31448"/>
                </a:moveTo>
                <a:lnTo>
                  <a:pt x="0" y="144906"/>
                </a:lnTo>
                <a:lnTo>
                  <a:pt x="1904" y="157479"/>
                </a:lnTo>
                <a:lnTo>
                  <a:pt x="718814" y="44027"/>
                </a:lnTo>
                <a:lnTo>
                  <a:pt x="716820" y="31448"/>
                </a:lnTo>
                <a:close/>
              </a:path>
              <a:path w="793114" h="157479">
                <a:moveTo>
                  <a:pt x="787958" y="29463"/>
                </a:moveTo>
                <a:lnTo>
                  <a:pt x="729361" y="29463"/>
                </a:lnTo>
                <a:lnTo>
                  <a:pt x="731392" y="42036"/>
                </a:lnTo>
                <a:lnTo>
                  <a:pt x="718814" y="44027"/>
                </a:lnTo>
                <a:lnTo>
                  <a:pt x="723773" y="75310"/>
                </a:lnTo>
                <a:lnTo>
                  <a:pt x="787958" y="29463"/>
                </a:lnTo>
                <a:close/>
              </a:path>
              <a:path w="793114" h="157479">
                <a:moveTo>
                  <a:pt x="729361" y="29463"/>
                </a:moveTo>
                <a:lnTo>
                  <a:pt x="716820" y="31448"/>
                </a:lnTo>
                <a:lnTo>
                  <a:pt x="718814" y="44027"/>
                </a:lnTo>
                <a:lnTo>
                  <a:pt x="731392" y="42036"/>
                </a:lnTo>
                <a:lnTo>
                  <a:pt x="729361" y="29463"/>
                </a:lnTo>
                <a:close/>
              </a:path>
              <a:path w="793114" h="157479">
                <a:moveTo>
                  <a:pt x="711835" y="0"/>
                </a:moveTo>
                <a:lnTo>
                  <a:pt x="716820" y="31448"/>
                </a:lnTo>
                <a:lnTo>
                  <a:pt x="729361" y="29463"/>
                </a:lnTo>
                <a:lnTo>
                  <a:pt x="787958" y="29463"/>
                </a:lnTo>
                <a:lnTo>
                  <a:pt x="793114" y="25780"/>
                </a:lnTo>
                <a:lnTo>
                  <a:pt x="711835" y="0"/>
                </a:lnTo>
                <a:close/>
              </a:path>
            </a:pathLst>
          </a:custGeom>
          <a:solidFill>
            <a:srgbClr val="CC0000"/>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10" name="object 10"/>
          <p:cNvSpPr txBox="1"/>
          <p:nvPr/>
        </p:nvSpPr>
        <p:spPr>
          <a:xfrm>
            <a:off x="7813040" y="6667601"/>
            <a:ext cx="1254125" cy="239395"/>
          </a:xfrm>
          <a:prstGeom prst="rect">
            <a:avLst/>
          </a:prstGeom>
        </p:spPr>
        <p:txBody>
          <a:bodyPr vert="horz" wrap="square" lIns="0" tIns="12700" rIns="0" bIns="0" rtlCol="0">
            <a:spAutoFit/>
          </a:bodyPr>
          <a:lstStyle/>
          <a:p>
            <a:pPr marL="12700" marR="0" lvl="0" indent="0" algn="l" defTabSz="914400" rtl="0" eaLnBrk="1" fontAlgn="auto" latinLnBrk="0" hangingPunct="1">
              <a:lnSpc>
                <a:spcPct val="100000"/>
              </a:lnSpc>
              <a:spcBef>
                <a:spcPts val="100"/>
              </a:spcBef>
              <a:spcAft>
                <a:spcPts val="0"/>
              </a:spcAft>
              <a:buClrTx/>
              <a:buSzTx/>
              <a:buFontTx/>
              <a:buNone/>
              <a:tabLst/>
              <a:defRPr/>
            </a:pPr>
            <a:r>
              <a:rPr kumimoji="0" sz="1400" b="1" i="0" u="none" strike="noStrike" kern="1200" cap="none" spc="-10" normalizeH="0" baseline="0" noProof="0" dirty="0">
                <a:ln>
                  <a:noFill/>
                </a:ln>
                <a:solidFill>
                  <a:srgbClr val="FFFFFF"/>
                </a:solidFill>
                <a:effectLst/>
                <a:uLnTx/>
                <a:uFillTx/>
                <a:latin typeface="Arial"/>
                <a:ea typeface="+mn-ea"/>
                <a:cs typeface="Arial"/>
                <a:hlinkClick r:id="rId7"/>
              </a:rPr>
              <a:t>www.inklink..it</a:t>
            </a:r>
            <a:endParaRPr kumimoji="0" sz="1400" b="0" i="0" u="none" strike="noStrike" kern="1200" cap="none" spc="0" normalizeH="0" baseline="0" noProof="0">
              <a:ln>
                <a:noFill/>
              </a:ln>
              <a:solidFill>
                <a:prstClr val="black"/>
              </a:solidFill>
              <a:effectLst/>
              <a:uLnTx/>
              <a:uFillTx/>
              <a:latin typeface="Arial"/>
              <a:ea typeface="+mn-ea"/>
              <a:cs typeface="Arial"/>
            </a:endParaRPr>
          </a:p>
        </p:txBody>
      </p:sp>
      <p:sp>
        <p:nvSpPr>
          <p:cNvPr id="11" name="object 11"/>
          <p:cNvSpPr txBox="1"/>
          <p:nvPr/>
        </p:nvSpPr>
        <p:spPr>
          <a:xfrm>
            <a:off x="5181600" y="1356681"/>
            <a:ext cx="2362200" cy="1159292"/>
          </a:xfrm>
          <a:prstGeom prst="rect">
            <a:avLst/>
          </a:prstGeom>
        </p:spPr>
        <p:txBody>
          <a:bodyPr vert="horz" wrap="square" lIns="0" tIns="12700" rIns="0" bIns="0" rtlCol="0">
            <a:spAutoFit/>
          </a:bodyPr>
          <a:lstStyle/>
          <a:p>
            <a:pPr marL="12700" marR="461009" lvl="0" indent="0" algn="l" defTabSz="914400" rtl="0" eaLnBrk="1" fontAlgn="auto" latinLnBrk="0" hangingPunct="1">
              <a:lnSpc>
                <a:spcPct val="100000"/>
              </a:lnSpc>
              <a:spcBef>
                <a:spcPts val="100"/>
              </a:spcBef>
              <a:spcAft>
                <a:spcPts val="0"/>
              </a:spcAft>
              <a:buClrTx/>
              <a:buSzTx/>
              <a:buFontTx/>
              <a:buNone/>
              <a:tabLst/>
              <a:defRPr/>
            </a:pPr>
            <a:endParaRPr lang="en-GB" b="1" i="1" dirty="0">
              <a:solidFill>
                <a:prstClr val="black"/>
              </a:solidFill>
              <a:latin typeface="Arial"/>
              <a:cs typeface="Arial"/>
            </a:endParaRPr>
          </a:p>
          <a:p>
            <a:pPr marL="12700" marR="461009" lvl="0" indent="0" algn="l" defTabSz="914400" rtl="0" eaLnBrk="1" fontAlgn="auto" latinLnBrk="0" hangingPunct="1">
              <a:lnSpc>
                <a:spcPct val="100000"/>
              </a:lnSpc>
              <a:spcBef>
                <a:spcPts val="100"/>
              </a:spcBef>
              <a:spcAft>
                <a:spcPts val="0"/>
              </a:spcAft>
              <a:buClrTx/>
              <a:buSzTx/>
              <a:buFontTx/>
              <a:buNone/>
              <a:tabLst/>
              <a:defRPr/>
            </a:pPr>
            <a:r>
              <a:rPr lang="en-GB" b="1" i="1" dirty="0">
                <a:solidFill>
                  <a:prstClr val="black"/>
                </a:solidFill>
                <a:latin typeface="Arial"/>
                <a:cs typeface="Arial"/>
              </a:rPr>
              <a:t>Farming</a:t>
            </a:r>
          </a:p>
          <a:p>
            <a:pPr marL="12700" marR="461009" lvl="0" indent="0" algn="l" defTabSz="914400" rtl="0" eaLnBrk="1" fontAlgn="auto" latinLnBrk="0" hangingPunct="1">
              <a:lnSpc>
                <a:spcPct val="100000"/>
              </a:lnSpc>
              <a:spcBef>
                <a:spcPts val="100"/>
              </a:spcBef>
              <a:spcAft>
                <a:spcPts val="0"/>
              </a:spcAft>
              <a:buClrTx/>
              <a:buSzTx/>
              <a:buFontTx/>
              <a:buNone/>
              <a:tabLst/>
              <a:defRPr/>
            </a:pPr>
            <a:r>
              <a:rPr lang="en-GB" b="1" i="1" dirty="0">
                <a:solidFill>
                  <a:prstClr val="black"/>
                </a:solidFill>
                <a:latin typeface="Arial"/>
                <a:cs typeface="Arial"/>
              </a:rPr>
              <a:t>fishing</a:t>
            </a:r>
            <a:r>
              <a:rPr b="1" i="1" dirty="0">
                <a:solidFill>
                  <a:prstClr val="black"/>
                </a:solidFill>
                <a:latin typeface="Arial"/>
                <a:cs typeface="Arial"/>
              </a:rPr>
              <a:t> </a:t>
            </a:r>
            <a:endParaRPr lang="en-GB" b="1" i="1" dirty="0">
              <a:solidFill>
                <a:prstClr val="black"/>
              </a:solidFill>
              <a:latin typeface="Arial"/>
              <a:cs typeface="Arial"/>
            </a:endParaRPr>
          </a:p>
          <a:p>
            <a:pPr marL="12700" marR="461009" lvl="0" indent="0" algn="l" defTabSz="914400" rtl="0" eaLnBrk="1" fontAlgn="auto" latinLnBrk="0" hangingPunct="1">
              <a:lnSpc>
                <a:spcPct val="100000"/>
              </a:lnSpc>
              <a:spcBef>
                <a:spcPts val="100"/>
              </a:spcBef>
              <a:spcAft>
                <a:spcPts val="0"/>
              </a:spcAft>
              <a:buClrTx/>
              <a:buSzTx/>
              <a:buFontTx/>
              <a:buNone/>
              <a:tabLst/>
              <a:defRPr/>
            </a:pPr>
            <a:r>
              <a:rPr lang="en-GB" b="1" i="1" dirty="0">
                <a:solidFill>
                  <a:prstClr val="black"/>
                </a:solidFill>
                <a:latin typeface="Arial"/>
                <a:cs typeface="Arial"/>
              </a:rPr>
              <a:t>salt</a:t>
            </a:r>
            <a:endParaRPr b="1" i="1" dirty="0">
              <a:solidFill>
                <a:prstClr val="black"/>
              </a:solidFill>
              <a:latin typeface="Arial"/>
              <a:cs typeface="Arial"/>
            </a:endParaRPr>
          </a:p>
        </p:txBody>
      </p:sp>
      <p:sp>
        <p:nvSpPr>
          <p:cNvPr id="12" name="object 12"/>
          <p:cNvSpPr txBox="1"/>
          <p:nvPr/>
        </p:nvSpPr>
        <p:spPr>
          <a:xfrm>
            <a:off x="221691" y="682244"/>
            <a:ext cx="1601470" cy="579646"/>
          </a:xfrm>
          <a:prstGeom prst="rect">
            <a:avLst/>
          </a:prstGeom>
        </p:spPr>
        <p:txBody>
          <a:bodyPr vert="horz" wrap="square" lIns="0" tIns="12700" rIns="0" bIns="0" rtlCol="0">
            <a:spAutoFit/>
          </a:bodyPr>
          <a:lstStyle/>
          <a:p>
            <a:pPr marL="12700" marR="5080" lvl="0" indent="0" algn="l" defTabSz="914400" rtl="0" eaLnBrk="1" fontAlgn="auto" latinLnBrk="0" hangingPunct="1">
              <a:lnSpc>
                <a:spcPct val="100000"/>
              </a:lnSpc>
              <a:spcBef>
                <a:spcPts val="100"/>
              </a:spcBef>
              <a:spcAft>
                <a:spcPts val="0"/>
              </a:spcAft>
              <a:buClrTx/>
              <a:buSzTx/>
              <a:buFontTx/>
              <a:buNone/>
              <a:tabLst/>
              <a:defRPr/>
            </a:pPr>
            <a:r>
              <a:rPr lang="en-GB" b="1" i="1" spc="-5" dirty="0">
                <a:solidFill>
                  <a:prstClr val="black"/>
                </a:solidFill>
                <a:latin typeface="Arial"/>
                <a:cs typeface="Arial"/>
              </a:rPr>
              <a:t>M</a:t>
            </a:r>
            <a:r>
              <a:rPr b="1" i="1" spc="-5" dirty="0" err="1">
                <a:solidFill>
                  <a:prstClr val="black"/>
                </a:solidFill>
                <a:latin typeface="Arial"/>
                <a:cs typeface="Arial"/>
              </a:rPr>
              <a:t>inera</a:t>
            </a:r>
            <a:r>
              <a:rPr lang="en-GB" b="1" i="1" spc="-5" dirty="0">
                <a:solidFill>
                  <a:prstClr val="black"/>
                </a:solidFill>
                <a:latin typeface="Arial"/>
                <a:cs typeface="Arial"/>
              </a:rPr>
              <a:t>ls </a:t>
            </a:r>
          </a:p>
          <a:p>
            <a:pPr marL="12700" marR="5080" lvl="0" indent="0" algn="l" defTabSz="914400" rtl="0" eaLnBrk="1" fontAlgn="auto" latinLnBrk="0" hangingPunct="1">
              <a:lnSpc>
                <a:spcPct val="100000"/>
              </a:lnSpc>
              <a:spcBef>
                <a:spcPts val="100"/>
              </a:spcBef>
              <a:spcAft>
                <a:spcPts val="0"/>
              </a:spcAft>
              <a:buClrTx/>
              <a:buSzTx/>
              <a:buFontTx/>
              <a:buNone/>
              <a:tabLst/>
              <a:defRPr/>
            </a:pPr>
            <a:r>
              <a:rPr lang="en-GB" b="1" i="1" spc="-5" dirty="0">
                <a:solidFill>
                  <a:prstClr val="black"/>
                </a:solidFill>
                <a:latin typeface="Arial"/>
                <a:cs typeface="Arial"/>
              </a:rPr>
              <a:t>(</a:t>
            </a:r>
            <a:r>
              <a:rPr lang="en-GB" b="1" i="1" spc="-5" dirty="0" err="1">
                <a:solidFill>
                  <a:prstClr val="black"/>
                </a:solidFill>
                <a:latin typeface="Arial"/>
                <a:cs typeface="Arial"/>
              </a:rPr>
              <a:t>Campiglia</a:t>
            </a:r>
            <a:r>
              <a:rPr lang="en-GB" b="1" i="1" spc="-5" dirty="0">
                <a:solidFill>
                  <a:prstClr val="black"/>
                </a:solidFill>
                <a:latin typeface="Arial"/>
                <a:cs typeface="Arial"/>
              </a:rPr>
              <a:t>)</a:t>
            </a:r>
            <a:endParaRPr b="1" i="1" spc="-5" dirty="0">
              <a:solidFill>
                <a:prstClr val="black"/>
              </a:solidFill>
              <a:latin typeface="Arial"/>
              <a:cs typeface="Arial"/>
            </a:endParaRPr>
          </a:p>
        </p:txBody>
      </p:sp>
      <p:sp>
        <p:nvSpPr>
          <p:cNvPr id="13" name="object 13"/>
          <p:cNvSpPr txBox="1"/>
          <p:nvPr/>
        </p:nvSpPr>
        <p:spPr>
          <a:xfrm>
            <a:off x="5579109" y="5114035"/>
            <a:ext cx="647065" cy="299720"/>
          </a:xfrm>
          <a:prstGeom prst="rect">
            <a:avLst/>
          </a:prstGeom>
        </p:spPr>
        <p:txBody>
          <a:bodyPr vert="horz" wrap="square" lIns="0" tIns="12700" rIns="0" bIns="0" rtlCol="0">
            <a:spAutoFit/>
          </a:bodyPr>
          <a:lstStyle/>
          <a:p>
            <a:pPr marL="12700" marR="0" lvl="0" indent="0" algn="l" defTabSz="914400" rtl="0" eaLnBrk="1" fontAlgn="auto" latinLnBrk="0" hangingPunct="1">
              <a:lnSpc>
                <a:spcPct val="100000"/>
              </a:lnSpc>
              <a:spcBef>
                <a:spcPts val="100"/>
              </a:spcBef>
              <a:spcAft>
                <a:spcPts val="0"/>
              </a:spcAft>
              <a:buClrTx/>
              <a:buSzTx/>
              <a:buFontTx/>
              <a:buNone/>
              <a:tabLst/>
              <a:defRPr/>
            </a:pPr>
            <a:r>
              <a:rPr kumimoji="0" sz="1800" b="1" i="1" u="none" strike="noStrike" kern="1200" cap="none" spc="-5" normalizeH="0" baseline="0" noProof="0" dirty="0">
                <a:ln>
                  <a:noFill/>
                </a:ln>
                <a:solidFill>
                  <a:prstClr val="black"/>
                </a:solidFill>
                <a:effectLst/>
                <a:uLnTx/>
                <a:uFillTx/>
                <a:latin typeface="Arial"/>
                <a:ea typeface="+mn-ea"/>
                <a:cs typeface="Arial"/>
              </a:rPr>
              <a:t>a</a:t>
            </a:r>
            <a:r>
              <a:rPr kumimoji="0" sz="1800" b="1" i="1" u="none" strike="noStrike" kern="1200" cap="none" spc="-15" normalizeH="0" baseline="0" noProof="0" dirty="0">
                <a:ln>
                  <a:noFill/>
                </a:ln>
                <a:solidFill>
                  <a:prstClr val="black"/>
                </a:solidFill>
                <a:effectLst/>
                <a:uLnTx/>
                <a:uFillTx/>
                <a:latin typeface="Arial"/>
                <a:ea typeface="+mn-ea"/>
                <a:cs typeface="Arial"/>
              </a:rPr>
              <a:t>k</a:t>
            </a:r>
            <a:r>
              <a:rPr kumimoji="0" sz="1800" b="1" i="1" u="none" strike="noStrike" kern="1200" cap="none" spc="-5" normalizeH="0" baseline="0" noProof="0" dirty="0">
                <a:ln>
                  <a:noFill/>
                </a:ln>
                <a:solidFill>
                  <a:prstClr val="black"/>
                </a:solidFill>
                <a:effectLst/>
                <a:uLnTx/>
                <a:uFillTx/>
                <a:latin typeface="Arial"/>
                <a:ea typeface="+mn-ea"/>
                <a:cs typeface="Arial"/>
              </a:rPr>
              <a:t>ron</a:t>
            </a:r>
            <a:endParaRPr kumimoji="0" sz="1800" b="0" i="0" u="none" strike="noStrike" kern="1200" cap="none" spc="0" normalizeH="0" baseline="0" noProof="0" dirty="0">
              <a:ln>
                <a:noFill/>
              </a:ln>
              <a:solidFill>
                <a:prstClr val="black"/>
              </a:solidFill>
              <a:effectLst/>
              <a:uLnTx/>
              <a:uFillTx/>
              <a:latin typeface="Arial"/>
              <a:ea typeface="+mn-ea"/>
              <a:cs typeface="Arial"/>
            </a:endParaRPr>
          </a:p>
        </p:txBody>
      </p:sp>
      <p:sp>
        <p:nvSpPr>
          <p:cNvPr id="14" name="object 14"/>
          <p:cNvSpPr txBox="1">
            <a:spLocks noGrp="1"/>
          </p:cNvSpPr>
          <p:nvPr>
            <p:ph type="title"/>
          </p:nvPr>
        </p:nvSpPr>
        <p:spPr>
          <a:xfrm>
            <a:off x="3429000" y="637412"/>
            <a:ext cx="4876800" cy="443070"/>
          </a:xfrm>
          <a:prstGeom prst="rect">
            <a:avLst/>
          </a:prstGeom>
        </p:spPr>
        <p:txBody>
          <a:bodyPr vert="horz" wrap="square" lIns="0" tIns="12065" rIns="0" bIns="0" rtlCol="0">
            <a:spAutoFit/>
          </a:bodyPr>
          <a:lstStyle/>
          <a:p>
            <a:pPr marL="12700">
              <a:lnSpc>
                <a:spcPct val="100000"/>
              </a:lnSpc>
              <a:spcBef>
                <a:spcPts val="95"/>
              </a:spcBef>
            </a:pPr>
            <a:r>
              <a:rPr b="1" u="sng" spc="-5" dirty="0" err="1">
                <a:solidFill>
                  <a:srgbClr val="000000"/>
                </a:solidFill>
                <a:latin typeface="Arial"/>
                <a:cs typeface="Arial"/>
              </a:rPr>
              <a:t>Populonia</a:t>
            </a:r>
            <a:r>
              <a:rPr lang="en-GB" b="1" u="sng" spc="-5" dirty="0">
                <a:solidFill>
                  <a:srgbClr val="000000"/>
                </a:solidFill>
                <a:latin typeface="Arial"/>
                <a:cs typeface="Arial"/>
              </a:rPr>
              <a:t>’s mixed economy</a:t>
            </a:r>
            <a:endParaRPr b="1" i="1" u="sng" dirty="0">
              <a:solidFill>
                <a:srgbClr val="000000"/>
              </a:solidFill>
              <a:latin typeface="Arial"/>
              <a:cs typeface="Arial"/>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hidden="1">
            <a:extLst>
              <a:ext uri="{FF2B5EF4-FFF2-40B4-BE49-F238E27FC236}">
                <a16:creationId xmlns:a16="http://schemas.microsoft.com/office/drawing/2014/main" id="{D8340DE4-75AC-4BA4-B434-D6BC1B248C87}"/>
              </a:ext>
            </a:extLst>
          </p:cNvPr>
          <p:cNvGraphicFramePr>
            <a:graphicFrameLocks noChangeAspect="1"/>
          </p:cNvGraphicFramePr>
          <p:nvPr>
            <p:custDataLst>
              <p:tags r:id="rId2"/>
            </p:custDataLst>
            <p:extLst>
              <p:ext uri="{D42A27DB-BD31-4B8C-83A1-F6EECF244321}">
                <p14:modId xmlns:p14="http://schemas.microsoft.com/office/powerpoint/2010/main" val="2788436274"/>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60500" name="think-cell Slide" r:id="rId4" imgW="395" imgH="396" progId="TCLayout.ActiveDocument.1">
                  <p:embed/>
                </p:oleObj>
              </mc:Choice>
              <mc:Fallback>
                <p:oleObj name="think-cell Slide" r:id="rId4" imgW="395" imgH="396" progId="TCLayout.ActiveDocument.1">
                  <p:embed/>
                  <p:pic>
                    <p:nvPicPr>
                      <p:cNvPr id="4" name="Object 3" hidden="1">
                        <a:extLst>
                          <a:ext uri="{FF2B5EF4-FFF2-40B4-BE49-F238E27FC236}">
                            <a16:creationId xmlns:a16="http://schemas.microsoft.com/office/drawing/2014/main" id="{D8340DE4-75AC-4BA4-B434-D6BC1B248C8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 name="object 2"/>
          <p:cNvSpPr txBox="1">
            <a:spLocks noGrp="1"/>
          </p:cNvSpPr>
          <p:nvPr>
            <p:ph type="title"/>
          </p:nvPr>
        </p:nvSpPr>
        <p:spPr>
          <a:xfrm>
            <a:off x="343560" y="-2125679"/>
            <a:ext cx="8456880" cy="8765348"/>
          </a:xfrm>
          <a:prstGeom prst="rect">
            <a:avLst/>
          </a:prstGeom>
        </p:spPr>
        <p:txBody>
          <a:bodyPr vert="horz" wrap="square" lIns="0" tIns="12065" rIns="0" bIns="0" rtlCol="0">
            <a:spAutoFit/>
          </a:bodyPr>
          <a:lstStyle/>
          <a:p>
            <a:br>
              <a:rPr lang="en-GB" sz="2000" b="1" u="sng" spc="-10" dirty="0"/>
            </a:br>
            <a:br>
              <a:rPr lang="en-GB" sz="2000" b="1" u="sng" spc="-10" dirty="0"/>
            </a:br>
            <a:br>
              <a:rPr lang="en-GB" sz="2000" b="1" u="sng" spc="-10" dirty="0"/>
            </a:br>
            <a:br>
              <a:rPr lang="en-GB" sz="2000" b="1" u="sng" spc="-10" dirty="0"/>
            </a:br>
            <a:br>
              <a:rPr lang="en-GB" sz="2000" b="1" u="sng" spc="-10" dirty="0"/>
            </a:br>
            <a:br>
              <a:rPr lang="en-GB" sz="2000" b="1" u="sng" spc="-10" dirty="0"/>
            </a:br>
            <a:br>
              <a:rPr lang="en-GB" sz="2000" b="1" u="sng" spc="-10" dirty="0"/>
            </a:br>
            <a:br>
              <a:rPr lang="en-GB" sz="2000" b="1" u="sng" spc="-10" dirty="0"/>
            </a:br>
            <a:r>
              <a:rPr lang="en-GB" sz="2800" b="1" u="sng" spc="-10" dirty="0"/>
              <a:t>Theoretical explanations of </a:t>
            </a:r>
            <a:r>
              <a:rPr lang="en-GB" sz="2800" b="1" u="sng" spc="-10" dirty="0" err="1"/>
              <a:t>Populonia’s</a:t>
            </a:r>
            <a:r>
              <a:rPr lang="en-GB" sz="2800" b="1" u="sng" spc="-10" dirty="0"/>
              <a:t> economic collapse</a:t>
            </a:r>
            <a:br>
              <a:rPr lang="en-GB" sz="2800" b="1" u="sng" spc="-10" dirty="0"/>
            </a:br>
            <a:br>
              <a:rPr lang="en-GB" sz="2800" b="1" u="sng" spc="-10" dirty="0"/>
            </a:br>
            <a:br>
              <a:rPr lang="en-GB" sz="2800" b="1" u="sng" spc="-10" dirty="0"/>
            </a:br>
            <a:br>
              <a:rPr lang="en-GB" sz="2800" b="1" u="sng" spc="-10" dirty="0"/>
            </a:br>
            <a:br>
              <a:rPr lang="en-GB" sz="2800" spc="-10" dirty="0"/>
            </a:br>
            <a:r>
              <a:rPr lang="en-GB" sz="2800" spc="-10" dirty="0"/>
              <a:t>- Rome’s conquest and its political impact</a:t>
            </a:r>
            <a:br>
              <a:rPr lang="en-GB" sz="2800" spc="-10" dirty="0"/>
            </a:br>
            <a:r>
              <a:rPr lang="en-GB" sz="2800" spc="-10" dirty="0"/>
              <a:t>- </a:t>
            </a:r>
            <a:r>
              <a:rPr lang="en-GB" sz="2800" spc="-10" dirty="0" err="1"/>
              <a:t>Populonia</a:t>
            </a:r>
            <a:r>
              <a:rPr lang="en-GB" sz="2800" spc="-10" dirty="0"/>
              <a:t>, a victim of ancient “globalisation” which could no escape the determinism of its geographical location? “boom and bust”?</a:t>
            </a:r>
            <a:br>
              <a:rPr lang="en-GB" sz="2800" spc="-10" dirty="0"/>
            </a:br>
            <a:r>
              <a:rPr lang="en-GB" sz="2800" spc="-10" dirty="0"/>
              <a:t>-negative externalities / unsustainable development</a:t>
            </a:r>
            <a:br>
              <a:rPr lang="en-GB" sz="2800" spc="-10" dirty="0"/>
            </a:br>
            <a:r>
              <a:rPr lang="en-GB" sz="2800" spc="-10" dirty="0"/>
              <a:t>- role of institution (Etruscan versus Roman “structures”)</a:t>
            </a:r>
            <a:br>
              <a:rPr lang="en-GB" sz="2800" u="sng" spc="-10" dirty="0"/>
            </a:br>
            <a:br>
              <a:rPr lang="en-GB" sz="2000" u="sng" spc="-10" dirty="0"/>
            </a:br>
            <a:br>
              <a:rPr lang="en-GB" sz="2000" u="sng" spc="-10" dirty="0"/>
            </a:br>
            <a:br>
              <a:rPr lang="en-GB" sz="2000" u="sng" spc="-10" dirty="0"/>
            </a:br>
            <a:br>
              <a:rPr lang="en-GB" sz="2000" u="sng" spc="-10" dirty="0"/>
            </a:br>
            <a:br>
              <a:rPr lang="en-GB" sz="2000" u="sng" spc="-10" dirty="0"/>
            </a:br>
            <a:br>
              <a:rPr lang="en-GB" sz="2000" u="sng" spc="-10" dirty="0"/>
            </a:br>
            <a:endParaRPr spc="-10" dirty="0"/>
          </a:p>
        </p:txBody>
      </p:sp>
    </p:spTree>
    <p:extLst>
      <p:ext uri="{BB962C8B-B14F-4D97-AF65-F5344CB8AC3E}">
        <p14:creationId xmlns:p14="http://schemas.microsoft.com/office/powerpoint/2010/main" val="119947359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hidden="1">
            <a:extLst>
              <a:ext uri="{FF2B5EF4-FFF2-40B4-BE49-F238E27FC236}">
                <a16:creationId xmlns:a16="http://schemas.microsoft.com/office/drawing/2014/main" id="{D8340DE4-75AC-4BA4-B434-D6BC1B248C87}"/>
              </a:ext>
            </a:extLst>
          </p:cNvPr>
          <p:cNvGraphicFramePr>
            <a:graphicFrameLocks noChangeAspect="1"/>
          </p:cNvGraphicFramePr>
          <p:nvPr>
            <p:custDataLst>
              <p:tags r:id="rId2"/>
            </p:custDataLst>
            <p:extLst>
              <p:ext uri="{D42A27DB-BD31-4B8C-83A1-F6EECF244321}">
                <p14:modId xmlns:p14="http://schemas.microsoft.com/office/powerpoint/2010/main" val="1453163487"/>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61524" name="think-cell Slide" r:id="rId4" imgW="395" imgH="396" progId="TCLayout.ActiveDocument.1">
                  <p:embed/>
                </p:oleObj>
              </mc:Choice>
              <mc:Fallback>
                <p:oleObj name="think-cell Slide" r:id="rId4" imgW="395" imgH="396" progId="TCLayout.ActiveDocument.1">
                  <p:embed/>
                  <p:pic>
                    <p:nvPicPr>
                      <p:cNvPr id="4" name="Object 3" hidden="1">
                        <a:extLst>
                          <a:ext uri="{FF2B5EF4-FFF2-40B4-BE49-F238E27FC236}">
                            <a16:creationId xmlns:a16="http://schemas.microsoft.com/office/drawing/2014/main" id="{D8340DE4-75AC-4BA4-B434-D6BC1B248C8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 name="object 2"/>
          <p:cNvSpPr txBox="1">
            <a:spLocks noGrp="1"/>
          </p:cNvSpPr>
          <p:nvPr>
            <p:ph type="title"/>
          </p:nvPr>
        </p:nvSpPr>
        <p:spPr>
          <a:xfrm>
            <a:off x="343560" y="-69098"/>
            <a:ext cx="8456880" cy="6660157"/>
          </a:xfrm>
          <a:prstGeom prst="rect">
            <a:avLst/>
          </a:prstGeom>
        </p:spPr>
        <p:txBody>
          <a:bodyPr vert="horz" wrap="square" lIns="0" tIns="12065" rIns="0" bIns="0" rtlCol="0">
            <a:spAutoFit/>
          </a:bodyPr>
          <a:lstStyle/>
          <a:p>
            <a:r>
              <a:rPr lang="en-GB" sz="2400" b="1" u="sng" spc="-10" dirty="0"/>
              <a:t>Conclusions</a:t>
            </a:r>
            <a:br>
              <a:rPr lang="en-GB" sz="2400" b="1" u="sng" spc="-10" dirty="0"/>
            </a:br>
            <a:r>
              <a:rPr lang="en-GB" sz="2400" b="1" u="sng" spc="-10" dirty="0" err="1"/>
              <a:t>Populonia</a:t>
            </a:r>
            <a:r>
              <a:rPr lang="en-GB" sz="2400" b="1" u="sng" spc="-10" dirty="0"/>
              <a:t>, Etruria and the Mediterranean ancient world?: not a “periphery of the periphery”?</a:t>
            </a:r>
            <a:br>
              <a:rPr lang="en-GB" sz="2400" spc="-10" dirty="0"/>
            </a:br>
            <a:br>
              <a:rPr lang="en-GB" sz="2400" spc="-10" dirty="0"/>
            </a:br>
            <a:br>
              <a:rPr lang="en-GB" sz="2400" spc="-10" dirty="0"/>
            </a:br>
            <a:r>
              <a:rPr lang="en-GB" sz="2400" i="1" spc="-10" dirty="0" err="1"/>
              <a:t>Peripheris</a:t>
            </a:r>
            <a:r>
              <a:rPr lang="en-GB" sz="2400" spc="-10" dirty="0"/>
              <a:t> (Manning, The Open sea, p.80: “from which resources were extracted”) </a:t>
            </a:r>
            <a:br>
              <a:rPr lang="en-GB" sz="2400" spc="-10" dirty="0"/>
            </a:br>
            <a:br>
              <a:rPr lang="en-GB" sz="2400" spc="-10" dirty="0"/>
            </a:br>
            <a:r>
              <a:rPr lang="en-GB" sz="2400" spc="-10" dirty="0"/>
              <a:t>but:</a:t>
            </a:r>
            <a:br>
              <a:rPr lang="en-GB" sz="2400" spc="-10" dirty="0"/>
            </a:br>
            <a:br>
              <a:rPr lang="en-GB" sz="2400" spc="-10" dirty="0"/>
            </a:br>
            <a:r>
              <a:rPr lang="en-GB" sz="2400" spc="-10" dirty="0"/>
              <a:t>- </a:t>
            </a:r>
            <a:r>
              <a:rPr lang="en-GB" sz="2400" spc="-10" dirty="0" err="1"/>
              <a:t>Populonia</a:t>
            </a:r>
            <a:r>
              <a:rPr lang="en-GB" sz="2400" spc="-10" dirty="0"/>
              <a:t> is not “exceptional”: in many ways, a “typical” Weber’s </a:t>
            </a:r>
            <a:r>
              <a:rPr lang="en-GB" sz="2400" i="1" spc="-10" dirty="0" err="1"/>
              <a:t>Küstenkultur</a:t>
            </a:r>
            <a:r>
              <a:rPr lang="en-GB" sz="2400" spc="-10" dirty="0"/>
              <a:t> and ancient city-state / polis</a:t>
            </a:r>
            <a:br>
              <a:rPr lang="en-GB" sz="2400" spc="-10" dirty="0"/>
            </a:br>
            <a:br>
              <a:rPr lang="en-GB" sz="2400" spc="-10" dirty="0"/>
            </a:br>
            <a:r>
              <a:rPr lang="en-GB" sz="2400" spc="-10" dirty="0"/>
              <a:t>-a producer, consumer, trading and perhaps even “service” city: neither primitivist nor modernist?</a:t>
            </a:r>
            <a:br>
              <a:rPr lang="en-GB" sz="2400" spc="-10" dirty="0"/>
            </a:br>
            <a:br>
              <a:rPr lang="en-GB" sz="2400" spc="-10" dirty="0"/>
            </a:br>
            <a:r>
              <a:rPr lang="en-GB" sz="2400" spc="-10" dirty="0"/>
              <a:t>- integrated in the ancient world: </a:t>
            </a:r>
            <a:r>
              <a:rPr lang="en-GB" sz="2400" spc="-10" dirty="0" err="1"/>
              <a:t>Populonia</a:t>
            </a:r>
            <a:r>
              <a:rPr lang="en-GB" sz="2400" spc="-10" dirty="0"/>
              <a:t> and Etruria, between Greece and Rome</a:t>
            </a:r>
            <a:br>
              <a:rPr lang="en-GB" sz="2400" spc="-10" dirty="0"/>
            </a:br>
            <a:br>
              <a:rPr lang="en-GB" sz="2400" spc="-10" dirty="0"/>
            </a:br>
            <a:endParaRPr sz="2400" spc="-10" dirty="0"/>
          </a:p>
        </p:txBody>
      </p:sp>
    </p:spTree>
    <p:extLst>
      <p:ext uri="{BB962C8B-B14F-4D97-AF65-F5344CB8AC3E}">
        <p14:creationId xmlns:p14="http://schemas.microsoft.com/office/powerpoint/2010/main" val="375450641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hidden="1">
            <a:extLst>
              <a:ext uri="{FF2B5EF4-FFF2-40B4-BE49-F238E27FC236}">
                <a16:creationId xmlns:a16="http://schemas.microsoft.com/office/drawing/2014/main" id="{D8340DE4-75AC-4BA4-B434-D6BC1B248C87}"/>
              </a:ext>
            </a:extLst>
          </p:cNvPr>
          <p:cNvGraphicFramePr>
            <a:graphicFrameLocks noChangeAspect="1"/>
          </p:cNvGraphicFramePr>
          <p:nvPr>
            <p:custDataLst>
              <p:tags r:id="rId2"/>
            </p:custDataLst>
            <p:extLst>
              <p:ext uri="{D42A27DB-BD31-4B8C-83A1-F6EECF244321}">
                <p14:modId xmlns:p14="http://schemas.microsoft.com/office/powerpoint/2010/main" val="3738033849"/>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72783" name="think-cell Slide" r:id="rId4" imgW="395" imgH="396" progId="TCLayout.ActiveDocument.1">
                  <p:embed/>
                </p:oleObj>
              </mc:Choice>
              <mc:Fallback>
                <p:oleObj name="think-cell Slide" r:id="rId4" imgW="395" imgH="396" progId="TCLayout.ActiveDocument.1">
                  <p:embed/>
                  <p:pic>
                    <p:nvPicPr>
                      <p:cNvPr id="4" name="Object 3" hidden="1">
                        <a:extLst>
                          <a:ext uri="{FF2B5EF4-FFF2-40B4-BE49-F238E27FC236}">
                            <a16:creationId xmlns:a16="http://schemas.microsoft.com/office/drawing/2014/main" id="{D8340DE4-75AC-4BA4-B434-D6BC1B248C8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 name="object 2"/>
          <p:cNvSpPr txBox="1">
            <a:spLocks noGrp="1"/>
          </p:cNvSpPr>
          <p:nvPr>
            <p:ph type="title"/>
          </p:nvPr>
        </p:nvSpPr>
        <p:spPr>
          <a:xfrm>
            <a:off x="250259" y="167160"/>
            <a:ext cx="8643482" cy="3668568"/>
          </a:xfrm>
          <a:prstGeom prst="rect">
            <a:avLst/>
          </a:prstGeom>
        </p:spPr>
        <p:txBody>
          <a:bodyPr vert="horz" wrap="square" lIns="0" tIns="12065" rIns="0" bIns="0" rtlCol="0">
            <a:spAutoFit/>
          </a:bodyPr>
          <a:lstStyle/>
          <a:p>
            <a:r>
              <a:rPr lang="en-GB" sz="2000" b="1" u="sng" spc="-10" dirty="0"/>
              <a:t>Future research avenues</a:t>
            </a:r>
            <a:br>
              <a:rPr lang="en-GB" sz="2000" spc="-10" dirty="0"/>
            </a:br>
            <a:br>
              <a:rPr lang="en-GB" sz="2000" spc="-10" dirty="0"/>
            </a:br>
            <a:r>
              <a:rPr lang="en-GB" sz="2000" spc="-10" dirty="0"/>
              <a:t>Underwater excavations (harbour)</a:t>
            </a:r>
            <a:br>
              <a:rPr lang="en-GB" sz="2000" spc="-10" dirty="0"/>
            </a:br>
            <a:br>
              <a:rPr lang="en-GB" sz="2000" spc="-10" dirty="0"/>
            </a:br>
            <a:r>
              <a:rPr lang="en-GB" sz="2000" spc="-10" dirty="0"/>
              <a:t>Rural settlements and labour force</a:t>
            </a:r>
            <a:br>
              <a:rPr lang="en-GB" sz="2000" spc="-10" dirty="0"/>
            </a:br>
            <a:br>
              <a:rPr lang="en-GB" sz="2000" spc="-10" dirty="0"/>
            </a:br>
            <a:r>
              <a:rPr lang="en-GB" sz="2000" spc="-10" dirty="0"/>
              <a:t>Deforestation, pollution: isotopic </a:t>
            </a:r>
            <a:br>
              <a:rPr lang="en-GB" sz="2000" spc="-10" dirty="0"/>
            </a:br>
            <a:r>
              <a:rPr lang="en-GB" sz="2000" spc="-10" dirty="0"/>
              <a:t>analyses, tests needed on human and</a:t>
            </a:r>
            <a:br>
              <a:rPr lang="en-GB" sz="2000" spc="-10" dirty="0"/>
            </a:br>
            <a:r>
              <a:rPr lang="en-GB" sz="2000" spc="-10" dirty="0"/>
              <a:t> animal remains</a:t>
            </a:r>
            <a:br>
              <a:rPr lang="en-GB" sz="2000" spc="-10" dirty="0"/>
            </a:br>
            <a:br>
              <a:rPr lang="en-GB" sz="2000" b="1" u="sng" spc="-10" dirty="0"/>
            </a:br>
            <a:br>
              <a:rPr lang="en-GB" sz="2000" b="1" u="sng" spc="-10" dirty="0"/>
            </a:br>
            <a:endParaRPr spc="-10" dirty="0"/>
          </a:p>
        </p:txBody>
      </p:sp>
      <p:pic>
        <p:nvPicPr>
          <p:cNvPr id="6" name="Picture 5">
            <a:extLst>
              <a:ext uri="{FF2B5EF4-FFF2-40B4-BE49-F238E27FC236}">
                <a16:creationId xmlns:a16="http://schemas.microsoft.com/office/drawing/2014/main" id="{F12D6867-590D-4022-AAEE-BA9115E86470}"/>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887141" y="609600"/>
            <a:ext cx="4032000" cy="3024000"/>
          </a:xfrm>
          <a:prstGeom prst="rect">
            <a:avLst/>
          </a:prstGeom>
        </p:spPr>
      </p:pic>
      <p:pic>
        <p:nvPicPr>
          <p:cNvPr id="9" name="Picture 8">
            <a:extLst>
              <a:ext uri="{FF2B5EF4-FFF2-40B4-BE49-F238E27FC236}">
                <a16:creationId xmlns:a16="http://schemas.microsoft.com/office/drawing/2014/main" id="{8C989755-6858-4F0F-8788-67104801115B}"/>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297318" y="3544990"/>
            <a:ext cx="4176000" cy="3132000"/>
          </a:xfrm>
          <a:prstGeom prst="rect">
            <a:avLst/>
          </a:prstGeom>
        </p:spPr>
      </p:pic>
      <p:sp>
        <p:nvSpPr>
          <p:cNvPr id="3" name="Rectangle 2">
            <a:extLst>
              <a:ext uri="{FF2B5EF4-FFF2-40B4-BE49-F238E27FC236}">
                <a16:creationId xmlns:a16="http://schemas.microsoft.com/office/drawing/2014/main" id="{3EBC622F-F5D8-4E9D-8635-ED851AD1427B}"/>
              </a:ext>
            </a:extLst>
          </p:cNvPr>
          <p:cNvSpPr/>
          <p:nvPr/>
        </p:nvSpPr>
        <p:spPr>
          <a:xfrm>
            <a:off x="4800600" y="3974228"/>
            <a:ext cx="4572000" cy="2862322"/>
          </a:xfrm>
          <a:prstGeom prst="rect">
            <a:avLst/>
          </a:prstGeom>
        </p:spPr>
        <p:txBody>
          <a:bodyPr>
            <a:spAutoFit/>
          </a:bodyPr>
          <a:lstStyle/>
          <a:p>
            <a:r>
              <a:rPr lang="en-GB" sz="2000" u="sng" spc="-10" dirty="0" err="1"/>
              <a:t>Populonia’s</a:t>
            </a:r>
            <a:r>
              <a:rPr lang="en-GB" sz="2000" u="sng" spc="-10" dirty="0"/>
              <a:t> “longue durée”:</a:t>
            </a:r>
            <a:br>
              <a:rPr lang="en-GB" sz="2000" u="sng" spc="-10" dirty="0"/>
            </a:br>
            <a:endParaRPr lang="en-GB" sz="2000" u="sng" spc="-10" dirty="0"/>
          </a:p>
          <a:p>
            <a:r>
              <a:rPr lang="en-GB" sz="2000" spc="-10" dirty="0"/>
              <a:t>A continuously evolving landscape and </a:t>
            </a:r>
          </a:p>
          <a:p>
            <a:r>
              <a:rPr lang="en-GB" sz="2000" spc="-10" dirty="0"/>
              <a:t>economy</a:t>
            </a:r>
          </a:p>
          <a:p>
            <a:endParaRPr lang="en-GB" sz="2000" u="sng" spc="-10" dirty="0"/>
          </a:p>
          <a:p>
            <a:r>
              <a:rPr lang="en-GB" sz="2000" spc="-10" dirty="0"/>
              <a:t>The case of the </a:t>
            </a:r>
            <a:r>
              <a:rPr lang="en-GB" sz="2000" spc="-10" dirty="0" err="1"/>
              <a:t>Poggio</a:t>
            </a:r>
            <a:r>
              <a:rPr lang="en-GB" sz="2000" spc="-10" dirty="0"/>
              <a:t> del Molino </a:t>
            </a:r>
            <a:br>
              <a:rPr lang="en-GB" sz="2000" spc="-10" dirty="0"/>
            </a:br>
            <a:r>
              <a:rPr lang="en-GB" sz="2000" spc="-10" dirty="0"/>
              <a:t>settlement / villa: military fortress, farm and maritime villa</a:t>
            </a:r>
          </a:p>
          <a:p>
            <a:endParaRPr lang="en-GB" sz="2000" spc="-10" dirty="0"/>
          </a:p>
        </p:txBody>
      </p:sp>
    </p:spTree>
    <p:extLst>
      <p:ext uri="{BB962C8B-B14F-4D97-AF65-F5344CB8AC3E}">
        <p14:creationId xmlns:p14="http://schemas.microsoft.com/office/powerpoint/2010/main" val="321878668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E64FA-688E-40B8-AA11-B994E6F64505}"/>
              </a:ext>
            </a:extLst>
          </p:cNvPr>
          <p:cNvSpPr>
            <a:spLocks noGrp="1"/>
          </p:cNvSpPr>
          <p:nvPr>
            <p:ph type="title"/>
          </p:nvPr>
        </p:nvSpPr>
        <p:spPr/>
        <p:txBody>
          <a:bodyPr/>
          <a:lstStyle/>
          <a:p>
            <a:endParaRPr lang="en-GB" dirty="0"/>
          </a:p>
        </p:txBody>
      </p:sp>
      <p:pic>
        <p:nvPicPr>
          <p:cNvPr id="4" name="Picture 3">
            <a:extLst>
              <a:ext uri="{FF2B5EF4-FFF2-40B4-BE49-F238E27FC236}">
                <a16:creationId xmlns:a16="http://schemas.microsoft.com/office/drawing/2014/main" id="{E62FAB59-9608-40F0-A787-94C9B1FB93F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26930265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HINKCELLUNDODONOTDELETE" val="0"/>
</p:tagLst>
</file>

<file path=ppt/tags/tag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0.xml><?xml version="1.0" encoding="utf-8"?>
<p:tagLst xmlns:a="http://schemas.openxmlformats.org/drawingml/2006/main" xmlns:r="http://schemas.openxmlformats.org/officeDocument/2006/relationships" xmlns:p="http://schemas.openxmlformats.org/presentationml/2006/main">
  <p:tag name="THINKCELLSHAPEDONOTDELETE" val="tn3KTDgBo8yD1CFBNCkAQCQ"/>
</p:tagLst>
</file>

<file path=ppt/tags/tag2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7.xml><?xml version="1.0" encoding="utf-8"?>
<p:tagLst xmlns:a="http://schemas.openxmlformats.org/drawingml/2006/main" xmlns:r="http://schemas.openxmlformats.org/officeDocument/2006/relationships" xmlns:p="http://schemas.openxmlformats.org/presentationml/2006/main">
  <p:tag name="THINKCELLSHAPEDONOTDELETE" val="tAxx.Rf4ThL2sBdA9pLQElA"/>
</p:tagLst>
</file>

<file path=ppt/tags/tag2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712</TotalTime>
  <Words>695</Words>
  <Application>Microsoft Office PowerPoint</Application>
  <PresentationFormat>On-screen Show (4:3)</PresentationFormat>
  <Paragraphs>77</Paragraphs>
  <Slides>31</Slides>
  <Notes>1</Notes>
  <HiddenSlides>0</HiddenSlides>
  <MMClips>0</MMClips>
  <ScaleCrop>false</ScaleCrop>
  <HeadingPairs>
    <vt:vector size="8" baseType="variant">
      <vt:variant>
        <vt:lpstr>Fonts Used</vt:lpstr>
      </vt:variant>
      <vt:variant>
        <vt:i4>5</vt:i4>
      </vt:variant>
      <vt:variant>
        <vt:lpstr>Theme</vt:lpstr>
      </vt:variant>
      <vt:variant>
        <vt:i4>3</vt:i4>
      </vt:variant>
      <vt:variant>
        <vt:lpstr>Embedded OLE Servers</vt:lpstr>
      </vt:variant>
      <vt:variant>
        <vt:i4>1</vt:i4>
      </vt:variant>
      <vt:variant>
        <vt:lpstr>Slide Titles</vt:lpstr>
      </vt:variant>
      <vt:variant>
        <vt:i4>31</vt:i4>
      </vt:variant>
    </vt:vector>
  </HeadingPairs>
  <TitlesOfParts>
    <vt:vector size="40" baseType="lpstr">
      <vt:lpstr>Arial</vt:lpstr>
      <vt:lpstr>Calibri</vt:lpstr>
      <vt:lpstr>Calibri Light</vt:lpstr>
      <vt:lpstr>Georgia</vt:lpstr>
      <vt:lpstr>Verdana</vt:lpstr>
      <vt:lpstr>Office Theme</vt:lpstr>
      <vt:lpstr>1_Office Theme</vt:lpstr>
      <vt:lpstr>2_Office Theme</vt:lpstr>
      <vt:lpstr>think-cell Slide</vt:lpstr>
      <vt:lpstr>PowerPoint Presentation</vt:lpstr>
      <vt:lpstr> Outline  Introduction: Populonia, the theoretical challenge and the sources on an Etruscan city  The case for Populonia’s “exceptionalism”: an “industrial” (and therefore “theoretically irrelevant”) city?   Reclaiming Populonia for theories of ancient economy?: looking at Populonia as a diverse and mixed economy beyond iron?  Theoretical explanations for Populonia’s economic collapse  Populonia, Etruria and the Mediterranean ancient world?: not a “periphery of the periphery”?  Future research avenues  </vt:lpstr>
      <vt:lpstr>Populonia’s location</vt:lpstr>
      <vt:lpstr>PowerPoint Presentation</vt:lpstr>
      <vt:lpstr>The theoretical challenge  “The Etruscans are not a theory or a thesis. If they are anything they are an experience…Why must even the vanished Etruscans be reduced to a system? They never will be”  DH Lawrence, Sketches of Etruscan Places, p.435   “very little in the way of satisfying theory has been produced…the archaeological evidence…is in flux and it might possibly, before long, lead to conclusions different from those which at present seem most reasonable” Harris, W. V. (1989) Invisible cities: the beginnings of Etruscan urbanisation, p.375  Finley warned against the one-city monograph approach and indeed risk of generalising of course from the case of Populonia  </vt:lpstr>
      <vt:lpstr>     BUT…. There is no theoretical model applicable to Etruria but the work of the Etruscologist Maria Cristina Biella on Falerii shows how the ability to approach individual cities can help us obtain a global picture and mounting comparative data.  See also Bissa: p.17 another problem with Finley’s idea of the “ancient economy” is the problem of exceptions…the study of these exceptions is as necessary as that of the rules, for thus we can better understand the system. /Andreau, 1995, p.22: suggested that the emphasis should be on detailed case studies, historical change and comparison  Manning, The Open Sea, p.19: “rather than seeking to compare pre-modern economic institutions to later European institutions, we should concentrate on the intercomparison of premodern economic institutions”</vt:lpstr>
      <vt:lpstr>The problem of sources:  Literary sources  “As for Poplonium, it is situated on a high promontory that makes an abrupt descent into the sea and forms a peninsula; it too sustained a siege at about the same time as Volaterrae. Now although the town is wholly desert except for the temples and a few dwellings, the port-town, which has a little harbour and two docks”  Strabo, Geography, V, 2,6  “Off the city of Tyrrhenia known as Poplonium there is an island which men call Aethaleia.  It is about one hundred stades distant from the coast and received the name it bears from the smoke (aithalos) which lies so thick about it. For the island possesses a great amount of iron-rock, which they quarry in order to melt and cast and thus to secure the iron, and they possess a great abundance of this ore. For those who are engaged in the working of the ore crush the rock and burn the lumps which have thus been broken in certain ingenious furnaces; and in these they smelt the lumps by means of a great fire and form them into pieces of moderate size which are in their appearance like large sponges. These are purchased by merchants in exchange either for money or for goods and are then taken to Dicaearcheia or the other trading-stations, where there are men who purchase such cargoes and who, with the aid of a multitude of artisans in metal whom they have collected, work it further and manufacture iron objects of every description. Some of these are worked into the shape of armour, and others are ingeniously fabricated into shapes well suited for two-pronged forks and sickles and other such tools; and these are then carried by merchants to every region and thus many parts of the inhabited world have a share in the usefulness which accrues from them” Diodorus Siculus, The Library of History, V, 13, 1-2 (90-30 BC) </vt:lpstr>
      <vt:lpstr>Scipio obtained permission to take volunteers and to receive whatever should be given by the allies towards the construction of new ships, —this because he had stated that the fleet would not be an expense to the state. First the Etruscan communities promised that they would aid the consul, each according to its own resources. The men of Caere promised grain for the crews and supplies of every kind, the men of Populonium iron, Tarquinii linen for sails, Volaterrae the interior fittings of ships, also grain. Arretium promised three thousand shields, an equal number of helmets; and that they would furnish a total of fifty thousand javelins, short spears and lances, with an equal proportion of each type; also axes, shovels, sickles, baskets and hand-mills, as many as were needed for forty war-ships; a hundred and twenty thousand pecks of wheat also; and that they would contribute allowances for petty officers and oarsmen. Perusia, Clusium and Rusellae promised fir for shipbuilding and a great quantity of grain.  He used fir also from forests belonging to the state. The communities of Umbria and in addition Nursia and Reate and Amiternum and the whole Sabine district promised soldiers. Marsians, Paelignians and Marrucini in large numbers gave in their names as volunteers for the fleet. Camerinum, although it treated with the Romans on an equal footing, sent an armed cohort of six hundred men. After thirty keels had been laid down, twenty quinqueremes and ten quadriremes, Scipio so pushed the work that on the forty-fifth day after the timber had been brought from the forests the ships, rigged and equipped, were launched. Livy, 28 45. 14-15  At last the consul took his departure from the City. He was, however, caught in a violent storm between the ports of Cosa and Loretum, and was in the greatest danger, but he succeeded in making the harbour of Populonia, where he remained at anchor till the tempest wore itself out. From there he sailed to Elba, then on to Corsica and from there to Sardinia. Livy, 30.39.1</vt:lpstr>
      <vt:lpstr>Pliny  In the city of Piombino is to be seen a statue of Jupiter made of a single vine-stalk that has resisted decay for many ages / Iovis simulacrum in urbe Populonio ex una conspicimus tot aevis incorruptum (NH, XIV.9)  N.H. XXXIV, 41: …Ferri metalla ubique propemodum reperiuntur, quippe  etiam insula Italiae Ilva gignente, minimaque difficultate  adgnoscuntur colore ipso terrae manifesto.  Virgil, Aeneid, Book X, 172-174  To him Populonia had given six hundred of her sons, all skilled in war, and Ilva three hundred—an island rich in the Chalybes’ inexhaustible mines.  huic totum insignibus armisagmen et aurato fulgebat Apolline puppis.sescentos illi dederat Populonia materexpertos belli iuvenes, ast Ilva trecentosinsula inexhaustis Chalybum generosa metallis.   Servius : commentary on Book X, v.172:  populonia est civitas Tusciae. matrem autem eorum qui venerant, ... alibi insignem quem mater Aricia misit . quidam Populoniam post XII. populos in Etruria constitutos populum ex insula Corsica in Italiam venisse et condidisse dicunt: alii Populoniam Volaterranorum coloniam tradunt. alii Volaterranos Corsis eripuisse Populoniam dicunt. </vt:lpstr>
      <vt:lpstr>The problem of sources:   -archaeology / epigraphy  1840: Alessandro François and Count  Giovanni Desideri (Le Grotte)  1915 and interwar period:  Antonio Minto   since 1980s: Universities of Pisa  and Florence (the acropolis)   Secondary sources:   Two monographs: Minto 1943/ Fedeli 1983  11 volumes of the Materiali per Populonia (Edizioni ETS)  All in Italian, hence also potentially explaining the lack of interest of non-Italian scholars + also lack of contextualisation and limited place devoted to Populonia in major surveys of Etruscan civilisation or culture.   </vt:lpstr>
      <vt:lpstr>       </vt:lpstr>
      <vt:lpstr>Ancient Populonia’s landscape</vt:lpstr>
      <vt:lpstr>       </vt:lpstr>
      <vt:lpstr>        </vt:lpstr>
      <vt:lpstr>The case for Populonia’s “exceptionalism”, a sort of unusual and atypical “producer” society in the ancient world?   1) Etruscans constituted in many ways a “thalassocracy” (the Greek stereotype of Etruscan piracy) but did not traditionally build their cities near the sea and Populonia is in this respect unique    2) The temporality of Populonia’s economic trend does not correspond to the traditional Etruscan pattern (Populonia does not seem to experience the crisis from the 5th century evidenced in other Etruscan cities and in fact greatest economic development in the IV/III century (il mare degli etruschi, p.27)   3) The (debated) place of Populonia in the Etruscan dodecapolis   4) Sheer, almost “industrial”, scale of mining activities. For Barker (p.317), Populonia is “ancient Etruria’s centre of heavy industry” / Heurgon, p.152: le Pittsburgh de l’Antiquite  </vt:lpstr>
      <vt:lpstr>   </vt:lpstr>
      <vt:lpstr>Populonia: a gift of Elba’s iron     </vt:lpstr>
      <vt:lpstr>Populonia’s “industriel district”     </vt:lpstr>
      <vt:lpstr>The organisation of Populonia’s iron-smelting activities   Three hypotheses (Parodi, p.56):  1) one single “firm” (possibly the “city” itself? ) employing the workers  2) many entrepreneurs, owners of one or several ovens  3) something in-between, with a mix of small and large firms / an ancient form of public-private partnership?   -Labour / capital intensity -The question of slavery    Comparison with the Laurion mines</vt:lpstr>
      <vt:lpstr>Reclaiming Populonia for theories of ancient economy?: looking at Populonia as a diverse and mixed economy beyond iron?   -the chicken and egg problem: which comes first? The city or the economic development?  Neo-institutional approach: acknowledging the role of institutions in laying the foundations of economic growth  1) exploitation of non Elban mineral resources (bronze and copper from Campiglia’s metalliferous hills: IXth-VIIth century BC)  2) evidence of a polis’ urban planning / infrastructure   “sacred” area   roads  but also…  </vt:lpstr>
      <vt:lpstr>      </vt:lpstr>
      <vt:lpstr>The hilltop fortresses</vt:lpstr>
      <vt:lpstr>      </vt:lpstr>
      <vt:lpstr>The harbour         </vt:lpstr>
      <vt:lpstr>Populonia’s coinage and its significance</vt:lpstr>
      <vt:lpstr>Populonia: a diverse and mixed economy, beyond iron?   Shipbuilding Wood /timber   Trading networks and foreigners: was Populonia an emporion ?  Agriculture, viticulture and  farming  Salt and fishing  Hunting  </vt:lpstr>
      <vt:lpstr>Populonia’s mixed economy</vt:lpstr>
      <vt:lpstr>        Theoretical explanations of Populonia’s economic collapse     - Rome’s conquest and its political impact - Populonia, a victim of ancient “globalisation” which could no escape the determinism of its geographical location? “boom and bust”? -negative externalities / unsustainable development - role of institution (Etruscan versus Roman “structures”)       </vt:lpstr>
      <vt:lpstr>Conclusions Populonia, Etruria and the Mediterranean ancient world?: not a “periphery of the periphery”?   Peripheris (Manning, The Open sea, p.80: “from which resources were extracted”)   but:  - Populonia is not “exceptional”: in many ways, a “typical” Weber’s Küstenkultur and ancient city-state / polis  -a producer, consumer, trading and perhaps even “service” city: neither primitivist nor modernist?  - integrated in the ancient world: Populonia and Etruria, between Greece and Rome  </vt:lpstr>
      <vt:lpstr>Future research avenues  Underwater excavations (harbour)  Rural settlements and labour force  Deforestation, pollution: isotopic  analyses, tests needed on human and  animal remains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Diapositiva 1</dc:title>
  <dc:creator>Carlo Isola</dc:creator>
  <cp:lastModifiedBy>Magali Perrault</cp:lastModifiedBy>
  <cp:revision>96</cp:revision>
  <dcterms:created xsi:type="dcterms:W3CDTF">2020-05-22T11:58:47Z</dcterms:created>
  <dcterms:modified xsi:type="dcterms:W3CDTF">2020-05-25T13:58:04Z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2014-09-09T00:00:00Z</vt:filetime>
  </property>
  <property fmtid="{D5CDD505-2E9C-101B-9397-08002B2CF9AE}" pid="3" name="Creator">
    <vt:lpwstr>Microsoft® Office PowerPoint® 2007</vt:lpwstr>
  </property>
  <property fmtid="{D5CDD505-2E9C-101B-9397-08002B2CF9AE}" pid="4" name="LastSaved">
    <vt:filetime>2020-05-22T00:00:00Z</vt:filetime>
  </property>
</Properties>
</file>