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8" r:id="rId5"/>
    <p:sldId id="460" r:id="rId6"/>
    <p:sldId id="451" r:id="rId7"/>
    <p:sldId id="1429" r:id="rId8"/>
    <p:sldId id="1430" r:id="rId9"/>
    <p:sldId id="453" r:id="rId10"/>
    <p:sldId id="650" r:id="rId11"/>
    <p:sldId id="642" r:id="rId12"/>
    <p:sldId id="1431" r:id="rId13"/>
    <p:sldId id="456" r:id="rId14"/>
    <p:sldId id="313" r:id="rId15"/>
    <p:sldId id="636" r:id="rId16"/>
    <p:sldId id="633" r:id="rId17"/>
    <p:sldId id="458" r:id="rId18"/>
    <p:sldId id="45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504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69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23">
            <a:extLst>
              <a:ext uri="{FF2B5EF4-FFF2-40B4-BE49-F238E27FC236}">
                <a16:creationId xmlns:a16="http://schemas.microsoft.com/office/drawing/2014/main" id="{E90710C3-BF7A-F548-B418-3A0A821363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97154" y="4811315"/>
            <a:ext cx="2635793" cy="597434"/>
          </a:xfrm>
        </p:spPr>
        <p:txBody>
          <a:bodyPr/>
          <a:lstStyle>
            <a:lvl1pPr marL="0" indent="0">
              <a:buNone/>
              <a:defRPr b="0" i="0">
                <a:solidFill>
                  <a:srgbClr val="0F375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Caption of image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A060D27-FA01-9B46-B9F6-9222EF68258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897007" y="1774903"/>
            <a:ext cx="2436086" cy="2815289"/>
          </a:xfrm>
        </p:spPr>
        <p:txBody>
          <a:bodyPr>
            <a:normAutofit/>
          </a:bodyPr>
          <a:lstStyle>
            <a:lvl1pPr algn="l">
              <a:defRPr sz="1800" b="1" i="0">
                <a:latin typeface="Montserrat SemiBold" pitchFamily="2" charset="77"/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46B7075-00A2-0F41-81C1-8D5FEDEBC8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04794" y="1364061"/>
            <a:ext cx="2949178" cy="4382677"/>
          </a:xfrm>
        </p:spPr>
        <p:txBody>
          <a:bodyPr>
            <a:normAutofit/>
          </a:bodyPr>
          <a:lstStyle>
            <a:lvl1pPr marL="0" indent="0">
              <a:buNone/>
              <a:defRPr sz="1800" b="0">
                <a:solidFill>
                  <a:srgbClr val="0F3758"/>
                </a:solidFill>
                <a:latin typeface="+mn-lt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 dirty="0"/>
              <a:t>text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B215AE-78AD-A54E-BE54-BA055DAA7055}"/>
              </a:ext>
            </a:extLst>
          </p:cNvPr>
          <p:cNvCxnSpPr>
            <a:cxnSpLocks/>
          </p:cNvCxnSpPr>
          <p:nvPr userDrawn="1"/>
        </p:nvCxnSpPr>
        <p:spPr>
          <a:xfrm>
            <a:off x="592865" y="1274922"/>
            <a:ext cx="7910557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73D6E85-05C5-F149-BE2A-4CE3C338CD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865" y="111353"/>
            <a:ext cx="7886700" cy="1325563"/>
          </a:xfrm>
        </p:spPr>
        <p:txBody>
          <a:bodyPr/>
          <a:lstStyle/>
          <a:p>
            <a:r>
              <a:rPr lang="en-GB" dirty="0"/>
              <a:t>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83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08/05/2026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4DD2-4A84-4A38-9C18-84E3FDFA6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/>
          </a:bodyPr>
          <a:lstStyle/>
          <a:p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Social Epidemiology and Public Health Development</a:t>
            </a:r>
            <a:endParaRPr lang="en-GB" sz="3200" i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C8BCD-C032-47DB-8881-416DA81CA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4495" y="2927945"/>
            <a:ext cx="6400800" cy="1752600"/>
          </a:xfrm>
        </p:spPr>
        <p:txBody>
          <a:bodyPr/>
          <a:lstStyle/>
          <a:p>
            <a:endParaRPr lang="en-GB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cs typeface="Arial" panose="020B0604020202020204" pitchFamily="34" charset="0"/>
              </a:rPr>
              <a:t>Term 1</a:t>
            </a:r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41E7F5-8D1F-4694-5F7B-54DC6A67B496}"/>
              </a:ext>
            </a:extLst>
          </p:cNvPr>
          <p:cNvSpPr txBox="1"/>
          <p:nvPr/>
        </p:nvSpPr>
        <p:spPr>
          <a:xfrm>
            <a:off x="1965412" y="2343170"/>
            <a:ext cx="60407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Module 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2E764-804F-3FDA-3D7D-02B1626EBE85}"/>
              </a:ext>
            </a:extLst>
          </p:cNvPr>
          <p:cNvSpPr txBox="1"/>
          <p:nvPr/>
        </p:nvSpPr>
        <p:spPr>
          <a:xfrm>
            <a:off x="2578895" y="2931377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LCHS7000</a:t>
            </a:r>
            <a:endParaRPr lang="en-GB" sz="32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80276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89E28-BC23-4F61-68DE-6A53DEADA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Ground Rules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A881C-07D7-C689-D57D-D4216892D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latin typeface="+mj-lt"/>
                <a:cs typeface="Arial" panose="020B0604020202020204" pitchFamily="34" charset="0"/>
              </a:rPr>
              <a:t>Punctuality </a:t>
            </a: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Attendance</a:t>
            </a: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Respect  </a:t>
            </a: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Class activities/discussion </a:t>
            </a: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Questions </a:t>
            </a: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Class break –30 mins at 11 am</a:t>
            </a: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Distractions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>
                <a:latin typeface="+mj-lt"/>
                <a:cs typeface="Arial" panose="020B0604020202020204" pitchFamily="34" charset="0"/>
              </a:rPr>
              <a:t>Phone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>
                <a:latin typeface="+mj-lt"/>
                <a:cs typeface="Arial" panose="020B0604020202020204" pitchFamily="34" charset="0"/>
              </a:rPr>
              <a:t>Food/Drinks</a:t>
            </a:r>
          </a:p>
          <a:p>
            <a:pPr marL="0" indent="0">
              <a:buNone/>
            </a:pPr>
            <a:endParaRPr lang="en-GB" dirty="0">
              <a:latin typeface="+mj-lt"/>
              <a:cs typeface="Arial" panose="020B0604020202020204" pitchFamily="34" charset="0"/>
            </a:endParaRPr>
          </a:p>
          <a:p>
            <a:pPr algn="ctr"/>
            <a:r>
              <a:rPr lang="en-GB" i="1" dirty="0">
                <a:solidFill>
                  <a:srgbClr val="7030A0"/>
                </a:solidFill>
                <a:latin typeface="+mj-lt"/>
                <a:cs typeface="Arial" panose="020B0604020202020204" pitchFamily="34" charset="0"/>
              </a:rPr>
              <a:t>Any more you would like to add? 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GB" dirty="0">
              <a:latin typeface="+mj-lt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2383198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400" y="1556792"/>
            <a:ext cx="7715200" cy="3917032"/>
          </a:xfrm>
        </p:spPr>
        <p:txBody>
          <a:bodyPr>
            <a:normAutofit/>
          </a:bodyPr>
          <a:lstStyle/>
          <a:p>
            <a:r>
              <a:rPr lang="en-GB" dirty="0">
                <a:latin typeface="+mj-lt"/>
                <a:cs typeface="Arial" panose="020B0604020202020204" pitchFamily="34" charset="0"/>
              </a:rPr>
              <a:t>Introduction </a:t>
            </a: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Introduce module aim and learning outcomes</a:t>
            </a: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The assessment requirements of the module </a:t>
            </a: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>
                <a:latin typeface="+mj-lt"/>
                <a:cs typeface="Arial" panose="020B0604020202020204" pitchFamily="34" charset="0"/>
              </a:rPr>
              <a:t>On successful completion of this module, you should be able to: </a:t>
            </a:r>
          </a:p>
          <a:p>
            <a:pPr marL="0" indent="0">
              <a:buNone/>
            </a:pPr>
            <a:endParaRPr lang="en-GB" sz="1800" dirty="0">
              <a:latin typeface="+mj-lt"/>
              <a:cs typeface="Arial" panose="020B0604020202020204" pitchFamily="34" charset="0"/>
            </a:endParaRPr>
          </a:p>
          <a:p>
            <a:r>
              <a:rPr lang="en-GB" sz="1800" dirty="0">
                <a:latin typeface="+mj-lt"/>
                <a:cs typeface="Arial" panose="020B0604020202020204" pitchFamily="34" charset="0"/>
              </a:rPr>
              <a:t>Understand different approaches to social epidemiology and how to monitor population health across the life course</a:t>
            </a:r>
          </a:p>
          <a:p>
            <a:r>
              <a:rPr lang="en-GB" sz="1800" dirty="0">
                <a:latin typeface="+mj-lt"/>
                <a:cs typeface="Arial" panose="020B0604020202020204" pitchFamily="34" charset="0"/>
              </a:rPr>
              <a:t>Consider social determinants of health and social factors when addressing individual and public health </a:t>
            </a:r>
          </a:p>
          <a:p>
            <a:r>
              <a:rPr lang="en-GB" sz="1800" dirty="0">
                <a:latin typeface="+mj-lt"/>
                <a:cs typeface="Arial" panose="020B0604020202020204" pitchFamily="34" charset="0"/>
              </a:rPr>
              <a:t>Apply knowledge of how the social environment affects health to develop a needs assessment</a:t>
            </a:r>
          </a:p>
          <a:p>
            <a:r>
              <a:rPr lang="en-GB" sz="1800" dirty="0">
                <a:latin typeface="+mj-lt"/>
                <a:cs typeface="Arial" panose="020B0604020202020204" pitchFamily="34" charset="0"/>
              </a:rPr>
              <a:t>Analyse and evaluate epidemiological study outcomes in relation to cultural contexts, public health policies and interventions</a:t>
            </a:r>
          </a:p>
          <a:p>
            <a:r>
              <a:rPr lang="en-GB" sz="1800" dirty="0">
                <a:latin typeface="+mj-lt"/>
                <a:cs typeface="Arial" panose="020B0604020202020204" pitchFamily="34" charset="0"/>
              </a:rPr>
              <a:t>Recognise and critically compare health inequalities in the UK and globally</a:t>
            </a:r>
          </a:p>
          <a:p>
            <a:r>
              <a:rPr lang="en-GB" sz="1800" dirty="0">
                <a:latin typeface="+mj-lt"/>
                <a:cs typeface="Arial" panose="020B0604020202020204" pitchFamily="34" charset="0"/>
              </a:rPr>
              <a:t>Evaluate the effectiveness of public health policies and interventions in addressing these inequalities</a:t>
            </a:r>
          </a:p>
          <a:p>
            <a:endParaRPr lang="en-GB" sz="1800" dirty="0"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906419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Module Summary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cs typeface="Arial" panose="020B0604020202020204" pitchFamily="34" charset="0"/>
              </a:rPr>
              <a:t>The module aims overall to introduce students to the various approaches to interventions and ways for monitoring public health information related to health inequalities, social determinants of health, socio-economic and demographic characteristics of a population.</a:t>
            </a:r>
          </a:p>
          <a:p>
            <a:pPr marL="0" indent="0">
              <a:buNone/>
            </a:pPr>
            <a:endParaRPr lang="en-GB" sz="2600" dirty="0"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cs typeface="Arial" panose="020B0604020202020204" pitchFamily="34" charset="0"/>
              </a:rPr>
              <a:t>To familiarise students with the core concepts of social epidemiology and public health development and to acquire the skills necessary to describe and interpret epidemiological information.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17553579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CC15-77EA-F61D-354E-2790AF576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ECA7-F5C6-F032-4AAB-87D8F0C34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Two Assessment components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Presentation (Practice intervention)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50% weighting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Component 2: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Analytical Report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50% weighting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2169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556792"/>
            <a:ext cx="7141937" cy="4032448"/>
          </a:xfrm>
        </p:spPr>
        <p:txBody>
          <a:bodyPr>
            <a:normAutofit fontScale="85000" lnSpcReduction="20000"/>
          </a:bodyPr>
          <a:lstStyle/>
          <a:p>
            <a:pPr defTabSz="685800">
              <a:spcBef>
                <a:spcPts val="0"/>
              </a:spcBef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Group project presentation- 10 minutes per person</a:t>
            </a:r>
          </a:p>
          <a:p>
            <a:pPr defTabSz="685800">
              <a:spcBef>
                <a:spcPts val="0"/>
              </a:spcBef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have been commissioned by the local council to plan and design a campaign to promote a positive health behaviour.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Focus on the whole population 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35560" lvl="0" indent="-342900" rtl="0" fontAlgn="base">
              <a:lnSpc>
                <a:spcPct val="104000"/>
              </a:lnSpc>
              <a:spcAft>
                <a:spcPts val="2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r>
              <a:rPr lang="en-GB" sz="2400" u="none" strike="noStrike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Choose from one of the following behaviours: </a:t>
            </a:r>
            <a:r>
              <a:rPr lang="en-GB" sz="2400" b="1" i="1" u="none" strike="noStrike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sleep hygiene, </a:t>
            </a:r>
            <a:r>
              <a:rPr lang="en-GB" sz="2400" b="1" i="1" dirty="0"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exercise/physical activity, diet/nutrition, smoking and alcohol consumption.</a:t>
            </a:r>
            <a:r>
              <a:rPr lang="en-GB" sz="2400" b="1" i="1" u="none" strike="noStrike" dirty="0"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342900" marR="35560" lvl="0" indent="-342900" rtl="0" fontAlgn="base">
              <a:lnSpc>
                <a:spcPct val="104000"/>
              </a:lnSpc>
              <a:spcAft>
                <a:spcPts val="20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need to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focus on/choose a particular age group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defTabSz="685800">
              <a:spcBef>
                <a:spcPts val="0"/>
              </a:spcBef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look at other campaigns but yours should be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UNIQUE</a:t>
            </a:r>
          </a:p>
          <a:p>
            <a:pPr marL="0" indent="0">
              <a:buNone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Component 1 </a:t>
            </a:r>
            <a:r>
              <a:rPr lang="en-GB" sz="3600" dirty="0"/>
              <a:t>-</a:t>
            </a:r>
            <a:r>
              <a:rPr lang="en-GB" sz="3600" b="1" dirty="0">
                <a:solidFill>
                  <a:srgbClr val="FF0000"/>
                </a:solidFill>
              </a:rPr>
              <a:t> Group Presentation 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4493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464495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 count: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10mins each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 deadline </a:t>
            </a: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presentations in the</a:t>
            </a:r>
          </a:p>
          <a:p>
            <a:pPr marL="0" indent="0" algn="ctr">
              <a:buNone/>
            </a:pPr>
            <a:r>
              <a:rPr lang="en-GB" sz="3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3800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Week</a:t>
            </a:r>
          </a:p>
          <a:p>
            <a:pPr marL="0" indent="0" algn="ctr">
              <a:buNone/>
            </a:pPr>
            <a:endParaRPr lang="en-GB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presentation slides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individually to Turnitin-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endParaRPr lang="en-GB" sz="3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3800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Week </a:t>
            </a:r>
          </a:p>
          <a:p>
            <a:pPr marL="0" indent="0" algn="ctr">
              <a:buNone/>
            </a:pPr>
            <a:r>
              <a:rPr lang="en-GB" sz="3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for Date &amp;Time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5AEA50-0186-4D18-909E-0575A1A79D28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6517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B4BA-1461-C380-FFEA-F7BCDD89C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Assessment C1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F99D3-2852-69A8-C7A3-26A839F03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Group/task allocation &amp; unpacking of Assessment 1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Workshop for assessment 1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6- Group presentation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2800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Week </a:t>
            </a:r>
          </a:p>
          <a:p>
            <a:pPr algn="ctr">
              <a:defRPr/>
            </a:pPr>
            <a:r>
              <a:rPr lang="en-GB" sz="2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for Date &amp;Time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0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705952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DD1A-B8E9-2812-9FB2-E6C7E0D8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Component 1 Assessment brief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DBF89-46D0-8A73-39E0-8844E895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Week 3- Week 5</a:t>
            </a:r>
          </a:p>
          <a:p>
            <a:endParaRPr lang="en-GB" dirty="0"/>
          </a:p>
          <a:p>
            <a:r>
              <a:rPr lang="en-GB" dirty="0"/>
              <a:t>Workshop/formative assessment feedback</a:t>
            </a:r>
          </a:p>
          <a:p>
            <a:endParaRPr lang="en-GB" dirty="0"/>
          </a:p>
          <a:p>
            <a:r>
              <a:rPr lang="en-GB" dirty="0"/>
              <a:t>Submission and Group presentation due in </a:t>
            </a:r>
            <a:r>
              <a:rPr lang="en-GB" b="1" i="1" dirty="0"/>
              <a:t>Week 6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i="1" dirty="0">
                <a:solidFill>
                  <a:srgbClr val="FF0000"/>
                </a:solidFill>
              </a:rPr>
              <a:t>6th Week </a:t>
            </a:r>
          </a:p>
          <a:p>
            <a:pPr algn="ctr"/>
            <a:r>
              <a:rPr lang="en-GB" b="1" i="1" dirty="0">
                <a:solidFill>
                  <a:srgbClr val="FF0000"/>
                </a:solidFill>
              </a:rPr>
              <a:t>Check the Assessment brief for Date &amp;Time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975910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74C91-88D4-D342-5446-95000404D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Component 2: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Analytical Report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7529A-3D31-70ED-96A4-BF0F5D618E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 Part 1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Report (1000 words)</a:t>
            </a:r>
          </a:p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11430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Choose from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the following topics: </a:t>
            </a:r>
          </a:p>
          <a:p>
            <a:pPr marL="11430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Disability and health inequalities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Ethnicity and health inequalities, 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Gender and health inequalities,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and health inequalities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150157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C0653-BEC2-0ECD-DBA9-43F7680F6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Component 2: </a:t>
            </a:r>
            <a:r>
              <a:rPr lang="en-GB" b="1" dirty="0">
                <a:solidFill>
                  <a:srgbClr val="FF0000"/>
                </a:solidFill>
              </a:rPr>
              <a:t>Analytical Report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FDAEF-D539-CA9B-037B-1A1A540E8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Assessment Part 2:  Analytical Report (1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5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00 words)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have been appointed as a Regional Epidemiologist and your manager has asked you to deal with a major public health problem.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Describe the epidemiological processes underpinning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identification, assessment, and management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a major public health problem of your choice.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expected that you would have selected one disease (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communicable or non-communicable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or specific health problem and read sufficiently to enable you to devise a paper that covers the full breadth of the epidemiological issues around determining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it affects, how it affects them, and how the problem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can be addressed. </a:t>
            </a:r>
          </a:p>
        </p:txBody>
      </p:sp>
    </p:spTree>
    <p:extLst>
      <p:ext uri="{BB962C8B-B14F-4D97-AF65-F5344CB8AC3E}">
        <p14:creationId xmlns:p14="http://schemas.microsoft.com/office/powerpoint/2010/main" val="1361332495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Component 2: </a:t>
            </a:r>
            <a:r>
              <a:rPr lang="en-GB" b="1" dirty="0">
                <a:solidFill>
                  <a:srgbClr val="FF0000"/>
                </a:solidFill>
              </a:rPr>
              <a:t>Analytical 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 count: 2,500 words (+/- 10%)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Task 1-1000 words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Task 2-1500 words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Submission deadline 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Analytical Report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Turnitin- 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GB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Week </a:t>
            </a:r>
          </a:p>
          <a:p>
            <a:pPr marL="0" indent="0" algn="ctr">
              <a:buNone/>
            </a:pP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for Date &amp;Time</a:t>
            </a:r>
          </a:p>
          <a:p>
            <a:pPr algn="ctr"/>
            <a:endParaRPr lang="en-GB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B4BA-1461-C380-FFEA-F7BCDD89C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Assessment C2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F99D3-2852-69A8-C7A3-26A839F03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-Teaching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Teaching/Unpacking of Assessment C2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Teaching/Workshop for assessment C2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10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Teaching/Formative feedback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GB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Week </a:t>
            </a:r>
          </a:p>
          <a:p>
            <a:pPr algn="ctr"/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for Date &amp;Time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089302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BBCA36B-8696-BE3D-C4E5-3D89D5B30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6672"/>
            <a:ext cx="8963025" cy="50417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1066196"/>
      </p:ext>
    </p:extLst>
  </p:cSld>
  <p:clrMapOvr>
    <a:masterClrMapping/>
  </p:clrMapOvr>
  <p:transition spd="slow">
    <p:push dir="u"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671</Words>
  <Application>Microsoft Office PowerPoint</Application>
  <PresentationFormat>On-screen Show (4:3)</PresentationFormat>
  <Paragraphs>121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Myriad Pro</vt:lpstr>
      <vt:lpstr>Arial</vt:lpstr>
      <vt:lpstr>Calibri</vt:lpstr>
      <vt:lpstr>Courier New</vt:lpstr>
      <vt:lpstr>Montserrat SemiBold</vt:lpstr>
      <vt:lpstr>Times New Roman</vt:lpstr>
      <vt:lpstr>Wingdings</vt:lpstr>
      <vt:lpstr>20140311PresentationUWTSDTemplate</vt:lpstr>
      <vt:lpstr>Social Epidemiology and Public Health Development</vt:lpstr>
      <vt:lpstr>Ground Rules </vt:lpstr>
      <vt:lpstr>Aims of the Session</vt:lpstr>
      <vt:lpstr>Learning outcomes</vt:lpstr>
      <vt:lpstr>Module Summary</vt:lpstr>
      <vt:lpstr>Assessment </vt:lpstr>
      <vt:lpstr>Component 1 - Group Presentation </vt:lpstr>
      <vt:lpstr>Group Presentation</vt:lpstr>
      <vt:lpstr>Assessment C1 unpacking </vt:lpstr>
      <vt:lpstr>Component 1 Assessment brief unpacking </vt:lpstr>
      <vt:lpstr>Component 2: Analytical Report </vt:lpstr>
      <vt:lpstr>Component 2: Analytical Report </vt:lpstr>
      <vt:lpstr>Component 2: Analytical Report </vt:lpstr>
      <vt:lpstr>Assessment C2 unpacking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Hamdi Hussain</cp:lastModifiedBy>
  <cp:revision>60</cp:revision>
  <dcterms:created xsi:type="dcterms:W3CDTF">2015-04-14T15:21:28Z</dcterms:created>
  <dcterms:modified xsi:type="dcterms:W3CDTF">2026-05-08T08:26:40Z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