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1" r:id="rId4"/>
    <p:sldId id="293" r:id="rId5"/>
    <p:sldId id="259" r:id="rId6"/>
    <p:sldId id="294" r:id="rId7"/>
    <p:sldId id="260" r:id="rId8"/>
    <p:sldId id="262" r:id="rId9"/>
    <p:sldId id="263" r:id="rId10"/>
    <p:sldId id="264" r:id="rId11"/>
    <p:sldId id="265" r:id="rId12"/>
    <p:sldId id="266" r:id="rId13"/>
    <p:sldId id="267" r:id="rId14"/>
    <p:sldId id="268" r:id="rId15"/>
    <p:sldId id="269" r:id="rId16"/>
    <p:sldId id="270" r:id="rId17"/>
    <p:sldId id="292" r:id="rId18"/>
    <p:sldId id="272" r:id="rId19"/>
    <p:sldId id="273" r:id="rId20"/>
    <p:sldId id="274" r:id="rId21"/>
    <p:sldId id="275" r:id="rId22"/>
    <p:sldId id="276" r:id="rId23"/>
    <p:sldId id="277" r:id="rId24"/>
    <p:sldId id="278" r:id="rId25"/>
    <p:sldId id="279" r:id="rId26"/>
    <p:sldId id="280" r:id="rId27"/>
    <p:sldId id="281" r:id="rId28"/>
    <p:sldId id="295" r:id="rId29"/>
    <p:sldId id="282" r:id="rId30"/>
    <p:sldId id="283" r:id="rId31"/>
    <p:sldId id="285" r:id="rId32"/>
    <p:sldId id="296" r:id="rId33"/>
    <p:sldId id="28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6E1D83-0658-4A79-89F9-386653EEA8F6}" v="9" dt="2021-04-23T15:51:56.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712" autoAdjust="0"/>
  </p:normalViewPr>
  <p:slideViewPr>
    <p:cSldViewPr snapToGrid="0">
      <p:cViewPr varScale="1">
        <p:scale>
          <a:sx n="108" d="100"/>
          <a:sy n="108" d="100"/>
        </p:scale>
        <p:origin x="7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Ann Messam" userId="b5b099c9dbc2db22" providerId="LiveId" clId="{7A6E1D83-0658-4A79-89F9-386653EEA8F6}"/>
    <pc:docChg chg="undo custSel addSld delSld modSld sldOrd">
      <pc:chgData name="Rose-Ann Messam" userId="b5b099c9dbc2db22" providerId="LiveId" clId="{7A6E1D83-0658-4A79-89F9-386653EEA8F6}" dt="2021-04-23T18:52:38.349" v="2607" actId="20577"/>
      <pc:docMkLst>
        <pc:docMk/>
      </pc:docMkLst>
      <pc:sldChg chg="modSp mod">
        <pc:chgData name="Rose-Ann Messam" userId="b5b099c9dbc2db22" providerId="LiveId" clId="{7A6E1D83-0658-4A79-89F9-386653EEA8F6}" dt="2021-04-23T18:52:38.349" v="2607" actId="20577"/>
        <pc:sldMkLst>
          <pc:docMk/>
          <pc:sldMk cId="599774914" sldId="257"/>
        </pc:sldMkLst>
        <pc:spChg chg="mod">
          <ac:chgData name="Rose-Ann Messam" userId="b5b099c9dbc2db22" providerId="LiveId" clId="{7A6E1D83-0658-4A79-89F9-386653EEA8F6}" dt="2021-04-23T18:52:38.349" v="2607" actId="20577"/>
          <ac:spMkLst>
            <pc:docMk/>
            <pc:sldMk cId="599774914" sldId="257"/>
            <ac:spMk id="3" creationId="{8FA135BE-1A8A-41A6-BF25-1EB443D67305}"/>
          </ac:spMkLst>
        </pc:spChg>
      </pc:sldChg>
      <pc:sldChg chg="modSp mod">
        <pc:chgData name="Rose-Ann Messam" userId="b5b099c9dbc2db22" providerId="LiveId" clId="{7A6E1D83-0658-4A79-89F9-386653EEA8F6}" dt="2021-04-23T18:39:24.304" v="2543" actId="20577"/>
        <pc:sldMkLst>
          <pc:docMk/>
          <pc:sldMk cId="2950254839" sldId="258"/>
        </pc:sldMkLst>
        <pc:spChg chg="mod">
          <ac:chgData name="Rose-Ann Messam" userId="b5b099c9dbc2db22" providerId="LiveId" clId="{7A6E1D83-0658-4A79-89F9-386653EEA8F6}" dt="2021-04-23T18:39:24.304" v="2543" actId="20577"/>
          <ac:spMkLst>
            <pc:docMk/>
            <pc:sldMk cId="2950254839" sldId="258"/>
            <ac:spMk id="3" creationId="{84516B3B-C735-4FC3-A5B9-81EA17EB0CB9}"/>
          </ac:spMkLst>
        </pc:spChg>
      </pc:sldChg>
      <pc:sldChg chg="modSp mod">
        <pc:chgData name="Rose-Ann Messam" userId="b5b099c9dbc2db22" providerId="LiveId" clId="{7A6E1D83-0658-4A79-89F9-386653EEA8F6}" dt="2021-04-23T16:20:01.552" v="1013" actId="1076"/>
        <pc:sldMkLst>
          <pc:docMk/>
          <pc:sldMk cId="3576842478" sldId="262"/>
        </pc:sldMkLst>
        <pc:spChg chg="mod">
          <ac:chgData name="Rose-Ann Messam" userId="b5b099c9dbc2db22" providerId="LiveId" clId="{7A6E1D83-0658-4A79-89F9-386653EEA8F6}" dt="2021-04-23T16:20:01.552" v="1013" actId="1076"/>
          <ac:spMkLst>
            <pc:docMk/>
            <pc:sldMk cId="3576842478" sldId="262"/>
            <ac:spMk id="3" creationId="{ACC03489-2E20-4DF8-99CC-C583E1748E95}"/>
          </ac:spMkLst>
        </pc:spChg>
      </pc:sldChg>
      <pc:sldChg chg="modSp mod">
        <pc:chgData name="Rose-Ann Messam" userId="b5b099c9dbc2db22" providerId="LiveId" clId="{7A6E1D83-0658-4A79-89F9-386653EEA8F6}" dt="2021-04-23T16:19:47.808" v="1012" actId="113"/>
        <pc:sldMkLst>
          <pc:docMk/>
          <pc:sldMk cId="71337981" sldId="263"/>
        </pc:sldMkLst>
        <pc:spChg chg="mod">
          <ac:chgData name="Rose-Ann Messam" userId="b5b099c9dbc2db22" providerId="LiveId" clId="{7A6E1D83-0658-4A79-89F9-386653EEA8F6}" dt="2021-04-23T16:19:47.808" v="1012" actId="113"/>
          <ac:spMkLst>
            <pc:docMk/>
            <pc:sldMk cId="71337981" sldId="263"/>
            <ac:spMk id="3" creationId="{B06B74BD-E28C-4D58-90AE-2F5E31D991F4}"/>
          </ac:spMkLst>
        </pc:spChg>
      </pc:sldChg>
      <pc:sldChg chg="modSp mod">
        <pc:chgData name="Rose-Ann Messam" userId="b5b099c9dbc2db22" providerId="LiveId" clId="{7A6E1D83-0658-4A79-89F9-386653EEA8F6}" dt="2021-04-23T16:19:34.987" v="1011" actId="113"/>
        <pc:sldMkLst>
          <pc:docMk/>
          <pc:sldMk cId="2468135461" sldId="264"/>
        </pc:sldMkLst>
        <pc:spChg chg="mod">
          <ac:chgData name="Rose-Ann Messam" userId="b5b099c9dbc2db22" providerId="LiveId" clId="{7A6E1D83-0658-4A79-89F9-386653EEA8F6}" dt="2021-04-23T16:19:34.987" v="1011" actId="113"/>
          <ac:spMkLst>
            <pc:docMk/>
            <pc:sldMk cId="2468135461" sldId="264"/>
            <ac:spMk id="3" creationId="{8FAAAAF7-9AA1-41B3-B99C-B96A1E93B571}"/>
          </ac:spMkLst>
        </pc:spChg>
      </pc:sldChg>
      <pc:sldChg chg="modSp mod">
        <pc:chgData name="Rose-Ann Messam" userId="b5b099c9dbc2db22" providerId="LiveId" clId="{7A6E1D83-0658-4A79-89F9-386653EEA8F6}" dt="2021-04-23T16:19:22.140" v="1010" actId="113"/>
        <pc:sldMkLst>
          <pc:docMk/>
          <pc:sldMk cId="2314933690" sldId="266"/>
        </pc:sldMkLst>
        <pc:spChg chg="mod">
          <ac:chgData name="Rose-Ann Messam" userId="b5b099c9dbc2db22" providerId="LiveId" clId="{7A6E1D83-0658-4A79-89F9-386653EEA8F6}" dt="2021-04-23T16:19:22.140" v="1010" actId="113"/>
          <ac:spMkLst>
            <pc:docMk/>
            <pc:sldMk cId="2314933690" sldId="266"/>
            <ac:spMk id="3" creationId="{E8B5C742-9B7A-455C-AE71-CCF64DDF2EE2}"/>
          </ac:spMkLst>
        </pc:spChg>
      </pc:sldChg>
      <pc:sldChg chg="modSp mod">
        <pc:chgData name="Rose-Ann Messam" userId="b5b099c9dbc2db22" providerId="LiveId" clId="{7A6E1D83-0658-4A79-89F9-386653EEA8F6}" dt="2021-04-23T14:53:35.023" v="412" actId="20577"/>
        <pc:sldMkLst>
          <pc:docMk/>
          <pc:sldMk cId="2813092247" sldId="267"/>
        </pc:sldMkLst>
        <pc:spChg chg="mod">
          <ac:chgData name="Rose-Ann Messam" userId="b5b099c9dbc2db22" providerId="LiveId" clId="{7A6E1D83-0658-4A79-89F9-386653EEA8F6}" dt="2021-04-23T14:53:35.023" v="412" actId="20577"/>
          <ac:spMkLst>
            <pc:docMk/>
            <pc:sldMk cId="2813092247" sldId="267"/>
            <ac:spMk id="3" creationId="{E60788F2-D4E2-4FD1-B249-FD1A00754657}"/>
          </ac:spMkLst>
        </pc:spChg>
      </pc:sldChg>
      <pc:sldChg chg="modSp mod">
        <pc:chgData name="Rose-Ann Messam" userId="b5b099c9dbc2db22" providerId="LiveId" clId="{7A6E1D83-0658-4A79-89F9-386653EEA8F6}" dt="2021-04-23T14:31:18.846" v="373" actId="20577"/>
        <pc:sldMkLst>
          <pc:docMk/>
          <pc:sldMk cId="881081141" sldId="268"/>
        </pc:sldMkLst>
        <pc:spChg chg="mod">
          <ac:chgData name="Rose-Ann Messam" userId="b5b099c9dbc2db22" providerId="LiveId" clId="{7A6E1D83-0658-4A79-89F9-386653EEA8F6}" dt="2021-04-23T14:31:18.846" v="373" actId="20577"/>
          <ac:spMkLst>
            <pc:docMk/>
            <pc:sldMk cId="881081141" sldId="268"/>
            <ac:spMk id="2" creationId="{A91A5553-27E9-41AF-8710-7BAC0EA0A9C6}"/>
          </ac:spMkLst>
        </pc:spChg>
      </pc:sldChg>
      <pc:sldChg chg="modSp mod">
        <pc:chgData name="Rose-Ann Messam" userId="b5b099c9dbc2db22" providerId="LiveId" clId="{7A6E1D83-0658-4A79-89F9-386653EEA8F6}" dt="2021-04-23T14:31:45.413" v="385" actId="20577"/>
        <pc:sldMkLst>
          <pc:docMk/>
          <pc:sldMk cId="301443027" sldId="269"/>
        </pc:sldMkLst>
        <pc:spChg chg="mod">
          <ac:chgData name="Rose-Ann Messam" userId="b5b099c9dbc2db22" providerId="LiveId" clId="{7A6E1D83-0658-4A79-89F9-386653EEA8F6}" dt="2021-04-23T14:31:45.413" v="385" actId="20577"/>
          <ac:spMkLst>
            <pc:docMk/>
            <pc:sldMk cId="301443027" sldId="269"/>
            <ac:spMk id="2" creationId="{6D585F88-03B2-4A3F-8AFE-2640370C08FA}"/>
          </ac:spMkLst>
        </pc:spChg>
      </pc:sldChg>
      <pc:sldChg chg="modSp mod">
        <pc:chgData name="Rose-Ann Messam" userId="b5b099c9dbc2db22" providerId="LiveId" clId="{7A6E1D83-0658-4A79-89F9-386653EEA8F6}" dt="2021-04-23T14:31:38.966" v="384" actId="20577"/>
        <pc:sldMkLst>
          <pc:docMk/>
          <pc:sldMk cId="1473591701" sldId="270"/>
        </pc:sldMkLst>
        <pc:spChg chg="mod">
          <ac:chgData name="Rose-Ann Messam" userId="b5b099c9dbc2db22" providerId="LiveId" clId="{7A6E1D83-0658-4A79-89F9-386653EEA8F6}" dt="2021-04-23T14:31:38.966" v="384" actId="20577"/>
          <ac:spMkLst>
            <pc:docMk/>
            <pc:sldMk cId="1473591701" sldId="270"/>
            <ac:spMk id="2" creationId="{2D0614A6-B6ED-4207-B53C-0F2526CD77C2}"/>
          </ac:spMkLst>
        </pc:spChg>
      </pc:sldChg>
      <pc:sldChg chg="del">
        <pc:chgData name="Rose-Ann Messam" userId="b5b099c9dbc2db22" providerId="LiveId" clId="{7A6E1D83-0658-4A79-89F9-386653EEA8F6}" dt="2021-04-23T17:04:36.216" v="1024" actId="2696"/>
        <pc:sldMkLst>
          <pc:docMk/>
          <pc:sldMk cId="2869341154" sldId="271"/>
        </pc:sldMkLst>
      </pc:sldChg>
      <pc:sldChg chg="modSp mod">
        <pc:chgData name="Rose-Ann Messam" userId="b5b099c9dbc2db22" providerId="LiveId" clId="{7A6E1D83-0658-4A79-89F9-386653EEA8F6}" dt="2021-04-23T15:29:37.400" v="681"/>
        <pc:sldMkLst>
          <pc:docMk/>
          <pc:sldMk cId="1746860913" sldId="272"/>
        </pc:sldMkLst>
        <pc:spChg chg="mod">
          <ac:chgData name="Rose-Ann Messam" userId="b5b099c9dbc2db22" providerId="LiveId" clId="{7A6E1D83-0658-4A79-89F9-386653EEA8F6}" dt="2021-04-23T15:29:37.400" v="681"/>
          <ac:spMkLst>
            <pc:docMk/>
            <pc:sldMk cId="1746860913" sldId="272"/>
            <ac:spMk id="3" creationId="{B86DE6EA-9993-4626-8585-7F999AD0010C}"/>
          </ac:spMkLst>
        </pc:spChg>
      </pc:sldChg>
      <pc:sldChg chg="addSp delSp modSp">
        <pc:chgData name="Rose-Ann Messam" userId="b5b099c9dbc2db22" providerId="LiveId" clId="{7A6E1D83-0658-4A79-89F9-386653EEA8F6}" dt="2021-04-23T15:38:33.838" v="684"/>
        <pc:sldMkLst>
          <pc:docMk/>
          <pc:sldMk cId="3515383000" sldId="273"/>
        </pc:sldMkLst>
        <pc:spChg chg="del">
          <ac:chgData name="Rose-Ann Messam" userId="b5b099c9dbc2db22" providerId="LiveId" clId="{7A6E1D83-0658-4A79-89F9-386653EEA8F6}" dt="2021-04-23T15:38:33.838" v="684"/>
          <ac:spMkLst>
            <pc:docMk/>
            <pc:sldMk cId="3515383000" sldId="273"/>
            <ac:spMk id="3" creationId="{9B45E5ED-018A-4594-B37F-5FA37E541FE9}"/>
          </ac:spMkLst>
        </pc:spChg>
        <pc:picChg chg="add mod">
          <ac:chgData name="Rose-Ann Messam" userId="b5b099c9dbc2db22" providerId="LiveId" clId="{7A6E1D83-0658-4A79-89F9-386653EEA8F6}" dt="2021-04-23T15:38:33.838" v="684"/>
          <ac:picMkLst>
            <pc:docMk/>
            <pc:sldMk cId="3515383000" sldId="273"/>
            <ac:picMk id="5122" creationId="{5D7DD596-8230-428F-9DB8-42538BA5F203}"/>
          </ac:picMkLst>
        </pc:picChg>
      </pc:sldChg>
      <pc:sldChg chg="modSp add del mod">
        <pc:chgData name="Rose-Ann Messam" userId="b5b099c9dbc2db22" providerId="LiveId" clId="{7A6E1D83-0658-4A79-89F9-386653EEA8F6}" dt="2021-04-23T15:38:46.297" v="688" actId="14100"/>
        <pc:sldMkLst>
          <pc:docMk/>
          <pc:sldMk cId="3825919991" sldId="273"/>
        </pc:sldMkLst>
        <pc:spChg chg="mod">
          <ac:chgData name="Rose-Ann Messam" userId="b5b099c9dbc2db22" providerId="LiveId" clId="{7A6E1D83-0658-4A79-89F9-386653EEA8F6}" dt="2021-04-23T15:30:44.598" v="683" actId="20577"/>
          <ac:spMkLst>
            <pc:docMk/>
            <pc:sldMk cId="3825919991" sldId="273"/>
            <ac:spMk id="3" creationId="{9B45E5ED-018A-4594-B37F-5FA37E541FE9}"/>
          </ac:spMkLst>
        </pc:spChg>
        <pc:picChg chg="mod">
          <ac:chgData name="Rose-Ann Messam" userId="b5b099c9dbc2db22" providerId="LiveId" clId="{7A6E1D83-0658-4A79-89F9-386653EEA8F6}" dt="2021-04-23T15:38:46.297" v="688" actId="14100"/>
          <ac:picMkLst>
            <pc:docMk/>
            <pc:sldMk cId="3825919991" sldId="273"/>
            <ac:picMk id="5122" creationId="{5D7DD596-8230-428F-9DB8-42538BA5F203}"/>
          </ac:picMkLst>
        </pc:picChg>
      </pc:sldChg>
      <pc:sldChg chg="modSp mod">
        <pc:chgData name="Rose-Ann Messam" userId="b5b099c9dbc2db22" providerId="LiveId" clId="{7A6E1D83-0658-4A79-89F9-386653EEA8F6}" dt="2021-04-23T15:44:34.886" v="891" actId="20577"/>
        <pc:sldMkLst>
          <pc:docMk/>
          <pc:sldMk cId="393762230" sldId="274"/>
        </pc:sldMkLst>
        <pc:spChg chg="mod">
          <ac:chgData name="Rose-Ann Messam" userId="b5b099c9dbc2db22" providerId="LiveId" clId="{7A6E1D83-0658-4A79-89F9-386653EEA8F6}" dt="2021-04-23T15:43:49.379" v="889" actId="113"/>
          <ac:spMkLst>
            <pc:docMk/>
            <pc:sldMk cId="393762230" sldId="274"/>
            <ac:spMk id="2" creationId="{D8DBF165-531D-43F1-965C-BDAF38535F3A}"/>
          </ac:spMkLst>
        </pc:spChg>
        <pc:spChg chg="mod">
          <ac:chgData name="Rose-Ann Messam" userId="b5b099c9dbc2db22" providerId="LiveId" clId="{7A6E1D83-0658-4A79-89F9-386653EEA8F6}" dt="2021-04-23T15:44:34.886" v="891" actId="20577"/>
          <ac:spMkLst>
            <pc:docMk/>
            <pc:sldMk cId="393762230" sldId="274"/>
            <ac:spMk id="3" creationId="{64FC3824-728B-4FE3-B5C2-56B19DDE078B}"/>
          </ac:spMkLst>
        </pc:spChg>
      </pc:sldChg>
      <pc:sldChg chg="modSp mod">
        <pc:chgData name="Rose-Ann Messam" userId="b5b099c9dbc2db22" providerId="LiveId" clId="{7A6E1D83-0658-4A79-89F9-386653EEA8F6}" dt="2021-04-23T15:46:23.436" v="915" actId="27636"/>
        <pc:sldMkLst>
          <pc:docMk/>
          <pc:sldMk cId="124116657" sldId="275"/>
        </pc:sldMkLst>
        <pc:spChg chg="mod">
          <ac:chgData name="Rose-Ann Messam" userId="b5b099c9dbc2db22" providerId="LiveId" clId="{7A6E1D83-0658-4A79-89F9-386653EEA8F6}" dt="2021-04-23T15:45:31.365" v="911" actId="113"/>
          <ac:spMkLst>
            <pc:docMk/>
            <pc:sldMk cId="124116657" sldId="275"/>
            <ac:spMk id="2" creationId="{7181E0C1-FA6F-48A8-A220-EABAE16FF0D1}"/>
          </ac:spMkLst>
        </pc:spChg>
        <pc:spChg chg="mod">
          <ac:chgData name="Rose-Ann Messam" userId="b5b099c9dbc2db22" providerId="LiveId" clId="{7A6E1D83-0658-4A79-89F9-386653EEA8F6}" dt="2021-04-23T15:46:23.436" v="915" actId="27636"/>
          <ac:spMkLst>
            <pc:docMk/>
            <pc:sldMk cId="124116657" sldId="275"/>
            <ac:spMk id="3" creationId="{B4E06F96-C2CC-4F43-95F3-CB62AA2FE4FA}"/>
          </ac:spMkLst>
        </pc:spChg>
      </pc:sldChg>
      <pc:sldChg chg="modSp mod">
        <pc:chgData name="Rose-Ann Messam" userId="b5b099c9dbc2db22" providerId="LiveId" clId="{7A6E1D83-0658-4A79-89F9-386653EEA8F6}" dt="2021-04-23T15:49:40.593" v="954" actId="20577"/>
        <pc:sldMkLst>
          <pc:docMk/>
          <pc:sldMk cId="1030329932" sldId="276"/>
        </pc:sldMkLst>
        <pc:spChg chg="mod">
          <ac:chgData name="Rose-Ann Messam" userId="b5b099c9dbc2db22" providerId="LiveId" clId="{7A6E1D83-0658-4A79-89F9-386653EEA8F6}" dt="2021-04-23T15:47:08.411" v="940" actId="20577"/>
          <ac:spMkLst>
            <pc:docMk/>
            <pc:sldMk cId="1030329932" sldId="276"/>
            <ac:spMk id="2" creationId="{62540F56-9B33-4784-9815-D5E5B52125F8}"/>
          </ac:spMkLst>
        </pc:spChg>
        <pc:spChg chg="mod">
          <ac:chgData name="Rose-Ann Messam" userId="b5b099c9dbc2db22" providerId="LiveId" clId="{7A6E1D83-0658-4A79-89F9-386653EEA8F6}" dt="2021-04-23T15:49:40.593" v="954" actId="20577"/>
          <ac:spMkLst>
            <pc:docMk/>
            <pc:sldMk cId="1030329932" sldId="276"/>
            <ac:spMk id="3" creationId="{FB7316B3-6041-42AA-8D97-949AF68B34D3}"/>
          </ac:spMkLst>
        </pc:spChg>
      </pc:sldChg>
      <pc:sldChg chg="modSp mod">
        <pc:chgData name="Rose-Ann Messam" userId="b5b099c9dbc2db22" providerId="LiveId" clId="{7A6E1D83-0658-4A79-89F9-386653EEA8F6}" dt="2021-04-23T18:41:04.082" v="2551" actId="20577"/>
        <pc:sldMkLst>
          <pc:docMk/>
          <pc:sldMk cId="1728353522" sldId="282"/>
        </pc:sldMkLst>
        <pc:spChg chg="mod">
          <ac:chgData name="Rose-Ann Messam" userId="b5b099c9dbc2db22" providerId="LiveId" clId="{7A6E1D83-0658-4A79-89F9-386653EEA8F6}" dt="2021-04-23T18:41:04.082" v="2551" actId="20577"/>
          <ac:spMkLst>
            <pc:docMk/>
            <pc:sldMk cId="1728353522" sldId="282"/>
            <ac:spMk id="2" creationId="{EAA5EE9D-14E6-46FE-A501-118DE60D5E91}"/>
          </ac:spMkLst>
        </pc:spChg>
        <pc:spChg chg="mod">
          <ac:chgData name="Rose-Ann Messam" userId="b5b099c9dbc2db22" providerId="LiveId" clId="{7A6E1D83-0658-4A79-89F9-386653EEA8F6}" dt="2021-04-23T18:40:57.995" v="2550" actId="20577"/>
          <ac:spMkLst>
            <pc:docMk/>
            <pc:sldMk cId="1728353522" sldId="282"/>
            <ac:spMk id="3" creationId="{DEC5833E-812F-441E-BE74-3E50F2B55827}"/>
          </ac:spMkLst>
        </pc:spChg>
      </pc:sldChg>
      <pc:sldChg chg="modSp mod">
        <pc:chgData name="Rose-Ann Messam" userId="b5b099c9dbc2db22" providerId="LiveId" clId="{7A6E1D83-0658-4A79-89F9-386653EEA8F6}" dt="2021-04-23T18:41:43.207" v="2553" actId="20577"/>
        <pc:sldMkLst>
          <pc:docMk/>
          <pc:sldMk cId="2001168252" sldId="283"/>
        </pc:sldMkLst>
        <pc:spChg chg="mod">
          <ac:chgData name="Rose-Ann Messam" userId="b5b099c9dbc2db22" providerId="LiveId" clId="{7A6E1D83-0658-4A79-89F9-386653EEA8F6}" dt="2021-04-23T18:41:43.207" v="2553" actId="20577"/>
          <ac:spMkLst>
            <pc:docMk/>
            <pc:sldMk cId="2001168252" sldId="283"/>
            <ac:spMk id="2" creationId="{74A07243-F8A2-42D4-93B8-78CA2018CE20}"/>
          </ac:spMkLst>
        </pc:spChg>
      </pc:sldChg>
      <pc:sldChg chg="modSp del mod">
        <pc:chgData name="Rose-Ann Messam" userId="b5b099c9dbc2db22" providerId="LiveId" clId="{7A6E1D83-0658-4A79-89F9-386653EEA8F6}" dt="2021-04-23T15:22:59.763" v="678" actId="47"/>
        <pc:sldMkLst>
          <pc:docMk/>
          <pc:sldMk cId="1865997591" sldId="284"/>
        </pc:sldMkLst>
        <pc:spChg chg="mod">
          <ac:chgData name="Rose-Ann Messam" userId="b5b099c9dbc2db22" providerId="LiveId" clId="{7A6E1D83-0658-4A79-89F9-386653EEA8F6}" dt="2021-04-23T14:52:05.215" v="390" actId="20577"/>
          <ac:spMkLst>
            <pc:docMk/>
            <pc:sldMk cId="1865997591" sldId="284"/>
            <ac:spMk id="3" creationId="{152757FB-D9D7-4A95-95DE-440DCC4B35A6}"/>
          </ac:spMkLst>
        </pc:spChg>
      </pc:sldChg>
      <pc:sldChg chg="modSp mod">
        <pc:chgData name="Rose-Ann Messam" userId="b5b099c9dbc2db22" providerId="LiveId" clId="{7A6E1D83-0658-4A79-89F9-386653EEA8F6}" dt="2021-04-23T18:41:34.328" v="2552" actId="20577"/>
        <pc:sldMkLst>
          <pc:docMk/>
          <pc:sldMk cId="1318899619" sldId="285"/>
        </pc:sldMkLst>
        <pc:spChg chg="mod">
          <ac:chgData name="Rose-Ann Messam" userId="b5b099c9dbc2db22" providerId="LiveId" clId="{7A6E1D83-0658-4A79-89F9-386653EEA8F6}" dt="2021-04-23T18:41:34.328" v="2552" actId="20577"/>
          <ac:spMkLst>
            <pc:docMk/>
            <pc:sldMk cId="1318899619" sldId="285"/>
            <ac:spMk id="2" creationId="{5F7E58E4-7ABE-493A-A21B-986982ABE6FF}"/>
          </ac:spMkLst>
        </pc:spChg>
        <pc:spChg chg="mod">
          <ac:chgData name="Rose-Ann Messam" userId="b5b099c9dbc2db22" providerId="LiveId" clId="{7A6E1D83-0658-4A79-89F9-386653EEA8F6}" dt="2021-04-23T16:17:29.789" v="1009" actId="20577"/>
          <ac:spMkLst>
            <pc:docMk/>
            <pc:sldMk cId="1318899619" sldId="285"/>
            <ac:spMk id="3" creationId="{1B02A22A-242E-4365-910F-B1389699824F}"/>
          </ac:spMkLst>
        </pc:spChg>
      </pc:sldChg>
      <pc:sldChg chg="del">
        <pc:chgData name="Rose-Ann Messam" userId="b5b099c9dbc2db22" providerId="LiveId" clId="{7A6E1D83-0658-4A79-89F9-386653EEA8F6}" dt="2021-04-23T18:41:52.659" v="2554" actId="2696"/>
        <pc:sldMkLst>
          <pc:docMk/>
          <pc:sldMk cId="198767694" sldId="287"/>
        </pc:sldMkLst>
      </pc:sldChg>
      <pc:sldChg chg="del">
        <pc:chgData name="Rose-Ann Messam" userId="b5b099c9dbc2db22" providerId="LiveId" clId="{7A6E1D83-0658-4A79-89F9-386653EEA8F6}" dt="2021-04-23T18:41:55.818" v="2555" actId="2696"/>
        <pc:sldMkLst>
          <pc:docMk/>
          <pc:sldMk cId="1428931670" sldId="288"/>
        </pc:sldMkLst>
      </pc:sldChg>
      <pc:sldChg chg="del">
        <pc:chgData name="Rose-Ann Messam" userId="b5b099c9dbc2db22" providerId="LiveId" clId="{7A6E1D83-0658-4A79-89F9-386653EEA8F6}" dt="2021-04-23T18:42:47.383" v="2556" actId="2696"/>
        <pc:sldMkLst>
          <pc:docMk/>
          <pc:sldMk cId="1253295503" sldId="289"/>
        </pc:sldMkLst>
      </pc:sldChg>
      <pc:sldChg chg="del">
        <pc:chgData name="Rose-Ann Messam" userId="b5b099c9dbc2db22" providerId="LiveId" clId="{7A6E1D83-0658-4A79-89F9-386653EEA8F6}" dt="2021-04-23T18:42:52.001" v="2557" actId="2696"/>
        <pc:sldMkLst>
          <pc:docMk/>
          <pc:sldMk cId="1456458527" sldId="290"/>
        </pc:sldMkLst>
      </pc:sldChg>
      <pc:sldChg chg="del">
        <pc:chgData name="Rose-Ann Messam" userId="b5b099c9dbc2db22" providerId="LiveId" clId="{7A6E1D83-0658-4A79-89F9-386653EEA8F6}" dt="2021-04-23T18:42:55.011" v="2558" actId="2696"/>
        <pc:sldMkLst>
          <pc:docMk/>
          <pc:sldMk cId="2042593657" sldId="291"/>
        </pc:sldMkLst>
      </pc:sldChg>
      <pc:sldChg chg="modSp mod ord">
        <pc:chgData name="Rose-Ann Messam" userId="b5b099c9dbc2db22" providerId="LiveId" clId="{7A6E1D83-0658-4A79-89F9-386653EEA8F6}" dt="2021-04-23T17:55:14.877" v="1503" actId="20577"/>
        <pc:sldMkLst>
          <pc:docMk/>
          <pc:sldMk cId="1330313257" sldId="292"/>
        </pc:sldMkLst>
        <pc:spChg chg="mod">
          <ac:chgData name="Rose-Ann Messam" userId="b5b099c9dbc2db22" providerId="LiveId" clId="{7A6E1D83-0658-4A79-89F9-386653EEA8F6}" dt="2021-04-23T17:19:09.215" v="1061" actId="122"/>
          <ac:spMkLst>
            <pc:docMk/>
            <pc:sldMk cId="1330313257" sldId="292"/>
            <ac:spMk id="2" creationId="{23CF7F1E-34F1-480D-8BAD-A612557EE8C2}"/>
          </ac:spMkLst>
        </pc:spChg>
        <pc:spChg chg="mod">
          <ac:chgData name="Rose-Ann Messam" userId="b5b099c9dbc2db22" providerId="LiveId" clId="{7A6E1D83-0658-4A79-89F9-386653EEA8F6}" dt="2021-04-23T17:55:14.877" v="1503" actId="20577"/>
          <ac:spMkLst>
            <pc:docMk/>
            <pc:sldMk cId="1330313257" sldId="292"/>
            <ac:spMk id="3" creationId="{F5E49784-06FE-43EF-ABC3-961C459D3F63}"/>
          </ac:spMkLst>
        </pc:spChg>
      </pc:sldChg>
      <pc:sldChg chg="addSp modSp new mod ord">
        <pc:chgData name="Rose-Ann Messam" userId="b5b099c9dbc2db22" providerId="LiveId" clId="{7A6E1D83-0658-4A79-89F9-386653EEA8F6}" dt="2021-04-23T18:40:32.787" v="2544" actId="113"/>
        <pc:sldMkLst>
          <pc:docMk/>
          <pc:sldMk cId="2151889748" sldId="295"/>
        </pc:sldMkLst>
        <pc:spChg chg="mod">
          <ac:chgData name="Rose-Ann Messam" userId="b5b099c9dbc2db22" providerId="LiveId" clId="{7A6E1D83-0658-4A79-89F9-386653EEA8F6}" dt="2021-04-23T18:40:32.787" v="2544" actId="113"/>
          <ac:spMkLst>
            <pc:docMk/>
            <pc:sldMk cId="2151889748" sldId="295"/>
            <ac:spMk id="2" creationId="{6915E401-BD4A-46F0-97B8-48F89CE3EC05}"/>
          </ac:spMkLst>
        </pc:spChg>
        <pc:spChg chg="mod">
          <ac:chgData name="Rose-Ann Messam" userId="b5b099c9dbc2db22" providerId="LiveId" clId="{7A6E1D83-0658-4A79-89F9-386653EEA8F6}" dt="2021-04-23T18:26:30.006" v="2292" actId="20577"/>
          <ac:spMkLst>
            <pc:docMk/>
            <pc:sldMk cId="2151889748" sldId="295"/>
            <ac:spMk id="3" creationId="{711E5E3F-2DC6-4FF8-9ABE-6CC045DD7605}"/>
          </ac:spMkLst>
        </pc:spChg>
        <pc:picChg chg="add mod">
          <ac:chgData name="Rose-Ann Messam" userId="b5b099c9dbc2db22" providerId="LiveId" clId="{7A6E1D83-0658-4A79-89F9-386653EEA8F6}" dt="2021-04-23T15:51:43.939" v="972"/>
          <ac:picMkLst>
            <pc:docMk/>
            <pc:sldMk cId="2151889748" sldId="295"/>
            <ac:picMk id="4" creationId="{53E96461-637D-4D36-972C-2CA8A9B38A5A}"/>
          </ac:picMkLst>
        </pc:picChg>
        <pc:picChg chg="add mod">
          <ac:chgData name="Rose-Ann Messam" userId="b5b099c9dbc2db22" providerId="LiveId" clId="{7A6E1D83-0658-4A79-89F9-386653EEA8F6}" dt="2021-04-23T15:51:56.047" v="973"/>
          <ac:picMkLst>
            <pc:docMk/>
            <pc:sldMk cId="2151889748" sldId="295"/>
            <ac:picMk id="5" creationId="{C8B71B13-5DB8-4FF9-A081-0F3180E57290}"/>
          </ac:picMkLst>
        </pc:picChg>
      </pc:sldChg>
      <pc:sldChg chg="new del">
        <pc:chgData name="Rose-Ann Messam" userId="b5b099c9dbc2db22" providerId="LiveId" clId="{7A6E1D83-0658-4A79-89F9-386653EEA8F6}" dt="2021-04-23T17:06:32.303" v="1036" actId="2696"/>
        <pc:sldMkLst>
          <pc:docMk/>
          <pc:sldMk cId="1630032349" sldId="296"/>
        </pc:sldMkLst>
      </pc:sldChg>
      <pc:sldChg chg="new del">
        <pc:chgData name="Rose-Ann Messam" userId="b5b099c9dbc2db22" providerId="LiveId" clId="{7A6E1D83-0658-4A79-89F9-386653EEA8F6}" dt="2021-04-23T17:00:58.045" v="1023" actId="2696"/>
        <pc:sldMkLst>
          <pc:docMk/>
          <pc:sldMk cId="2649304081" sldId="296"/>
        </pc:sldMkLst>
      </pc:sldChg>
      <pc:sldChg chg="modSp new mod">
        <pc:chgData name="Rose-Ann Messam" userId="b5b099c9dbc2db22" providerId="LiveId" clId="{7A6E1D83-0658-4A79-89F9-386653EEA8F6}" dt="2021-04-23T18:48:00.736" v="2573"/>
        <pc:sldMkLst>
          <pc:docMk/>
          <pc:sldMk cId="3824369267" sldId="296"/>
        </pc:sldMkLst>
        <pc:spChg chg="mod">
          <ac:chgData name="Rose-Ann Messam" userId="b5b099c9dbc2db22" providerId="LiveId" clId="{7A6E1D83-0658-4A79-89F9-386653EEA8F6}" dt="2021-04-23T18:45:25.944" v="2565" actId="20577"/>
          <ac:spMkLst>
            <pc:docMk/>
            <pc:sldMk cId="3824369267" sldId="296"/>
            <ac:spMk id="2" creationId="{7E82C6BC-EBF3-4EFD-8E2D-79A86D40B5CE}"/>
          </ac:spMkLst>
        </pc:spChg>
        <pc:spChg chg="mod">
          <ac:chgData name="Rose-Ann Messam" userId="b5b099c9dbc2db22" providerId="LiveId" clId="{7A6E1D83-0658-4A79-89F9-386653EEA8F6}" dt="2021-04-23T18:48:00.736" v="2573"/>
          <ac:spMkLst>
            <pc:docMk/>
            <pc:sldMk cId="3824369267" sldId="296"/>
            <ac:spMk id="3" creationId="{B115B55D-D0FF-4F14-AFE2-51FE3CF55C71}"/>
          </ac:spMkLst>
        </pc:spChg>
      </pc:sldChg>
      <pc:sldChg chg="new del">
        <pc:chgData name="Rose-Ann Messam" userId="b5b099c9dbc2db22" providerId="LiveId" clId="{7A6E1D83-0658-4A79-89F9-386653EEA8F6}" dt="2021-04-23T17:06:22.591" v="1035" actId="2696"/>
        <pc:sldMkLst>
          <pc:docMk/>
          <pc:sldMk cId="3513497" sldId="297"/>
        </pc:sldMkLst>
      </pc:sldChg>
      <pc:sldChg chg="new del">
        <pc:chgData name="Rose-Ann Messam" userId="b5b099c9dbc2db22" providerId="LiveId" clId="{7A6E1D83-0658-4A79-89F9-386653EEA8F6}" dt="2021-04-23T17:00:54.641" v="1022" actId="2696"/>
        <pc:sldMkLst>
          <pc:docMk/>
          <pc:sldMk cId="1491629167" sldId="297"/>
        </pc:sldMkLst>
      </pc:sldChg>
      <pc:sldChg chg="new del">
        <pc:chgData name="Rose-Ann Messam" userId="b5b099c9dbc2db22" providerId="LiveId" clId="{7A6E1D83-0658-4A79-89F9-386653EEA8F6}" dt="2021-04-23T17:06:11.714" v="1034" actId="2696"/>
        <pc:sldMkLst>
          <pc:docMk/>
          <pc:sldMk cId="182031699" sldId="298"/>
        </pc:sldMkLst>
      </pc:sldChg>
      <pc:sldChg chg="new del">
        <pc:chgData name="Rose-Ann Messam" userId="b5b099c9dbc2db22" providerId="LiveId" clId="{7A6E1D83-0658-4A79-89F9-386653EEA8F6}" dt="2021-04-23T17:00:50.653" v="1021" actId="2696"/>
        <pc:sldMkLst>
          <pc:docMk/>
          <pc:sldMk cId="2376087624" sldId="298"/>
        </pc:sldMkLst>
      </pc:sldChg>
      <pc:sldChg chg="new del">
        <pc:chgData name="Rose-Ann Messam" userId="b5b099c9dbc2db22" providerId="LiveId" clId="{7A6E1D83-0658-4A79-89F9-386653EEA8F6}" dt="2021-04-23T17:06:08.434" v="1033" actId="2696"/>
        <pc:sldMkLst>
          <pc:docMk/>
          <pc:sldMk cId="702754060" sldId="299"/>
        </pc:sldMkLst>
      </pc:sldChg>
      <pc:sldChg chg="new del">
        <pc:chgData name="Rose-Ann Messam" userId="b5b099c9dbc2db22" providerId="LiveId" clId="{7A6E1D83-0658-4A79-89F9-386653EEA8F6}" dt="2021-04-23T17:00:46.150" v="1020" actId="2696"/>
        <pc:sldMkLst>
          <pc:docMk/>
          <pc:sldMk cId="717071584" sldId="299"/>
        </pc:sldMkLst>
      </pc:sldChg>
      <pc:sldChg chg="new del">
        <pc:chgData name="Rose-Ann Messam" userId="b5b099c9dbc2db22" providerId="LiveId" clId="{7A6E1D83-0658-4A79-89F9-386653EEA8F6}" dt="2021-04-23T17:00:42.556" v="1019" actId="2696"/>
        <pc:sldMkLst>
          <pc:docMk/>
          <pc:sldMk cId="2319197562" sldId="300"/>
        </pc:sldMkLst>
      </pc:sldChg>
      <pc:sldChg chg="new del">
        <pc:chgData name="Rose-Ann Messam" userId="b5b099c9dbc2db22" providerId="LiveId" clId="{7A6E1D83-0658-4A79-89F9-386653EEA8F6}" dt="2021-04-23T17:06:05.485" v="1032" actId="2696"/>
        <pc:sldMkLst>
          <pc:docMk/>
          <pc:sldMk cId="3112935299" sldId="300"/>
        </pc:sldMkLst>
      </pc:sldChg>
      <pc:sldChg chg="new del">
        <pc:chgData name="Rose-Ann Messam" userId="b5b099c9dbc2db22" providerId="LiveId" clId="{7A6E1D83-0658-4A79-89F9-386653EEA8F6}" dt="2021-04-23T17:06:01.289" v="1031" actId="2696"/>
        <pc:sldMkLst>
          <pc:docMk/>
          <pc:sldMk cId="379573520" sldId="30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ADD0-8D14-434F-ACE8-8EF7287FF7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C42443-D11F-4EA6-A992-AFDE53F681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E4206B-5888-4EDC-82F9-9777987B83A9}"/>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4BA77C31-691C-4A15-8A72-96889DCC1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A52A81-3BD6-49C5-A205-794655E79A4C}"/>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1298802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DBDA1-B5AC-4716-8890-BC3AE19F5F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2C0FB4-FA91-417B-BC65-78B5ADAA00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45A479-7A63-4512-93BB-561839294D3F}"/>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AAAB92CD-A46C-48BA-8636-3D2933ABAE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B5832-F2BD-4196-A86F-DD7AC4B55F86}"/>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354825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3377B-02BA-4AB6-9F08-F0631E7004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D92DA9-813E-4E89-8320-08FDC75C4D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12DFDF-1C53-489A-82EC-F1485DEC88CF}"/>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71218A3F-A115-44B8-A012-C2B2224CB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6016D-A4E1-48EC-970F-A441BD223BD1}"/>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1792156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ADBDB-6BE5-4032-9375-9A51BADB9D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996AB6-11C7-4944-AF65-1C54A6A042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BE4768-C360-4F6D-BD01-C45CF7EA62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EC94C7-97E0-4F8C-85DF-B8C6D7866D69}"/>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6" name="Footer Placeholder 5">
            <a:extLst>
              <a:ext uri="{FF2B5EF4-FFF2-40B4-BE49-F238E27FC236}">
                <a16:creationId xmlns:a16="http://schemas.microsoft.com/office/drawing/2014/main" id="{732C2B2E-362A-42E0-A9CB-5DDF45491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7F2DB1-A569-470B-9604-21BDD45AE71F}"/>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80779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F395D-FF49-49A1-A8DC-FC47F7FF14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928CC1-6943-479E-B71E-3D23751CBA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C7785C-1264-40B0-80B2-89A9572EF6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8436A1-4A40-488A-950E-9F04A087F5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6C9077-FA11-410C-9240-8C4C194F1C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CB0C60-7634-4A31-A09D-963BA5E611FF}"/>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8" name="Footer Placeholder 7">
            <a:extLst>
              <a:ext uri="{FF2B5EF4-FFF2-40B4-BE49-F238E27FC236}">
                <a16:creationId xmlns:a16="http://schemas.microsoft.com/office/drawing/2014/main" id="{636E296B-F308-43EA-912F-574771F91F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68F271-9EDD-4ED8-8D23-C226FDD354E0}"/>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4148379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BDE43-F934-4476-A3CF-05E43230B7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A7A505-0343-4E3D-BE40-349A384BDBD5}"/>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4" name="Footer Placeholder 3">
            <a:extLst>
              <a:ext uri="{FF2B5EF4-FFF2-40B4-BE49-F238E27FC236}">
                <a16:creationId xmlns:a16="http://schemas.microsoft.com/office/drawing/2014/main" id="{BEB07031-B914-4891-A270-D609051BB4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26F10D-F1AF-4FDE-B43D-CD2BB3A7A923}"/>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1797838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C66A53-DCF3-49E8-A6FA-2CB1AD5A4971}"/>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3" name="Footer Placeholder 2">
            <a:extLst>
              <a:ext uri="{FF2B5EF4-FFF2-40B4-BE49-F238E27FC236}">
                <a16:creationId xmlns:a16="http://schemas.microsoft.com/office/drawing/2014/main" id="{52830238-5019-433E-B71E-B87678693A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4EFC03-77C6-4BED-81E0-827ADD21C15E}"/>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1057293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7674-24C1-4BE6-8EEF-BE0F413F6D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A81DCC-8F65-46BC-9A51-9BBC4C6C19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42CAA6-0165-424E-A861-615B8E7117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6D3F7A-8234-47C4-AAF5-5CD6D4056837}"/>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6" name="Footer Placeholder 5">
            <a:extLst>
              <a:ext uri="{FF2B5EF4-FFF2-40B4-BE49-F238E27FC236}">
                <a16:creationId xmlns:a16="http://schemas.microsoft.com/office/drawing/2014/main" id="{30B4AEA5-B76A-4727-A6ED-DA3D50F104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CC4A0-7F15-471C-A0C4-2015DB50A9FB}"/>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3566907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1DD8-BB64-4744-B360-4880244A15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DD6DD3-2ECB-4E05-A2CA-CC33B018B9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8E1C8A-2B65-4D5C-ABE1-6FE78B9CA7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F11BD5-4C8C-492D-B77D-E47747AC1A09}"/>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6" name="Footer Placeholder 5">
            <a:extLst>
              <a:ext uri="{FF2B5EF4-FFF2-40B4-BE49-F238E27FC236}">
                <a16:creationId xmlns:a16="http://schemas.microsoft.com/office/drawing/2014/main" id="{FD22DEFE-1C51-45A7-B18A-498A628A53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3036F7-48EE-4EE0-9662-8FC5991288D7}"/>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1107171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E240A-17CE-4EAE-9A5F-FA78A87CDE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FBECDC-07DE-4FCC-8ED7-AAAF16E9A8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B1E5BB-5DE0-4C1E-922B-0610207A6096}"/>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D6AB2B67-418D-473C-BD17-8391EB2DB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D3136B-1D08-481D-B300-C86216E95B5C}"/>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2313442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30031D-1B89-48C5-9581-4ADBE28EB8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BF636-5C58-4E78-A3EE-E4349961BB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1B2271-61F2-4CE9-B6B2-487D2E62C94B}"/>
              </a:ext>
            </a:extLst>
          </p:cNvPr>
          <p:cNvSpPr>
            <a:spLocks noGrp="1"/>
          </p:cNvSpPr>
          <p:nvPr>
            <p:ph type="dt" sz="half" idx="10"/>
          </p:nvPr>
        </p:nvSpPr>
        <p:spPr/>
        <p:txBody>
          <a:body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CC670469-2D68-4D2B-B5ED-7E9CA7A2C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C3E03-122C-499B-9BAA-1CCFC318672E}"/>
              </a:ext>
            </a:extLst>
          </p:cNvPr>
          <p:cNvSpPr>
            <a:spLocks noGrp="1"/>
          </p:cNvSpPr>
          <p:nvPr>
            <p:ph type="sldNum" sz="quarter" idx="12"/>
          </p:nvPr>
        </p:nvSpPr>
        <p:spPr/>
        <p:txBody>
          <a:bodyPr/>
          <a:lstStyle/>
          <a:p>
            <a:fld id="{C483AF4C-23E7-4793-8466-85F591DE7FFC}" type="slidenum">
              <a:rPr lang="en-GB" smtClean="0"/>
              <a:t>‹#›</a:t>
            </a:fld>
            <a:endParaRPr lang="en-GB"/>
          </a:p>
        </p:txBody>
      </p:sp>
    </p:spTree>
    <p:extLst>
      <p:ext uri="{BB962C8B-B14F-4D97-AF65-F5344CB8AC3E}">
        <p14:creationId xmlns:p14="http://schemas.microsoft.com/office/powerpoint/2010/main" val="704089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6C442-D7E9-413D-B840-CED736639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63ADED-3D12-45B1-B807-171C8EB939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1C10CD-A8B7-44FF-8349-FCDE143BE0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7CDE2A-9FB7-478B-8982-D234682AEBBD}" type="datetimeFigureOut">
              <a:rPr lang="en-GB" smtClean="0"/>
              <a:t>23/04/2021</a:t>
            </a:fld>
            <a:endParaRPr lang="en-GB"/>
          </a:p>
        </p:txBody>
      </p:sp>
      <p:sp>
        <p:nvSpPr>
          <p:cNvPr id="5" name="Footer Placeholder 4">
            <a:extLst>
              <a:ext uri="{FF2B5EF4-FFF2-40B4-BE49-F238E27FC236}">
                <a16:creationId xmlns:a16="http://schemas.microsoft.com/office/drawing/2014/main" id="{5CC0B3F1-1FDD-46B7-A373-BD2766060D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050624A-14DF-4674-BF35-43B3A33C1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83AF4C-23E7-4793-8466-85F591DE7FFC}" type="slidenum">
              <a:rPr lang="en-GB" smtClean="0"/>
              <a:t>‹#›</a:t>
            </a:fld>
            <a:endParaRPr lang="en-GB"/>
          </a:p>
        </p:txBody>
      </p:sp>
    </p:spTree>
    <p:extLst>
      <p:ext uri="{BB962C8B-B14F-4D97-AF65-F5344CB8AC3E}">
        <p14:creationId xmlns:p14="http://schemas.microsoft.com/office/powerpoint/2010/main" val="2274220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onlinelibrary.wiley.com/doi/abs/10.1111/j.1552-6909.2008.00256.x" TargetMode="External"/><Relationship Id="rId7" Type="http://schemas.openxmlformats.org/officeDocument/2006/relationships/image" Target="../media/image4.png"/><Relationship Id="rId2" Type="http://schemas.openxmlformats.org/officeDocument/2006/relationships/hyperlink" Target="https://www.rochesterregional.org/services/womens-health/midwifery/benefits-of-midwifery"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boldsky.com/pregnancy-parenting/basics/who-is-a-midwife-and-benefits-of-having-a-midwife/articlecontent-pf223267-134350.html" TargetMode="External"/><Relationship Id="rId4" Type="http://schemas.openxmlformats.org/officeDocument/2006/relationships/hyperlink" Target="https://www.healthywa.wa.gov.au/Articles/J_M/Midwifery-Group-Practic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hyperlink" Target="https://sourcesofinsight.com/conflict-management-styles-at-a-glance/" TargetMode="External"/><Relationship Id="rId2" Type="http://schemas.openxmlformats.org/officeDocument/2006/relationships/hyperlink" Target="https://www.slideshare.net/tentance/nursing-conflict-resolution" TargetMode="External"/><Relationship Id="rId1" Type="http://schemas.openxmlformats.org/officeDocument/2006/relationships/slideLayout" Target="../slideLayouts/slideLayout2.xml"/><Relationship Id="rId6" Type="http://schemas.openxmlformats.org/officeDocument/2006/relationships/hyperlink" Target="https://en.wikipedia.org/wiki/Conflict_management#:~:text=Conflict%20management%20is%20the%20process%20of%20limiting%20the,setting.%20Properly%20managed%20conflict%20can%20improve%20group%20outcomes." TargetMode="External"/><Relationship Id="rId5" Type="http://schemas.openxmlformats.org/officeDocument/2006/relationships/hyperlink" Target="https://www.slideshare.net/corplearning/the-thomas-kilmann-conflict-modes-instrument" TargetMode="External"/><Relationship Id="rId4" Type="http://schemas.openxmlformats.org/officeDocument/2006/relationships/hyperlink" Target="https://www.som.org.uk/sites/som.org.uk/files/The_Mental_Health_and_Wellbeing_of_Nurses_and_Midwives_in_the_United_Kingdom.pdf"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D9D76-8C32-4734-9D0E-D7A7639AAE34}"/>
              </a:ext>
            </a:extLst>
          </p:cNvPr>
          <p:cNvSpPr>
            <a:spLocks noGrp="1"/>
          </p:cNvSpPr>
          <p:nvPr>
            <p:ph type="title"/>
          </p:nvPr>
        </p:nvSpPr>
        <p:spPr/>
        <p:txBody>
          <a:bodyPr/>
          <a:lstStyle/>
          <a:p>
            <a:pPr algn="ctr"/>
            <a:r>
              <a:rPr lang="en-GB" b="1" i="0" dirty="0">
                <a:solidFill>
                  <a:srgbClr val="000000"/>
                </a:solidFill>
                <a:effectLst/>
                <a:latin typeface="Calibri Light" panose="020F0302020204030204" pitchFamily="34" charset="0"/>
              </a:rPr>
              <a:t>content</a:t>
            </a:r>
            <a:endParaRPr lang="en-GB" b="1" dirty="0"/>
          </a:p>
        </p:txBody>
      </p:sp>
      <p:sp>
        <p:nvSpPr>
          <p:cNvPr id="3" name="Content Placeholder 2">
            <a:extLst>
              <a:ext uri="{FF2B5EF4-FFF2-40B4-BE49-F238E27FC236}">
                <a16:creationId xmlns:a16="http://schemas.microsoft.com/office/drawing/2014/main" id="{8FA135BE-1A8A-41A6-BF25-1EB443D67305}"/>
              </a:ext>
            </a:extLst>
          </p:cNvPr>
          <p:cNvSpPr>
            <a:spLocks noGrp="1"/>
          </p:cNvSpPr>
          <p:nvPr>
            <p:ph idx="1"/>
          </p:nvPr>
        </p:nvSpPr>
        <p:spPr>
          <a:xfrm>
            <a:off x="838200" y="1825625"/>
            <a:ext cx="8851083" cy="4351338"/>
          </a:xfrm>
        </p:spPr>
        <p:txBody>
          <a:bodyPr/>
          <a:lstStyle/>
          <a:p>
            <a:pPr algn="l" rtl="0" fontAlgn="base"/>
            <a:r>
              <a:rPr lang="en-GB" b="0" i="0" u="none" strike="noStrike" dirty="0">
                <a:solidFill>
                  <a:srgbClr val="000000"/>
                </a:solidFill>
                <a:effectLst/>
                <a:latin typeface="Calibri" panose="020F0502020204030204" pitchFamily="34" charset="0"/>
              </a:rPr>
              <a:t>Zainab Jalloh (2008337) – Benefits of team working</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Silvia </a:t>
            </a:r>
            <a:r>
              <a:rPr lang="en-GB" b="0" i="0" u="none" strike="noStrike" dirty="0" err="1">
                <a:solidFill>
                  <a:srgbClr val="000000"/>
                </a:solidFill>
                <a:effectLst/>
                <a:latin typeface="Calibri" panose="020F0502020204030204" pitchFamily="34" charset="0"/>
              </a:rPr>
              <a:t>zarova</a:t>
            </a:r>
            <a:r>
              <a:rPr lang="en-GB" b="0" i="0" u="none" strike="noStrike" dirty="0">
                <a:solidFill>
                  <a:srgbClr val="000000"/>
                </a:solidFill>
                <a:effectLst/>
                <a:latin typeface="Calibri" panose="020F0502020204030204" pitchFamily="34" charset="0"/>
              </a:rPr>
              <a:t> (2010832) – Stages of team development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Rose-Ann Messam Group Leader (2010302) – Content, Introduction &amp; Team Roles</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err="1">
                <a:solidFill>
                  <a:srgbClr val="000000"/>
                </a:solidFill>
                <a:effectLst/>
                <a:latin typeface="Calibri" panose="020F0502020204030204" pitchFamily="34" charset="0"/>
              </a:rPr>
              <a:t>Denisa</a:t>
            </a:r>
            <a:r>
              <a:rPr lang="en-GB" b="0" i="0" u="none" strike="noStrike" dirty="0">
                <a:solidFill>
                  <a:srgbClr val="000000"/>
                </a:solidFill>
                <a:effectLst/>
                <a:latin typeface="Calibri" panose="020F0502020204030204" pitchFamily="34" charset="0"/>
              </a:rPr>
              <a:t> Maria </a:t>
            </a:r>
            <a:r>
              <a:rPr lang="en-GB" b="0" i="0" u="none" strike="noStrike" dirty="0" err="1">
                <a:solidFill>
                  <a:srgbClr val="000000"/>
                </a:solidFill>
                <a:effectLst/>
                <a:latin typeface="Calibri" panose="020F0502020204030204" pitchFamily="34" charset="0"/>
              </a:rPr>
              <a:t>Vodnar</a:t>
            </a:r>
            <a:r>
              <a:rPr lang="en-GB" b="0" i="0" u="none" strike="noStrike" dirty="0">
                <a:solidFill>
                  <a:srgbClr val="000000"/>
                </a:solidFill>
                <a:effectLst/>
                <a:latin typeface="Calibri" panose="020F0502020204030204" pitchFamily="34" charset="0"/>
              </a:rPr>
              <a:t> (2011076)- Managing conflict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err="1">
                <a:solidFill>
                  <a:srgbClr val="000000"/>
                </a:solidFill>
                <a:effectLst/>
                <a:latin typeface="Calibri" panose="020F0502020204030204" pitchFamily="34" charset="0"/>
              </a:rPr>
              <a:t>Shedrack</a:t>
            </a:r>
            <a:r>
              <a:rPr lang="en-GB" b="0" i="0" u="none" strike="noStrike" dirty="0">
                <a:solidFill>
                  <a:srgbClr val="000000"/>
                </a:solidFill>
                <a:effectLst/>
                <a:latin typeface="Calibri" panose="020F0502020204030204" pitchFamily="34" charset="0"/>
              </a:rPr>
              <a:t> Chidi </a:t>
            </a:r>
            <a:r>
              <a:rPr lang="en-GB" b="0" i="0" u="none" strike="noStrike" dirty="0" err="1">
                <a:solidFill>
                  <a:srgbClr val="000000"/>
                </a:solidFill>
                <a:effectLst/>
                <a:latin typeface="Calibri" panose="020F0502020204030204" pitchFamily="34" charset="0"/>
              </a:rPr>
              <a:t>Asinobi</a:t>
            </a:r>
            <a:r>
              <a:rPr lang="en-GB" b="0" i="0" u="none" strike="noStrike" dirty="0">
                <a:solidFill>
                  <a:srgbClr val="000000"/>
                </a:solidFill>
                <a:effectLst/>
                <a:latin typeface="Calibri" panose="020F0502020204030204" pitchFamily="34" charset="0"/>
              </a:rPr>
              <a:t> (2013434) – Successful team development &amp; conclusion</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000000"/>
              </a:solidFill>
              <a:effectLst/>
              <a:latin typeface="Segoe UI" panose="020B0502040204020203" pitchFamily="34" charset="0"/>
            </a:endParaRPr>
          </a:p>
          <a:p>
            <a:endParaRPr lang="en-GB" dirty="0"/>
          </a:p>
        </p:txBody>
      </p:sp>
      <p:pic>
        <p:nvPicPr>
          <p:cNvPr id="1026" name="Picture 2">
            <a:extLst>
              <a:ext uri="{FF2B5EF4-FFF2-40B4-BE49-F238E27FC236}">
                <a16:creationId xmlns:a16="http://schemas.microsoft.com/office/drawing/2014/main" id="{3868DA99-AE69-4E44-8C63-14199A8A63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2" y="-75500"/>
            <a:ext cx="3047998" cy="249991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FB717977-8466-4192-88F0-241073F76E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1111" y="1602297"/>
            <a:ext cx="2905385" cy="620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9774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E28A-71C8-42C1-B8DF-626B40841BDE}"/>
              </a:ext>
            </a:extLst>
          </p:cNvPr>
          <p:cNvSpPr>
            <a:spLocks noGrp="1"/>
          </p:cNvSpPr>
          <p:nvPr>
            <p:ph type="title"/>
          </p:nvPr>
        </p:nvSpPr>
        <p:spPr/>
        <p:txBody>
          <a:bodyPr/>
          <a:lstStyle/>
          <a:p>
            <a:pPr algn="ctr"/>
            <a:r>
              <a:rPr lang="en-GB" b="1" i="0" u="none" strike="noStrike" dirty="0">
                <a:solidFill>
                  <a:srgbClr val="000000"/>
                </a:solidFill>
                <a:effectLst/>
                <a:latin typeface="Calibri Light" panose="020F0302020204030204" pitchFamily="34" charset="0"/>
              </a:rPr>
              <a:t>Introduction</a:t>
            </a:r>
            <a:r>
              <a:rPr lang="en-GB"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84516B3B-C735-4FC3-A5B9-81EA17EB0CB9}"/>
              </a:ext>
            </a:extLst>
          </p:cNvPr>
          <p:cNvSpPr>
            <a:spLocks noGrp="1"/>
          </p:cNvSpPr>
          <p:nvPr>
            <p:ph idx="1"/>
          </p:nvPr>
        </p:nvSpPr>
        <p:spPr>
          <a:xfrm>
            <a:off x="838200" y="1825625"/>
            <a:ext cx="8733639" cy="4351338"/>
          </a:xfrm>
        </p:spPr>
        <p:txBody>
          <a:bodyPr/>
          <a:lstStyle/>
          <a:p>
            <a:r>
              <a:rPr lang="en-GB" b="0" i="0" u="none" strike="noStrike" dirty="0">
                <a:solidFill>
                  <a:srgbClr val="000000"/>
                </a:solidFill>
                <a:effectLst/>
                <a:latin typeface="Calibri" panose="020F0502020204030204" pitchFamily="34" charset="0"/>
              </a:rPr>
              <a:t>Elite Midwifes – we are presenting the topic teamwork, emphasising the impact on both staff and service users.</a:t>
            </a:r>
          </a:p>
          <a:p>
            <a:pPr marL="0" indent="0">
              <a:buNone/>
            </a:pPr>
            <a:r>
              <a:rPr lang="en-GB" dirty="0">
                <a:solidFill>
                  <a:srgbClr val="000000"/>
                </a:solidFill>
                <a:latin typeface="Calibri" panose="020F0502020204030204" pitchFamily="34" charset="0"/>
              </a:rPr>
              <a:t>    We will introduce the Tuckman and Belbin theory, and how they can benefit </a:t>
            </a:r>
            <a:r>
              <a:rPr lang="en-GB" b="0" i="0" u="none" strike="noStrike" dirty="0">
                <a:solidFill>
                  <a:srgbClr val="000000"/>
                </a:solidFill>
                <a:effectLst/>
                <a:latin typeface="Calibri" panose="020F0502020204030204" pitchFamily="34" charset="0"/>
              </a:rPr>
              <a:t> </a:t>
            </a:r>
            <a:r>
              <a:rPr lang="en-GB" b="0" i="0" dirty="0">
                <a:solidFill>
                  <a:srgbClr val="000000"/>
                </a:solidFill>
                <a:effectLst/>
                <a:latin typeface="Calibri" panose="020F0502020204030204" pitchFamily="34" charset="0"/>
              </a:rPr>
              <a:t>​applying to their team.</a:t>
            </a:r>
            <a:endParaRPr lang="en-GB" dirty="0"/>
          </a:p>
        </p:txBody>
      </p:sp>
      <p:pic>
        <p:nvPicPr>
          <p:cNvPr id="3074" name="Picture 2">
            <a:extLst>
              <a:ext uri="{FF2B5EF4-FFF2-40B4-BE49-F238E27FC236}">
                <a16:creationId xmlns:a16="http://schemas.microsoft.com/office/drawing/2014/main" id="{2417F0E3-C922-4AFC-80E6-6B50FB411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45012" y="0"/>
            <a:ext cx="1946988" cy="213670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20F4CFF6-6597-4187-8744-79D406ED92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5012" y="1454961"/>
            <a:ext cx="1847461" cy="370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254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7A9E-1299-4F7C-82E5-BFD9D87B1161}"/>
              </a:ext>
            </a:extLst>
          </p:cNvPr>
          <p:cNvSpPr>
            <a:spLocks noGrp="1"/>
          </p:cNvSpPr>
          <p:nvPr>
            <p:ph type="title"/>
          </p:nvPr>
        </p:nvSpPr>
        <p:spPr>
          <a:xfrm>
            <a:off x="838200" y="365125"/>
            <a:ext cx="8532303" cy="1325563"/>
          </a:xfrm>
        </p:spPr>
        <p:txBody>
          <a:bodyPr/>
          <a:lstStyle/>
          <a:p>
            <a:pPr algn="ctr"/>
            <a:r>
              <a:rPr lang="en-US" b="1" i="0" u="none" strike="noStrike" dirty="0">
                <a:solidFill>
                  <a:srgbClr val="000000"/>
                </a:solidFill>
                <a:effectLst/>
                <a:latin typeface="Calibri Light" panose="020F0302020204030204" pitchFamily="34" charset="0"/>
              </a:rPr>
              <a:t>Benefits of Midwives</a:t>
            </a:r>
            <a:r>
              <a:rPr lang="en-US"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EF1B9EC4-B751-43A4-8434-FD2C58164DDB}"/>
              </a:ext>
            </a:extLst>
          </p:cNvPr>
          <p:cNvSpPr>
            <a:spLocks noGrp="1"/>
          </p:cNvSpPr>
          <p:nvPr>
            <p:ph idx="1"/>
          </p:nvPr>
        </p:nvSpPr>
        <p:spPr>
          <a:xfrm>
            <a:off x="961588" y="2065322"/>
            <a:ext cx="10268824" cy="4351338"/>
          </a:xfrm>
        </p:spPr>
        <p:txBody>
          <a:bodyPr>
            <a:normAutofit/>
          </a:bodyPr>
          <a:lstStyle/>
          <a:p>
            <a:pPr algn="l" rtl="0" fontAlgn="base">
              <a:buFont typeface="Arial" panose="020B0604020202020204" pitchFamily="34" charset="0"/>
              <a:buChar char="•"/>
            </a:pPr>
            <a:endParaRPr lang="en-US" sz="1800" b="0" i="0" u="none" strike="noStrike"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Midwives arrange services to help pregnant women during pregnancy. They may refer pregnant women to see a gynecologist, delivery support, family planning, menopausal management or even arrange newborn care.</a:t>
            </a:r>
            <a:r>
              <a:rPr lang="en-US" sz="1800" b="0" i="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There are different types of midwives who work in different places such as:</a:t>
            </a:r>
            <a:r>
              <a:rPr lang="en-US" sz="18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Certified nurse midwives which are advanced registered nurse. They work in places like hospital, birth centers and private homes.</a:t>
            </a:r>
            <a:r>
              <a:rPr lang="en-US" sz="1800" b="0" i="0" dirty="0">
                <a:solidFill>
                  <a:srgbClr val="000000"/>
                </a:solidFill>
                <a:effectLst/>
                <a:latin typeface="Arial" panose="020B0604020202020204" pitchFamily="34" charset="0"/>
              </a:rPr>
              <a:t>​</a:t>
            </a:r>
          </a:p>
          <a:p>
            <a:endParaRPr lang="en-GB" dirty="0"/>
          </a:p>
        </p:txBody>
      </p:sp>
      <p:pic>
        <p:nvPicPr>
          <p:cNvPr id="4" name="Picture 2">
            <a:extLst>
              <a:ext uri="{FF2B5EF4-FFF2-40B4-BE49-F238E27FC236}">
                <a16:creationId xmlns:a16="http://schemas.microsoft.com/office/drawing/2014/main" id="{A6BABCF1-2C7C-4916-AB8B-DCB009BA9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25167"/>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34425D71-B9EE-496B-8D8D-45184216D7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494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2D07-F569-4C33-9158-2D665FE372CA}"/>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Benefits of Midwives</a:t>
            </a:r>
            <a:r>
              <a:rPr lang="en-US" b="0" i="0" dirty="0">
                <a:solidFill>
                  <a:srgbClr val="000000"/>
                </a:solidFill>
                <a:effectLst/>
                <a:latin typeface="Calibri Light" panose="020F0302020204030204" pitchFamily="34" charset="0"/>
              </a:rPr>
              <a:t>​ </a:t>
            </a:r>
            <a:r>
              <a:rPr lang="en-US" b="1" i="0" dirty="0">
                <a:solidFill>
                  <a:srgbClr val="000000"/>
                </a:solidFill>
                <a:effectLst/>
                <a:latin typeface="Calibri Light" panose="020F0302020204030204" pitchFamily="34" charset="0"/>
              </a:rPr>
              <a:t>cont.</a:t>
            </a:r>
            <a:endParaRPr lang="en-GB" b="1" dirty="0"/>
          </a:p>
        </p:txBody>
      </p:sp>
      <p:sp>
        <p:nvSpPr>
          <p:cNvPr id="3" name="Content Placeholder 2">
            <a:extLst>
              <a:ext uri="{FF2B5EF4-FFF2-40B4-BE49-F238E27FC236}">
                <a16:creationId xmlns:a16="http://schemas.microsoft.com/office/drawing/2014/main" id="{DFD9BE23-AAEB-4DE2-8D04-3F24D88666DD}"/>
              </a:ext>
            </a:extLst>
          </p:cNvPr>
          <p:cNvSpPr>
            <a:spLocks noGrp="1"/>
          </p:cNvSpPr>
          <p:nvPr>
            <p:ph idx="1"/>
          </p:nvPr>
        </p:nvSpPr>
        <p:spPr/>
        <p:txBody>
          <a:bodyPr>
            <a:normAutofit lnSpcReduction="10000"/>
          </a:bodyPr>
          <a:lstStyle/>
          <a:p>
            <a:pPr algn="l" rtl="0" fontAlgn="base">
              <a:buFont typeface="Arial" panose="020B0604020202020204" pitchFamily="34" charset="0"/>
              <a:buChar char="•"/>
            </a:pPr>
            <a:r>
              <a:rPr lang="en-US" sz="2800" b="0" i="0" u="none" strike="noStrike" dirty="0">
                <a:solidFill>
                  <a:srgbClr val="000000"/>
                </a:solidFill>
                <a:effectLst/>
                <a:latin typeface="Arial" panose="020B0604020202020204" pitchFamily="34" charset="0"/>
              </a:rPr>
              <a:t>Certified midwives work in hospitals, health clinics, birth centers, obstetricians consulting room and private homes.</a:t>
            </a:r>
            <a:r>
              <a:rPr lang="en-US" sz="2800" b="0" i="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Arial" panose="020B0604020202020204" pitchFamily="34" charset="0"/>
              </a:rPr>
              <a:t>Certified Professional Midwives work in private homes and birth centers only and help provide care for pregnant women</a:t>
            </a:r>
            <a:r>
              <a:rPr lang="en-US" sz="2800" b="0" i="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Arial" panose="020B0604020202020204" pitchFamily="34" charset="0"/>
              </a:rPr>
              <a:t>Traditional/unlicensed midwives have general knowledge and skills with experience too. They provide general health care support during and after pregnancy and usually work in some areas where medical attention isn’t available</a:t>
            </a:r>
            <a:r>
              <a:rPr lang="en-US" sz="2800" b="0" i="0" dirty="0">
                <a:solidFill>
                  <a:srgbClr val="000000"/>
                </a:solidFill>
                <a:effectLst/>
                <a:latin typeface="Arial" panose="020B0604020202020204" pitchFamily="34" charset="0"/>
              </a:rPr>
              <a:t>​</a:t>
            </a:r>
          </a:p>
          <a:p>
            <a:endParaRPr lang="en-GB" dirty="0"/>
          </a:p>
        </p:txBody>
      </p:sp>
      <p:pic>
        <p:nvPicPr>
          <p:cNvPr id="4" name="Picture 2">
            <a:extLst>
              <a:ext uri="{FF2B5EF4-FFF2-40B4-BE49-F238E27FC236}">
                <a16:creationId xmlns:a16="http://schemas.microsoft.com/office/drawing/2014/main" id="{BFB57577-F4A6-4712-ABB6-DC4A9D536B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0"/>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E4956D1A-5AD5-47AB-8022-758CA6761E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203649"/>
            <a:ext cx="1652631" cy="407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130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C20DE-5A4B-4DA7-AF67-0EE8C4BF2E2D}"/>
              </a:ext>
            </a:extLst>
          </p:cNvPr>
          <p:cNvSpPr>
            <a:spLocks noGrp="1"/>
          </p:cNvSpPr>
          <p:nvPr>
            <p:ph type="title"/>
          </p:nvPr>
        </p:nvSpPr>
        <p:spPr/>
        <p:txBody>
          <a:bodyPr/>
          <a:lstStyle/>
          <a:p>
            <a:r>
              <a:rPr lang="en-GB" b="1" i="0" u="none" strike="noStrike" dirty="0">
                <a:solidFill>
                  <a:srgbClr val="000000"/>
                </a:solidFill>
                <a:effectLst/>
                <a:latin typeface="Calibri Light" panose="020F0302020204030204" pitchFamily="34" charset="0"/>
              </a:rPr>
              <a:t>Advantages of teamwork in midwifery</a:t>
            </a:r>
            <a:r>
              <a:rPr lang="en-GB"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9EBC8B93-E92C-49A0-B1AC-65EDED214C9F}"/>
              </a:ext>
            </a:extLst>
          </p:cNvPr>
          <p:cNvSpPr>
            <a:spLocks noGrp="1"/>
          </p:cNvSpPr>
          <p:nvPr>
            <p:ph idx="1"/>
          </p:nvPr>
        </p:nvSpPr>
        <p:spPr/>
        <p:txBody>
          <a:bodyPr/>
          <a:lstStyle/>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Having a team of midwives working together this can reduce the amount of cesarean birth . </a:t>
            </a:r>
            <a:r>
              <a:rPr lang="en-US" b="0" i="0" dirty="0">
                <a:solidFill>
                  <a:srgbClr val="000000"/>
                </a:solidFill>
                <a:effectLst/>
                <a:latin typeface="Calibri" panose="020F0502020204030204" pitchFamily="34" charset="0"/>
              </a:rPr>
              <a:t>​</a:t>
            </a: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Another advantage is that working as a team lowers the rate of </a:t>
            </a:r>
            <a:r>
              <a:rPr lang="en-US" dirty="0">
                <a:solidFill>
                  <a:srgbClr val="000000"/>
                </a:solidFill>
                <a:latin typeface="Calibri" panose="020F0502020204030204" pitchFamily="34" charset="0"/>
              </a:rPr>
              <a:t>l</a:t>
            </a:r>
            <a:r>
              <a:rPr lang="en-US" b="0" i="0" u="none" strike="noStrike" dirty="0">
                <a:solidFill>
                  <a:srgbClr val="000000"/>
                </a:solidFill>
                <a:effectLst/>
                <a:latin typeface="Calibri" panose="020F0502020204030204" pitchFamily="34" charset="0"/>
              </a:rPr>
              <a:t>abour induction which will benefit woman a lot.</a:t>
            </a:r>
            <a:r>
              <a:rPr lang="en-US" b="0" i="0" dirty="0">
                <a:solidFill>
                  <a:srgbClr val="000000"/>
                </a:solidFill>
                <a:effectLst/>
                <a:latin typeface="Calibri" panose="020F0502020204030204" pitchFamily="34" charset="0"/>
              </a:rPr>
              <a:t>​</a:t>
            </a: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Having a team of midwives introduce a higher rate of breast-feeding.</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Reduces third or fourth perineal rears.</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Reduces the amount of regional anesthesia.</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03A46247-89D4-4F54-B989-0FA0D7E107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0"/>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C30299C0-A66E-4397-ADB8-661DF614FF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84970" y="1203649"/>
            <a:ext cx="1707503" cy="487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89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B395B-B225-4FFC-92A9-5E08ADC8817A}"/>
              </a:ext>
            </a:extLst>
          </p:cNvPr>
          <p:cNvSpPr>
            <a:spLocks noGrp="1"/>
          </p:cNvSpPr>
          <p:nvPr>
            <p:ph type="title"/>
          </p:nvPr>
        </p:nvSpPr>
        <p:spPr/>
        <p:txBody>
          <a:bodyPr/>
          <a:lstStyle/>
          <a:p>
            <a:r>
              <a:rPr lang="en-GB" b="1" i="0" u="none" strike="noStrike" dirty="0">
                <a:solidFill>
                  <a:srgbClr val="000000"/>
                </a:solidFill>
                <a:effectLst/>
                <a:latin typeface="Calibri Light" panose="020F0302020204030204" pitchFamily="34" charset="0"/>
              </a:rPr>
              <a:t>Advantages of teamwork in midwifery</a:t>
            </a:r>
            <a:r>
              <a:rPr lang="en-GB" b="0" i="0" dirty="0">
                <a:solidFill>
                  <a:srgbClr val="000000"/>
                </a:solidFill>
                <a:effectLst/>
                <a:latin typeface="Calibri Light" panose="020F0302020204030204" pitchFamily="34" charset="0"/>
              </a:rPr>
              <a:t>​ </a:t>
            </a:r>
            <a:r>
              <a:rPr lang="en-GB" b="1" i="0" dirty="0">
                <a:solidFill>
                  <a:srgbClr val="000000"/>
                </a:solidFill>
                <a:effectLst/>
                <a:latin typeface="Calibri Light" panose="020F0302020204030204" pitchFamily="34" charset="0"/>
              </a:rPr>
              <a:t>cont.</a:t>
            </a:r>
            <a:endParaRPr lang="en-GB" b="1" dirty="0"/>
          </a:p>
        </p:txBody>
      </p:sp>
      <p:sp>
        <p:nvSpPr>
          <p:cNvPr id="3" name="Content Placeholder 2">
            <a:extLst>
              <a:ext uri="{FF2B5EF4-FFF2-40B4-BE49-F238E27FC236}">
                <a16:creationId xmlns:a16="http://schemas.microsoft.com/office/drawing/2014/main" id="{6994134B-37F8-49C7-BB22-7C0B62EBA0B9}"/>
              </a:ext>
            </a:extLst>
          </p:cNvPr>
          <p:cNvSpPr>
            <a:spLocks noGrp="1"/>
          </p:cNvSpPr>
          <p:nvPr>
            <p:ph idx="1"/>
          </p:nvPr>
        </p:nvSpPr>
        <p:spPr/>
        <p:txBody>
          <a:bodyPr/>
          <a:lstStyle/>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Having a team of midwives introduce a higher rate of breast-feeding.</a:t>
            </a:r>
            <a:r>
              <a:rPr lang="en-US" b="0" i="0" dirty="0">
                <a:solidFill>
                  <a:srgbClr val="000000"/>
                </a:solidFill>
                <a:effectLst/>
                <a:latin typeface="Calibri" panose="020F0502020204030204" pitchFamily="34" charset="0"/>
              </a:rPr>
              <a:t>​</a:t>
            </a: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Reduces third or fourth perineal rears.</a:t>
            </a:r>
            <a:r>
              <a:rPr lang="en-US" b="0" i="0" dirty="0">
                <a:solidFill>
                  <a:srgbClr val="000000"/>
                </a:solidFill>
                <a:effectLst/>
                <a:latin typeface="Calibri" panose="020F0502020204030204" pitchFamily="34" charset="0"/>
              </a:rPr>
              <a:t>​</a:t>
            </a: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Reduces the amount of regional anesthesia.</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9CA4657B-76ED-4854-B1A5-5CCB05207F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0140" y="0"/>
            <a:ext cx="175185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A62D635A-83A4-42CE-A429-F0BD35CFC8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203649"/>
            <a:ext cx="1652631" cy="407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096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E4633-C71F-46E7-9D3B-77BBA5006E81}"/>
              </a:ext>
            </a:extLst>
          </p:cNvPr>
          <p:cNvSpPr>
            <a:spLocks noGrp="1"/>
          </p:cNvSpPr>
          <p:nvPr>
            <p:ph type="title"/>
          </p:nvPr>
        </p:nvSpPr>
        <p:spPr>
          <a:xfrm>
            <a:off x="838200" y="365125"/>
            <a:ext cx="9513815" cy="1325563"/>
          </a:xfrm>
        </p:spPr>
        <p:txBody>
          <a:bodyPr/>
          <a:lstStyle/>
          <a:p>
            <a:r>
              <a:rPr lang="en-GB" b="1" i="0" dirty="0">
                <a:solidFill>
                  <a:srgbClr val="000000"/>
                </a:solidFill>
                <a:effectLst/>
                <a:latin typeface="Calibri Light" panose="020F0302020204030204" pitchFamily="34" charset="0"/>
              </a:rPr>
              <a:t>Why is Teamwork in midwifery important?</a:t>
            </a:r>
            <a:endParaRPr lang="en-GB" b="1" dirty="0"/>
          </a:p>
        </p:txBody>
      </p:sp>
      <p:sp>
        <p:nvSpPr>
          <p:cNvPr id="3" name="Content Placeholder 2">
            <a:extLst>
              <a:ext uri="{FF2B5EF4-FFF2-40B4-BE49-F238E27FC236}">
                <a16:creationId xmlns:a16="http://schemas.microsoft.com/office/drawing/2014/main" id="{91417D35-8C26-489E-9837-3F23E612BF71}"/>
              </a:ext>
            </a:extLst>
          </p:cNvPr>
          <p:cNvSpPr>
            <a:spLocks noGrp="1"/>
          </p:cNvSpPr>
          <p:nvPr>
            <p:ph idx="1"/>
          </p:nvPr>
        </p:nvSpPr>
        <p:spPr/>
        <p:txBody>
          <a:bodyPr/>
          <a:lstStyle/>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Teamwork in midwifery is important as it helps to plan pregnant women's care effectively.</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 Teamwork in midwifery is also important as it can help reduce postnatal depression ang give good amount of support for those who suffer with postnatal depression.</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Having a group of midwives working together will help mothers and baby have a shorter stay in hospital post-delivery.</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 A team of midwives can also help people to locate primary care with medical practitioner</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1D8E5332-FC19-4765-97BF-416A2BCEB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0"/>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CE86ED97-08D7-44CE-BDF5-6FBC22858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203649"/>
            <a:ext cx="1652631" cy="407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7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68C14-A681-420B-B5A0-096F9A243EB4}"/>
              </a:ext>
            </a:extLst>
          </p:cNvPr>
          <p:cNvSpPr>
            <a:spLocks noGrp="1"/>
          </p:cNvSpPr>
          <p:nvPr>
            <p:ph type="title"/>
          </p:nvPr>
        </p:nvSpPr>
        <p:spPr/>
        <p:txBody>
          <a:bodyPr/>
          <a:lstStyle/>
          <a:p>
            <a:r>
              <a:rPr lang="en-US" b="1" i="0" u="none" strike="noStrike" dirty="0">
                <a:solidFill>
                  <a:srgbClr val="000000"/>
                </a:solidFill>
                <a:effectLst/>
                <a:latin typeface="Calibri Light" panose="020F0302020204030204" pitchFamily="34" charset="0"/>
              </a:rPr>
              <a:t>Stages of Team Development</a:t>
            </a:r>
            <a:r>
              <a:rPr lang="en-US"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ACC03489-2E20-4DF8-99CC-C583E1748E95}"/>
              </a:ext>
            </a:extLst>
          </p:cNvPr>
          <p:cNvSpPr>
            <a:spLocks noGrp="1"/>
          </p:cNvSpPr>
          <p:nvPr>
            <p:ph idx="1"/>
          </p:nvPr>
        </p:nvSpPr>
        <p:spPr>
          <a:xfrm>
            <a:off x="838200" y="1825625"/>
            <a:ext cx="10515600" cy="3887278"/>
          </a:xfrm>
        </p:spPr>
        <p:txBody>
          <a:bodyPr>
            <a:normAutofit fontScale="62500" lnSpcReduction="20000"/>
          </a:bodyPr>
          <a:lstStyle/>
          <a:p>
            <a:pPr algn="l" rtl="0" fontAlgn="base">
              <a:buFont typeface="Arial" panose="020B0604020202020204" pitchFamily="34" charset="0"/>
              <a:buChar char="•"/>
            </a:pPr>
            <a:r>
              <a:rPr lang="bg-BG" b="0" i="0" u="none" strike="noStrike" dirty="0">
                <a:solidFill>
                  <a:srgbClr val="000000"/>
                </a:solidFill>
                <a:effectLst/>
                <a:latin typeface="Calibri" panose="020F0502020204030204" pitchFamily="34" charset="0"/>
              </a:rPr>
              <a:t>Tuckman stages of development are five:</a:t>
            </a:r>
            <a:r>
              <a:rPr lang="en-US" b="0" i="0" dirty="0">
                <a:solidFill>
                  <a:srgbClr val="000000"/>
                </a:solidFill>
                <a:effectLst/>
                <a:latin typeface="Calibri" panose="020F0502020204030204" pitchFamily="34" charset="0"/>
              </a:rPr>
              <a:t>​</a:t>
            </a:r>
          </a:p>
          <a:p>
            <a:pPr algn="l" rtl="0" fontAlgn="base">
              <a:buFont typeface="Arial" panose="020B0604020202020204" pitchFamily="34" charset="0"/>
              <a:buChar char="•"/>
            </a:pPr>
            <a:r>
              <a:rPr lang="en-GB" b="0" i="0" u="none" strike="noStrike" dirty="0">
                <a:solidFill>
                  <a:srgbClr val="000000"/>
                </a:solidFill>
                <a:effectLst/>
                <a:latin typeface="Calibri" panose="020F0502020204030204" pitchFamily="34" charset="0"/>
              </a:rPr>
              <a:t> </a:t>
            </a:r>
            <a:r>
              <a:rPr lang="bg-BG" b="0" i="0" u="none" strike="noStrike" dirty="0">
                <a:solidFill>
                  <a:srgbClr val="000000"/>
                </a:solidFill>
                <a:effectLst/>
                <a:latin typeface="Calibri" panose="020F0502020204030204" pitchFamily="34" charset="0"/>
              </a:rPr>
              <a:t>Forming stage</a:t>
            </a:r>
            <a:endParaRPr lang="en-GB"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Calibri" panose="020F0502020204030204" pitchFamily="34" charset="0"/>
              </a:rPr>
              <a:t> </a:t>
            </a:r>
            <a:r>
              <a:rPr lang="bg-BG" b="0" i="0" u="none" strike="noStrike" dirty="0">
                <a:solidFill>
                  <a:srgbClr val="000000"/>
                </a:solidFill>
                <a:effectLst/>
                <a:latin typeface="Calibri" panose="020F0502020204030204" pitchFamily="34" charset="0"/>
              </a:rPr>
              <a:t>Storming stage</a:t>
            </a:r>
            <a:endParaRPr lang="en-GB" b="0" i="0" u="none" strike="noStrike" dirty="0">
              <a:solidFill>
                <a:srgbClr val="000000"/>
              </a:solidFill>
              <a:effectLst/>
              <a:latin typeface="Calibri" panose="020F0502020204030204" pitchFamily="34" charset="0"/>
            </a:endParaRPr>
          </a:p>
          <a:p>
            <a:pPr fontAlgn="base"/>
            <a:r>
              <a:rPr lang="bg-BG" b="0" i="0" u="none" strike="noStrike" dirty="0">
                <a:solidFill>
                  <a:srgbClr val="000000"/>
                </a:solidFill>
                <a:effectLst/>
                <a:latin typeface="Calibri" panose="020F0502020204030204" pitchFamily="34" charset="0"/>
              </a:rPr>
              <a:t> Norming stage </a:t>
            </a:r>
            <a:r>
              <a:rPr lang="en-US" b="0" i="0" dirty="0">
                <a:solidFill>
                  <a:srgbClr val="000000"/>
                </a:solidFill>
                <a:effectLst/>
                <a:latin typeface="Calibri" panose="020F0502020204030204" pitchFamily="34" charset="0"/>
              </a:rPr>
              <a:t>​</a:t>
            </a:r>
          </a:p>
          <a:p>
            <a:pPr fontAlgn="base"/>
            <a:r>
              <a:rPr lang="bg-BG" b="0" i="0" u="none" strike="noStrike" dirty="0">
                <a:solidFill>
                  <a:srgbClr val="000000"/>
                </a:solidFill>
                <a:effectLst/>
                <a:latin typeface="Calibri" panose="020F0502020204030204" pitchFamily="34" charset="0"/>
              </a:rPr>
              <a:t>Performing stage</a:t>
            </a:r>
            <a:r>
              <a:rPr lang="en-US" b="0" i="0" dirty="0">
                <a:solidFill>
                  <a:srgbClr val="000000"/>
                </a:solidFill>
                <a:effectLst/>
                <a:latin typeface="Calibri" panose="020F0502020204030204" pitchFamily="34" charset="0"/>
              </a:rPr>
              <a:t>​</a:t>
            </a:r>
          </a:p>
          <a:p>
            <a:pPr fontAlgn="base"/>
            <a:r>
              <a:rPr lang="bg-BG" b="0" i="0" u="none" strike="noStrike" dirty="0">
                <a:solidFill>
                  <a:srgbClr val="000000"/>
                </a:solidFill>
                <a:effectLst/>
                <a:latin typeface="Calibri" panose="020F0502020204030204" pitchFamily="34" charset="0"/>
              </a:rPr>
              <a:t> Adjouring stage </a:t>
            </a:r>
            <a:br>
              <a:rPr lang="en-US" b="0" i="0" dirty="0">
                <a:solidFill>
                  <a:srgbClr val="000000"/>
                </a:solidFill>
                <a:effectLst/>
                <a:latin typeface="Calibri" panose="020F0502020204030204" pitchFamily="34" charset="0"/>
              </a:rPr>
            </a:br>
            <a:br>
              <a:rPr lang="en-US" b="0" i="0" dirty="0">
                <a:solidFill>
                  <a:srgbClr val="000000"/>
                </a:solidFill>
                <a:effectLst/>
                <a:latin typeface="Calibri" panose="020F0502020204030204" pitchFamily="34" charset="0"/>
              </a:rPr>
            </a:br>
            <a:r>
              <a:rPr lang="en-US" b="0" i="0" dirty="0">
                <a:solidFill>
                  <a:srgbClr val="000000"/>
                </a:solidFill>
                <a:effectLst/>
                <a:latin typeface="Calibri" panose="020F0502020204030204" pitchFamily="34" charset="0"/>
              </a:rPr>
              <a:t>  </a:t>
            </a:r>
            <a:r>
              <a:rPr lang="bg-BG" b="0" i="0" u="none" strike="noStrike" dirty="0">
                <a:solidFill>
                  <a:srgbClr val="000000"/>
                </a:solidFill>
                <a:effectLst/>
                <a:latin typeface="Calibri" panose="020F0502020204030204" pitchFamily="34" charset="0"/>
              </a:rPr>
              <a:t> </a:t>
            </a:r>
            <a:endParaRPr lang="en-GB"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endParaRPr lang="en-GB"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pPr marL="0" indent="0" algn="l" rtl="0" fontAlgn="base">
              <a:buNone/>
            </a:pPr>
            <a:r>
              <a:rPr lang="en-US" b="0" i="0" dirty="0">
                <a:solidFill>
                  <a:srgbClr val="000000"/>
                </a:solidFill>
                <a:effectLst/>
                <a:latin typeface="Calibri" panose="020F0502020204030204" pitchFamily="34" charset="0"/>
              </a:rPr>
              <a:t>​</a:t>
            </a:r>
            <a:br>
              <a:rPr lang="en-US" b="0" i="0" dirty="0">
                <a:solidFill>
                  <a:srgbClr val="000000"/>
                </a:solidFill>
                <a:effectLst/>
                <a:latin typeface="Calibri" panose="020F0502020204030204" pitchFamily="34" charset="0"/>
              </a:rPr>
            </a:br>
            <a:r>
              <a:rPr lang="bg-BG" b="0" i="0" u="none" strike="noStrike" dirty="0">
                <a:solidFill>
                  <a:srgbClr val="000000"/>
                </a:solidFill>
                <a:effectLst/>
                <a:latin typeface="Calibri" panose="020F0502020204030204" pitchFamily="34" charset="0"/>
              </a:rPr>
              <a:t> </a:t>
            </a:r>
            <a:br>
              <a:rPr lang="en-US" b="0" i="0" dirty="0">
                <a:solidFill>
                  <a:srgbClr val="000000"/>
                </a:solidFill>
                <a:effectLst/>
                <a:latin typeface="Calibri" panose="020F0502020204030204" pitchFamily="34" charset="0"/>
              </a:rPr>
            </a:br>
            <a:r>
              <a:rPr lang="en-US" b="0" i="0" dirty="0">
                <a:solidFill>
                  <a:srgbClr val="000000"/>
                </a:solidFill>
                <a:effectLst/>
                <a:latin typeface="Calibri" panose="020F0502020204030204" pitchFamily="34" charset="0"/>
              </a:rPr>
              <a:t>  </a:t>
            </a:r>
            <a:r>
              <a:rPr lang="bg-BG" b="0" i="0" u="none" strike="noStrike" dirty="0">
                <a:solidFill>
                  <a:srgbClr val="000000"/>
                </a:solidFill>
                <a:effectLst/>
                <a:latin typeface="Calibri" panose="020F0502020204030204" pitchFamily="34" charset="0"/>
              </a:rPr>
              <a:t> </a:t>
            </a:r>
            <a:br>
              <a:rPr lang="en-US" b="0" i="0" dirty="0">
                <a:solidFill>
                  <a:srgbClr val="000000"/>
                </a:solidFill>
                <a:effectLst/>
                <a:latin typeface="Calibri" panose="020F0502020204030204" pitchFamily="34" charset="0"/>
              </a:rPr>
            </a:br>
            <a:r>
              <a:rPr lang="bg-BG" b="0" i="0" u="none" strike="noStrike" dirty="0">
                <a:solidFill>
                  <a:srgbClr val="000000"/>
                </a:solidFill>
                <a:effectLst/>
                <a:latin typeface="Calibri" panose="020F0502020204030204" pitchFamily="34" charset="0"/>
              </a:rPr>
              <a:t> </a:t>
            </a:r>
            <a:endParaRPr lang="en-GB" dirty="0"/>
          </a:p>
        </p:txBody>
      </p:sp>
      <p:pic>
        <p:nvPicPr>
          <p:cNvPr id="4" name="Picture 2">
            <a:extLst>
              <a:ext uri="{FF2B5EF4-FFF2-40B4-BE49-F238E27FC236}">
                <a16:creationId xmlns:a16="http://schemas.microsoft.com/office/drawing/2014/main" id="{DBE3CB33-80F1-40C8-AEEC-5D06A78B38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0"/>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714F0E66-0182-4087-9370-6D8CEC5FB5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291905"/>
            <a:ext cx="1652631" cy="398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842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74D2E-2390-4503-B425-28EB908D8C71}"/>
              </a:ext>
            </a:extLst>
          </p:cNvPr>
          <p:cNvSpPr>
            <a:spLocks noGrp="1"/>
          </p:cNvSpPr>
          <p:nvPr>
            <p:ph type="title"/>
          </p:nvPr>
        </p:nvSpPr>
        <p:spPr>
          <a:xfrm>
            <a:off x="896923" y="365126"/>
            <a:ext cx="10515600" cy="1325563"/>
          </a:xfrm>
        </p:spPr>
        <p:txBody>
          <a:bodyPr/>
          <a:lstStyle/>
          <a:p>
            <a:r>
              <a:rPr lang="en-US" b="1" i="0" u="none" strike="noStrike" dirty="0">
                <a:solidFill>
                  <a:srgbClr val="000000"/>
                </a:solidFill>
                <a:effectLst/>
                <a:latin typeface="Calibri Light" panose="020F0302020204030204" pitchFamily="34" charset="0"/>
              </a:rPr>
              <a:t>Stages of Team Development</a:t>
            </a:r>
            <a:r>
              <a:rPr lang="en-US"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B06B74BD-E28C-4D58-90AE-2F5E31D991F4}"/>
              </a:ext>
            </a:extLst>
          </p:cNvPr>
          <p:cNvSpPr>
            <a:spLocks noGrp="1"/>
          </p:cNvSpPr>
          <p:nvPr>
            <p:ph idx="1"/>
          </p:nvPr>
        </p:nvSpPr>
        <p:spPr>
          <a:xfrm>
            <a:off x="838200" y="1825625"/>
            <a:ext cx="9681594" cy="4351338"/>
          </a:xfrm>
        </p:spPr>
        <p:txBody>
          <a:bodyPr/>
          <a:lstStyle/>
          <a:p>
            <a:pPr algn="l" rtl="0" fontAlgn="base"/>
            <a:r>
              <a:rPr lang="bg-BG" sz="2000" b="1" i="0" u="none" strike="noStrike" dirty="0">
                <a:solidFill>
                  <a:srgbClr val="000000"/>
                </a:solidFill>
                <a:effectLst/>
                <a:latin typeface="Calibri" panose="020F0502020204030204" pitchFamily="34" charset="0"/>
              </a:rPr>
              <a:t>Forming stage:</a:t>
            </a:r>
            <a:r>
              <a:rPr lang="en-US" sz="2000" b="1" i="0" dirty="0">
                <a:solidFill>
                  <a:srgbClr val="000000"/>
                </a:solidFill>
                <a:effectLst/>
                <a:latin typeface="Calibri" panose="020F0502020204030204" pitchFamily="34" charset="0"/>
              </a:rPr>
              <a:t>​</a:t>
            </a:r>
            <a:endParaRPr lang="en-US" sz="2000" b="1" i="0" dirty="0">
              <a:solidFill>
                <a:srgbClr val="000000"/>
              </a:solidFill>
              <a:effectLst/>
              <a:latin typeface="Segoe UI" panose="020B0502040204020203" pitchFamily="34" charset="0"/>
            </a:endParaRPr>
          </a:p>
          <a:p>
            <a:pPr algn="l" rtl="0" fontAlgn="base"/>
            <a:r>
              <a:rPr lang="bg-BG" sz="1800" b="0" i="0" u="none" strike="noStrike" dirty="0">
                <a:solidFill>
                  <a:srgbClr val="000000"/>
                </a:solidFill>
                <a:effectLst/>
                <a:latin typeface="Calibri" panose="020F0502020204030204" pitchFamily="34" charset="0"/>
              </a:rPr>
              <a:t>This stage is mainly about social interactions between the people in a team. In it the members seek social interactions and similarities between eachother. Also this is the moment where and authority figure is established.</a:t>
            </a:r>
            <a:r>
              <a:rPr lang="en-US" sz="1800" b="0" i="0" dirty="0">
                <a:solidFill>
                  <a:srgbClr val="000000"/>
                </a:solidFill>
                <a:effectLst/>
                <a:latin typeface="Calibri" panose="020F0502020204030204" pitchFamily="34" charset="0"/>
              </a:rPr>
              <a:t>​</a:t>
            </a:r>
          </a:p>
          <a:p>
            <a:pPr algn="l" rtl="0" fontAlgn="base"/>
            <a:endParaRPr lang="en-US" sz="1800" b="0" i="0" dirty="0">
              <a:solidFill>
                <a:srgbClr val="000000"/>
              </a:solidFill>
              <a:effectLst/>
              <a:latin typeface="Segoe UI" panose="020B0502040204020203" pitchFamily="34" charset="0"/>
            </a:endParaRPr>
          </a:p>
          <a:p>
            <a:pPr algn="l" rtl="0" fontAlgn="base"/>
            <a:r>
              <a:rPr lang="bg-BG" b="1" i="0" u="none" strike="noStrike" dirty="0">
                <a:solidFill>
                  <a:srgbClr val="000000"/>
                </a:solidFill>
                <a:effectLst/>
                <a:latin typeface="Calibri" panose="020F0502020204030204" pitchFamily="34" charset="0"/>
              </a:rPr>
              <a:t>Storming stage:</a:t>
            </a:r>
            <a:r>
              <a:rPr lang="en-US" b="1" i="0" dirty="0">
                <a:solidFill>
                  <a:srgbClr val="000000"/>
                </a:solidFill>
                <a:effectLst/>
                <a:latin typeface="Calibri" panose="020F0502020204030204" pitchFamily="34" charset="0"/>
              </a:rPr>
              <a:t>​</a:t>
            </a:r>
            <a:endParaRPr lang="en-US" b="1" i="0" dirty="0">
              <a:solidFill>
                <a:srgbClr val="000000"/>
              </a:solidFill>
              <a:effectLst/>
              <a:latin typeface="Segoe UI" panose="020B0502040204020203" pitchFamily="34" charset="0"/>
            </a:endParaRPr>
          </a:p>
          <a:p>
            <a:pPr algn="l" rtl="0" fontAlgn="base"/>
            <a:r>
              <a:rPr lang="bg-BG" sz="1800" b="0" i="0" u="none" strike="noStrike" dirty="0">
                <a:solidFill>
                  <a:srgbClr val="000000"/>
                </a:solidFill>
                <a:effectLst/>
                <a:latin typeface="Calibri" panose="020F0502020204030204" pitchFamily="34" charset="0"/>
              </a:rPr>
              <a:t>This is the second stage, where people‘s personalities meet at their worst point. It is the most difficult stage because team members need to overcome their differences to cover their tasks and goals as a team. Slowoling your ego is the hardest thing to do</a:t>
            </a:r>
            <a:r>
              <a:rPr lang="bg-BG" b="0" i="0" u="none" strike="noStrike" dirty="0">
                <a:solidFill>
                  <a:srgbClr val="000000"/>
                </a:solidFill>
                <a:effectLst/>
                <a:latin typeface="Calibri" panose="020F0502020204030204" pitchFamily="34" charset="0"/>
              </a:rPr>
              <a: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6875F024-E4A1-42D2-B709-71D5B04D3F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25167"/>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0A54249-A1D9-436E-8BED-CD0C30A79F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37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8F1BB-2D77-4B3E-8455-986B376A59DD}"/>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Stages of Team Development</a:t>
            </a:r>
            <a:r>
              <a:rPr lang="en-US"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8FAAAAF7-9AA1-41B3-B99C-B96A1E93B571}"/>
              </a:ext>
            </a:extLst>
          </p:cNvPr>
          <p:cNvSpPr>
            <a:spLocks noGrp="1"/>
          </p:cNvSpPr>
          <p:nvPr>
            <p:ph idx="1"/>
          </p:nvPr>
        </p:nvSpPr>
        <p:spPr>
          <a:xfrm>
            <a:off x="838200" y="1825625"/>
            <a:ext cx="10176545" cy="4351338"/>
          </a:xfrm>
        </p:spPr>
        <p:txBody>
          <a:bodyPr/>
          <a:lstStyle/>
          <a:p>
            <a:pPr algn="l" rtl="0" fontAlgn="base"/>
            <a:r>
              <a:rPr lang="bg-BG" b="1" i="0" u="none" strike="noStrike" dirty="0">
                <a:solidFill>
                  <a:srgbClr val="000000"/>
                </a:solidFill>
                <a:effectLst/>
                <a:latin typeface="Calibri" panose="020F0502020204030204" pitchFamily="34" charset="0"/>
              </a:rPr>
              <a:t>Performing stage:</a:t>
            </a:r>
            <a:r>
              <a:rPr lang="en-US" b="1" i="0" dirty="0">
                <a:solidFill>
                  <a:srgbClr val="000000"/>
                </a:solidFill>
                <a:effectLst/>
                <a:latin typeface="Calibri" panose="020F0502020204030204" pitchFamily="34" charset="0"/>
              </a:rPr>
              <a:t>​</a:t>
            </a:r>
            <a:endParaRPr lang="en-US" b="1" i="0" dirty="0">
              <a:solidFill>
                <a:srgbClr val="000000"/>
              </a:solidFill>
              <a:effectLst/>
              <a:latin typeface="Segoe UI" panose="020B0502040204020203" pitchFamily="34" charset="0"/>
            </a:endParaRPr>
          </a:p>
          <a:p>
            <a:pPr algn="l" rtl="0" fontAlgn="base"/>
            <a:r>
              <a:rPr lang="bg-BG" b="0" i="0" u="none" strike="noStrike" dirty="0">
                <a:solidFill>
                  <a:srgbClr val="000000"/>
                </a:solidFill>
                <a:effectLst/>
                <a:latin typeface="Calibri" panose="020F0502020204030204" pitchFamily="34" charset="0"/>
              </a:rPr>
              <a:t>Here the team has learned to work together as a whole. The most important thing here is that the team is focused on meeting their goals together. They seek acomplishment and success as one and not separetly.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4F67840E-B7AB-41B1-B49C-5ED56ABBAD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25167"/>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31DE61C2-25B8-4D00-A91F-F703FF88C8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135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ABC33-AFF0-44BC-ADCC-8DF63F6407C4}"/>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Stages of Team Development</a:t>
            </a:r>
            <a:endParaRPr lang="en-GB" dirty="0"/>
          </a:p>
        </p:txBody>
      </p:sp>
      <p:sp>
        <p:nvSpPr>
          <p:cNvPr id="3" name="Content Placeholder 2">
            <a:extLst>
              <a:ext uri="{FF2B5EF4-FFF2-40B4-BE49-F238E27FC236}">
                <a16:creationId xmlns:a16="http://schemas.microsoft.com/office/drawing/2014/main" id="{CD979800-3686-4B73-BA1C-A03C49AAD7E8}"/>
              </a:ext>
            </a:extLst>
          </p:cNvPr>
          <p:cNvSpPr>
            <a:spLocks noGrp="1"/>
          </p:cNvSpPr>
          <p:nvPr>
            <p:ph idx="1"/>
          </p:nvPr>
        </p:nvSpPr>
        <p:spPr>
          <a:xfrm>
            <a:off x="838200" y="1825625"/>
            <a:ext cx="9404758" cy="4351338"/>
          </a:xfrm>
        </p:spPr>
        <p:txBody>
          <a:bodyPr/>
          <a:lstStyle/>
          <a:p>
            <a:pPr algn="l" rtl="0" fontAlgn="base"/>
            <a:r>
              <a:rPr lang="bg-BG" b="0" i="0" u="none" strike="noStrike" dirty="0">
                <a:solidFill>
                  <a:srgbClr val="000000"/>
                </a:solidFill>
                <a:effectLst/>
                <a:latin typeface="Calibri" panose="020F0502020204030204" pitchFamily="34" charset="0"/>
              </a:rPr>
              <a:t>Norming stage:</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bg-BG" sz="1800" b="0" i="0" u="none" strike="noStrike" dirty="0">
                <a:solidFill>
                  <a:srgbClr val="000000"/>
                </a:solidFill>
                <a:effectLst/>
                <a:latin typeface="Calibri" panose="020F0502020204030204" pitchFamily="34" charset="0"/>
              </a:rPr>
              <a:t>In this stage members of the team learn how to cooperate with eachother. Their differences are either resolved or increased. Depending on that the team can continue to the next stage or can be set back into the storming stage again.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72D52B2B-EDBD-429D-8B44-5B014382DA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25167"/>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701A5AA8-544B-45B6-A863-BD1640073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7798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7C0AD-1A6D-43F4-97DB-EA2974371AD2}"/>
              </a:ext>
            </a:extLst>
          </p:cNvPr>
          <p:cNvSpPr>
            <a:spLocks noGrp="1"/>
          </p:cNvSpPr>
          <p:nvPr>
            <p:ph type="title"/>
          </p:nvPr>
        </p:nvSpPr>
        <p:spPr/>
        <p:txBody>
          <a:bodyPr/>
          <a:lstStyle/>
          <a:p>
            <a:pPr algn="ctr"/>
            <a:r>
              <a:rPr lang="en-GB" b="1" i="0" u="none" strike="noStrike" dirty="0">
                <a:solidFill>
                  <a:srgbClr val="000000"/>
                </a:solidFill>
                <a:effectLst/>
                <a:latin typeface="Calibri Light" panose="020F0302020204030204" pitchFamily="34" charset="0"/>
              </a:rPr>
              <a:t>Stages of team Development </a:t>
            </a:r>
            <a:r>
              <a:rPr lang="en-GB"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E8B5C742-9B7A-455C-AE71-CCF64DDF2EE2}"/>
              </a:ext>
            </a:extLst>
          </p:cNvPr>
          <p:cNvSpPr>
            <a:spLocks noGrp="1"/>
          </p:cNvSpPr>
          <p:nvPr>
            <p:ph idx="1"/>
          </p:nvPr>
        </p:nvSpPr>
        <p:spPr/>
        <p:txBody>
          <a:bodyPr/>
          <a:lstStyle/>
          <a:p>
            <a:pPr algn="l" rtl="0" fontAlgn="base"/>
            <a:r>
              <a:rPr lang="bg-BG" b="1" i="0" u="none" strike="noStrike" dirty="0">
                <a:solidFill>
                  <a:srgbClr val="000000"/>
                </a:solidFill>
                <a:effectLst/>
                <a:latin typeface="Calibri" panose="020F0502020204030204" pitchFamily="34" charset="0"/>
              </a:rPr>
              <a:t>Adjouring stage:</a:t>
            </a:r>
            <a:r>
              <a:rPr lang="en-US" b="1" i="0" dirty="0">
                <a:solidFill>
                  <a:srgbClr val="000000"/>
                </a:solidFill>
                <a:effectLst/>
                <a:latin typeface="Calibri" panose="020F0502020204030204" pitchFamily="34" charset="0"/>
              </a:rPr>
              <a:t>​</a:t>
            </a:r>
            <a:endParaRPr lang="en-US" b="1" i="0" dirty="0">
              <a:solidFill>
                <a:srgbClr val="000000"/>
              </a:solidFill>
              <a:effectLst/>
              <a:latin typeface="Segoe UI" panose="020B0502040204020203" pitchFamily="34" charset="0"/>
            </a:endParaRPr>
          </a:p>
          <a:p>
            <a:pPr algn="l" rtl="0" fontAlgn="base"/>
            <a:r>
              <a:rPr lang="bg-BG" b="0" i="0" u="none" strike="noStrike" dirty="0">
                <a:solidFill>
                  <a:srgbClr val="000000"/>
                </a:solidFill>
                <a:effectLst/>
                <a:latin typeface="Calibri" panose="020F0502020204030204" pitchFamily="34" charset="0"/>
              </a:rPr>
              <a:t>This is the final stage where most of the goals are already acomplished and everyone can go their separate ways. There is a sence of nostalgia in this stage. The team is ready to be dismembered or some of the members can be replaced. Now every personal connection made between the people during the other stages feels like its lost.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95E54EDA-9939-4CD7-AA35-967D3C7211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25167"/>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36FC01B3-AF6A-45F8-AC67-A34994356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4933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EFDC-8248-4BDB-AF98-F2F29DDEAFB8}"/>
              </a:ext>
            </a:extLst>
          </p:cNvPr>
          <p:cNvSpPr>
            <a:spLocks noGrp="1"/>
          </p:cNvSpPr>
          <p:nvPr>
            <p:ph type="title"/>
          </p:nvPr>
        </p:nvSpPr>
        <p:spPr/>
        <p:txBody>
          <a:bodyPr/>
          <a:lstStyle/>
          <a:p>
            <a:pPr algn="ctr"/>
            <a:r>
              <a:rPr lang="en-GB" b="1" i="0" u="none" strike="noStrike" dirty="0">
                <a:solidFill>
                  <a:srgbClr val="000000"/>
                </a:solidFill>
                <a:effectLst/>
                <a:latin typeface="Calibri Light" panose="020F0302020204030204" pitchFamily="34" charset="0"/>
              </a:rPr>
              <a:t> Team Roles</a:t>
            </a:r>
            <a:r>
              <a:rPr lang="en-GB"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E60788F2-D4E2-4FD1-B249-FD1A00754657}"/>
              </a:ext>
            </a:extLst>
          </p:cNvPr>
          <p:cNvSpPr>
            <a:spLocks noGrp="1"/>
          </p:cNvSpPr>
          <p:nvPr>
            <p:ph idx="1"/>
          </p:nvPr>
        </p:nvSpPr>
        <p:spPr/>
        <p:txBody>
          <a:bodyPr>
            <a:normAutofit fontScale="77500" lnSpcReduction="20000"/>
          </a:bodyPr>
          <a:lstStyle/>
          <a:p>
            <a:pPr algn="l" rtl="0" fontAlgn="base">
              <a:buFont typeface="Arial" panose="020B0604020202020204" pitchFamily="34" charset="0"/>
              <a:buChar char="•"/>
            </a:pPr>
            <a:r>
              <a:rPr lang="en-GB" b="1" i="0" u="none" strike="noStrike" dirty="0">
                <a:solidFill>
                  <a:srgbClr val="000000"/>
                </a:solidFill>
                <a:effectLst/>
                <a:latin typeface="Calibri" panose="020F0502020204030204" pitchFamily="34" charset="0"/>
              </a:rPr>
              <a:t>Team roles </a:t>
            </a:r>
            <a:r>
              <a:rPr lang="en-GB" b="0" i="0" u="none" strike="noStrike" dirty="0">
                <a:solidFill>
                  <a:srgbClr val="000000"/>
                </a:solidFill>
                <a:effectLst/>
                <a:latin typeface="Calibri" panose="020F0502020204030204" pitchFamily="34" charset="0"/>
              </a:rPr>
              <a:t>– represent the tendency to interact with others in a specific way to make the progress of the team easier. Team roles was created by </a:t>
            </a:r>
            <a:r>
              <a:rPr lang="en-GB" b="0" i="0" u="none" strike="noStrike" dirty="0" err="1">
                <a:solidFill>
                  <a:srgbClr val="000000"/>
                </a:solidFill>
                <a:effectLst/>
                <a:latin typeface="Calibri" panose="020F0502020204030204" pitchFamily="34" charset="0"/>
              </a:rPr>
              <a:t>Dr.</a:t>
            </a:r>
            <a:r>
              <a:rPr lang="en-GB" b="0" i="0" u="none" strike="noStrike" dirty="0">
                <a:solidFill>
                  <a:srgbClr val="000000"/>
                </a:solidFill>
                <a:effectLst/>
                <a:latin typeface="Calibri" panose="020F0502020204030204" pitchFamily="34" charset="0"/>
              </a:rPr>
              <a:t> M. Belbin (developerexperience,2020)</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Calibri" panose="020F0502020204030204" pitchFamily="34" charset="0"/>
              </a:rPr>
              <a:t>Belbin</a:t>
            </a:r>
            <a:r>
              <a:rPr lang="en-GB" b="0" i="0" u="none" strike="noStrike" dirty="0">
                <a:solidFill>
                  <a:srgbClr val="000000"/>
                </a:solidFill>
                <a:effectLst/>
                <a:latin typeface="Calibri" panose="020F0502020204030204" pitchFamily="34" charset="0"/>
              </a:rPr>
              <a:t> - </a:t>
            </a:r>
            <a:r>
              <a:rPr lang="en-GB" b="0" i="0" u="none" strike="noStrike" dirty="0">
                <a:solidFill>
                  <a:srgbClr val="000000"/>
                </a:solidFill>
                <a:effectLst/>
                <a:latin typeface="Arial" panose="020B0604020202020204" pitchFamily="34" charset="0"/>
              </a:rPr>
              <a:t>is a British researcher best known for his ground-breaking research in the field of team effectiveness. He is a Professor and researcher at Henley Business School in Oxfordshire, England. He is famous for his theory on team roles. (Van </a:t>
            </a:r>
            <a:r>
              <a:rPr lang="en-GB" b="0" i="0" u="none" strike="noStrike" dirty="0" err="1">
                <a:solidFill>
                  <a:srgbClr val="000000"/>
                </a:solidFill>
                <a:effectLst/>
                <a:latin typeface="Arial" panose="020B0604020202020204" pitchFamily="34" charset="0"/>
              </a:rPr>
              <a:t>Vlient</a:t>
            </a:r>
            <a:r>
              <a:rPr lang="en-GB" b="0" i="0" u="none" strike="noStrike" dirty="0">
                <a:solidFill>
                  <a:srgbClr val="000000"/>
                </a:solidFill>
                <a:effectLst/>
                <a:latin typeface="Arial" panose="020B0604020202020204" pitchFamily="34" charset="0"/>
              </a:rPr>
              <a:t> V. 2012)</a:t>
            </a:r>
            <a:r>
              <a:rPr lang="en-US" b="0" i="0" dirty="0">
                <a:solidFill>
                  <a:srgbClr val="000000"/>
                </a:solidFill>
                <a:effectLst/>
                <a:latin typeface="Arial" panose="020B0604020202020204" pitchFamily="34" charset="0"/>
              </a:rPr>
              <a:t>​</a:t>
            </a:r>
          </a:p>
          <a:p>
            <a:pPr marL="0" indent="0" algn="l" rtl="0" fontAlgn="base">
              <a:buNone/>
            </a:pPr>
            <a:r>
              <a:rPr lang="en-GB"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Belbin's Team Model- </a:t>
            </a:r>
            <a:r>
              <a:rPr lang="en-GB" b="0" i="0" u="none" strike="noStrike" dirty="0">
                <a:solidFill>
                  <a:srgbClr val="000000"/>
                </a:solidFill>
                <a:effectLst/>
                <a:latin typeface="Arial" panose="020B0604020202020204" pitchFamily="34" charset="0"/>
              </a:rPr>
              <a:t>identified nine team roles, which he later put into groups: Action Oriented, People Oriented and Thought Oriented (Mindtools.com 2020)</a:t>
            </a:r>
            <a:r>
              <a:rPr lang="en-GB" b="0" i="0" dirty="0">
                <a:solidFill>
                  <a:srgbClr val="000000"/>
                </a:solidFill>
                <a:effectLst/>
                <a:latin typeface="Arial" panose="020B0604020202020204" pitchFamily="34" charset="0"/>
              </a:rPr>
              <a:t>​</a:t>
            </a:r>
          </a:p>
          <a:p>
            <a:pPr marL="0" indent="0" algn="l" rtl="0" fontAlgn="base">
              <a:buNone/>
            </a:pPr>
            <a:r>
              <a:rPr lang="en-GB"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3400" b="1" i="0" u="none" strike="noStrike" dirty="0">
                <a:solidFill>
                  <a:srgbClr val="000000"/>
                </a:solidFill>
                <a:effectLst/>
                <a:latin typeface="Calibri" panose="020F0502020204030204" pitchFamily="34" charset="0"/>
              </a:rPr>
              <a:t>Belbin theory </a:t>
            </a:r>
            <a:r>
              <a:rPr lang="en-GB" b="0" i="0" u="none" strike="noStrike" dirty="0">
                <a:solidFill>
                  <a:srgbClr val="000000"/>
                </a:solidFill>
                <a:effectLst/>
                <a:latin typeface="Calibri" panose="020F0502020204030204" pitchFamily="34" charset="0"/>
              </a:rPr>
              <a:t>- was first publish in 1981 , Management (Belbin R M,2004)</a:t>
            </a:r>
            <a:r>
              <a:rPr lang="en-GB" b="0" i="0" dirty="0">
                <a:solidFill>
                  <a:srgbClr val="000000"/>
                </a:solidFill>
                <a:effectLst/>
                <a:latin typeface="Calibri" panose="020F0502020204030204" pitchFamily="34" charset="0"/>
              </a:rPr>
              <a:t>​</a:t>
            </a:r>
            <a:endParaRPr lang="en-GB"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Calibri" panose="020F0502020204030204" pitchFamily="34" charset="0"/>
              </a:rPr>
              <a:t>​</a:t>
            </a:r>
            <a:endParaRPr lang="en-GB"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86D3D201-34B0-42BF-A3CC-B919E3E12A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E7A30B8F-E698-485D-B80E-497E96AE2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092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A5553-27E9-41AF-8710-7BAC0EA0A9C6}"/>
              </a:ext>
            </a:extLst>
          </p:cNvPr>
          <p:cNvSpPr>
            <a:spLocks noGrp="1"/>
          </p:cNvSpPr>
          <p:nvPr>
            <p:ph type="title"/>
          </p:nvPr>
        </p:nvSpPr>
        <p:spPr/>
        <p:txBody>
          <a:bodyPr/>
          <a:lstStyle/>
          <a:p>
            <a:pPr algn="ctr"/>
            <a:r>
              <a:rPr lang="en-GB" b="0" i="0" u="none" strike="noStrike" dirty="0">
                <a:solidFill>
                  <a:srgbClr val="000000"/>
                </a:solidFill>
                <a:effectLst/>
                <a:latin typeface="Calibri Light" panose="020F0302020204030204" pitchFamily="34" charset="0"/>
              </a:rPr>
              <a:t> </a:t>
            </a:r>
            <a:r>
              <a:rPr lang="en-GB" b="1" i="0" u="none" strike="noStrike" dirty="0">
                <a:solidFill>
                  <a:srgbClr val="000000"/>
                </a:solidFill>
                <a:effectLst/>
                <a:latin typeface="Calibri Light" panose="020F0302020204030204" pitchFamily="34" charset="0"/>
              </a:rPr>
              <a:t>Team Roles cont.- Action Oriented </a:t>
            </a:r>
            <a:r>
              <a:rPr lang="en-GB"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6ECD3BA0-F556-480F-B9C5-DA58FDF63C8C}"/>
              </a:ext>
            </a:extLst>
          </p:cNvPr>
          <p:cNvSpPr>
            <a:spLocks noGrp="1"/>
          </p:cNvSpPr>
          <p:nvPr>
            <p:ph idx="1"/>
          </p:nvPr>
        </p:nvSpPr>
        <p:spPr>
          <a:xfrm>
            <a:off x="838200" y="1690688"/>
            <a:ext cx="10515600" cy="4802187"/>
          </a:xfrm>
        </p:spPr>
        <p:txBody>
          <a:bodyPr>
            <a:normAutofit fontScale="92500" lnSpcReduction="10000"/>
          </a:bodyPr>
          <a:lstStyle/>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Shaper-Strength: </a:t>
            </a:r>
            <a:r>
              <a:rPr lang="en-GB" sz="2100" b="0" i="0" u="none" strike="noStrike" dirty="0">
                <a:solidFill>
                  <a:srgbClr val="000000"/>
                </a:solidFill>
                <a:effectLst/>
                <a:latin typeface="Arial" panose="020B0604020202020204" pitchFamily="34" charset="0"/>
              </a:rPr>
              <a:t>Dynamic, thrives under pressure, challenges the team to improve.</a:t>
            </a:r>
            <a:r>
              <a:rPr lang="en-GB" sz="21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Shaper- Weaknesses: </a:t>
            </a:r>
            <a:r>
              <a:rPr lang="en-GB" sz="1900" b="0" i="0" u="none" strike="noStrike" dirty="0">
                <a:solidFill>
                  <a:srgbClr val="000000"/>
                </a:solidFill>
                <a:effectLst/>
                <a:latin typeface="Arial" panose="020B0604020202020204" pitchFamily="34" charset="0"/>
              </a:rPr>
              <a:t>Can be prone to provocation, may often hurt people's feelings</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Implementer- Strength: </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Practical, reliable, efficient. Turns ideas into actions and organises work that needs to be done.</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Implementer</a:t>
            </a:r>
            <a:r>
              <a:rPr lang="en-GB" b="0" i="0" u="none" strike="noStrike" dirty="0">
                <a:solidFill>
                  <a:srgbClr val="000000"/>
                </a:solidFill>
                <a:effectLst/>
                <a:latin typeface="Arial" panose="020B0604020202020204" pitchFamily="34" charset="0"/>
              </a:rPr>
              <a:t>- </a:t>
            </a:r>
            <a:r>
              <a:rPr lang="en-GB" b="1" i="0" u="none" strike="noStrike" dirty="0">
                <a:solidFill>
                  <a:srgbClr val="000000"/>
                </a:solidFill>
                <a:effectLst/>
                <a:latin typeface="Arial" panose="020B0604020202020204" pitchFamily="34" charset="0"/>
              </a:rPr>
              <a:t>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Can be a bit inflexible and slow to respond to new possibilities. </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Completer Finisher- Strength:</a:t>
            </a:r>
            <a:r>
              <a:rPr lang="en-GB" sz="1900" b="0" i="0" u="none" strike="noStrike" dirty="0">
                <a:solidFill>
                  <a:srgbClr val="000000"/>
                </a:solidFill>
                <a:effectLst/>
                <a:latin typeface="Arial" panose="020B0604020202020204" pitchFamily="34" charset="0"/>
              </a:rPr>
              <a:t> Painstaking, conscientious, anxious. Searches out errors. Polishes and perfects. </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Completer Finisher- 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Can be inclined to worry unduly.  And reluctant to delegate.</a:t>
            </a:r>
            <a:r>
              <a:rPr lang="en-US" sz="1900" b="0" i="0" dirty="0">
                <a:solidFill>
                  <a:srgbClr val="000000"/>
                </a:solidFill>
                <a:effectLst/>
                <a:latin typeface="Arial" panose="020B0604020202020204" pitchFamily="34" charset="0"/>
              </a:rPr>
              <a:t>​</a:t>
            </a:r>
          </a:p>
          <a:p>
            <a:pPr marL="0" indent="0" algn="l" rtl="0" fontAlgn="base">
              <a:buNone/>
            </a:pPr>
            <a:r>
              <a:rPr lang="en-GB" b="0" i="0" dirty="0">
                <a:solidFill>
                  <a:srgbClr val="000000"/>
                </a:solidFill>
                <a:effectLst/>
                <a:latin typeface="Arial" panose="020B0604020202020204" pitchFamily="34" charset="0"/>
              </a:rPr>
              <a:t>​</a:t>
            </a:r>
            <a:endParaRPr lang="en-GB" b="0" i="0" dirty="0">
              <a:solidFill>
                <a:srgbClr val="000000"/>
              </a:solidFill>
              <a:effectLst/>
              <a:latin typeface="Segoe UI" panose="020B0502040204020203" pitchFamily="34" charset="0"/>
            </a:endParaRPr>
          </a:p>
          <a:p>
            <a:pPr algn="l" rtl="0" fontAlgn="base"/>
            <a:r>
              <a:rPr lang="en-GB" b="1" i="0" u="none" strike="noStrike" dirty="0">
                <a:solidFill>
                  <a:srgbClr val="000000"/>
                </a:solidFill>
                <a:effectLst/>
                <a:latin typeface="Arial" panose="020B0604020202020204" pitchFamily="34" charset="0"/>
              </a:rPr>
              <a:t> </a:t>
            </a:r>
            <a:r>
              <a:rPr lang="en-GB" b="0" i="0" u="none" strike="noStrike" dirty="0">
                <a:solidFill>
                  <a:srgbClr val="000000"/>
                </a:solidFill>
                <a:effectLst/>
                <a:latin typeface="Arial" panose="020B0604020202020204" pitchFamily="34" charset="0"/>
              </a:rPr>
              <a:t>(belbin.com 2020)</a:t>
            </a:r>
            <a:r>
              <a:rPr lang="en-GB" b="0" i="0" dirty="0">
                <a:solidFill>
                  <a:srgbClr val="000000"/>
                </a:solidFill>
                <a:effectLst/>
                <a:latin typeface="Arial" panose="020B0604020202020204" pitchFamily="34" charset="0"/>
              </a:rPr>
              <a:t>​</a:t>
            </a:r>
            <a:endParaRPr lang="en-GB"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05461EEC-5EA1-4FC4-80BE-B88F670918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3D36841-1CC6-46C5-862E-0F2666E17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081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85F88-03B2-4A3F-8AFE-2640370C08FA}"/>
              </a:ext>
            </a:extLst>
          </p:cNvPr>
          <p:cNvSpPr>
            <a:spLocks noGrp="1"/>
          </p:cNvSpPr>
          <p:nvPr>
            <p:ph type="title"/>
          </p:nvPr>
        </p:nvSpPr>
        <p:spPr/>
        <p:txBody>
          <a:bodyPr/>
          <a:lstStyle/>
          <a:p>
            <a:pPr algn="ctr"/>
            <a:r>
              <a:rPr lang="en-GB" b="1" i="0" u="none" strike="noStrike" dirty="0">
                <a:solidFill>
                  <a:srgbClr val="000000"/>
                </a:solidFill>
                <a:effectLst/>
                <a:latin typeface="Calibri Light" panose="020F0302020204030204" pitchFamily="34" charset="0"/>
              </a:rPr>
              <a:t>Team roles cont.- People Oriented</a:t>
            </a:r>
            <a:r>
              <a:rPr lang="en-GB"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1B953DF5-29EF-498B-AB5A-32CBEB71E27C}"/>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Team worker</a:t>
            </a:r>
            <a:r>
              <a:rPr lang="en-GB" b="0" i="0" u="none" strike="noStrike" dirty="0">
                <a:solidFill>
                  <a:srgbClr val="000000"/>
                </a:solidFill>
                <a:effectLst/>
                <a:latin typeface="Arial" panose="020B0604020202020204" pitchFamily="34" charset="0"/>
              </a:rPr>
              <a:t>–</a:t>
            </a:r>
            <a:r>
              <a:rPr lang="en-GB" b="1" i="0" u="none" strike="noStrike" dirty="0">
                <a:solidFill>
                  <a:srgbClr val="000000"/>
                </a:solidFill>
                <a:effectLst/>
                <a:latin typeface="Arial" panose="020B0604020202020204" pitchFamily="34" charset="0"/>
              </a:rPr>
              <a:t> strength</a:t>
            </a:r>
            <a:r>
              <a:rPr lang="en-GB" b="0" i="0" u="none" strike="noStrike" dirty="0">
                <a:solidFill>
                  <a:srgbClr val="000000"/>
                </a:solidFill>
                <a:effectLst/>
                <a:latin typeface="Arial" panose="020B0604020202020204" pitchFamily="34" charset="0"/>
              </a:rPr>
              <a:t> </a:t>
            </a:r>
            <a:r>
              <a:rPr lang="en-GB" b="1" i="0" u="none" strike="noStrike" dirty="0">
                <a:solidFill>
                  <a:srgbClr val="000000"/>
                </a:solidFill>
                <a:effectLst/>
                <a:latin typeface="Arial" panose="020B0604020202020204" pitchFamily="34" charset="0"/>
              </a:rPr>
              <a:t>:</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Perceptive and diplomatic and encourages cooperation.</a:t>
            </a:r>
            <a:r>
              <a:rPr lang="en-GB"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Team worker</a:t>
            </a:r>
            <a:r>
              <a:rPr lang="en-GB" b="0" i="0" u="none" strike="noStrike" dirty="0">
                <a:solidFill>
                  <a:srgbClr val="000000"/>
                </a:solidFill>
                <a:effectLst/>
                <a:latin typeface="Arial" panose="020B0604020202020204" pitchFamily="34" charset="0"/>
              </a:rPr>
              <a:t> – </a:t>
            </a:r>
            <a:r>
              <a:rPr lang="en-GB" b="1" i="0" u="none" strike="noStrike" dirty="0">
                <a:solidFill>
                  <a:srgbClr val="000000"/>
                </a:solidFill>
                <a:effectLst/>
                <a:latin typeface="Arial" panose="020B0604020202020204" pitchFamily="34" charset="0"/>
              </a:rPr>
              <a:t>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Can be indecisive in crunch situations and tend to avoid confrontation.</a:t>
            </a:r>
            <a:r>
              <a:rPr lang="en-GB"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2600" b="1" i="0" u="none" strike="noStrike" dirty="0">
                <a:solidFill>
                  <a:srgbClr val="000000"/>
                </a:solidFill>
                <a:effectLst/>
                <a:latin typeface="Arial" panose="020B0604020202020204" pitchFamily="34" charset="0"/>
              </a:rPr>
              <a:t>Resource Investigator</a:t>
            </a:r>
            <a:r>
              <a:rPr lang="en-GB" sz="2600" b="0" i="0" u="none" strike="noStrike" dirty="0">
                <a:solidFill>
                  <a:srgbClr val="000000"/>
                </a:solidFill>
                <a:effectLst/>
                <a:latin typeface="Arial" panose="020B0604020202020204" pitchFamily="34" charset="0"/>
              </a:rPr>
              <a:t> –</a:t>
            </a:r>
            <a:r>
              <a:rPr lang="en-GB" sz="2600" b="1" i="0" u="none" strike="noStrike" dirty="0">
                <a:solidFill>
                  <a:srgbClr val="000000"/>
                </a:solidFill>
                <a:effectLst/>
                <a:latin typeface="Arial" panose="020B0604020202020204" pitchFamily="34" charset="0"/>
              </a:rPr>
              <a:t> strength</a:t>
            </a:r>
            <a:r>
              <a:rPr lang="en-GB" sz="2600" b="0" i="0" u="none" strike="noStrike" dirty="0">
                <a:solidFill>
                  <a:srgbClr val="000000"/>
                </a:solidFill>
                <a:effectLst/>
                <a:latin typeface="Arial" panose="020B0604020202020204" pitchFamily="34" charset="0"/>
              </a:rPr>
              <a:t> : </a:t>
            </a:r>
            <a:r>
              <a:rPr lang="en-GB" sz="1900" b="0" i="0" u="none" strike="noStrike" dirty="0">
                <a:solidFill>
                  <a:srgbClr val="000000"/>
                </a:solidFill>
                <a:effectLst/>
                <a:latin typeface="Arial" panose="020B0604020202020204" pitchFamily="34" charset="0"/>
              </a:rPr>
              <a:t>Outgoing communicative, enthusiastic </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Resource Investigator</a:t>
            </a:r>
            <a:r>
              <a:rPr lang="en-GB" b="0" i="0" u="none" strike="noStrike" dirty="0">
                <a:solidFill>
                  <a:srgbClr val="000000"/>
                </a:solidFill>
                <a:effectLst/>
                <a:latin typeface="Arial" panose="020B0604020202020204" pitchFamily="34" charset="0"/>
              </a:rPr>
              <a:t> – </a:t>
            </a:r>
            <a:r>
              <a:rPr lang="en-GB" b="1" i="0" u="none" strike="noStrike" dirty="0">
                <a:solidFill>
                  <a:srgbClr val="000000"/>
                </a:solidFill>
                <a:effectLst/>
                <a:latin typeface="Arial" panose="020B0604020202020204" pitchFamily="34" charset="0"/>
              </a:rPr>
              <a:t>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might be over optimistic  and lose interest .</a:t>
            </a:r>
            <a:r>
              <a:rPr lang="en-GB"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Co- Ordinato</a:t>
            </a:r>
            <a:r>
              <a:rPr lang="en-GB" b="0" i="0" u="none" strike="noStrike" dirty="0">
                <a:solidFill>
                  <a:srgbClr val="000000"/>
                </a:solidFill>
                <a:effectLst/>
                <a:latin typeface="Arial" panose="020B0604020202020204" pitchFamily="34" charset="0"/>
              </a:rPr>
              <a:t>r-</a:t>
            </a:r>
            <a:r>
              <a:rPr lang="en-GB" b="1" i="0" u="none" strike="noStrike" dirty="0">
                <a:solidFill>
                  <a:srgbClr val="000000"/>
                </a:solidFill>
                <a:effectLst/>
                <a:latin typeface="Arial" panose="020B0604020202020204" pitchFamily="34" charset="0"/>
              </a:rPr>
              <a:t> strength:</a:t>
            </a:r>
            <a:r>
              <a:rPr lang="en-GB" b="0" i="0" u="none" strike="noStrike" dirty="0">
                <a:solidFill>
                  <a:srgbClr val="000000"/>
                </a:solidFill>
                <a:effectLst/>
                <a:latin typeface="Arial" panose="020B0604020202020204" pitchFamily="34" charset="0"/>
              </a:rPr>
              <a:t> </a:t>
            </a:r>
            <a:r>
              <a:rPr lang="en-GB" sz="1800" b="0" i="0" u="none" strike="noStrike" dirty="0">
                <a:solidFill>
                  <a:srgbClr val="000000"/>
                </a:solidFill>
                <a:effectLst/>
                <a:latin typeface="Arial" panose="020B0604020202020204" pitchFamily="34" charset="0"/>
              </a:rPr>
              <a:t>Mature, confident, identifies talent.</a:t>
            </a:r>
            <a:r>
              <a:rPr lang="en-US" sz="18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Co- Ordinator</a:t>
            </a:r>
            <a:r>
              <a:rPr lang="en-GB" b="0" i="0" u="none" strike="noStrike" dirty="0">
                <a:solidFill>
                  <a:srgbClr val="000000"/>
                </a:solidFill>
                <a:effectLst/>
                <a:latin typeface="Arial" panose="020B0604020202020204" pitchFamily="34" charset="0"/>
              </a:rPr>
              <a:t>- </a:t>
            </a:r>
            <a:r>
              <a:rPr lang="en-GB" b="1" i="0" u="none" strike="noStrike" dirty="0">
                <a:solidFill>
                  <a:srgbClr val="000000"/>
                </a:solidFill>
                <a:effectLst/>
                <a:latin typeface="Arial" panose="020B0604020202020204" pitchFamily="34" charset="0"/>
              </a:rPr>
              <a:t>weaknesses</a:t>
            </a:r>
            <a:r>
              <a:rPr lang="en-GB" b="0" i="0" u="none" strike="noStrike" dirty="0">
                <a:solidFill>
                  <a:srgbClr val="000000"/>
                </a:solidFill>
                <a:effectLst/>
                <a:latin typeface="Arial" panose="020B0604020202020204" pitchFamily="34" charset="0"/>
              </a:rPr>
              <a:t> : </a:t>
            </a:r>
            <a:r>
              <a:rPr lang="en-GB" sz="1800" b="0" i="0" u="none" strike="noStrike" dirty="0">
                <a:solidFill>
                  <a:srgbClr val="000000"/>
                </a:solidFill>
                <a:effectLst/>
                <a:latin typeface="Arial" panose="020B0604020202020204" pitchFamily="34" charset="0"/>
              </a:rPr>
              <a:t>Can be seen as manipulative and might offload their own share of work.</a:t>
            </a:r>
            <a:r>
              <a:rPr lang="en-US" sz="1800" b="0" i="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US" sz="1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   ( belbin.com 2020)      </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5C058598-7560-40F3-88D5-425B5DEB96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7B061AF7-2154-4954-A3E3-527459BDF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43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614A6-B6ED-4207-B53C-0F2526CD77C2}"/>
              </a:ext>
            </a:extLst>
          </p:cNvPr>
          <p:cNvSpPr>
            <a:spLocks noGrp="1"/>
          </p:cNvSpPr>
          <p:nvPr>
            <p:ph type="title"/>
          </p:nvPr>
        </p:nvSpPr>
        <p:spPr/>
        <p:txBody>
          <a:bodyPr/>
          <a:lstStyle/>
          <a:p>
            <a:pPr algn="ctr"/>
            <a:r>
              <a:rPr lang="en-GB" b="1" i="0" u="none" strike="noStrike" dirty="0">
                <a:solidFill>
                  <a:srgbClr val="000000"/>
                </a:solidFill>
                <a:effectLst/>
                <a:latin typeface="Calibri Light" panose="020F0302020204030204" pitchFamily="34" charset="0"/>
              </a:rPr>
              <a:t>Team Roles cont.–Though Oriented</a:t>
            </a:r>
            <a:endParaRPr lang="en-GB" b="1" dirty="0"/>
          </a:p>
        </p:txBody>
      </p:sp>
      <p:sp>
        <p:nvSpPr>
          <p:cNvPr id="3" name="Content Placeholder 2">
            <a:extLst>
              <a:ext uri="{FF2B5EF4-FFF2-40B4-BE49-F238E27FC236}">
                <a16:creationId xmlns:a16="http://schemas.microsoft.com/office/drawing/2014/main" id="{3CDDB7A9-AC31-466F-A9A4-369162CD357D}"/>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Plant- Strength: </a:t>
            </a:r>
            <a:r>
              <a:rPr lang="en-GB" sz="2100" b="0" i="0" u="none" strike="noStrike" dirty="0">
                <a:solidFill>
                  <a:srgbClr val="000000"/>
                </a:solidFill>
                <a:effectLst/>
                <a:latin typeface="Arial" panose="020B0604020202020204" pitchFamily="34" charset="0"/>
              </a:rPr>
              <a:t>Creative, imaginative, free thinking, generates ideas and solves difficult problems.</a:t>
            </a:r>
            <a:r>
              <a:rPr lang="en-GB" sz="2100" b="1" i="0" u="none" strike="noStrike" dirty="0">
                <a:solidFill>
                  <a:srgbClr val="000000"/>
                </a:solidFill>
                <a:effectLst/>
                <a:latin typeface="Arial" panose="020B0604020202020204" pitchFamily="34" charset="0"/>
              </a:rPr>
              <a:t> </a:t>
            </a:r>
            <a:r>
              <a:rPr lang="en-GB" sz="2100" b="0" i="0" u="none" strike="noStrike" dirty="0">
                <a:solidFill>
                  <a:srgbClr val="000000"/>
                </a:solidFill>
                <a:effectLst/>
                <a:latin typeface="Arial" panose="020B0604020202020204" pitchFamily="34" charset="0"/>
              </a:rPr>
              <a:t>. </a:t>
            </a:r>
            <a:r>
              <a:rPr lang="en-US" sz="21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Plant-</a:t>
            </a:r>
            <a:r>
              <a:rPr lang="en-GB" b="0" i="0" u="none" strike="noStrike" dirty="0">
                <a:solidFill>
                  <a:srgbClr val="000000"/>
                </a:solidFill>
                <a:effectLst/>
                <a:latin typeface="Arial" panose="020B0604020202020204" pitchFamily="34" charset="0"/>
              </a:rPr>
              <a:t> </a:t>
            </a:r>
            <a:r>
              <a:rPr lang="en-GB" b="1" i="0" u="none" strike="noStrike" dirty="0">
                <a:solidFill>
                  <a:srgbClr val="000000"/>
                </a:solidFill>
                <a:effectLst/>
                <a:latin typeface="Arial" panose="020B0604020202020204" pitchFamily="34" charset="0"/>
              </a:rPr>
              <a:t>Weaknesses:</a:t>
            </a:r>
            <a:r>
              <a:rPr lang="en-GB" b="0" i="0" u="none" strike="noStrike" dirty="0">
                <a:solidFill>
                  <a:srgbClr val="000000"/>
                </a:solidFill>
                <a:effectLst/>
                <a:latin typeface="Arial" panose="020B0604020202020204" pitchFamily="34" charset="0"/>
              </a:rPr>
              <a:t> </a:t>
            </a:r>
            <a:r>
              <a:rPr lang="en-GB" sz="2100" b="0" i="0" u="none" strike="noStrike" dirty="0">
                <a:solidFill>
                  <a:srgbClr val="000000"/>
                </a:solidFill>
                <a:effectLst/>
                <a:latin typeface="Arial" panose="020B0604020202020204" pitchFamily="34" charset="0"/>
              </a:rPr>
              <a:t>May be too preoccupied to communicate effectively.</a:t>
            </a:r>
            <a:r>
              <a:rPr lang="en-GB" sz="21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Monitor Evaluator- Strength:</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Strategic and discerning, sees all options and judges accurately.</a:t>
            </a:r>
            <a:r>
              <a:rPr lang="en-GB"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Monitor Evaluator - 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Sometimes lacks the drive and ability to inspire others and can be overly critical.</a:t>
            </a:r>
            <a:r>
              <a:rPr lang="en-GB"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Specialist- Strength:</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Single – minded, self – starting and dedicated. They provide specialist knowledge and skill.</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1" i="0" u="none" strike="noStrike" dirty="0">
                <a:solidFill>
                  <a:srgbClr val="000000"/>
                </a:solidFill>
                <a:effectLst/>
                <a:latin typeface="Arial" panose="020B0604020202020204" pitchFamily="34" charset="0"/>
              </a:rPr>
              <a:t>Specialist- Weaknesses:</a:t>
            </a:r>
            <a:r>
              <a:rPr lang="en-GB" b="0" i="0" u="none" strike="noStrike" dirty="0">
                <a:solidFill>
                  <a:srgbClr val="000000"/>
                </a:solidFill>
                <a:effectLst/>
                <a:latin typeface="Arial" panose="020B0604020202020204" pitchFamily="34" charset="0"/>
              </a:rPr>
              <a:t> </a:t>
            </a:r>
            <a:r>
              <a:rPr lang="en-GB" sz="1900" b="0" i="0" u="none" strike="noStrike" dirty="0">
                <a:solidFill>
                  <a:srgbClr val="000000"/>
                </a:solidFill>
                <a:effectLst/>
                <a:latin typeface="Arial" panose="020B0604020202020204" pitchFamily="34" charset="0"/>
              </a:rPr>
              <a:t>Tends to contribute on a narrow front and can dwell on the technicalities.</a:t>
            </a:r>
            <a:r>
              <a:rPr lang="en-US" sz="19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(belbin.com 2020 )</a:t>
            </a:r>
            <a:r>
              <a:rPr lang="en-US" b="0" i="0" dirty="0">
                <a:solidFill>
                  <a:srgbClr val="000000"/>
                </a:solidFill>
                <a:effectLst/>
                <a:latin typeface="Arial" panose="020B0604020202020204" pitchFamily="34" charset="0"/>
              </a:rPr>
              <a:t>​</a:t>
            </a:r>
          </a:p>
          <a:p>
            <a:endParaRPr lang="en-GB" dirty="0"/>
          </a:p>
        </p:txBody>
      </p:sp>
      <p:pic>
        <p:nvPicPr>
          <p:cNvPr id="4" name="Picture 2">
            <a:extLst>
              <a:ext uri="{FF2B5EF4-FFF2-40B4-BE49-F238E27FC236}">
                <a16:creationId xmlns:a16="http://schemas.microsoft.com/office/drawing/2014/main" id="{F1DD2071-C610-476B-A439-1555C1A41B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CF4C240-0187-47E0-9877-5D1F26B7ED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591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7F1E-34F1-480D-8BAD-A612557EE8C2}"/>
              </a:ext>
            </a:extLst>
          </p:cNvPr>
          <p:cNvSpPr>
            <a:spLocks noGrp="1"/>
          </p:cNvSpPr>
          <p:nvPr>
            <p:ph type="title"/>
          </p:nvPr>
        </p:nvSpPr>
        <p:spPr/>
        <p:txBody>
          <a:bodyPr/>
          <a:lstStyle/>
          <a:p>
            <a:pPr algn="ctr"/>
            <a:r>
              <a:rPr lang="en-GB" dirty="0"/>
              <a:t>Team Roles</a:t>
            </a:r>
          </a:p>
        </p:txBody>
      </p:sp>
      <p:sp>
        <p:nvSpPr>
          <p:cNvPr id="3" name="Content Placeholder 2">
            <a:extLst>
              <a:ext uri="{FF2B5EF4-FFF2-40B4-BE49-F238E27FC236}">
                <a16:creationId xmlns:a16="http://schemas.microsoft.com/office/drawing/2014/main" id="{F5E49784-06FE-43EF-ABC3-961C459D3F63}"/>
              </a:ext>
            </a:extLst>
          </p:cNvPr>
          <p:cNvSpPr>
            <a:spLocks noGrp="1"/>
          </p:cNvSpPr>
          <p:nvPr>
            <p:ph idx="1"/>
          </p:nvPr>
        </p:nvSpPr>
        <p:spPr>
          <a:xfrm>
            <a:off x="838200" y="1825625"/>
            <a:ext cx="9335610" cy="4351338"/>
          </a:xfrm>
        </p:spPr>
        <p:txBody>
          <a:bodyPr/>
          <a:lstStyle/>
          <a:p>
            <a:r>
              <a:rPr lang="en-GB" dirty="0"/>
              <a:t>It is important for midwives to apply the Belbin’s theory to their team. By applying the Belbin theory, the team can operate at the maximum capacity by utilizing each members strength and weaknesses. this can prevent mistakes and exhaustion and reach achievable goals.</a:t>
            </a:r>
          </a:p>
        </p:txBody>
      </p:sp>
      <p:pic>
        <p:nvPicPr>
          <p:cNvPr id="4" name="Picture 2">
            <a:extLst>
              <a:ext uri="{FF2B5EF4-FFF2-40B4-BE49-F238E27FC236}">
                <a16:creationId xmlns:a16="http://schemas.microsoft.com/office/drawing/2014/main" id="{B9E40289-D892-489A-88A0-7AC25A2934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839886AC-5007-49BD-B906-2020347B56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313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895CD-BAC5-462E-A000-DC6E2AF8EEEE}"/>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Managing Conflict</a:t>
            </a:r>
            <a:r>
              <a:rPr lang="en-US" b="0" i="0" dirty="0">
                <a:solidFill>
                  <a:srgbClr val="000000"/>
                </a:solidFill>
                <a:effectLst/>
                <a:latin typeface="Calibri Light" panose="020F0302020204030204" pitchFamily="34" charset="0"/>
              </a:rPr>
              <a:t>​</a:t>
            </a:r>
            <a:endParaRPr lang="en-GB" dirty="0"/>
          </a:p>
        </p:txBody>
      </p:sp>
      <p:sp>
        <p:nvSpPr>
          <p:cNvPr id="3" name="Content Placeholder 2">
            <a:extLst>
              <a:ext uri="{FF2B5EF4-FFF2-40B4-BE49-F238E27FC236}">
                <a16:creationId xmlns:a16="http://schemas.microsoft.com/office/drawing/2014/main" id="{B86DE6EA-9993-4626-8585-7F999AD0010C}"/>
              </a:ext>
            </a:extLst>
          </p:cNvPr>
          <p:cNvSpPr>
            <a:spLocks noGrp="1"/>
          </p:cNvSpPr>
          <p:nvPr>
            <p:ph idx="1"/>
          </p:nvPr>
        </p:nvSpPr>
        <p:spPr/>
        <p:txBody>
          <a:bodyPr/>
          <a:lstStyle/>
          <a:p>
            <a:r>
              <a:rPr lang="en-GB" b="0" i="0" u="none" strike="noStrike" dirty="0">
                <a:solidFill>
                  <a:srgbClr val="000000"/>
                </a:solidFill>
                <a:effectLst/>
                <a:latin typeface="Calibri" panose="020F0502020204030204" pitchFamily="34" charset="0"/>
              </a:rPr>
              <a:t>Conflict management is the process of limiting the negative aspects of the conflict while increasing the positive aspects of conflict.</a:t>
            </a:r>
            <a:r>
              <a:rPr lang="en-GB" b="0" i="0" dirty="0">
                <a:solidFill>
                  <a:srgbClr val="000000"/>
                </a:solidFill>
                <a:effectLst/>
                <a:latin typeface="Calibri" panose="020F0502020204030204" pitchFamily="34" charset="0"/>
              </a:rPr>
              <a:t>​</a:t>
            </a: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Conflict- is an interactive process manifested as incompatibility , disagreement , or dissonance within or between entities such us individuals ( </a:t>
            </a:r>
            <a:r>
              <a:rPr lang="en-US" b="0" i="0" u="none" strike="noStrike" dirty="0" err="1">
                <a:solidFill>
                  <a:srgbClr val="000000"/>
                </a:solidFill>
                <a:effectLst/>
                <a:latin typeface="Calibri" panose="020F0502020204030204" pitchFamily="34" charset="0"/>
              </a:rPr>
              <a:t>Losa</a:t>
            </a:r>
            <a:r>
              <a:rPr lang="en-US" b="0" i="0" u="none" strike="noStrike" dirty="0">
                <a:solidFill>
                  <a:srgbClr val="000000"/>
                </a:solidFill>
                <a:effectLst/>
                <a:latin typeface="Calibri" panose="020F0502020204030204" pitchFamily="34" charset="0"/>
              </a:rPr>
              <a:t> </a:t>
            </a:r>
            <a:r>
              <a:rPr lang="en-US" b="0" i="0" u="none" strike="noStrike" dirty="0" err="1">
                <a:solidFill>
                  <a:srgbClr val="000000"/>
                </a:solidFill>
                <a:effectLst/>
                <a:latin typeface="Calibri" panose="020F0502020204030204" pitchFamily="34" charset="0"/>
              </a:rPr>
              <a:t>Inglesias</a:t>
            </a:r>
            <a:r>
              <a:rPr lang="en-US" b="0" i="0" u="none" strike="noStrike" dirty="0">
                <a:solidFill>
                  <a:srgbClr val="000000"/>
                </a:solidFill>
                <a:effectLst/>
                <a:latin typeface="Calibri" panose="020F0502020204030204" pitchFamily="34" charset="0"/>
              </a:rPr>
              <a:t> and </a:t>
            </a:r>
            <a:r>
              <a:rPr lang="en-US" b="0" i="0" u="none" strike="noStrike" dirty="0" err="1">
                <a:solidFill>
                  <a:srgbClr val="000000"/>
                </a:solidFill>
                <a:effectLst/>
                <a:latin typeface="Calibri" panose="020F0502020204030204" pitchFamily="34" charset="0"/>
              </a:rPr>
              <a:t>Becerro</a:t>
            </a:r>
            <a:r>
              <a:rPr lang="en-US" b="0" i="0" u="none" strike="noStrike" dirty="0">
                <a:solidFill>
                  <a:srgbClr val="000000"/>
                </a:solidFill>
                <a:effectLst/>
                <a:latin typeface="Calibri" panose="020F0502020204030204" pitchFamily="34" charset="0"/>
              </a:rPr>
              <a:t>).</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Conflict is an inevitable part of life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0C2B4742-285C-4295-96D5-B4C37723A4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9B74ACD9-AED5-404D-8B4F-5F42E984CF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860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BF79-BC82-4C52-8DA4-136823777CDD}"/>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Managing Conflict</a:t>
            </a:r>
            <a:r>
              <a:rPr lang="en-US" b="0" i="0" dirty="0">
                <a:solidFill>
                  <a:srgbClr val="000000"/>
                </a:solidFill>
                <a:effectLst/>
                <a:latin typeface="Calibri Light" panose="020F0302020204030204" pitchFamily="34" charset="0"/>
              </a:rPr>
              <a:t>​</a:t>
            </a:r>
            <a:endParaRPr lang="en-GB" dirty="0"/>
          </a:p>
        </p:txBody>
      </p:sp>
      <p:pic>
        <p:nvPicPr>
          <p:cNvPr id="4" name="Picture 2">
            <a:extLst>
              <a:ext uri="{FF2B5EF4-FFF2-40B4-BE49-F238E27FC236}">
                <a16:creationId xmlns:a16="http://schemas.microsoft.com/office/drawing/2014/main" id="{ADD7D863-9081-4428-BE5E-4DA7985E1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220565D2-5475-42A5-B1E6-C1D665C4AD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The Thomas-Kilmann Conflict Modes Instrument">
            <a:extLst>
              <a:ext uri="{FF2B5EF4-FFF2-40B4-BE49-F238E27FC236}">
                <a16:creationId xmlns:a16="http://schemas.microsoft.com/office/drawing/2014/main" id="{5D7DD596-8230-428F-9DB8-42538BA5F203}"/>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97280" y="1825625"/>
            <a:ext cx="937218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5919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F165-531D-43F1-965C-BDAF38535F3A}"/>
              </a:ext>
            </a:extLst>
          </p:cNvPr>
          <p:cNvSpPr>
            <a:spLocks noGrp="1"/>
          </p:cNvSpPr>
          <p:nvPr>
            <p:ph type="title"/>
          </p:nvPr>
        </p:nvSpPr>
        <p:spPr>
          <a:xfrm>
            <a:off x="654341" y="449728"/>
            <a:ext cx="11026630" cy="1325563"/>
          </a:xfrm>
        </p:spPr>
        <p:txBody>
          <a:bodyPr/>
          <a:lstStyle/>
          <a:p>
            <a:r>
              <a:rPr lang="en-GB" b="1" i="0" u="none" strike="noStrike" dirty="0">
                <a:solidFill>
                  <a:srgbClr val="000000"/>
                </a:solidFill>
                <a:effectLst/>
                <a:latin typeface="Calibri Light" panose="020F0302020204030204" pitchFamily="34" charset="0"/>
              </a:rPr>
              <a:t>5 Top tips for dealing with midwifes workplace conflict </a:t>
            </a:r>
            <a:r>
              <a:rPr lang="en-GB"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64FC3824-728B-4FE3-B5C2-56B19DDE078B}"/>
              </a:ext>
            </a:extLst>
          </p:cNvPr>
          <p:cNvSpPr>
            <a:spLocks noGrp="1"/>
          </p:cNvSpPr>
          <p:nvPr>
            <p:ph idx="1"/>
          </p:nvPr>
        </p:nvSpPr>
        <p:spPr>
          <a:xfrm>
            <a:off x="838200" y="1850792"/>
            <a:ext cx="10515600" cy="4351338"/>
          </a:xfrm>
        </p:spPr>
        <p:txBody>
          <a:bodyPr/>
          <a:lstStyle/>
          <a:p>
            <a:pPr marL="0" indent="0" algn="l" rtl="0" fontAlgn="base">
              <a:buNone/>
            </a:pPr>
            <a:endParaRPr lang="en-US" b="0" i="0" dirty="0">
              <a:solidFill>
                <a:srgbClr val="000000"/>
              </a:solidFill>
              <a:effectLst/>
              <a:latin typeface="Arial" panose="020B0604020202020204" pitchFamily="34" charset="0"/>
            </a:endParaRPr>
          </a:p>
          <a:p>
            <a:pPr marL="0" indent="0" algn="l" rtl="0" fontAlgn="base">
              <a:buNone/>
            </a:pP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Communication</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Be the change you want to see</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Document the conflict and get help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Call out behavior</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Be resilient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7FB905A7-1D8B-4E4A-A3CD-B8A3863CFF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58AF4919-912D-4305-AE61-F0CAA94316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762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1E0C1-FA6F-48A8-A220-EABAE16FF0D1}"/>
              </a:ext>
            </a:extLst>
          </p:cNvPr>
          <p:cNvSpPr>
            <a:spLocks noGrp="1"/>
          </p:cNvSpPr>
          <p:nvPr>
            <p:ph type="title"/>
          </p:nvPr>
        </p:nvSpPr>
        <p:spPr/>
        <p:txBody>
          <a:bodyPr/>
          <a:lstStyle/>
          <a:p>
            <a:r>
              <a:rPr lang="en-GB" b="1" i="0" dirty="0">
                <a:solidFill>
                  <a:srgbClr val="000000"/>
                </a:solidFill>
                <a:effectLst/>
                <a:latin typeface="Calibri Light" panose="020F0302020204030204" pitchFamily="34" charset="0"/>
              </a:rPr>
              <a:t>Managing Conflict- 8 Key Priorities</a:t>
            </a:r>
            <a:endParaRPr lang="en-GB" b="1" dirty="0"/>
          </a:p>
        </p:txBody>
      </p:sp>
      <p:sp>
        <p:nvSpPr>
          <p:cNvPr id="3" name="Content Placeholder 2">
            <a:extLst>
              <a:ext uri="{FF2B5EF4-FFF2-40B4-BE49-F238E27FC236}">
                <a16:creationId xmlns:a16="http://schemas.microsoft.com/office/drawing/2014/main" id="{B4E06F96-C2CC-4F43-95F3-CB62AA2FE4FA}"/>
              </a:ext>
            </a:extLst>
          </p:cNvPr>
          <p:cNvSpPr>
            <a:spLocks noGrp="1"/>
          </p:cNvSpPr>
          <p:nvPr>
            <p:ph idx="1"/>
          </p:nvPr>
        </p:nvSpPr>
        <p:spPr/>
        <p:txBody>
          <a:bodyPr>
            <a:normAutofit lnSpcReduction="10000"/>
          </a:bodyPr>
          <a:lstStyle/>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Action</a:t>
            </a:r>
            <a:r>
              <a:rPr lang="en-US" b="0" i="0" u="none" strike="noStrike" dirty="0">
                <a:solidFill>
                  <a:srgbClr val="000000"/>
                </a:solidFill>
                <a:effectLst/>
                <a:latin typeface="Calibri" panose="020F0502020204030204" pitchFamily="34" charset="0"/>
              </a:rPr>
              <a:t>- is needed to address the organizational factors found to underpin poor mental health and wellbeing in midwifes workplace.</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Optimum</a:t>
            </a:r>
            <a:r>
              <a:rPr lang="en-US" b="0" i="0" u="none" strike="noStrike" dirty="0">
                <a:solidFill>
                  <a:srgbClr val="000000"/>
                </a:solidFill>
                <a:effectLst/>
                <a:latin typeface="Calibri" panose="020F0502020204030204" pitchFamily="34" charset="0"/>
              </a:rPr>
              <a:t>- staffing levels for midwifes are essential.</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Staff</a:t>
            </a:r>
            <a:r>
              <a:rPr lang="en-US" b="0" i="0" u="none" strike="noStrike" dirty="0">
                <a:solidFill>
                  <a:srgbClr val="000000"/>
                </a:solidFill>
                <a:effectLst/>
                <a:latin typeface="Calibri" panose="020F0502020204030204" pitchFamily="34" charset="0"/>
              </a:rPr>
              <a:t> -should be able to take their full entitlement to breaks and to have access to facilities.</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All organization</a:t>
            </a:r>
            <a:r>
              <a:rPr lang="en-US" b="0" i="0" u="none" strike="noStrike" dirty="0">
                <a:solidFill>
                  <a:srgbClr val="000000"/>
                </a:solidFill>
                <a:effectLst/>
                <a:latin typeface="Calibri" panose="020F0502020204030204" pitchFamily="34" charset="0"/>
              </a:rPr>
              <a:t>-must  have a mental health strategy that is fully implemented, demonstrating their commitment to improve the wellbeing of all midwifes.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5CDC2BF0-09C4-4623-B8D4-7EF8A303D2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0334"/>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9E642D07-3C7A-408E-8D43-B3947E7212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16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40F56-9B33-4784-9815-D5E5B52125F8}"/>
              </a:ext>
            </a:extLst>
          </p:cNvPr>
          <p:cNvSpPr>
            <a:spLocks noGrp="1"/>
          </p:cNvSpPr>
          <p:nvPr>
            <p:ph type="title"/>
          </p:nvPr>
        </p:nvSpPr>
        <p:spPr/>
        <p:txBody>
          <a:bodyPr/>
          <a:lstStyle/>
          <a:p>
            <a:r>
              <a:rPr lang="en-GB" b="1" i="0" dirty="0">
                <a:solidFill>
                  <a:srgbClr val="000000"/>
                </a:solidFill>
                <a:effectLst/>
                <a:latin typeface="Calibri Light" panose="020F0302020204030204" pitchFamily="34" charset="0"/>
              </a:rPr>
              <a:t>Managing Conflict- 8 Key Priorities cont.</a:t>
            </a:r>
            <a:endParaRPr lang="en-GB" dirty="0"/>
          </a:p>
        </p:txBody>
      </p:sp>
      <p:sp>
        <p:nvSpPr>
          <p:cNvPr id="3" name="Content Placeholder 2">
            <a:extLst>
              <a:ext uri="{FF2B5EF4-FFF2-40B4-BE49-F238E27FC236}">
                <a16:creationId xmlns:a16="http://schemas.microsoft.com/office/drawing/2014/main" id="{FB7316B3-6041-42AA-8D97-949AF68B34D3}"/>
              </a:ext>
            </a:extLst>
          </p:cNvPr>
          <p:cNvSpPr>
            <a:spLocks noGrp="1"/>
          </p:cNvSpPr>
          <p:nvPr>
            <p:ph idx="1"/>
          </p:nvPr>
        </p:nvSpPr>
        <p:spPr>
          <a:xfrm>
            <a:off x="838199" y="1825625"/>
            <a:ext cx="11031245" cy="4752728"/>
          </a:xfrm>
        </p:spPr>
        <p:txBody>
          <a:bodyPr>
            <a:normAutofit/>
          </a:bodyPr>
          <a:lstStyle/>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Managers</a:t>
            </a:r>
            <a:r>
              <a:rPr lang="en-US" b="0" i="0" u="none" strike="noStrike" dirty="0">
                <a:solidFill>
                  <a:srgbClr val="000000"/>
                </a:solidFill>
                <a:effectLst/>
                <a:latin typeface="Calibri" panose="020F0502020204030204" pitchFamily="34" charset="0"/>
              </a:rPr>
              <a:t> </a:t>
            </a:r>
            <a:r>
              <a:rPr lang="en-US" b="1" i="0" u="none" strike="noStrike" dirty="0">
                <a:solidFill>
                  <a:srgbClr val="000000"/>
                </a:solidFill>
                <a:effectLst/>
                <a:latin typeface="Calibri" panose="020F0502020204030204" pitchFamily="34" charset="0"/>
              </a:rPr>
              <a:t>and shift coordinators</a:t>
            </a:r>
            <a:r>
              <a:rPr lang="en-US" b="0" i="0" u="none" strike="noStrike" dirty="0">
                <a:solidFill>
                  <a:srgbClr val="000000"/>
                </a:solidFill>
                <a:effectLst/>
                <a:latin typeface="Calibri" panose="020F0502020204030204" pitchFamily="34" charset="0"/>
              </a:rPr>
              <a:t>-need a better understanding of the impact of shift-work on health and how this can be mitigated.</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Managers</a:t>
            </a:r>
            <a:r>
              <a:rPr lang="en-US" b="0" i="0" u="none" strike="noStrike" dirty="0">
                <a:solidFill>
                  <a:srgbClr val="000000"/>
                </a:solidFill>
                <a:effectLst/>
                <a:latin typeface="Calibri" panose="020F0502020204030204" pitchFamily="34" charset="0"/>
              </a:rPr>
              <a:t>- need to have the opportunity ,time and resource to support the wellbeing of their staff effectively without putting their own wellbeing at risk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Regular audits</a:t>
            </a:r>
            <a:r>
              <a:rPr lang="en-US" b="0" i="0" u="none" strike="noStrike" dirty="0">
                <a:solidFill>
                  <a:srgbClr val="000000"/>
                </a:solidFill>
                <a:effectLst/>
                <a:latin typeface="Calibri" panose="020F0502020204030204" pitchFamily="34" charset="0"/>
              </a:rPr>
              <a:t>- are needed to assess the scale of mental health problems and the key contributory factors within the midwifery workplace. </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dirty="0">
                <a:solidFill>
                  <a:srgbClr val="000000"/>
                </a:solidFill>
                <a:effectLst/>
                <a:latin typeface="Calibri" panose="020F0502020204030204" pitchFamily="34" charset="0"/>
              </a:rPr>
              <a:t>The issue</a:t>
            </a:r>
            <a:r>
              <a:rPr lang="en-US" b="0" i="0" u="none" strike="noStrike" dirty="0">
                <a:solidFill>
                  <a:srgbClr val="000000"/>
                </a:solidFill>
                <a:effectLst/>
                <a:latin typeface="Calibri" panose="020F0502020204030204" pitchFamily="34" charset="0"/>
              </a:rPr>
              <a:t> -of the bullying , harassment and power imbalances and their impact on the mental health and wellbeing of the BAME nursing and midwifery.</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CB979AF5-F666-442D-A055-699C471EF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8723"/>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1765ABC-1D27-43D9-8767-AFA8E71C95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329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4900-F7CB-4A1F-A957-2C98721406F2}"/>
              </a:ext>
            </a:extLst>
          </p:cNvPr>
          <p:cNvSpPr>
            <a:spLocks noGrp="1"/>
          </p:cNvSpPr>
          <p:nvPr>
            <p:ph type="title"/>
          </p:nvPr>
        </p:nvSpPr>
        <p:spPr/>
        <p:txBody>
          <a:bodyPr/>
          <a:lstStyle/>
          <a:p>
            <a:r>
              <a:rPr lang="en-GB" b="0" i="0" u="none" strike="noStrike" dirty="0">
                <a:solidFill>
                  <a:srgbClr val="000000"/>
                </a:solidFill>
                <a:effectLst/>
                <a:latin typeface="Calibri" panose="020F0502020204030204" pitchFamily="34" charset="0"/>
              </a:rPr>
              <a:t> </a:t>
            </a:r>
            <a:r>
              <a:rPr lang="en-GB" b="1" i="0" u="sng" dirty="0">
                <a:solidFill>
                  <a:srgbClr val="000000"/>
                </a:solidFill>
                <a:effectLst/>
              </a:rPr>
              <a:t>SUCCESSFUL TEAM DEVELOPMENT</a:t>
            </a:r>
            <a:r>
              <a:rPr lang="en-GB" b="0" i="0" dirty="0">
                <a:solidFill>
                  <a:srgbClr val="000000"/>
                </a:solidFill>
                <a:effectLst/>
                <a:latin typeface="Arial Rounded MT Bold" panose="020F0704030504030204" pitchFamily="34" charset="0"/>
              </a:rPr>
              <a:t>​</a:t>
            </a:r>
            <a:endParaRPr lang="en-GB" dirty="0"/>
          </a:p>
        </p:txBody>
      </p:sp>
      <p:sp>
        <p:nvSpPr>
          <p:cNvPr id="3" name="Content Placeholder 2">
            <a:extLst>
              <a:ext uri="{FF2B5EF4-FFF2-40B4-BE49-F238E27FC236}">
                <a16:creationId xmlns:a16="http://schemas.microsoft.com/office/drawing/2014/main" id="{08B4F03D-6643-4B89-9566-F341C6C84641}"/>
              </a:ext>
            </a:extLst>
          </p:cNvPr>
          <p:cNvSpPr>
            <a:spLocks noGrp="1"/>
          </p:cNvSpPr>
          <p:nvPr>
            <p:ph idx="1"/>
          </p:nvPr>
        </p:nvSpPr>
        <p:spPr/>
        <p:txBody>
          <a:bodyPr>
            <a:normAutofit fontScale="92500" lnSpcReduction="10000"/>
          </a:bodyPr>
          <a:lstStyle/>
          <a:p>
            <a:pPr algn="l" rtl="0" fontAlgn="base"/>
            <a:r>
              <a:rPr lang="en-GB" b="1" i="0" u="none" strike="noStrike" dirty="0">
                <a:solidFill>
                  <a:srgbClr val="000000"/>
                </a:solidFill>
                <a:effectLst/>
                <a:latin typeface="Arial Rounded MT Bold" panose="020F0704030504030204" pitchFamily="34" charset="0"/>
              </a:rPr>
              <a:t> TEAM: </a:t>
            </a:r>
            <a:r>
              <a:rPr lang="en-GB" sz="2100" b="1" i="0" u="none" strike="noStrike" dirty="0">
                <a:solidFill>
                  <a:srgbClr val="000000"/>
                </a:solidFill>
                <a:effectLst/>
                <a:latin typeface="Arial" panose="020B0604020202020204" pitchFamily="34" charset="0"/>
                <a:cs typeface="Arial" panose="020B0604020202020204" pitchFamily="34" charset="0"/>
              </a:rPr>
              <a:t>WHAT IS TEAM</a:t>
            </a:r>
            <a:r>
              <a:rPr lang="en-GB" sz="2100" b="1" i="0" u="none" strike="noStrike" dirty="0">
                <a:solidFill>
                  <a:srgbClr val="000000"/>
                </a:solidFill>
                <a:effectLst/>
                <a:latin typeface="+mj-lt"/>
              </a:rPr>
              <a:t>?</a:t>
            </a:r>
            <a:r>
              <a:rPr lang="en-GB" sz="2100" b="0" i="0" dirty="0">
                <a:solidFill>
                  <a:srgbClr val="000000"/>
                </a:solidFill>
                <a:effectLst/>
                <a:latin typeface="+mj-l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SUCCESSFUL TEAM DEVELOPMENT: </a:t>
            </a:r>
            <a:r>
              <a:rPr lang="en-GB" sz="2100" b="1" i="0" u="none" strike="noStrike" dirty="0">
                <a:solidFill>
                  <a:srgbClr val="000000"/>
                </a:solidFill>
                <a:effectLst/>
                <a:latin typeface="+mj-lt"/>
              </a:rPr>
              <a:t>WHAT IS SUCCESSFUL </a:t>
            </a:r>
            <a:r>
              <a:rPr lang="en-GB" sz="2100" b="0" i="0" dirty="0">
                <a:solidFill>
                  <a:srgbClr val="000000"/>
                </a:solidFill>
                <a:effectLst/>
                <a:latin typeface="+mj-lt"/>
              </a:rPr>
              <a:t>​</a:t>
            </a:r>
          </a:p>
          <a:p>
            <a:pPr marL="0" indent="0" algn="l" rtl="0" fontAlgn="base">
              <a:buNone/>
            </a:pPr>
            <a:r>
              <a:rPr lang="en-GB" sz="2100" b="1" i="0" u="none" strike="noStrike" dirty="0">
                <a:solidFill>
                  <a:srgbClr val="000000"/>
                </a:solidFill>
                <a:effectLst/>
                <a:latin typeface="+mj-lt"/>
              </a:rPr>
              <a:t>   TEAM DEVELOPMENT?</a:t>
            </a:r>
            <a:r>
              <a:rPr lang="en-US" sz="2100" b="0" i="0" dirty="0">
                <a:solidFill>
                  <a:srgbClr val="000000"/>
                </a:solidFill>
                <a:effectLst/>
                <a:latin typeface="+mj-l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RESPONSIBILITY: </a:t>
            </a:r>
            <a:r>
              <a:rPr lang="en-GB" sz="1900" b="1" i="0" u="none" strike="noStrike" dirty="0">
                <a:solidFill>
                  <a:srgbClr val="000000"/>
                </a:solidFill>
                <a:effectLst/>
                <a:latin typeface="+mj-lt"/>
              </a:rPr>
              <a:t> EVERYONE KNOWS WHAT IS EXPECTED OF THEM </a:t>
            </a:r>
            <a:r>
              <a:rPr lang="en-GB" sz="1900" b="0" i="0" dirty="0">
                <a:solidFill>
                  <a:srgbClr val="000000"/>
                </a:solidFill>
                <a:effectLst/>
                <a:latin typeface="+mj-l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GOAL:</a:t>
            </a:r>
            <a:r>
              <a:rPr lang="en-GB" sz="1900" b="1" i="0" u="none" strike="noStrike" dirty="0">
                <a:solidFill>
                  <a:srgbClr val="000000"/>
                </a:solidFill>
                <a:effectLst/>
                <a:latin typeface="+mj-lt"/>
              </a:rPr>
              <a:t> EACH TEAM MEMBER SHARES THE SAME OBJECTIVE</a:t>
            </a:r>
            <a:r>
              <a:rPr lang="en-US" sz="1900" b="0" i="0" dirty="0">
                <a:solidFill>
                  <a:srgbClr val="000000"/>
                </a:solidFill>
                <a:effectLst/>
                <a:latin typeface="+mj-l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SOCIALISE:</a:t>
            </a:r>
            <a:r>
              <a:rPr lang="en-GB" sz="1900" b="1" i="0" u="none" strike="noStrike" dirty="0">
                <a:solidFill>
                  <a:srgbClr val="000000"/>
                </a:solidFill>
                <a:effectLst/>
                <a:latin typeface="+mj-lt"/>
              </a:rPr>
              <a:t> KNOWING EACH MEMBER OUTSIDE THE WORKPLACE</a:t>
            </a:r>
            <a:r>
              <a:rPr lang="en-US" sz="1900" b="0" i="0" dirty="0">
                <a:solidFill>
                  <a:srgbClr val="000000"/>
                </a:solidFill>
                <a:effectLst/>
                <a:latin typeface="+mj-lt"/>
              </a:rPr>
              <a:t>​</a:t>
            </a:r>
          </a:p>
          <a:p>
            <a:endParaRPr lang="en-GB" dirty="0"/>
          </a:p>
        </p:txBody>
      </p:sp>
      <p:pic>
        <p:nvPicPr>
          <p:cNvPr id="4" name="Picture 2">
            <a:extLst>
              <a:ext uri="{FF2B5EF4-FFF2-40B4-BE49-F238E27FC236}">
                <a16:creationId xmlns:a16="http://schemas.microsoft.com/office/drawing/2014/main" id="{D7FB62CA-068E-44DA-A735-B0672F5B8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8723"/>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46B09ADD-3999-43EB-9DCB-4FD88CCF50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82849"/>
            <a:ext cx="1652631" cy="507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962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E0FC-9FE5-4CE2-8FE8-CE0710838856}"/>
              </a:ext>
            </a:extLst>
          </p:cNvPr>
          <p:cNvSpPr>
            <a:spLocks noGrp="1"/>
          </p:cNvSpPr>
          <p:nvPr>
            <p:ph type="title"/>
          </p:nvPr>
        </p:nvSpPr>
        <p:spPr/>
        <p:txBody>
          <a:bodyPr/>
          <a:lstStyle/>
          <a:p>
            <a:r>
              <a:rPr lang="en-GB" b="0" i="0" u="none" strike="noStrike" dirty="0">
                <a:solidFill>
                  <a:srgbClr val="000000"/>
                </a:solidFill>
                <a:effectLst/>
                <a:latin typeface="Calibri" panose="020F0502020204030204" pitchFamily="34" charset="0"/>
              </a:rPr>
              <a:t> </a:t>
            </a:r>
            <a:r>
              <a:rPr lang="en-GB" b="1" i="0" u="sng" dirty="0">
                <a:solidFill>
                  <a:srgbClr val="000000"/>
                </a:solidFill>
                <a:effectLst/>
              </a:rPr>
              <a:t>SUCCESSFUL TEAM DEVELOPMENT CONT</a:t>
            </a:r>
            <a:r>
              <a:rPr lang="en-GB" b="0" i="0" u="none" strike="noStrike" dirty="0">
                <a:solidFill>
                  <a:srgbClr val="000000"/>
                </a:solidFill>
                <a:effectLst/>
              </a:rPr>
              <a:t>.</a:t>
            </a:r>
            <a:r>
              <a:rPr lang="en-GB" b="0" i="0" dirty="0">
                <a:solidFill>
                  <a:srgbClr val="000000"/>
                </a:solidFill>
                <a:effectLst/>
              </a:rPr>
              <a:t>​</a:t>
            </a:r>
            <a:endParaRPr lang="en-GB" dirty="0"/>
          </a:p>
        </p:txBody>
      </p:sp>
      <p:sp>
        <p:nvSpPr>
          <p:cNvPr id="3" name="Content Placeholder 2">
            <a:extLst>
              <a:ext uri="{FF2B5EF4-FFF2-40B4-BE49-F238E27FC236}">
                <a16:creationId xmlns:a16="http://schemas.microsoft.com/office/drawing/2014/main" id="{908DA7F6-E3EC-4AB3-A76B-F23806BB9B1A}"/>
              </a:ext>
            </a:extLst>
          </p:cNvPr>
          <p:cNvSpPr>
            <a:spLocks noGrp="1"/>
          </p:cNvSpPr>
          <p:nvPr>
            <p:ph idx="1"/>
          </p:nvPr>
        </p:nvSpPr>
        <p:spPr>
          <a:xfrm>
            <a:off x="838200" y="1690688"/>
            <a:ext cx="10515600" cy="4718501"/>
          </a:xfrm>
        </p:spPr>
        <p:txBody>
          <a:bodyPr>
            <a:normAutofit fontScale="92500" lnSpcReduction="10000"/>
          </a:bodyPr>
          <a:lstStyle/>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CONFLICT: </a:t>
            </a:r>
            <a:r>
              <a:rPr lang="en-GB" sz="2300" b="1" i="0" u="none" strike="noStrike" dirty="0">
                <a:solidFill>
                  <a:srgbClr val="000000"/>
                </a:solidFill>
                <a:effectLst/>
              </a:rPr>
              <a:t>HAVE PLAN TO DEAL WITH CONFLICT</a:t>
            </a:r>
            <a:r>
              <a:rPr lang="en-US" sz="23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INFORMATION: </a:t>
            </a:r>
            <a:r>
              <a:rPr lang="en-GB" sz="2300" b="1" i="0" u="none" strike="noStrike" dirty="0">
                <a:solidFill>
                  <a:srgbClr val="000000"/>
                </a:solidFill>
                <a:effectLst/>
              </a:rPr>
              <a:t>BE TRANSARENT WITH INFORMATION B/T TEAM MEMBERS</a:t>
            </a:r>
            <a:r>
              <a:rPr lang="en-US" sz="23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IDEA: </a:t>
            </a:r>
            <a:r>
              <a:rPr lang="en-GB" sz="2300" b="1" i="0" u="none" strike="noStrike" dirty="0">
                <a:solidFill>
                  <a:srgbClr val="000000"/>
                </a:solidFill>
                <a:effectLst/>
              </a:rPr>
              <a:t>SHARE INNOVATION WITH THE ENTIRE TEAM TO IMPROVE TASK COMPLETION AND TO ACHIEVE GREATER SUCCESS TO THE TEAM</a:t>
            </a:r>
            <a:r>
              <a:rPr lang="en-US" sz="23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TRUST:</a:t>
            </a:r>
            <a:r>
              <a:rPr lang="en-GB" sz="2100" b="1" i="0" u="none" strike="noStrike" dirty="0">
                <a:solidFill>
                  <a:srgbClr val="000000"/>
                </a:solidFill>
                <a:effectLst/>
              </a:rPr>
              <a:t> DEVELOPING TRUST IS THE MOST IMPORTANT COMPONENT OF KEEPING A TEAM FOCUSED ON THE THEREFORE CONSTANTLY WORK ON EARNING THE TRUST OF THE OTHER TEAM MEMBERS </a:t>
            </a:r>
            <a:r>
              <a:rPr lang="en-US" sz="21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ADAPT: </a:t>
            </a:r>
            <a:r>
              <a:rPr lang="en-GB" sz="1900" b="1" i="0" u="none" strike="noStrike" dirty="0">
                <a:solidFill>
                  <a:srgbClr val="000000"/>
                </a:solidFill>
                <a:effectLst/>
              </a:rPr>
              <a:t>SHOULD ADAPT TO THE STYLE OF THE MATURITY OF THE TEAM</a:t>
            </a:r>
            <a:r>
              <a:rPr lang="en-US" sz="1900" b="0" i="0" dirty="0">
                <a:solidFill>
                  <a:srgbClr val="000000"/>
                </a:solidFill>
                <a:effectLst/>
              </a:rPr>
              <a:t>​</a:t>
            </a:r>
          </a:p>
          <a:p>
            <a:endParaRPr lang="en-GB" dirty="0">
              <a:latin typeface="+mj-lt"/>
            </a:endParaRPr>
          </a:p>
        </p:txBody>
      </p:sp>
      <p:pic>
        <p:nvPicPr>
          <p:cNvPr id="4" name="Picture 2">
            <a:extLst>
              <a:ext uri="{FF2B5EF4-FFF2-40B4-BE49-F238E27FC236}">
                <a16:creationId xmlns:a16="http://schemas.microsoft.com/office/drawing/2014/main" id="{C339467B-E858-411C-96AD-335911CA62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4970" y="-58723"/>
            <a:ext cx="1807029"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46AF5461-600C-40A2-89A7-60EDC94A37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950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3A78-F7EC-4840-AB46-0B0B0E3C05A8}"/>
              </a:ext>
            </a:extLst>
          </p:cNvPr>
          <p:cNvSpPr>
            <a:spLocks noGrp="1"/>
          </p:cNvSpPr>
          <p:nvPr>
            <p:ph type="title"/>
          </p:nvPr>
        </p:nvSpPr>
        <p:spPr>
          <a:xfrm>
            <a:off x="838200" y="922788"/>
            <a:ext cx="10515600" cy="620785"/>
          </a:xfrm>
        </p:spPr>
        <p:txBody>
          <a:bodyPr>
            <a:normAutofit fontScale="90000"/>
          </a:bodyPr>
          <a:lstStyle/>
          <a:p>
            <a:pPr algn="l" rtl="0" fontAlgn="base"/>
            <a:br>
              <a:rPr lang="en-US" b="0" i="0" dirty="0">
                <a:solidFill>
                  <a:srgbClr val="000000"/>
                </a:solidFill>
                <a:effectLst/>
                <a:latin typeface="Arial" panose="020B0604020202020204" pitchFamily="34" charset="0"/>
              </a:rPr>
            </a:br>
            <a:r>
              <a:rPr lang="en-GB" b="0" i="0" dirty="0">
                <a:solidFill>
                  <a:srgbClr val="000000"/>
                </a:solidFill>
                <a:effectLst/>
                <a:latin typeface="Arial Rounded MT Bold" panose="020F0704030504030204" pitchFamily="34" charset="0"/>
              </a:rPr>
              <a:t>​</a:t>
            </a:r>
            <a:br>
              <a:rPr lang="en-US" b="0" i="0" dirty="0">
                <a:solidFill>
                  <a:srgbClr val="000000"/>
                </a:solidFill>
                <a:effectLst/>
                <a:latin typeface="Arial" panose="020B0604020202020204" pitchFamily="34" charset="0"/>
              </a:rPr>
            </a:br>
            <a:r>
              <a:rPr lang="en-GB" b="0" i="0" dirty="0">
                <a:solidFill>
                  <a:srgbClr val="000000"/>
                </a:solidFill>
                <a:effectLst/>
                <a:latin typeface="Arial Rounded MT Bold" panose="020F0704030504030204" pitchFamily="34" charset="0"/>
              </a:rPr>
              <a:t>​</a:t>
            </a:r>
            <a:r>
              <a:rPr lang="en-GB" sz="4900" b="1" i="0" u="sng" dirty="0">
                <a:solidFill>
                  <a:srgbClr val="000000"/>
                </a:solidFill>
                <a:effectLst/>
                <a:latin typeface="+mn-lt"/>
              </a:rPr>
              <a:t>SUCCESSFUL TEAM DEVELOPMENT CONT.</a:t>
            </a:r>
            <a:r>
              <a:rPr lang="en-US" sz="4900" b="1" i="0" dirty="0">
                <a:solidFill>
                  <a:srgbClr val="000000"/>
                </a:solidFill>
                <a:effectLst/>
                <a:latin typeface="+mn-lt"/>
              </a:rPr>
              <a:t>​</a:t>
            </a:r>
            <a:br>
              <a:rPr lang="en-US" sz="4900" b="1" i="0" dirty="0">
                <a:solidFill>
                  <a:srgbClr val="000000"/>
                </a:solidFill>
                <a:effectLst/>
                <a:latin typeface="+mn-lt"/>
              </a:rPr>
            </a:br>
            <a:r>
              <a:rPr lang="en-GB" b="0" i="0" dirty="0">
                <a:solidFill>
                  <a:srgbClr val="000000"/>
                </a:solidFill>
                <a:effectLst/>
                <a:latin typeface="Arial Rounded MT Bold" panose="020F0704030504030204" pitchFamily="34" charset="0"/>
              </a:rPr>
              <a:t>​</a:t>
            </a: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904CFD0-630E-41D9-B83F-C43CDB86CC8F}"/>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BELBIN ROLE : </a:t>
            </a:r>
            <a:r>
              <a:rPr lang="en-GB" sz="2100" b="0" i="0" u="none" strike="noStrike" dirty="0">
                <a:solidFill>
                  <a:srgbClr val="000000"/>
                </a:solidFill>
                <a:effectLst/>
              </a:rPr>
              <a:t>AS FAR AS POSSIBLE THE LEADER ENSURE THAT TEAM COVERS THE EIGHT BELBIN TEAM ROLES </a:t>
            </a:r>
            <a:r>
              <a:rPr lang="en-US" sz="21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CHANGE: </a:t>
            </a:r>
            <a:r>
              <a:rPr lang="en-GB" sz="2100" b="0" i="0" u="none" strike="noStrike" dirty="0">
                <a:solidFill>
                  <a:srgbClr val="000000"/>
                </a:solidFill>
                <a:effectLst/>
              </a:rPr>
              <a:t>BE PREPARED FOR THE WORST CASE SCENERIO OR THE SMALLEST EVENT THAT COULD REQUIRE A CHNGE OF PLAN </a:t>
            </a:r>
            <a:r>
              <a:rPr lang="en-US" sz="2100" b="0" i="0" dirty="0">
                <a:solidFill>
                  <a:srgbClr val="000000"/>
                </a:solidFill>
                <a:effectLst/>
              </a:rPr>
              <a:t>​</a:t>
            </a:r>
          </a:p>
          <a:p>
            <a:pPr marL="0" indent="0" algn="l" rtl="0" fontAlgn="base">
              <a:buNone/>
            </a:pPr>
            <a:r>
              <a:rPr lang="en-GB" sz="2100" b="0" i="0" dirty="0">
                <a:solidFill>
                  <a:srgbClr val="000000"/>
                </a:solidFill>
                <a:effectLst/>
              </a:rPr>
              <a:t>​</a:t>
            </a: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WHY TEAM:</a:t>
            </a:r>
            <a:r>
              <a:rPr lang="en-GB" sz="2100" b="0" i="0" u="none" strike="noStrike" dirty="0">
                <a:solidFill>
                  <a:srgbClr val="000000"/>
                </a:solidFill>
                <a:effectLst/>
              </a:rPr>
              <a:t> WE ENCOURAGE THE MIDWIFE TO TEAMWORK FOR THE FOLLOWING REASONS</a:t>
            </a:r>
            <a:r>
              <a:rPr lang="en-US" sz="21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LEARN : </a:t>
            </a:r>
            <a:r>
              <a:rPr lang="en-GB" sz="1900" b="0" i="0" u="none" strike="noStrike" dirty="0">
                <a:solidFill>
                  <a:srgbClr val="000000"/>
                </a:solidFill>
                <a:effectLst/>
              </a:rPr>
              <a:t>IT ENABLES PEOPLE TO LEARN FROM EACH OTHER </a:t>
            </a:r>
            <a:r>
              <a:rPr lang="en-US" sz="1900" b="0" i="0" dirty="0">
                <a:solidFill>
                  <a:srgbClr val="000000"/>
                </a:solidFill>
                <a:effectLst/>
              </a:rPr>
              <a:t>​</a:t>
            </a:r>
          </a:p>
          <a:p>
            <a:pPr algn="l" rtl="0" fontAlgn="base">
              <a:buFont typeface="Arial" panose="020B0604020202020204" pitchFamily="34" charset="0"/>
              <a:buChar char="•"/>
            </a:pPr>
            <a:endParaRPr lang="en-GB" sz="1900" b="0" i="0" dirty="0">
              <a:solidFill>
                <a:srgbClr val="000000"/>
              </a:solidFill>
              <a:effectLst/>
            </a:endParaRPr>
          </a:p>
          <a:p>
            <a:pPr algn="l" rtl="0" fontAlgn="base">
              <a:buFont typeface="Arial" panose="020B0604020202020204" pitchFamily="34" charset="0"/>
              <a:buChar char="•"/>
            </a:pPr>
            <a:r>
              <a:rPr lang="en-GB" sz="1900" b="0" i="0" u="none" strike="noStrike" dirty="0">
                <a:solidFill>
                  <a:srgbClr val="000000"/>
                </a:solidFill>
                <a:effectLst/>
              </a:rPr>
              <a:t>CREATIVITY: IT FOSTERS CREATIVITY</a:t>
            </a:r>
            <a:r>
              <a:rPr lang="en-US" sz="1900" b="0" i="0" dirty="0">
                <a:solidFill>
                  <a:srgbClr val="000000"/>
                </a:solidFill>
                <a:effectLst/>
              </a:rPr>
              <a:t>​</a:t>
            </a:r>
          </a:p>
          <a:p>
            <a:endParaRPr lang="en-GB" dirty="0"/>
          </a:p>
        </p:txBody>
      </p:sp>
      <p:pic>
        <p:nvPicPr>
          <p:cNvPr id="4" name="Picture 2">
            <a:extLst>
              <a:ext uri="{FF2B5EF4-FFF2-40B4-BE49-F238E27FC236}">
                <a16:creationId xmlns:a16="http://schemas.microsoft.com/office/drawing/2014/main" id="{686CE914-930E-4C9B-832A-622BF9B59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94628" y="-58723"/>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57D2B7C3-FF08-442A-971B-7549242C39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148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44C7-53C0-4D16-A64B-9F889F072E83}"/>
              </a:ext>
            </a:extLst>
          </p:cNvPr>
          <p:cNvSpPr>
            <a:spLocks noGrp="1"/>
          </p:cNvSpPr>
          <p:nvPr>
            <p:ph type="title"/>
          </p:nvPr>
        </p:nvSpPr>
        <p:spPr/>
        <p:txBody>
          <a:bodyPr/>
          <a:lstStyle/>
          <a:p>
            <a:r>
              <a:rPr lang="en-GB" b="1" i="0" u="sng" dirty="0">
                <a:solidFill>
                  <a:srgbClr val="000000"/>
                </a:solidFill>
                <a:effectLst/>
              </a:rPr>
              <a:t>SUCCESSFUL TEAM DEVELOPMENT CONT</a:t>
            </a:r>
            <a:r>
              <a:rPr lang="en-GB" b="0" i="0" u="none" strike="noStrike" dirty="0">
                <a:solidFill>
                  <a:srgbClr val="000000"/>
                </a:solidFill>
                <a:effectLst/>
              </a:rPr>
              <a:t>.</a:t>
            </a:r>
            <a:r>
              <a:rPr lang="en-GB" b="0" i="0" dirty="0">
                <a:solidFill>
                  <a:srgbClr val="000000"/>
                </a:solidFill>
                <a:effectLst/>
              </a:rPr>
              <a:t>​</a:t>
            </a:r>
            <a:endParaRPr lang="en-GB" dirty="0"/>
          </a:p>
        </p:txBody>
      </p:sp>
      <p:sp>
        <p:nvSpPr>
          <p:cNvPr id="3" name="Content Placeholder 2">
            <a:extLst>
              <a:ext uri="{FF2B5EF4-FFF2-40B4-BE49-F238E27FC236}">
                <a16:creationId xmlns:a16="http://schemas.microsoft.com/office/drawing/2014/main" id="{D792428A-C6E7-4F7D-88D8-076A51CBFB1D}"/>
              </a:ext>
            </a:extLst>
          </p:cNvPr>
          <p:cNvSpPr>
            <a:spLocks noGrp="1"/>
          </p:cNvSpPr>
          <p:nvPr>
            <p:ph idx="1"/>
          </p:nvPr>
        </p:nvSpPr>
        <p:spPr/>
        <p:txBody>
          <a:bodyPr/>
          <a:lstStyle/>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WHY SUCCESSFUL TEAM: </a:t>
            </a:r>
            <a:r>
              <a:rPr lang="en-GB" sz="1800" b="0" i="0" u="none" strike="noStrike" dirty="0">
                <a:solidFill>
                  <a:srgbClr val="000000"/>
                </a:solidFill>
                <a:effectLst/>
              </a:rPr>
              <a:t>WE ENCOURAGE THE MIDWIFE TO TEAMWORK FOR THE FOLLOWING REASONS</a:t>
            </a:r>
            <a:r>
              <a:rPr lang="en-US" sz="1800" b="0" i="0" dirty="0">
                <a:solidFill>
                  <a:srgbClr val="000000"/>
                </a:solidFill>
                <a:effectLst/>
              </a:rPr>
              <a:t>​</a:t>
            </a:r>
          </a:p>
          <a:p>
            <a:pPr algn="l" rtl="0" fontAlgn="base">
              <a:buFont typeface="Arial" panose="020B0604020202020204" pitchFamily="34" charset="0"/>
              <a:buChar char="•"/>
            </a:pP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LEARN : </a:t>
            </a:r>
            <a:r>
              <a:rPr lang="en-GB" sz="1800" b="0" i="0" u="none" strike="noStrike" dirty="0">
                <a:solidFill>
                  <a:srgbClr val="000000"/>
                </a:solidFill>
                <a:effectLst/>
              </a:rPr>
              <a:t>IT ENABLES PEOPLE TO LEARN FROM EACH OTHER </a:t>
            </a:r>
            <a:r>
              <a:rPr lang="en-US" sz="1800" b="0" i="0" dirty="0">
                <a:solidFill>
                  <a:srgbClr val="000000"/>
                </a:solidFill>
                <a:effectLst/>
              </a:rPr>
              <a:t>​</a:t>
            </a:r>
          </a:p>
          <a:p>
            <a:pPr algn="l" rtl="0" fontAlgn="base">
              <a:buFont typeface="Arial" panose="020B0604020202020204" pitchFamily="34" charset="0"/>
              <a:buChar char="•"/>
            </a:pP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CREATIVITY: </a:t>
            </a:r>
            <a:r>
              <a:rPr lang="en-GB" sz="1800" b="0" i="0" u="none" strike="noStrike" dirty="0">
                <a:solidFill>
                  <a:srgbClr val="000000"/>
                </a:solidFill>
                <a:effectLst/>
              </a:rPr>
              <a:t>IT FOSTERS CREATIVITY</a:t>
            </a:r>
            <a:r>
              <a:rPr lang="en-US" sz="1800" b="0" i="0" dirty="0">
                <a:solidFill>
                  <a:srgbClr val="000000"/>
                </a:solidFill>
                <a:effectLst/>
              </a:rPr>
              <a:t>​</a:t>
            </a:r>
          </a:p>
          <a:p>
            <a:endParaRPr lang="en-GB" dirty="0"/>
          </a:p>
        </p:txBody>
      </p:sp>
      <p:pic>
        <p:nvPicPr>
          <p:cNvPr id="4" name="Picture 2">
            <a:extLst>
              <a:ext uri="{FF2B5EF4-FFF2-40B4-BE49-F238E27FC236}">
                <a16:creationId xmlns:a16="http://schemas.microsoft.com/office/drawing/2014/main" id="{6B02571E-4BA4-4CA9-9FFD-3E0AF60E53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F5581735-B067-408D-8DEA-78E43D9F04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365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21B83-DEE9-4B1F-8A09-0798321C4E20}"/>
              </a:ext>
            </a:extLst>
          </p:cNvPr>
          <p:cNvSpPr>
            <a:spLocks noGrp="1"/>
          </p:cNvSpPr>
          <p:nvPr>
            <p:ph type="title"/>
          </p:nvPr>
        </p:nvSpPr>
        <p:spPr/>
        <p:txBody>
          <a:bodyPr/>
          <a:lstStyle/>
          <a:p>
            <a:r>
              <a:rPr lang="en-GB" b="1" i="0" u="sng" dirty="0">
                <a:solidFill>
                  <a:srgbClr val="000000"/>
                </a:solidFill>
                <a:effectLst/>
              </a:rPr>
              <a:t>SUCCESSFUL TEAM DEVELOPMENT CONT</a:t>
            </a:r>
            <a:r>
              <a:rPr lang="en-GB" b="0" i="0" u="none" strike="noStrike" dirty="0">
                <a:solidFill>
                  <a:srgbClr val="000000"/>
                </a:solidFill>
                <a:effectLst/>
              </a:rPr>
              <a:t>.</a:t>
            </a:r>
            <a:r>
              <a:rPr lang="en-GB" b="0" i="0" dirty="0">
                <a:solidFill>
                  <a:srgbClr val="000000"/>
                </a:solidFill>
                <a:effectLst/>
              </a:rPr>
              <a:t>​</a:t>
            </a:r>
            <a:endParaRPr lang="en-GB" dirty="0"/>
          </a:p>
        </p:txBody>
      </p:sp>
      <p:sp>
        <p:nvSpPr>
          <p:cNvPr id="3" name="Content Placeholder 2">
            <a:extLst>
              <a:ext uri="{FF2B5EF4-FFF2-40B4-BE49-F238E27FC236}">
                <a16:creationId xmlns:a16="http://schemas.microsoft.com/office/drawing/2014/main" id="{FBAB89DD-766C-4390-9662-CEE3418BE0C2}"/>
              </a:ext>
            </a:extLst>
          </p:cNvPr>
          <p:cNvSpPr>
            <a:spLocks noGrp="1"/>
          </p:cNvSpPr>
          <p:nvPr>
            <p:ph idx="1"/>
          </p:nvPr>
        </p:nvSpPr>
        <p:spPr/>
        <p:txBody>
          <a:bodyPr/>
          <a:lstStyle/>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1" i="0" u="none" strike="noStrike" dirty="0">
                <a:solidFill>
                  <a:srgbClr val="000000"/>
                </a:solidFill>
                <a:effectLst/>
                <a:latin typeface="Arial Rounded MT Bold" panose="020F0704030504030204" pitchFamily="34" charset="0"/>
              </a:rPr>
              <a:t>SHARED KNOWLEDGE: </a:t>
            </a:r>
            <a:r>
              <a:rPr lang="en-US" b="0" i="0" dirty="0">
                <a:solidFill>
                  <a:srgbClr val="000000"/>
                </a:solidFill>
                <a:effectLst/>
                <a:latin typeface="Arial Rounded MT Bold" panose="020F0704030504030204" pitchFamily="34" charset="0"/>
              </a:rPr>
              <a:t>​</a:t>
            </a:r>
            <a:r>
              <a:rPr lang="en-GB" sz="1800" b="1" i="0" u="none" strike="noStrike" dirty="0">
                <a:solidFill>
                  <a:srgbClr val="000000"/>
                </a:solidFill>
                <a:effectLst/>
              </a:rPr>
              <a:t>IT MAXIMISES SHARED KNOWLEDGE AND EXPAND NEW SKILLS </a:t>
            </a:r>
            <a:r>
              <a:rPr lang="en-GB" sz="1800" b="0" i="0" dirty="0">
                <a:solidFill>
                  <a:srgbClr val="000000"/>
                </a:solidFill>
                <a:effectLst/>
              </a:rPr>
              <a:t>​</a:t>
            </a: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ENTHUSIASM: </a:t>
            </a:r>
            <a:r>
              <a:rPr lang="en-GB" sz="1800" b="1" i="0" u="none" strike="noStrike" dirty="0">
                <a:solidFill>
                  <a:srgbClr val="000000"/>
                </a:solidFill>
                <a:effectLst/>
              </a:rPr>
              <a:t>IT CREATES ENTHUSIASM FOR LEARNING THA</a:t>
            </a:r>
            <a:endParaRPr lang="en-US" sz="1800" b="0" i="0" dirty="0">
              <a:solidFill>
                <a:srgbClr val="000000"/>
              </a:solidFill>
              <a:effectLst/>
            </a:endParaRPr>
          </a:p>
          <a:p>
            <a:endParaRPr lang="en-GB" dirty="0"/>
          </a:p>
        </p:txBody>
      </p:sp>
      <p:pic>
        <p:nvPicPr>
          <p:cNvPr id="4" name="Picture 2">
            <a:extLst>
              <a:ext uri="{FF2B5EF4-FFF2-40B4-BE49-F238E27FC236}">
                <a16:creationId xmlns:a16="http://schemas.microsoft.com/office/drawing/2014/main" id="{5801B224-8644-4479-B1F5-91DE5B1FDD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8C3AF571-D83C-4DAE-BB87-3C0539FE0B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578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5E401-BD4A-46F0-97B8-48F89CE3EC05}"/>
              </a:ext>
            </a:extLst>
          </p:cNvPr>
          <p:cNvSpPr>
            <a:spLocks noGrp="1"/>
          </p:cNvSpPr>
          <p:nvPr>
            <p:ph type="title"/>
          </p:nvPr>
        </p:nvSpPr>
        <p:spPr/>
        <p:txBody>
          <a:bodyPr/>
          <a:lstStyle/>
          <a:p>
            <a:pPr algn="ctr"/>
            <a:r>
              <a:rPr lang="en-GB" b="1" dirty="0"/>
              <a:t>Conclusion</a:t>
            </a:r>
          </a:p>
        </p:txBody>
      </p:sp>
      <p:sp>
        <p:nvSpPr>
          <p:cNvPr id="3" name="Content Placeholder 2">
            <a:extLst>
              <a:ext uri="{FF2B5EF4-FFF2-40B4-BE49-F238E27FC236}">
                <a16:creationId xmlns:a16="http://schemas.microsoft.com/office/drawing/2014/main" id="{711E5E3F-2DC6-4FF8-9ABE-6CC045DD7605}"/>
              </a:ext>
            </a:extLst>
          </p:cNvPr>
          <p:cNvSpPr>
            <a:spLocks noGrp="1"/>
          </p:cNvSpPr>
          <p:nvPr>
            <p:ph idx="1"/>
          </p:nvPr>
        </p:nvSpPr>
        <p:spPr/>
        <p:txBody>
          <a:bodyPr/>
          <a:lstStyle/>
          <a:p>
            <a:r>
              <a:rPr lang="en-GB" dirty="0"/>
              <a:t> Working in a team can be difficult when members are not working as part of a team, you can have dispute or conflict between any group of people with different points of views, interest, needs and values. conflicts can be both productive and non productive.by following the Belbin theory using each member to achieve set targets and eliminate time wastage. The Belbin theory has proven effective and can be applied to both work and private life.</a:t>
            </a:r>
          </a:p>
        </p:txBody>
      </p:sp>
      <p:pic>
        <p:nvPicPr>
          <p:cNvPr id="4" name="Picture 2">
            <a:extLst>
              <a:ext uri="{FF2B5EF4-FFF2-40B4-BE49-F238E27FC236}">
                <a16:creationId xmlns:a16="http://schemas.microsoft.com/office/drawing/2014/main" id="{53E96461-637D-4D36-972C-2CA8A9B38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C8B71B13-5DB8-4FF9-A081-0F3180E572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8897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EE9D-14E6-46FE-A501-118DE60D5E9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EC5833E-812F-441E-BE74-3E50F2B55827}"/>
              </a:ext>
            </a:extLst>
          </p:cNvPr>
          <p:cNvSpPr>
            <a:spLocks noGrp="1"/>
          </p:cNvSpPr>
          <p:nvPr>
            <p:ph idx="1"/>
          </p:nvPr>
        </p:nvSpPr>
        <p:spPr/>
        <p:txBody>
          <a:bodyPr>
            <a:normAutofit/>
          </a:bodyPr>
          <a:lstStyle/>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ACKNOWLEDGEMENT: BENEFITS OF TEAMWORK, STAGES OF TEAMWORK, TEAM ROLES, MANAGING CONFLICT AND SUCCESSFUL TEAM DEVELOPMNT</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APPRECIATION: TIME AND ATTENTION</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000000"/>
                </a:solidFill>
                <a:effectLst/>
                <a:latin typeface="Arial Rounded MT Bold" panose="020F0704030504030204" pitchFamily="34" charset="0"/>
              </a:rPr>
              <a:t>RECOMMMENDATION: INSPIRED TO</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endParaRPr lang="en-GB"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87AFE293-CF4D-458C-916D-5C7F446764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2D839C2-FE63-4DFB-857A-82C97D1CD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3535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07243-F8A2-42D4-93B8-78CA2018CE20}"/>
              </a:ext>
            </a:extLst>
          </p:cNvPr>
          <p:cNvSpPr>
            <a:spLocks noGrp="1"/>
          </p:cNvSpPr>
          <p:nvPr>
            <p:ph type="title"/>
          </p:nvPr>
        </p:nvSpPr>
        <p:spPr/>
        <p:txBody>
          <a:bodyPr/>
          <a:lstStyle/>
          <a:p>
            <a:pPr algn="ctr"/>
            <a:r>
              <a:rPr lang="en-US" b="1" i="0" u="none" strike="noStrike" dirty="0">
                <a:solidFill>
                  <a:srgbClr val="000000"/>
                </a:solidFill>
                <a:effectLst/>
                <a:latin typeface="Calibri Light" panose="020F0302020204030204" pitchFamily="34" charset="0"/>
              </a:rPr>
              <a:t>Benefits reference</a:t>
            </a:r>
            <a:r>
              <a:rPr lang="en-US" b="1" i="0" dirty="0">
                <a:solidFill>
                  <a:srgbClr val="000000"/>
                </a:solidFill>
                <a:effectLst/>
                <a:latin typeface="Calibri Light" panose="020F0302020204030204" pitchFamily="34" charset="0"/>
              </a:rPr>
              <a:t>​s</a:t>
            </a:r>
            <a:endParaRPr lang="en-GB" b="1" dirty="0"/>
          </a:p>
        </p:txBody>
      </p:sp>
      <p:sp>
        <p:nvSpPr>
          <p:cNvPr id="3" name="Content Placeholder 2">
            <a:extLst>
              <a:ext uri="{FF2B5EF4-FFF2-40B4-BE49-F238E27FC236}">
                <a16:creationId xmlns:a16="http://schemas.microsoft.com/office/drawing/2014/main" id="{34E9FF63-0822-4D2E-82CD-E4295AC08AA0}"/>
              </a:ext>
            </a:extLst>
          </p:cNvPr>
          <p:cNvSpPr>
            <a:spLocks noGrp="1"/>
          </p:cNvSpPr>
          <p:nvPr>
            <p:ph idx="1"/>
          </p:nvPr>
        </p:nvSpPr>
        <p:spPr/>
        <p:txBody>
          <a:bodyPr>
            <a:normAutofit lnSpcReduction="10000"/>
          </a:bodyPr>
          <a:lstStyle/>
          <a:p>
            <a:pPr algn="l" rtl="0" fontAlgn="base">
              <a:buFont typeface="Arial" panose="020B0604020202020204" pitchFamily="34" charset="0"/>
              <a:buChar char="•"/>
            </a:pPr>
            <a:r>
              <a:rPr lang="en-US" b="0" i="0" u="sng" strike="noStrike" dirty="0">
                <a:solidFill>
                  <a:srgbClr val="0563C1"/>
                </a:solidFill>
                <a:effectLst/>
                <a:latin typeface="Calibri" panose="020F0502020204030204" pitchFamily="34" charset="0"/>
                <a:hlinkClick r:id="rId2"/>
              </a:rPr>
              <a:t>https://www.rochesterregional.org/services/womens-health/midwifery/benefits-of-midwifery</a:t>
            </a:r>
            <a:r>
              <a:rPr lang="en-US" b="0" i="0" u="none" strike="noStrike" dirty="0">
                <a:solidFill>
                  <a:srgbClr val="000000"/>
                </a:solidFill>
                <a:effectLst/>
                <a:latin typeface="Calibri" panose="020F0502020204030204" pitchFamily="34" charset="0"/>
              </a:rPr>
              <a:t> (Accessed on 12-04-2021)</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sng" strike="noStrike" dirty="0">
                <a:solidFill>
                  <a:srgbClr val="0563C1"/>
                </a:solidFill>
                <a:effectLst/>
                <a:latin typeface="Calibri" panose="020F0502020204030204" pitchFamily="34" charset="0"/>
                <a:hlinkClick r:id="rId3"/>
              </a:rPr>
              <a:t>https://onlinelibrary.wiley.com/doi/abs/10.1111/j.1552-6909.2008.00256.x</a:t>
            </a:r>
            <a:r>
              <a:rPr lang="en-US" b="0" i="0" u="none" strike="noStrike" dirty="0">
                <a:solidFill>
                  <a:srgbClr val="000000"/>
                </a:solidFill>
                <a:effectLst/>
                <a:latin typeface="Calibri" panose="020F0502020204030204" pitchFamily="34" charset="0"/>
              </a:rPr>
              <a:t> (Accessed on 12-04-2020)</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sng" strike="noStrike" dirty="0">
                <a:solidFill>
                  <a:srgbClr val="0563C1"/>
                </a:solidFill>
                <a:effectLst/>
                <a:latin typeface="Calibri" panose="020F0502020204030204" pitchFamily="34" charset="0"/>
                <a:hlinkClick r:id="rId4"/>
              </a:rPr>
              <a:t>https://www.healthywa.wa.gov.au/Articles/J_M/Midwifery-Group-Practice</a:t>
            </a:r>
            <a:r>
              <a:rPr lang="en-US" b="0" i="0" u="none" strike="noStrike" dirty="0">
                <a:solidFill>
                  <a:srgbClr val="000000"/>
                </a:solidFill>
                <a:effectLst/>
                <a:latin typeface="Calibri" panose="020F0502020204030204" pitchFamily="34" charset="0"/>
              </a:rPr>
              <a:t> (Accessed on 12-04-2020)</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sng" strike="noStrike" dirty="0">
                <a:solidFill>
                  <a:srgbClr val="0563C1"/>
                </a:solidFill>
                <a:effectLst/>
                <a:latin typeface="Calibri" panose="020F0502020204030204" pitchFamily="34" charset="0"/>
                <a:hlinkClick r:id="rId5"/>
              </a:rPr>
              <a:t>https://www.boldsky.com/pregnancy-parenting/basics/who-is-a-midwife-and-benefits-of-having-a-midwife/articlecontent-pf223267-134350.html</a:t>
            </a:r>
            <a:r>
              <a:rPr lang="en-US" b="0" i="0" u="none" strike="noStrike" dirty="0">
                <a:solidFill>
                  <a:srgbClr val="000000"/>
                </a:solidFill>
                <a:effectLst/>
                <a:latin typeface="Calibri" panose="020F0502020204030204" pitchFamily="34" charset="0"/>
              </a:rPr>
              <a:t> (Accessed on 12-04-2021)</a:t>
            </a: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E1B9F8F7-5282-4906-ABD6-D711743814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1D236A00-EF31-4DE6-A477-537B989D19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1682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E58E4-7ABE-493A-A21B-986982ABE6FF}"/>
              </a:ext>
            </a:extLst>
          </p:cNvPr>
          <p:cNvSpPr>
            <a:spLocks noGrp="1"/>
          </p:cNvSpPr>
          <p:nvPr>
            <p:ph type="title"/>
          </p:nvPr>
        </p:nvSpPr>
        <p:spPr>
          <a:xfrm>
            <a:off x="838200" y="392593"/>
            <a:ext cx="10515600" cy="1325563"/>
          </a:xfrm>
        </p:spPr>
        <p:txBody>
          <a:bodyPr/>
          <a:lstStyle/>
          <a:p>
            <a:pPr algn="ctr"/>
            <a:r>
              <a:rPr lang="en-GB" b="1" i="0" dirty="0">
                <a:solidFill>
                  <a:srgbClr val="000000"/>
                </a:solidFill>
                <a:effectLst/>
                <a:latin typeface="Calibri Light" panose="020F0302020204030204" pitchFamily="34" charset="0"/>
              </a:rPr>
              <a:t>Team Roles References </a:t>
            </a:r>
            <a:endParaRPr lang="en-GB" dirty="0"/>
          </a:p>
        </p:txBody>
      </p:sp>
      <p:sp>
        <p:nvSpPr>
          <p:cNvPr id="3" name="Content Placeholder 2">
            <a:extLst>
              <a:ext uri="{FF2B5EF4-FFF2-40B4-BE49-F238E27FC236}">
                <a16:creationId xmlns:a16="http://schemas.microsoft.com/office/drawing/2014/main" id="{1B02A22A-242E-4365-910F-B1389699824F}"/>
              </a:ext>
            </a:extLst>
          </p:cNvPr>
          <p:cNvSpPr>
            <a:spLocks noGrp="1"/>
          </p:cNvSpPr>
          <p:nvPr>
            <p:ph idx="1"/>
          </p:nvPr>
        </p:nvSpPr>
        <p:spPr>
          <a:xfrm>
            <a:off x="838200" y="1610688"/>
            <a:ext cx="10515600" cy="5047564"/>
          </a:xfrm>
        </p:spPr>
        <p:txBody>
          <a:bodyPr>
            <a:normAutofit fontScale="70000" lnSpcReduction="20000"/>
          </a:bodyPr>
          <a:lstStyle/>
          <a:p>
            <a:pPr algn="l" rtl="0" fontAlgn="base">
              <a:buFont typeface="Arial" panose="020B0604020202020204" pitchFamily="34" charset="0"/>
              <a:buChar char="•"/>
            </a:pPr>
            <a:endParaRPr lang="en-US"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US" b="0" i="0" dirty="0">
                <a:solidFill>
                  <a:srgbClr val="000000"/>
                </a:solidFill>
                <a:effectLst/>
                <a:latin typeface="Calibri" panose="020F0502020204030204" pitchFamily="34" charset="0"/>
              </a:rPr>
              <a:t>Belbin.com(2020).</a:t>
            </a:r>
            <a:r>
              <a:rPr lang="en-US" b="0" i="0" dirty="0">
                <a:solidFill>
                  <a:srgbClr val="000000"/>
                </a:solidFill>
                <a:effectLst/>
                <a:latin typeface="Eras Medium ITC" panose="020B0602030504020804" pitchFamily="34" charset="0"/>
              </a:rPr>
              <a:t>Belbin Team Roles . </a:t>
            </a:r>
            <a:r>
              <a:rPr lang="en-US" dirty="0">
                <a:solidFill>
                  <a:srgbClr val="000000"/>
                </a:solidFill>
                <a:latin typeface="Arial" panose="020B0604020202020204" pitchFamily="34" charset="0"/>
                <a:cs typeface="Arial" panose="020B0604020202020204" pitchFamily="34" charset="0"/>
              </a:rPr>
              <a:t>Available at </a:t>
            </a:r>
            <a:r>
              <a:rPr lang="en-US" dirty="0">
                <a:solidFill>
                  <a:srgbClr val="000000"/>
                </a:solidFill>
                <a:latin typeface="Arial" panose="020B0604020202020204" pitchFamily="34" charset="0"/>
                <a:cs typeface="Arial" panose="020B0604020202020204" pitchFamily="34" charset="0"/>
                <a:hlinkClick r:id="rId2"/>
              </a:rPr>
              <a:t>https://www.Belbin.com/about/Belbin-team-roles</a:t>
            </a:r>
            <a:r>
              <a:rPr lang="en-US" dirty="0">
                <a:solidFill>
                  <a:srgbClr val="000000"/>
                </a:solidFill>
                <a:latin typeface="Arial" panose="020B0604020202020204" pitchFamily="34" charset="0"/>
                <a:cs typeface="Arial" panose="020B0604020202020204" pitchFamily="34" charset="0"/>
              </a:rPr>
              <a:t> [ Access on 08/04/2021]</a:t>
            </a:r>
          </a:p>
          <a:p>
            <a:pPr algn="l" rtl="0" fontAlgn="base">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fontAlgn="base"/>
            <a:r>
              <a:rPr lang="en-GB" sz="2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Belbin, R.M., 2004. </a:t>
            </a:r>
            <a:r>
              <a:rPr lang="en-GB" sz="2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Management teams: why they succeed or fail</a:t>
            </a:r>
            <a:r>
              <a:rPr lang="en-GB" sz="2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2nd ed., Oxford: Elsevier Butterworth-Heinemann.</a:t>
            </a:r>
          </a:p>
          <a:p>
            <a:pPr fontAlgn="base"/>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l" rtl="0" fontAlgn="base">
              <a:buFont typeface="Arial" panose="020B0604020202020204" pitchFamily="34" charset="0"/>
              <a:buChar char="•"/>
            </a:pPr>
            <a:r>
              <a:rPr lang="en-US" b="0" i="0" dirty="0">
                <a:solidFill>
                  <a:srgbClr val="000000"/>
                </a:solidFill>
                <a:effectLst/>
                <a:latin typeface="Arial" panose="020B0604020202020204" pitchFamily="34" charset="0"/>
              </a:rPr>
              <a:t>Developer Experience(2020).Practice Team Roles Definition. Available at</a:t>
            </a:r>
          </a:p>
          <a:p>
            <a:pPr marL="0" indent="0" algn="l" rtl="0" fontAlgn="base">
              <a:buNone/>
            </a:pPr>
            <a:r>
              <a:rPr lang="en-US" b="0" i="0" dirty="0">
                <a:solidFill>
                  <a:srgbClr val="000000"/>
                </a:solidFill>
                <a:effectLst/>
                <a:latin typeface="Arial" panose="020B0604020202020204" pitchFamily="34" charset="0"/>
              </a:rPr>
              <a:t>   https://developerexperience.io/practices/team-roles-definition</a:t>
            </a:r>
            <a:r>
              <a:rPr lang="en-US" b="0" i="0" dirty="0">
                <a:solidFill>
                  <a:srgbClr val="000000"/>
                </a:solidFill>
                <a:effectLst/>
                <a:latin typeface="Calibri" panose="020F0502020204030204" pitchFamily="34" charset="0"/>
              </a:rPr>
              <a:t>​.[Accessed 05/04/2021]</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endParaRPr lang="en-US" b="0" i="0" dirty="0">
              <a:solidFill>
                <a:srgbClr val="000000"/>
              </a:solidFill>
              <a:effectLst/>
              <a:latin typeface="Eras Medium ITC" panose="020B06020305040208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Mind Tools .com( 2006)Belbin Team Roles. Available at </a:t>
            </a:r>
            <a:r>
              <a:rPr lang="en-US" dirty="0">
                <a:solidFill>
                  <a:srgbClr val="000000"/>
                </a:solidFill>
                <a:latin typeface="Calibri" panose="020F0502020204030204" pitchFamily="34" charset="0"/>
              </a:rPr>
              <a:t>https://www.mindtools.com/pages/article/newLDR_83.htm [Accessed</a:t>
            </a:r>
            <a:r>
              <a:rPr lang="en-US" b="0" i="0" u="none" strike="noStrike" dirty="0">
                <a:solidFill>
                  <a:srgbClr val="000000"/>
                </a:solidFill>
                <a:effectLst/>
                <a:latin typeface="Calibri" panose="020F0502020204030204" pitchFamily="34" charset="0"/>
              </a:rPr>
              <a:t> on 18/04/2021]</a:t>
            </a:r>
          </a:p>
          <a:p>
            <a:pPr algn="l" rtl="0" fontAlgn="base">
              <a:buFont typeface="Arial" panose="020B0604020202020204" pitchFamily="34" charset="0"/>
              <a:buChar char="•"/>
            </a:pPr>
            <a:endParaRPr lang="en-US"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Van Vliet, V. (2012). </a:t>
            </a:r>
            <a:r>
              <a:rPr lang="en-US" b="0" i="1" u="none" strike="noStrike" dirty="0">
                <a:solidFill>
                  <a:srgbClr val="000000"/>
                </a:solidFill>
                <a:effectLst/>
                <a:latin typeface="Calibri" panose="020F0502020204030204" pitchFamily="34" charset="0"/>
              </a:rPr>
              <a:t>Meredith Belbin</a:t>
            </a:r>
            <a:r>
              <a:rPr lang="en-US" b="0" i="0" u="none" strike="noStrike" dirty="0">
                <a:solidFill>
                  <a:srgbClr val="000000"/>
                </a:solidFill>
                <a:effectLst/>
                <a:latin typeface="Calibri" panose="020F0502020204030204" pitchFamily="34" charset="0"/>
              </a:rPr>
              <a:t>. Tools Hero: Available at https://www.toolshero.com/toolsheroes/meredith-belbin/</a:t>
            </a:r>
            <a:r>
              <a:rPr lang="en-US" b="0" i="1" u="none" strike="noStrike" dirty="0">
                <a:solidFill>
                  <a:srgbClr val="000000"/>
                </a:solidFill>
                <a:effectLst/>
                <a:latin typeface="Calibri" panose="020F0502020204030204" pitchFamily="34" charset="0"/>
              </a:rPr>
              <a:t>Organizational Psychology,66(3),pp.245</a:t>
            </a:r>
            <a:r>
              <a:rPr lang="en-US" b="0" i="0" dirty="0">
                <a:solidFill>
                  <a:srgbClr val="000000"/>
                </a:solidFill>
                <a:effectLst/>
                <a:latin typeface="Calibri" panose="020F0502020204030204" pitchFamily="34" charset="0"/>
              </a:rPr>
              <a:t>​</a:t>
            </a:r>
            <a:r>
              <a:rPr lang="en-US" b="0" i="0" u="none" strike="noStrike" dirty="0">
                <a:solidFill>
                  <a:srgbClr val="000000"/>
                </a:solidFill>
                <a:effectLst/>
                <a:latin typeface="Calibri" panose="020F0502020204030204" pitchFamily="34" charset="0"/>
              </a:rPr>
              <a:t> [Accessed on </a:t>
            </a:r>
            <a:r>
              <a:rPr lang="en-US" dirty="0">
                <a:solidFill>
                  <a:srgbClr val="000000"/>
                </a:solidFill>
                <a:latin typeface="Calibri" panose="020F0502020204030204" pitchFamily="34" charset="0"/>
              </a:rPr>
              <a:t>4 April 2021</a:t>
            </a:r>
            <a:r>
              <a:rPr lang="en-US" b="0" i="0" u="none" strike="noStrike" dirty="0">
                <a:solidFill>
                  <a:srgbClr val="000000"/>
                </a:solidFill>
                <a:effectLst/>
                <a:latin typeface="Calibri" panose="020F0502020204030204" pitchFamily="34" charset="0"/>
              </a:rPr>
              <a:t>] </a:t>
            </a:r>
          </a:p>
          <a:p>
            <a:pPr algn="l" rtl="0" fontAlgn="base">
              <a:buFont typeface="Arial" panose="020B0604020202020204" pitchFamily="34" charset="0"/>
              <a:buChar char="•"/>
            </a:pPr>
            <a:endParaRPr lang="en-US"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endParaRPr lang="en-US"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endParaRPr lang="en-US" b="0" i="0" dirty="0">
              <a:solidFill>
                <a:srgbClr val="000000"/>
              </a:solidFill>
              <a:effectLst/>
              <a:latin typeface="Eras Medium ITC" panose="020B0602030504020804" pitchFamily="34" charset="0"/>
            </a:endParaRPr>
          </a:p>
          <a:p>
            <a:pPr marL="0" indent="0" algn="l" rtl="0" fontAlgn="base">
              <a:buNone/>
            </a:pPr>
            <a:endParaRPr lang="en-US" b="0" i="0" dirty="0">
              <a:solidFill>
                <a:srgbClr val="000000"/>
              </a:solidFill>
              <a:effectLst/>
              <a:latin typeface="Arial" panose="020B0604020202020204" pitchFamily="34" charset="0"/>
            </a:endParaRPr>
          </a:p>
          <a:p>
            <a:endParaRPr lang="en-GB" dirty="0"/>
          </a:p>
        </p:txBody>
      </p:sp>
      <p:pic>
        <p:nvPicPr>
          <p:cNvPr id="4" name="Picture 2">
            <a:extLst>
              <a:ext uri="{FF2B5EF4-FFF2-40B4-BE49-F238E27FC236}">
                <a16:creationId xmlns:a16="http://schemas.microsoft.com/office/drawing/2014/main" id="{8386B0BE-3C40-469C-B5E9-C86E6B9FA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F440A761-2106-4A10-A709-AA196D1F4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899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2C6BC-EBF3-4EFD-8E2D-79A86D40B5CE}"/>
              </a:ext>
            </a:extLst>
          </p:cNvPr>
          <p:cNvSpPr>
            <a:spLocks noGrp="1"/>
          </p:cNvSpPr>
          <p:nvPr>
            <p:ph type="title"/>
          </p:nvPr>
        </p:nvSpPr>
        <p:spPr/>
        <p:txBody>
          <a:bodyPr/>
          <a:lstStyle/>
          <a:p>
            <a:r>
              <a:rPr lang="en-US" b="1" i="0" u="none" strike="noStrike" dirty="0">
                <a:solidFill>
                  <a:srgbClr val="000000"/>
                </a:solidFill>
                <a:effectLst/>
                <a:latin typeface="Calibri Light" panose="020F0302020204030204" pitchFamily="34" charset="0"/>
              </a:rPr>
              <a:t>Managing Conflict – References</a:t>
            </a:r>
            <a:r>
              <a:rPr lang="en-US" b="1" i="0" dirty="0">
                <a:solidFill>
                  <a:srgbClr val="000000"/>
                </a:solidFill>
                <a:effectLst/>
                <a:latin typeface="Calibri Light" panose="020F0302020204030204" pitchFamily="34" charset="0"/>
              </a:rPr>
              <a:t>​</a:t>
            </a:r>
            <a:endParaRPr lang="en-GB" b="1" dirty="0"/>
          </a:p>
        </p:txBody>
      </p:sp>
      <p:sp>
        <p:nvSpPr>
          <p:cNvPr id="3" name="Content Placeholder 2">
            <a:extLst>
              <a:ext uri="{FF2B5EF4-FFF2-40B4-BE49-F238E27FC236}">
                <a16:creationId xmlns:a16="http://schemas.microsoft.com/office/drawing/2014/main" id="{B115B55D-D0FF-4F14-AFE2-51FE3CF55C71}"/>
              </a:ext>
            </a:extLst>
          </p:cNvPr>
          <p:cNvSpPr>
            <a:spLocks noGrp="1"/>
          </p:cNvSpPr>
          <p:nvPr>
            <p:ph idx="1"/>
          </p:nvPr>
        </p:nvSpPr>
        <p:spPr/>
        <p:txBody>
          <a:bodyPr/>
          <a:lstStyle/>
          <a:p>
            <a:pPr algn="l" rtl="0" fontAlgn="base"/>
            <a:r>
              <a:rPr lang="en-US" b="0" i="0" u="sng" strike="noStrike" dirty="0">
                <a:solidFill>
                  <a:srgbClr val="0563C1"/>
                </a:solidFill>
                <a:effectLst/>
                <a:latin typeface="Calibri" panose="020F0502020204030204" pitchFamily="34" charset="0"/>
                <a:hlinkClick r:id="rId2"/>
              </a:rPr>
              <a:t>Nursing Conflict Resolution (slideshare.net)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0" i="0" u="sng" strike="noStrike" dirty="0">
                <a:solidFill>
                  <a:srgbClr val="0563C1"/>
                </a:solidFill>
                <a:effectLst/>
                <a:latin typeface="Calibri" panose="020F0502020204030204" pitchFamily="34" charset="0"/>
                <a:hlinkClick r:id="rId3"/>
              </a:rPr>
              <a:t>5 Conflict Management Styles at a Glance (sourcesofinsight.com)</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r>
              <a:rPr lang="en-GB" b="0" i="0" u="sng" strike="noStrike" dirty="0">
                <a:solidFill>
                  <a:srgbClr val="0563C1"/>
                </a:solidFill>
                <a:effectLst/>
                <a:latin typeface="Calibri" panose="020F0502020204030204" pitchFamily="34" charset="0"/>
                <a:hlinkClick r:id="rId4"/>
              </a:rPr>
              <a:t>The_Mental_Health_and_Wellbeing_of_Nurses_and_Midwives_in_the_United_Kingdom.pdf (som.org.uk)</a:t>
            </a:r>
            <a:r>
              <a:rPr lang="en-GB" b="0" i="0" dirty="0">
                <a:solidFill>
                  <a:srgbClr val="000000"/>
                </a:solidFill>
                <a:effectLst/>
                <a:latin typeface="Calibri" panose="020F0502020204030204" pitchFamily="34" charset="0"/>
              </a:rPr>
              <a:t>​</a:t>
            </a:r>
          </a:p>
          <a:p>
            <a:r>
              <a:rPr lang="en-GB" b="0" i="0" u="sng" strike="noStrike" dirty="0">
                <a:solidFill>
                  <a:srgbClr val="0563C1"/>
                </a:solidFill>
                <a:effectLst/>
                <a:latin typeface="Calibri" panose="020F0502020204030204" pitchFamily="34" charset="0"/>
                <a:hlinkClick r:id="rId5"/>
              </a:rPr>
              <a:t>The Thomas-Kilmann Conflict Modes Instrument (slideshare.net)</a:t>
            </a:r>
            <a:r>
              <a:rPr lang="en-GB" b="0" i="0" dirty="0">
                <a:solidFill>
                  <a:srgbClr val="000000"/>
                </a:solidFill>
                <a:effectLst/>
                <a:latin typeface="Calibri" panose="020F0502020204030204" pitchFamily="34" charset="0"/>
              </a:rPr>
              <a:t>​</a:t>
            </a:r>
          </a:p>
          <a:p>
            <a:r>
              <a:rPr lang="en-US" b="0" i="0" u="sng" strike="noStrike">
                <a:solidFill>
                  <a:srgbClr val="0563C1"/>
                </a:solidFill>
                <a:effectLst/>
                <a:latin typeface="Calibri" panose="020F0502020204030204" pitchFamily="34" charset="0"/>
                <a:hlinkClick r:id="rId6"/>
              </a:rPr>
              <a:t>Conflict management - Wikipedia</a:t>
            </a:r>
            <a:r>
              <a:rPr lang="en-US" b="0" i="0">
                <a:solidFill>
                  <a:srgbClr val="000000"/>
                </a:solidFill>
                <a:effectLst/>
                <a:latin typeface="Calibri" panose="020F0502020204030204" pitchFamily="34" charset="0"/>
              </a:rPr>
              <a:t>​</a:t>
            </a:r>
            <a:endParaRPr lang="en-GB" dirty="0"/>
          </a:p>
        </p:txBody>
      </p:sp>
    </p:spTree>
    <p:extLst>
      <p:ext uri="{BB962C8B-B14F-4D97-AF65-F5344CB8AC3E}">
        <p14:creationId xmlns:p14="http://schemas.microsoft.com/office/powerpoint/2010/main" val="3824369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48F25-BAFF-4B21-9894-522C0E4A83E3}"/>
              </a:ext>
            </a:extLst>
          </p:cNvPr>
          <p:cNvSpPr>
            <a:spLocks noGrp="1"/>
          </p:cNvSpPr>
          <p:nvPr>
            <p:ph type="title"/>
          </p:nvPr>
        </p:nvSpPr>
        <p:spPr>
          <a:xfrm>
            <a:off x="838200" y="365125"/>
            <a:ext cx="10178988" cy="1325563"/>
          </a:xfrm>
        </p:spPr>
        <p:txBody>
          <a:bodyPr/>
          <a:lstStyle/>
          <a:p>
            <a:r>
              <a:rPr lang="en-GB" b="0" i="0" dirty="0">
                <a:solidFill>
                  <a:srgbClr val="000000"/>
                </a:solidFill>
                <a:effectLst/>
                <a:latin typeface="Arial Rounded MT Bold" panose="020F0704030504030204" pitchFamily="34" charset="0"/>
              </a:rPr>
              <a:t>SUCCESSFUL TEAM DEVELOPMENT REFERENCES</a:t>
            </a:r>
            <a:endParaRPr lang="en-GB" dirty="0"/>
          </a:p>
        </p:txBody>
      </p:sp>
      <p:sp>
        <p:nvSpPr>
          <p:cNvPr id="3" name="Content Placeholder 2">
            <a:extLst>
              <a:ext uri="{FF2B5EF4-FFF2-40B4-BE49-F238E27FC236}">
                <a16:creationId xmlns:a16="http://schemas.microsoft.com/office/drawing/2014/main" id="{1FAFC715-D820-49C5-B61F-3CC9D8562BF2}"/>
              </a:ext>
            </a:extLst>
          </p:cNvPr>
          <p:cNvSpPr>
            <a:spLocks noGrp="1"/>
          </p:cNvSpPr>
          <p:nvPr>
            <p:ph idx="1"/>
          </p:nvPr>
        </p:nvSpPr>
        <p:spPr/>
        <p:txBody>
          <a:bodyPr>
            <a:normAutofit fontScale="55000" lnSpcReduction="20000"/>
          </a:bodyPr>
          <a:lstStyle/>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De Church, Leslie A &amp; Mesmer-Magnus, Jessica R, (2010). 'The Cognitive Underpinnings of Effective Teamwork'. </a:t>
            </a:r>
            <a:r>
              <a:rPr lang="en-GB" b="0" i="1" u="none" strike="noStrike" dirty="0">
                <a:solidFill>
                  <a:srgbClr val="000000"/>
                </a:solidFill>
                <a:effectLst/>
                <a:latin typeface="Arial Rounded MT Bold" panose="020F0704030504030204" pitchFamily="34" charset="0"/>
              </a:rPr>
              <a:t>Journal of applied psychology</a:t>
            </a:r>
            <a:r>
              <a:rPr lang="en-GB" b="0" i="0" u="none" strike="noStrike" dirty="0">
                <a:solidFill>
                  <a:srgbClr val="000000"/>
                </a:solidFill>
                <a:effectLst/>
                <a:latin typeface="Arial Rounded MT Bold" panose="020F0704030504030204" pitchFamily="34" charset="0"/>
              </a:rPr>
              <a:t>, 95(1), pp.32–53.</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Rosenfeld, Richard M,( 2013). 'Teamwork. Otolaryngology'--</a:t>
            </a:r>
            <a:r>
              <a:rPr lang="en-GB" b="0" i="1" u="none" strike="noStrike" dirty="0">
                <a:solidFill>
                  <a:srgbClr val="000000"/>
                </a:solidFill>
                <a:effectLst/>
                <a:latin typeface="Arial Rounded MT Bold" panose="020F0704030504030204" pitchFamily="34" charset="0"/>
              </a:rPr>
              <a:t>head and neck surgery,</a:t>
            </a:r>
            <a:r>
              <a:rPr lang="en-GB" b="0" i="0" u="none" strike="noStrike" dirty="0">
                <a:solidFill>
                  <a:srgbClr val="000000"/>
                </a:solidFill>
                <a:effectLst/>
                <a:latin typeface="Arial Rounded MT Bold" panose="020F0704030504030204" pitchFamily="34" charset="0"/>
              </a:rPr>
              <a:t> 148(1), pp.1–2.</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Morgan, P. (2016). 'The Business Student’s Guide to Study and Employability'. </a:t>
            </a:r>
            <a:r>
              <a:rPr lang="en-GB" b="0" i="1" u="none" strike="noStrike" dirty="0">
                <a:solidFill>
                  <a:srgbClr val="000000"/>
                </a:solidFill>
                <a:effectLst/>
                <a:latin typeface="Arial Rounded MT Bold" panose="020F0704030504030204" pitchFamily="34" charset="0"/>
              </a:rPr>
              <a:t>Sage Publications</a:t>
            </a:r>
            <a:r>
              <a:rPr lang="en-GB" b="0" i="0" u="none" strike="noStrike" dirty="0">
                <a:solidFill>
                  <a:srgbClr val="000000"/>
                </a:solidFill>
                <a:effectLst/>
                <a:latin typeface="Arial Rounded MT Bold" panose="020F0704030504030204" pitchFamily="34" charset="0"/>
              </a:rPr>
              <a:t> [online] available at: URL (accessed 14th April 2021).</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err="1">
                <a:solidFill>
                  <a:srgbClr val="000000"/>
                </a:solidFill>
                <a:effectLst/>
                <a:latin typeface="Arial Rounded MT Bold" panose="020F0704030504030204" pitchFamily="34" charset="0"/>
              </a:rPr>
              <a:t>Koslowski</a:t>
            </a:r>
            <a:r>
              <a:rPr lang="en-GB" b="0" i="0" u="none" strike="noStrike" dirty="0">
                <a:solidFill>
                  <a:srgbClr val="000000"/>
                </a:solidFill>
                <a:effectLst/>
                <a:latin typeface="Arial Rounded MT Bold" panose="020F0704030504030204" pitchFamily="34" charset="0"/>
              </a:rPr>
              <a:t> and Bell (2003) 'Team learning development and adaption' [online] available at: URL (accessed 14th April 2021)'</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b="0" i="0" u="none" strike="noStrike" dirty="0">
                <a:solidFill>
                  <a:srgbClr val="000000"/>
                </a:solidFill>
                <a:effectLst/>
                <a:latin typeface="Arial Rounded MT Bold" panose="020F0704030504030204" pitchFamily="34" charset="0"/>
              </a:rPr>
              <a:t>Paul B.C. Morgan (2017) </a:t>
            </a:r>
            <a:r>
              <a:rPr lang="en-GB" b="0" i="1" u="none" strike="noStrike" dirty="0">
                <a:solidFill>
                  <a:srgbClr val="000000"/>
                </a:solidFill>
                <a:effectLst/>
                <a:latin typeface="Arial Rounded MT Bold" panose="020F0704030504030204" pitchFamily="34" charset="0"/>
              </a:rPr>
              <a:t>Recent development in team resilience research in elite sport </a:t>
            </a:r>
            <a:r>
              <a:rPr lang="en-GB" b="0" i="0" u="none" strike="noStrike" dirty="0">
                <a:solidFill>
                  <a:srgbClr val="000000"/>
                </a:solidFill>
                <a:effectLst/>
                <a:latin typeface="Arial Rounded MT Bold" panose="020F0704030504030204" pitchFamily="34" charset="0"/>
              </a:rPr>
              <a:t>[online] available at: URL( accessed 14th April 2021).</a:t>
            </a:r>
            <a:r>
              <a:rPr lang="en-US" b="0" i="0" dirty="0">
                <a:solidFill>
                  <a:srgbClr val="000000"/>
                </a:solidFill>
                <a:effectLst/>
                <a:latin typeface="Arial Rounded MT Bold" panose="020F0704030504030204" pitchFamily="34" charset="0"/>
              </a:rPr>
              <a:t>​</a:t>
            </a:r>
            <a:endParaRPr lang="en-US" b="0" i="0" dirty="0">
              <a:solidFill>
                <a:srgbClr val="000000"/>
              </a:solidFill>
              <a:effectLst/>
              <a:latin typeface="Arial" panose="020B0604020202020204" pitchFamily="34" charset="0"/>
            </a:endParaRPr>
          </a:p>
          <a:p>
            <a:pPr marL="0" indent="0" algn="l" rtl="0" fontAlgn="base">
              <a:buNone/>
            </a:pPr>
            <a:r>
              <a:rPr lang="en-GB" b="0" i="0" dirty="0">
                <a:solidFill>
                  <a:srgbClr val="000000"/>
                </a:solidFill>
                <a:effectLst/>
                <a:latin typeface="Arial Rounded MT Bold" panose="020F0704030504030204" pitchFamily="34" charset="0"/>
              </a:rPr>
              <a:t>​</a:t>
            </a:r>
            <a:endParaRPr lang="en-GB" b="0" i="0" dirty="0">
              <a:solidFill>
                <a:srgbClr val="000000"/>
              </a:solidFill>
              <a:effectLst/>
              <a:latin typeface="Segoe UI" panose="020B0502040204020203" pitchFamily="34" charset="0"/>
            </a:endParaRPr>
          </a:p>
          <a:p>
            <a:endParaRPr lang="en-GB" dirty="0"/>
          </a:p>
        </p:txBody>
      </p:sp>
      <p:pic>
        <p:nvPicPr>
          <p:cNvPr id="4" name="Picture 2">
            <a:extLst>
              <a:ext uri="{FF2B5EF4-FFF2-40B4-BE49-F238E27FC236}">
                <a16:creationId xmlns:a16="http://schemas.microsoft.com/office/drawing/2014/main" id="{55864354-AF97-4039-B6B5-9E2CD88AC8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5114" y="-67469"/>
            <a:ext cx="1697371" cy="18256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70B086E4-6F89-4F05-985D-EDF379E62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9460" y="1132515"/>
            <a:ext cx="1652631" cy="478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322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673</TotalTime>
  <Words>2532</Words>
  <Application>Microsoft Office PowerPoint</Application>
  <PresentationFormat>Widescreen</PresentationFormat>
  <Paragraphs>215</Paragraphs>
  <Slides>33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 Rounded MT Bold</vt:lpstr>
      <vt:lpstr>Calibri</vt:lpstr>
      <vt:lpstr>Calibri Light</vt:lpstr>
      <vt:lpstr>Eras Medium ITC</vt:lpstr>
      <vt:lpstr>Segoe UI</vt:lpstr>
      <vt:lpstr>Source Sans Pro</vt:lpstr>
      <vt:lpstr>Office Theme</vt:lpstr>
      <vt:lpstr>content</vt:lpstr>
      <vt:lpstr>Introduction​</vt:lpstr>
      <vt:lpstr>Benefits of Midwives​</vt:lpstr>
      <vt:lpstr>Benefits of Midwives​ cont.</vt:lpstr>
      <vt:lpstr>Advantages of teamwork in midwifery​</vt:lpstr>
      <vt:lpstr>Advantages of teamwork in midwifery​ cont.</vt:lpstr>
      <vt:lpstr>Why is Teamwork in midwifery important?</vt:lpstr>
      <vt:lpstr>Stages of Team Development​</vt:lpstr>
      <vt:lpstr>Stages of Team Development​</vt:lpstr>
      <vt:lpstr>Stages of Team Development​</vt:lpstr>
      <vt:lpstr>Stages of Team Development</vt:lpstr>
      <vt:lpstr>Stages of team Development ​</vt:lpstr>
      <vt:lpstr> Team Roles​</vt:lpstr>
      <vt:lpstr> Team Roles cont.- Action Oriented ​</vt:lpstr>
      <vt:lpstr>Team roles cont.- People Oriented​</vt:lpstr>
      <vt:lpstr>Team Roles cont.–Though Oriented</vt:lpstr>
      <vt:lpstr>Team Roles</vt:lpstr>
      <vt:lpstr>Managing Conflict​</vt:lpstr>
      <vt:lpstr>Managing Conflict​</vt:lpstr>
      <vt:lpstr>5 Top tips for dealing with midwifes workplace conflict ​</vt:lpstr>
      <vt:lpstr>Managing Conflict- 8 Key Priorities</vt:lpstr>
      <vt:lpstr>Managing Conflict- 8 Key Priorities cont.</vt:lpstr>
      <vt:lpstr> SUCCESSFUL TEAM DEVELOPMENT​</vt:lpstr>
      <vt:lpstr> SUCCESSFUL TEAM DEVELOPMENT CONT.​</vt:lpstr>
      <vt:lpstr> ​ ​SUCCESSFUL TEAM DEVELOPMENT CONT.​ ​   </vt:lpstr>
      <vt:lpstr>SUCCESSFUL TEAM DEVELOPMENT CONT.​</vt:lpstr>
      <vt:lpstr>SUCCESSFUL TEAM DEVELOPMENT CONT.​</vt:lpstr>
      <vt:lpstr>Conclusion</vt:lpstr>
      <vt:lpstr>PowerPoint Presentation</vt:lpstr>
      <vt:lpstr>Benefits reference​s</vt:lpstr>
      <vt:lpstr>Team Roles References </vt:lpstr>
      <vt:lpstr>Managing Conflict – References​</vt:lpstr>
      <vt:lpstr>SUCCESSFUL TEAM DEVELOPMENT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dc:title>
  <dc:creator>Rose-Ann Messam</dc:creator>
  <cp:lastModifiedBy>Rose-Ann Messam</cp:lastModifiedBy>
  <cp:revision>1</cp:revision>
  <dcterms:created xsi:type="dcterms:W3CDTF">2021-04-23T07:35:42Z</dcterms:created>
  <dcterms:modified xsi:type="dcterms:W3CDTF">2021-04-23T18:52:50Z</dcterms:modified>
</cp:coreProperties>
</file>