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53" d="100"/>
          <a:sy n="53" d="100"/>
        </p:scale>
        <p:origin x="54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3B4A7D-2AD2-48D8-A32D-3D37C98EDB65}" type="doc">
      <dgm:prSet loTypeId="urn:microsoft.com/office/officeart/2005/8/layout/venn1" loCatId="relationship" qsTypeId="urn:microsoft.com/office/officeart/2005/8/quickstyle/simple5" qsCatId="simple" csTypeId="urn:microsoft.com/office/officeart/2005/8/colors/colorful1" csCatId="colorful"/>
      <dgm:spPr/>
      <dgm:t>
        <a:bodyPr/>
        <a:lstStyle/>
        <a:p>
          <a:endParaRPr lang="en-US"/>
        </a:p>
      </dgm:t>
    </dgm:pt>
    <dgm:pt modelId="{388848EB-75DF-496E-9B7E-53E111C14606}">
      <dgm:prSet/>
      <dgm:spPr/>
      <dgm:t>
        <a:bodyPr/>
        <a:lstStyle/>
        <a:p>
          <a:pPr rtl="0"/>
          <a:r>
            <a:rPr lang="en-US" dirty="0"/>
            <a:t>Hilton Hotels &amp; Resorts offer many guest facilities to ensure a pleasant stay.</a:t>
          </a:r>
        </a:p>
      </dgm:t>
    </dgm:pt>
    <dgm:pt modelId="{126BADC4-9D05-4D5E-9B7C-90BF5E4AE49B}" type="parTrans" cxnId="{EB5F06CD-BC0F-4A84-A262-191A7597975F}">
      <dgm:prSet/>
      <dgm:spPr/>
      <dgm:t>
        <a:bodyPr/>
        <a:lstStyle/>
        <a:p>
          <a:endParaRPr lang="en-US"/>
        </a:p>
      </dgm:t>
    </dgm:pt>
    <dgm:pt modelId="{FF54B191-7692-4F8C-B824-E40C91C3AAEE}" type="sibTrans" cxnId="{EB5F06CD-BC0F-4A84-A262-191A7597975F}">
      <dgm:prSet/>
      <dgm:spPr/>
      <dgm:t>
        <a:bodyPr/>
        <a:lstStyle/>
        <a:p>
          <a:endParaRPr lang="en-US"/>
        </a:p>
      </dgm:t>
    </dgm:pt>
    <dgm:pt modelId="{ABB973AE-5850-4C16-B8C3-211BED08CA47}">
      <dgm:prSet/>
      <dgm:spPr/>
      <dgm:t>
        <a:bodyPr/>
        <a:lstStyle/>
        <a:p>
          <a:pPr rtl="0"/>
          <a:r>
            <a:rPr lang="en-US" dirty="0"/>
            <a:t>These include 24-hour front desk, concierge, maintenance, service for rooms, and on-site eating and drinking establishments (</a:t>
          </a:r>
          <a:r>
            <a:rPr lang="en-US" dirty="0" err="1"/>
            <a:t>Statista</a:t>
          </a:r>
          <a:r>
            <a:rPr lang="en-US" dirty="0"/>
            <a:t> 2021). </a:t>
          </a:r>
        </a:p>
      </dgm:t>
    </dgm:pt>
    <dgm:pt modelId="{725A2B8F-5742-4E6F-9734-DAB08EC83AFB}" type="parTrans" cxnId="{96EB6D48-E5D3-4765-8D8A-A1B2D799A618}">
      <dgm:prSet/>
      <dgm:spPr/>
      <dgm:t>
        <a:bodyPr/>
        <a:lstStyle/>
        <a:p>
          <a:endParaRPr lang="en-US"/>
        </a:p>
      </dgm:t>
    </dgm:pt>
    <dgm:pt modelId="{20CFAF08-9450-4B1D-8CD4-852E7A61C8FF}" type="sibTrans" cxnId="{96EB6D48-E5D3-4765-8D8A-A1B2D799A618}">
      <dgm:prSet/>
      <dgm:spPr/>
      <dgm:t>
        <a:bodyPr/>
        <a:lstStyle/>
        <a:p>
          <a:endParaRPr lang="en-US"/>
        </a:p>
      </dgm:t>
    </dgm:pt>
    <dgm:pt modelId="{FEC2E3EB-1179-430C-9F28-BE9816E931A9}">
      <dgm:prSet/>
      <dgm:spPr/>
      <dgm:t>
        <a:bodyPr/>
        <a:lstStyle/>
        <a:p>
          <a:pPr rtl="0"/>
          <a:r>
            <a:rPr lang="en-US" dirty="0"/>
            <a:t>The brand offers fitness </a:t>
          </a:r>
          <a:r>
            <a:rPr lang="en-US" dirty="0" err="1"/>
            <a:t>centres</a:t>
          </a:r>
          <a:r>
            <a:rPr lang="en-US" dirty="0"/>
            <a:t>, pools, conference rooms, and business </a:t>
          </a:r>
          <a:r>
            <a:rPr lang="en-US" dirty="0" err="1"/>
            <a:t>centres</a:t>
          </a:r>
          <a:r>
            <a:rPr lang="en-US" dirty="0"/>
            <a:t>.</a:t>
          </a:r>
        </a:p>
      </dgm:t>
    </dgm:pt>
    <dgm:pt modelId="{A96CC629-07A9-452B-ACF5-E75A581247AB}" type="parTrans" cxnId="{67750634-68F7-48B2-A7C1-45203164CB0E}">
      <dgm:prSet/>
      <dgm:spPr/>
      <dgm:t>
        <a:bodyPr/>
        <a:lstStyle/>
        <a:p>
          <a:endParaRPr lang="en-US"/>
        </a:p>
      </dgm:t>
    </dgm:pt>
    <dgm:pt modelId="{790F08E5-DABD-48A9-8421-6804D1C9639C}" type="sibTrans" cxnId="{67750634-68F7-48B2-A7C1-45203164CB0E}">
      <dgm:prSet/>
      <dgm:spPr/>
      <dgm:t>
        <a:bodyPr/>
        <a:lstStyle/>
        <a:p>
          <a:endParaRPr lang="en-US"/>
        </a:p>
      </dgm:t>
    </dgm:pt>
    <dgm:pt modelId="{B499FF22-BAEA-44CE-93E2-A83A0761CF58}">
      <dgm:prSet/>
      <dgm:spPr/>
      <dgm:t>
        <a:bodyPr/>
        <a:lstStyle/>
        <a:p>
          <a:pPr rtl="0"/>
          <a:r>
            <a:rPr lang="en-US" dirty="0"/>
            <a:t>Hilton's automated check-in and room picking lets guests skip the reception desk and go right to their room.</a:t>
          </a:r>
        </a:p>
      </dgm:t>
    </dgm:pt>
    <dgm:pt modelId="{2D2AE542-7A79-4CCC-ABAB-0EF56878763F}" type="parTrans" cxnId="{007B04C7-A0E7-4475-B567-4762E66E1A99}">
      <dgm:prSet/>
      <dgm:spPr/>
      <dgm:t>
        <a:bodyPr/>
        <a:lstStyle/>
        <a:p>
          <a:endParaRPr lang="en-US"/>
        </a:p>
      </dgm:t>
    </dgm:pt>
    <dgm:pt modelId="{ECB6BDC2-A55B-4B89-98E7-B549AB94BE9D}" type="sibTrans" cxnId="{007B04C7-A0E7-4475-B567-4762E66E1A99}">
      <dgm:prSet/>
      <dgm:spPr/>
      <dgm:t>
        <a:bodyPr/>
        <a:lstStyle/>
        <a:p>
          <a:endParaRPr lang="en-US"/>
        </a:p>
      </dgm:t>
    </dgm:pt>
    <dgm:pt modelId="{28AACC81-8BE4-4037-87CC-B85C25E71997}">
      <dgm:prSet/>
      <dgm:spPr/>
      <dgm:t>
        <a:bodyPr/>
        <a:lstStyle/>
        <a:p>
          <a:pPr rtl="0"/>
          <a:r>
            <a:rPr lang="en-US" dirty="0"/>
            <a:t>Hilton Hotels &amp; Resorts additionally </a:t>
          </a:r>
          <a:r>
            <a:rPr lang="en-US" dirty="0" err="1"/>
            <a:t>prioritises</a:t>
          </a:r>
          <a:r>
            <a:rPr lang="en-US" dirty="0"/>
            <a:t> guest health and safety with improved housekeeping and safety practices</a:t>
          </a:r>
        </a:p>
      </dgm:t>
    </dgm:pt>
    <dgm:pt modelId="{66E615A1-EB65-49A6-9750-2B6553BD6760}" type="parTrans" cxnId="{A0B6D359-86AC-4619-902C-DCC3CC749B0E}">
      <dgm:prSet/>
      <dgm:spPr/>
      <dgm:t>
        <a:bodyPr/>
        <a:lstStyle/>
        <a:p>
          <a:endParaRPr lang="en-US"/>
        </a:p>
      </dgm:t>
    </dgm:pt>
    <dgm:pt modelId="{85F93B54-1C8A-4C8D-A1F9-4F44F3018502}" type="sibTrans" cxnId="{A0B6D359-86AC-4619-902C-DCC3CC749B0E}">
      <dgm:prSet/>
      <dgm:spPr/>
      <dgm:t>
        <a:bodyPr/>
        <a:lstStyle/>
        <a:p>
          <a:endParaRPr lang="en-US"/>
        </a:p>
      </dgm:t>
    </dgm:pt>
    <dgm:pt modelId="{2ECB21E9-E501-422D-BDD4-18721B62998A}" type="pres">
      <dgm:prSet presAssocID="{3C3B4A7D-2AD2-48D8-A32D-3D37C98EDB65}" presName="compositeShape" presStyleCnt="0">
        <dgm:presLayoutVars>
          <dgm:chMax val="7"/>
          <dgm:dir/>
          <dgm:resizeHandles val="exact"/>
        </dgm:presLayoutVars>
      </dgm:prSet>
      <dgm:spPr/>
    </dgm:pt>
    <dgm:pt modelId="{60B7D8EE-B93D-47A5-A229-8DD17AD68C2C}" type="pres">
      <dgm:prSet presAssocID="{388848EB-75DF-496E-9B7E-53E111C14606}" presName="circ1" presStyleLbl="vennNode1" presStyleIdx="0" presStyleCnt="5"/>
      <dgm:spPr/>
    </dgm:pt>
    <dgm:pt modelId="{03DD4FF9-BEB4-4448-AF65-45B17105D6A0}" type="pres">
      <dgm:prSet presAssocID="{388848EB-75DF-496E-9B7E-53E111C14606}" presName="circ1Tx" presStyleLbl="revTx" presStyleIdx="0" presStyleCnt="0">
        <dgm:presLayoutVars>
          <dgm:chMax val="0"/>
          <dgm:chPref val="0"/>
          <dgm:bulletEnabled val="1"/>
        </dgm:presLayoutVars>
      </dgm:prSet>
      <dgm:spPr/>
    </dgm:pt>
    <dgm:pt modelId="{D2179076-193C-48D6-9C73-271226A62659}" type="pres">
      <dgm:prSet presAssocID="{ABB973AE-5850-4C16-B8C3-211BED08CA47}" presName="circ2" presStyleLbl="vennNode1" presStyleIdx="1" presStyleCnt="5"/>
      <dgm:spPr/>
    </dgm:pt>
    <dgm:pt modelId="{ADE05AF3-A67F-407D-81EE-CFF17ECF0AAF}" type="pres">
      <dgm:prSet presAssocID="{ABB973AE-5850-4C16-B8C3-211BED08CA47}" presName="circ2Tx" presStyleLbl="revTx" presStyleIdx="0" presStyleCnt="0">
        <dgm:presLayoutVars>
          <dgm:chMax val="0"/>
          <dgm:chPref val="0"/>
          <dgm:bulletEnabled val="1"/>
        </dgm:presLayoutVars>
      </dgm:prSet>
      <dgm:spPr/>
    </dgm:pt>
    <dgm:pt modelId="{93B61D3B-12C7-4B33-9B1B-351F40562715}" type="pres">
      <dgm:prSet presAssocID="{FEC2E3EB-1179-430C-9F28-BE9816E931A9}" presName="circ3" presStyleLbl="vennNode1" presStyleIdx="2" presStyleCnt="5"/>
      <dgm:spPr/>
    </dgm:pt>
    <dgm:pt modelId="{AD66F394-5593-4ACE-9679-1565580670AB}" type="pres">
      <dgm:prSet presAssocID="{FEC2E3EB-1179-430C-9F28-BE9816E931A9}" presName="circ3Tx" presStyleLbl="revTx" presStyleIdx="0" presStyleCnt="0">
        <dgm:presLayoutVars>
          <dgm:chMax val="0"/>
          <dgm:chPref val="0"/>
          <dgm:bulletEnabled val="1"/>
        </dgm:presLayoutVars>
      </dgm:prSet>
      <dgm:spPr/>
    </dgm:pt>
    <dgm:pt modelId="{F8E24DAB-5063-4887-8C8A-F5E69E79346A}" type="pres">
      <dgm:prSet presAssocID="{B499FF22-BAEA-44CE-93E2-A83A0761CF58}" presName="circ4" presStyleLbl="vennNode1" presStyleIdx="3" presStyleCnt="5"/>
      <dgm:spPr/>
    </dgm:pt>
    <dgm:pt modelId="{C12D1EB9-D39D-4E5B-9101-A1CF9A670F9F}" type="pres">
      <dgm:prSet presAssocID="{B499FF22-BAEA-44CE-93E2-A83A0761CF58}" presName="circ4Tx" presStyleLbl="revTx" presStyleIdx="0" presStyleCnt="0">
        <dgm:presLayoutVars>
          <dgm:chMax val="0"/>
          <dgm:chPref val="0"/>
          <dgm:bulletEnabled val="1"/>
        </dgm:presLayoutVars>
      </dgm:prSet>
      <dgm:spPr/>
    </dgm:pt>
    <dgm:pt modelId="{1F38E3BF-D92F-4286-9B7F-013032DAC367}" type="pres">
      <dgm:prSet presAssocID="{28AACC81-8BE4-4037-87CC-B85C25E71997}" presName="circ5" presStyleLbl="vennNode1" presStyleIdx="4" presStyleCnt="5"/>
      <dgm:spPr/>
    </dgm:pt>
    <dgm:pt modelId="{2B328C7A-E583-4150-9C57-4323420ED846}" type="pres">
      <dgm:prSet presAssocID="{28AACC81-8BE4-4037-87CC-B85C25E71997}" presName="circ5Tx" presStyleLbl="revTx" presStyleIdx="0" presStyleCnt="0">
        <dgm:presLayoutVars>
          <dgm:chMax val="0"/>
          <dgm:chPref val="0"/>
          <dgm:bulletEnabled val="1"/>
        </dgm:presLayoutVars>
      </dgm:prSet>
      <dgm:spPr/>
    </dgm:pt>
  </dgm:ptLst>
  <dgm:cxnLst>
    <dgm:cxn modelId="{EFBECF15-FAFF-499D-BF97-ED857A199F44}" type="presOf" srcId="{388848EB-75DF-496E-9B7E-53E111C14606}" destId="{03DD4FF9-BEB4-4448-AF65-45B17105D6A0}" srcOrd="0" destOrd="0" presId="urn:microsoft.com/office/officeart/2005/8/layout/venn1"/>
    <dgm:cxn modelId="{C245D728-9CB2-456D-B6FB-2CA8888E9360}" type="presOf" srcId="{FEC2E3EB-1179-430C-9F28-BE9816E931A9}" destId="{AD66F394-5593-4ACE-9679-1565580670AB}" srcOrd="0" destOrd="0" presId="urn:microsoft.com/office/officeart/2005/8/layout/venn1"/>
    <dgm:cxn modelId="{67750634-68F7-48B2-A7C1-45203164CB0E}" srcId="{3C3B4A7D-2AD2-48D8-A32D-3D37C98EDB65}" destId="{FEC2E3EB-1179-430C-9F28-BE9816E931A9}" srcOrd="2" destOrd="0" parTransId="{A96CC629-07A9-452B-ACF5-E75A581247AB}" sibTransId="{790F08E5-DABD-48A9-8421-6804D1C9639C}"/>
    <dgm:cxn modelId="{96EB6D48-E5D3-4765-8D8A-A1B2D799A618}" srcId="{3C3B4A7D-2AD2-48D8-A32D-3D37C98EDB65}" destId="{ABB973AE-5850-4C16-B8C3-211BED08CA47}" srcOrd="1" destOrd="0" parTransId="{725A2B8F-5742-4E6F-9734-DAB08EC83AFB}" sibTransId="{20CFAF08-9450-4B1D-8CD4-852E7A61C8FF}"/>
    <dgm:cxn modelId="{23CA9F69-35A8-4CBF-86B9-2CC554F40CE2}" type="presOf" srcId="{B499FF22-BAEA-44CE-93E2-A83A0761CF58}" destId="{C12D1EB9-D39D-4E5B-9101-A1CF9A670F9F}" srcOrd="0" destOrd="0" presId="urn:microsoft.com/office/officeart/2005/8/layout/venn1"/>
    <dgm:cxn modelId="{DA30C04D-0906-45C9-8091-0DC09664FCDF}" type="presOf" srcId="{28AACC81-8BE4-4037-87CC-B85C25E71997}" destId="{2B328C7A-E583-4150-9C57-4323420ED846}" srcOrd="0" destOrd="0" presId="urn:microsoft.com/office/officeart/2005/8/layout/venn1"/>
    <dgm:cxn modelId="{A0B6D359-86AC-4619-902C-DCC3CC749B0E}" srcId="{3C3B4A7D-2AD2-48D8-A32D-3D37C98EDB65}" destId="{28AACC81-8BE4-4037-87CC-B85C25E71997}" srcOrd="4" destOrd="0" parTransId="{66E615A1-EB65-49A6-9750-2B6553BD6760}" sibTransId="{85F93B54-1C8A-4C8D-A1F9-4F44F3018502}"/>
    <dgm:cxn modelId="{35FF6F85-EA93-40E6-A415-9620D7937579}" type="presOf" srcId="{ABB973AE-5850-4C16-B8C3-211BED08CA47}" destId="{ADE05AF3-A67F-407D-81EE-CFF17ECF0AAF}" srcOrd="0" destOrd="0" presId="urn:microsoft.com/office/officeart/2005/8/layout/venn1"/>
    <dgm:cxn modelId="{ADCDD6BE-22F8-493E-8DBB-4B2B5633BD19}" type="presOf" srcId="{3C3B4A7D-2AD2-48D8-A32D-3D37C98EDB65}" destId="{2ECB21E9-E501-422D-BDD4-18721B62998A}" srcOrd="0" destOrd="0" presId="urn:microsoft.com/office/officeart/2005/8/layout/venn1"/>
    <dgm:cxn modelId="{007B04C7-A0E7-4475-B567-4762E66E1A99}" srcId="{3C3B4A7D-2AD2-48D8-A32D-3D37C98EDB65}" destId="{B499FF22-BAEA-44CE-93E2-A83A0761CF58}" srcOrd="3" destOrd="0" parTransId="{2D2AE542-7A79-4CCC-ABAB-0EF56878763F}" sibTransId="{ECB6BDC2-A55B-4B89-98E7-B549AB94BE9D}"/>
    <dgm:cxn modelId="{EB5F06CD-BC0F-4A84-A262-191A7597975F}" srcId="{3C3B4A7D-2AD2-48D8-A32D-3D37C98EDB65}" destId="{388848EB-75DF-496E-9B7E-53E111C14606}" srcOrd="0" destOrd="0" parTransId="{126BADC4-9D05-4D5E-9B7C-90BF5E4AE49B}" sibTransId="{FF54B191-7692-4F8C-B824-E40C91C3AAEE}"/>
    <dgm:cxn modelId="{497C759E-D969-4637-A591-01B2B2C29404}" type="presParOf" srcId="{2ECB21E9-E501-422D-BDD4-18721B62998A}" destId="{60B7D8EE-B93D-47A5-A229-8DD17AD68C2C}" srcOrd="0" destOrd="0" presId="urn:microsoft.com/office/officeart/2005/8/layout/venn1"/>
    <dgm:cxn modelId="{20D7EB92-FC89-4059-9F78-BBF8C30B7741}" type="presParOf" srcId="{2ECB21E9-E501-422D-BDD4-18721B62998A}" destId="{03DD4FF9-BEB4-4448-AF65-45B17105D6A0}" srcOrd="1" destOrd="0" presId="urn:microsoft.com/office/officeart/2005/8/layout/venn1"/>
    <dgm:cxn modelId="{29BB079D-6B08-4A03-92A8-0879F3C97D38}" type="presParOf" srcId="{2ECB21E9-E501-422D-BDD4-18721B62998A}" destId="{D2179076-193C-48D6-9C73-271226A62659}" srcOrd="2" destOrd="0" presId="urn:microsoft.com/office/officeart/2005/8/layout/venn1"/>
    <dgm:cxn modelId="{A7EED1A8-02EA-46D5-B8F5-4A3A44C3C7EA}" type="presParOf" srcId="{2ECB21E9-E501-422D-BDD4-18721B62998A}" destId="{ADE05AF3-A67F-407D-81EE-CFF17ECF0AAF}" srcOrd="3" destOrd="0" presId="urn:microsoft.com/office/officeart/2005/8/layout/venn1"/>
    <dgm:cxn modelId="{F67A5A34-6407-43A6-857F-FF0E8FCAD286}" type="presParOf" srcId="{2ECB21E9-E501-422D-BDD4-18721B62998A}" destId="{93B61D3B-12C7-4B33-9B1B-351F40562715}" srcOrd="4" destOrd="0" presId="urn:microsoft.com/office/officeart/2005/8/layout/venn1"/>
    <dgm:cxn modelId="{4B9C93C9-7A43-4FA1-8033-D614B0C8BD78}" type="presParOf" srcId="{2ECB21E9-E501-422D-BDD4-18721B62998A}" destId="{AD66F394-5593-4ACE-9679-1565580670AB}" srcOrd="5" destOrd="0" presId="urn:microsoft.com/office/officeart/2005/8/layout/venn1"/>
    <dgm:cxn modelId="{FB63167E-12D3-4E24-970E-C789FB45C4F5}" type="presParOf" srcId="{2ECB21E9-E501-422D-BDD4-18721B62998A}" destId="{F8E24DAB-5063-4887-8C8A-F5E69E79346A}" srcOrd="6" destOrd="0" presId="urn:microsoft.com/office/officeart/2005/8/layout/venn1"/>
    <dgm:cxn modelId="{BE9EEABA-6652-4C3F-88E9-C0000266CC4C}" type="presParOf" srcId="{2ECB21E9-E501-422D-BDD4-18721B62998A}" destId="{C12D1EB9-D39D-4E5B-9101-A1CF9A670F9F}" srcOrd="7" destOrd="0" presId="urn:microsoft.com/office/officeart/2005/8/layout/venn1"/>
    <dgm:cxn modelId="{E3EAEFFF-363A-43E1-B1B5-49A03BB60726}" type="presParOf" srcId="{2ECB21E9-E501-422D-BDD4-18721B62998A}" destId="{1F38E3BF-D92F-4286-9B7F-013032DAC367}" srcOrd="8" destOrd="0" presId="urn:microsoft.com/office/officeart/2005/8/layout/venn1"/>
    <dgm:cxn modelId="{973F2C26-1C20-4375-B914-90FF47B7CFE3}" type="presParOf" srcId="{2ECB21E9-E501-422D-BDD4-18721B62998A}" destId="{2B328C7A-E583-4150-9C57-4323420ED846}" srcOrd="9"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526FC3-7B48-4D24-8F75-FC767A848264}"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2D6E52E9-A1D6-4958-9829-7A52B6F63EB2}">
      <dgm:prSet/>
      <dgm:spPr/>
      <dgm:t>
        <a:bodyPr/>
        <a:lstStyle/>
        <a:p>
          <a:pPr rtl="0"/>
          <a:r>
            <a:rPr lang="en-US" dirty="0"/>
            <a:t>• Hotels succeed by surpassing guest expectations.</a:t>
          </a:r>
        </a:p>
      </dgm:t>
    </dgm:pt>
    <dgm:pt modelId="{EA8D3D15-BE33-4742-97C2-E2AED21B3D76}" type="parTrans" cxnId="{59E2F4CE-566A-482C-AC0A-88879B1727CF}">
      <dgm:prSet/>
      <dgm:spPr/>
      <dgm:t>
        <a:bodyPr/>
        <a:lstStyle/>
        <a:p>
          <a:endParaRPr lang="en-US"/>
        </a:p>
      </dgm:t>
    </dgm:pt>
    <dgm:pt modelId="{55AE1853-97DF-48E9-AC58-2B711D499269}" type="sibTrans" cxnId="{59E2F4CE-566A-482C-AC0A-88879B1727CF}">
      <dgm:prSet/>
      <dgm:spPr/>
      <dgm:t>
        <a:bodyPr/>
        <a:lstStyle/>
        <a:p>
          <a:endParaRPr lang="en-US"/>
        </a:p>
      </dgm:t>
    </dgm:pt>
    <dgm:pt modelId="{8C2F59DC-13F2-436A-8420-E10684C3C992}">
      <dgm:prSet/>
      <dgm:spPr/>
      <dgm:t>
        <a:bodyPr/>
        <a:lstStyle/>
        <a:p>
          <a:pPr rtl="0"/>
          <a:r>
            <a:rPr lang="en-US" dirty="0"/>
            <a:t>• Hotels must provide </a:t>
          </a:r>
          <a:r>
            <a:rPr lang="en-US" dirty="0" err="1"/>
            <a:t>personalised</a:t>
          </a:r>
          <a:r>
            <a:rPr lang="en-US" dirty="0"/>
            <a:t> services and distinctive experiences to make an impact.</a:t>
          </a:r>
        </a:p>
      </dgm:t>
    </dgm:pt>
    <dgm:pt modelId="{075C87CF-FA77-4EEF-999B-C2317C57228C}" type="parTrans" cxnId="{9F23CC87-981C-4923-AAE4-6F28AF230B27}">
      <dgm:prSet/>
      <dgm:spPr/>
      <dgm:t>
        <a:bodyPr/>
        <a:lstStyle/>
        <a:p>
          <a:endParaRPr lang="en-US"/>
        </a:p>
      </dgm:t>
    </dgm:pt>
    <dgm:pt modelId="{08E3BF29-9786-476F-AB4F-73FBE4C5B7E3}" type="sibTrans" cxnId="{9F23CC87-981C-4923-AAE4-6F28AF230B27}">
      <dgm:prSet/>
      <dgm:spPr/>
      <dgm:t>
        <a:bodyPr/>
        <a:lstStyle/>
        <a:p>
          <a:endParaRPr lang="en-US"/>
        </a:p>
      </dgm:t>
    </dgm:pt>
    <dgm:pt modelId="{A8339E72-F0CA-45CB-AEF7-400705B5E22A}">
      <dgm:prSet/>
      <dgm:spPr/>
      <dgm:t>
        <a:bodyPr/>
        <a:lstStyle/>
        <a:p>
          <a:pPr rtl="0"/>
          <a:r>
            <a:rPr lang="en-US" dirty="0"/>
            <a:t>• Hilton Hotels &amp; Resorts surpass guest expectations with </a:t>
          </a:r>
          <a:r>
            <a:rPr lang="en-US" dirty="0" err="1"/>
            <a:t>customised</a:t>
          </a:r>
          <a:r>
            <a:rPr lang="en-US" dirty="0"/>
            <a:t> welcome items, room choices, and dining experiences.</a:t>
          </a:r>
        </a:p>
      </dgm:t>
    </dgm:pt>
    <dgm:pt modelId="{F82A46B4-E52F-4335-ACF6-FC4ADC13B5F0}" type="parTrans" cxnId="{193DDB33-9411-4695-AB64-16CCEB746E7E}">
      <dgm:prSet/>
      <dgm:spPr/>
      <dgm:t>
        <a:bodyPr/>
        <a:lstStyle/>
        <a:p>
          <a:endParaRPr lang="en-US"/>
        </a:p>
      </dgm:t>
    </dgm:pt>
    <dgm:pt modelId="{D5D53930-5898-47D7-8182-DAC102072E82}" type="sibTrans" cxnId="{193DDB33-9411-4695-AB64-16CCEB746E7E}">
      <dgm:prSet/>
      <dgm:spPr/>
      <dgm:t>
        <a:bodyPr/>
        <a:lstStyle/>
        <a:p>
          <a:endParaRPr lang="en-US"/>
        </a:p>
      </dgm:t>
    </dgm:pt>
    <dgm:pt modelId="{61DC209D-7DF9-47F0-9ED3-98EAD4A3AD7A}">
      <dgm:prSet/>
      <dgm:spPr/>
      <dgm:t>
        <a:bodyPr/>
        <a:lstStyle/>
        <a:p>
          <a:pPr rtl="0"/>
          <a:r>
            <a:rPr lang="en-US" dirty="0"/>
            <a:t>• These </a:t>
          </a:r>
          <a:r>
            <a:rPr lang="en-US" dirty="0" err="1"/>
            <a:t>personalised</a:t>
          </a:r>
          <a:r>
            <a:rPr lang="en-US" dirty="0"/>
            <a:t> services provide comfort, elegance, and attention to detail that customers remember long after their stay (TripAdvisor 2021).</a:t>
          </a:r>
        </a:p>
      </dgm:t>
    </dgm:pt>
    <dgm:pt modelId="{E7A7904E-1BAE-47AF-AF8E-9C1953E0A45C}" type="parTrans" cxnId="{4BBF5FFC-F094-40B2-99F6-AB1948D287CF}">
      <dgm:prSet/>
      <dgm:spPr/>
      <dgm:t>
        <a:bodyPr/>
        <a:lstStyle/>
        <a:p>
          <a:endParaRPr lang="en-US"/>
        </a:p>
      </dgm:t>
    </dgm:pt>
    <dgm:pt modelId="{1DC54FAE-1220-4B49-A356-56D048697BCC}" type="sibTrans" cxnId="{4BBF5FFC-F094-40B2-99F6-AB1948D287CF}">
      <dgm:prSet/>
      <dgm:spPr/>
      <dgm:t>
        <a:bodyPr/>
        <a:lstStyle/>
        <a:p>
          <a:endParaRPr lang="en-US"/>
        </a:p>
      </dgm:t>
    </dgm:pt>
    <dgm:pt modelId="{8AC6CF40-05D8-4547-9059-BA9C11F3C6A5}">
      <dgm:prSet/>
      <dgm:spPr/>
      <dgm:t>
        <a:bodyPr/>
        <a:lstStyle/>
        <a:p>
          <a:pPr rtl="0"/>
          <a:r>
            <a:rPr lang="en-US" dirty="0"/>
            <a:t>• Hilton Hotels &amp; Resorts may establish customer loyalty and attract new visitors via </a:t>
          </a:r>
          <a:r>
            <a:rPr lang="en-US" dirty="0" err="1"/>
            <a:t>favourable</a:t>
          </a:r>
          <a:r>
            <a:rPr lang="en-US" dirty="0"/>
            <a:t> reviews and recommendations by surpassing guest expectations.</a:t>
          </a:r>
        </a:p>
      </dgm:t>
    </dgm:pt>
    <dgm:pt modelId="{CC33A268-53FD-43F4-9B55-2373E8FA9035}" type="parTrans" cxnId="{986009DD-A059-49C0-9D6A-650FA2114C27}">
      <dgm:prSet/>
      <dgm:spPr/>
      <dgm:t>
        <a:bodyPr/>
        <a:lstStyle/>
        <a:p>
          <a:endParaRPr lang="en-US"/>
        </a:p>
      </dgm:t>
    </dgm:pt>
    <dgm:pt modelId="{946E2984-5192-44A2-BBF1-9E7CF3F74B17}" type="sibTrans" cxnId="{986009DD-A059-49C0-9D6A-650FA2114C27}">
      <dgm:prSet/>
      <dgm:spPr/>
      <dgm:t>
        <a:bodyPr/>
        <a:lstStyle/>
        <a:p>
          <a:endParaRPr lang="en-US"/>
        </a:p>
      </dgm:t>
    </dgm:pt>
    <dgm:pt modelId="{6A6E9B21-ECA5-4194-B945-F4AB4CBDE560}" type="pres">
      <dgm:prSet presAssocID="{C2526FC3-7B48-4D24-8F75-FC767A848264}" presName="linear" presStyleCnt="0">
        <dgm:presLayoutVars>
          <dgm:animLvl val="lvl"/>
          <dgm:resizeHandles val="exact"/>
        </dgm:presLayoutVars>
      </dgm:prSet>
      <dgm:spPr/>
    </dgm:pt>
    <dgm:pt modelId="{61304A9B-883F-4AD1-B479-EA1C3093E909}" type="pres">
      <dgm:prSet presAssocID="{2D6E52E9-A1D6-4958-9829-7A52B6F63EB2}" presName="parentText" presStyleLbl="node1" presStyleIdx="0" presStyleCnt="5">
        <dgm:presLayoutVars>
          <dgm:chMax val="0"/>
          <dgm:bulletEnabled val="1"/>
        </dgm:presLayoutVars>
      </dgm:prSet>
      <dgm:spPr/>
    </dgm:pt>
    <dgm:pt modelId="{EE74AE1B-7B2D-42AA-9D14-502027AA1DF2}" type="pres">
      <dgm:prSet presAssocID="{55AE1853-97DF-48E9-AC58-2B711D499269}" presName="spacer" presStyleCnt="0"/>
      <dgm:spPr/>
    </dgm:pt>
    <dgm:pt modelId="{476BC431-523C-4C4F-B62D-9DEB50F2DD7D}" type="pres">
      <dgm:prSet presAssocID="{8C2F59DC-13F2-436A-8420-E10684C3C992}" presName="parentText" presStyleLbl="node1" presStyleIdx="1" presStyleCnt="5">
        <dgm:presLayoutVars>
          <dgm:chMax val="0"/>
          <dgm:bulletEnabled val="1"/>
        </dgm:presLayoutVars>
      </dgm:prSet>
      <dgm:spPr/>
    </dgm:pt>
    <dgm:pt modelId="{7667CEF2-F3A7-4A5E-AAE0-EE9C18D0A16B}" type="pres">
      <dgm:prSet presAssocID="{08E3BF29-9786-476F-AB4F-73FBE4C5B7E3}" presName="spacer" presStyleCnt="0"/>
      <dgm:spPr/>
    </dgm:pt>
    <dgm:pt modelId="{7F894D98-17B5-4678-AC4A-C8254D9DC72D}" type="pres">
      <dgm:prSet presAssocID="{A8339E72-F0CA-45CB-AEF7-400705B5E22A}" presName="parentText" presStyleLbl="node1" presStyleIdx="2" presStyleCnt="5">
        <dgm:presLayoutVars>
          <dgm:chMax val="0"/>
          <dgm:bulletEnabled val="1"/>
        </dgm:presLayoutVars>
      </dgm:prSet>
      <dgm:spPr/>
    </dgm:pt>
    <dgm:pt modelId="{530A364A-C789-4B5D-AEA9-77ADEA480826}" type="pres">
      <dgm:prSet presAssocID="{D5D53930-5898-47D7-8182-DAC102072E82}" presName="spacer" presStyleCnt="0"/>
      <dgm:spPr/>
    </dgm:pt>
    <dgm:pt modelId="{479D89D9-FCB4-4155-A2D5-D85B12F248B6}" type="pres">
      <dgm:prSet presAssocID="{61DC209D-7DF9-47F0-9ED3-98EAD4A3AD7A}" presName="parentText" presStyleLbl="node1" presStyleIdx="3" presStyleCnt="5">
        <dgm:presLayoutVars>
          <dgm:chMax val="0"/>
          <dgm:bulletEnabled val="1"/>
        </dgm:presLayoutVars>
      </dgm:prSet>
      <dgm:spPr/>
    </dgm:pt>
    <dgm:pt modelId="{280B6FAA-9520-4888-B55E-AAD5D297A89A}" type="pres">
      <dgm:prSet presAssocID="{1DC54FAE-1220-4B49-A356-56D048697BCC}" presName="spacer" presStyleCnt="0"/>
      <dgm:spPr/>
    </dgm:pt>
    <dgm:pt modelId="{B630ABEC-720D-4E8C-9499-6AF15A3F914F}" type="pres">
      <dgm:prSet presAssocID="{8AC6CF40-05D8-4547-9059-BA9C11F3C6A5}" presName="parentText" presStyleLbl="node1" presStyleIdx="4" presStyleCnt="5">
        <dgm:presLayoutVars>
          <dgm:chMax val="0"/>
          <dgm:bulletEnabled val="1"/>
        </dgm:presLayoutVars>
      </dgm:prSet>
      <dgm:spPr/>
    </dgm:pt>
  </dgm:ptLst>
  <dgm:cxnLst>
    <dgm:cxn modelId="{6A737416-7548-46F7-95FF-ED79717411EE}" type="presOf" srcId="{A8339E72-F0CA-45CB-AEF7-400705B5E22A}" destId="{7F894D98-17B5-4678-AC4A-C8254D9DC72D}" srcOrd="0" destOrd="0" presId="urn:microsoft.com/office/officeart/2005/8/layout/vList2"/>
    <dgm:cxn modelId="{A74D5719-F77A-4A5E-A293-CEF503E49378}" type="presOf" srcId="{8AC6CF40-05D8-4547-9059-BA9C11F3C6A5}" destId="{B630ABEC-720D-4E8C-9499-6AF15A3F914F}" srcOrd="0" destOrd="0" presId="urn:microsoft.com/office/officeart/2005/8/layout/vList2"/>
    <dgm:cxn modelId="{58BE081F-2E27-415D-942A-5253ACAEEE12}" type="presOf" srcId="{2D6E52E9-A1D6-4958-9829-7A52B6F63EB2}" destId="{61304A9B-883F-4AD1-B479-EA1C3093E909}" srcOrd="0" destOrd="0" presId="urn:microsoft.com/office/officeart/2005/8/layout/vList2"/>
    <dgm:cxn modelId="{34067E2D-5C68-4A5F-A5AC-15A5A92DED82}" type="presOf" srcId="{8C2F59DC-13F2-436A-8420-E10684C3C992}" destId="{476BC431-523C-4C4F-B62D-9DEB50F2DD7D}" srcOrd="0" destOrd="0" presId="urn:microsoft.com/office/officeart/2005/8/layout/vList2"/>
    <dgm:cxn modelId="{193DDB33-9411-4695-AB64-16CCEB746E7E}" srcId="{C2526FC3-7B48-4D24-8F75-FC767A848264}" destId="{A8339E72-F0CA-45CB-AEF7-400705B5E22A}" srcOrd="2" destOrd="0" parTransId="{F82A46B4-E52F-4335-ACF6-FC4ADC13B5F0}" sibTransId="{D5D53930-5898-47D7-8182-DAC102072E82}"/>
    <dgm:cxn modelId="{9F23CC87-981C-4923-AAE4-6F28AF230B27}" srcId="{C2526FC3-7B48-4D24-8F75-FC767A848264}" destId="{8C2F59DC-13F2-436A-8420-E10684C3C992}" srcOrd="1" destOrd="0" parTransId="{075C87CF-FA77-4EEF-999B-C2317C57228C}" sibTransId="{08E3BF29-9786-476F-AB4F-73FBE4C5B7E3}"/>
    <dgm:cxn modelId="{206BEBB6-9A3F-4FDF-81E1-28086D500A95}" type="presOf" srcId="{C2526FC3-7B48-4D24-8F75-FC767A848264}" destId="{6A6E9B21-ECA5-4194-B945-F4AB4CBDE560}" srcOrd="0" destOrd="0" presId="urn:microsoft.com/office/officeart/2005/8/layout/vList2"/>
    <dgm:cxn modelId="{194A07C2-B4BF-4329-AB49-8CE10CBF7B59}" type="presOf" srcId="{61DC209D-7DF9-47F0-9ED3-98EAD4A3AD7A}" destId="{479D89D9-FCB4-4155-A2D5-D85B12F248B6}" srcOrd="0" destOrd="0" presId="urn:microsoft.com/office/officeart/2005/8/layout/vList2"/>
    <dgm:cxn modelId="{59E2F4CE-566A-482C-AC0A-88879B1727CF}" srcId="{C2526FC3-7B48-4D24-8F75-FC767A848264}" destId="{2D6E52E9-A1D6-4958-9829-7A52B6F63EB2}" srcOrd="0" destOrd="0" parTransId="{EA8D3D15-BE33-4742-97C2-E2AED21B3D76}" sibTransId="{55AE1853-97DF-48E9-AC58-2B711D499269}"/>
    <dgm:cxn modelId="{986009DD-A059-49C0-9D6A-650FA2114C27}" srcId="{C2526FC3-7B48-4D24-8F75-FC767A848264}" destId="{8AC6CF40-05D8-4547-9059-BA9C11F3C6A5}" srcOrd="4" destOrd="0" parTransId="{CC33A268-53FD-43F4-9B55-2373E8FA9035}" sibTransId="{946E2984-5192-44A2-BBF1-9E7CF3F74B17}"/>
    <dgm:cxn modelId="{4BBF5FFC-F094-40B2-99F6-AB1948D287CF}" srcId="{C2526FC3-7B48-4D24-8F75-FC767A848264}" destId="{61DC209D-7DF9-47F0-9ED3-98EAD4A3AD7A}" srcOrd="3" destOrd="0" parTransId="{E7A7904E-1BAE-47AF-AF8E-9C1953E0A45C}" sibTransId="{1DC54FAE-1220-4B49-A356-56D048697BCC}"/>
    <dgm:cxn modelId="{DDBDC09B-F18A-484D-AB68-1F30E85FDF26}" type="presParOf" srcId="{6A6E9B21-ECA5-4194-B945-F4AB4CBDE560}" destId="{61304A9B-883F-4AD1-B479-EA1C3093E909}" srcOrd="0" destOrd="0" presId="urn:microsoft.com/office/officeart/2005/8/layout/vList2"/>
    <dgm:cxn modelId="{2C2E7476-F274-4F20-BEFC-25948E21D4F5}" type="presParOf" srcId="{6A6E9B21-ECA5-4194-B945-F4AB4CBDE560}" destId="{EE74AE1B-7B2D-42AA-9D14-502027AA1DF2}" srcOrd="1" destOrd="0" presId="urn:microsoft.com/office/officeart/2005/8/layout/vList2"/>
    <dgm:cxn modelId="{EE68C62D-2898-4F5C-8CF8-D947BC37E705}" type="presParOf" srcId="{6A6E9B21-ECA5-4194-B945-F4AB4CBDE560}" destId="{476BC431-523C-4C4F-B62D-9DEB50F2DD7D}" srcOrd="2" destOrd="0" presId="urn:microsoft.com/office/officeart/2005/8/layout/vList2"/>
    <dgm:cxn modelId="{D2D66F60-8F6A-496F-91DB-2D943B2AC306}" type="presParOf" srcId="{6A6E9B21-ECA5-4194-B945-F4AB4CBDE560}" destId="{7667CEF2-F3A7-4A5E-AAE0-EE9C18D0A16B}" srcOrd="3" destOrd="0" presId="urn:microsoft.com/office/officeart/2005/8/layout/vList2"/>
    <dgm:cxn modelId="{A420950E-AA87-4B63-AAD8-209B2A0188D2}" type="presParOf" srcId="{6A6E9B21-ECA5-4194-B945-F4AB4CBDE560}" destId="{7F894D98-17B5-4678-AC4A-C8254D9DC72D}" srcOrd="4" destOrd="0" presId="urn:microsoft.com/office/officeart/2005/8/layout/vList2"/>
    <dgm:cxn modelId="{B498F17E-0D2B-429B-A607-11CFE03C6072}" type="presParOf" srcId="{6A6E9B21-ECA5-4194-B945-F4AB4CBDE560}" destId="{530A364A-C789-4B5D-AEA9-77ADEA480826}" srcOrd="5" destOrd="0" presId="urn:microsoft.com/office/officeart/2005/8/layout/vList2"/>
    <dgm:cxn modelId="{EF467258-890B-4F45-A13A-3885128D7F31}" type="presParOf" srcId="{6A6E9B21-ECA5-4194-B945-F4AB4CBDE560}" destId="{479D89D9-FCB4-4155-A2D5-D85B12F248B6}" srcOrd="6" destOrd="0" presId="urn:microsoft.com/office/officeart/2005/8/layout/vList2"/>
    <dgm:cxn modelId="{68F470F4-EF81-4E46-AC73-EEEA9C4844A7}" type="presParOf" srcId="{6A6E9B21-ECA5-4194-B945-F4AB4CBDE560}" destId="{280B6FAA-9520-4888-B55E-AAD5D297A89A}" srcOrd="7" destOrd="0" presId="urn:microsoft.com/office/officeart/2005/8/layout/vList2"/>
    <dgm:cxn modelId="{2AFBD84A-760F-4BEE-ADC3-3767F071168E}" type="presParOf" srcId="{6A6E9B21-ECA5-4194-B945-F4AB4CBDE560}" destId="{B630ABEC-720D-4E8C-9499-6AF15A3F914F}"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2D7B94-7448-442A-BF3C-09021A9A6779}"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0F62741E-AF80-4D50-882E-B5F970550649}">
      <dgm:prSet/>
      <dgm:spPr/>
      <dgm:t>
        <a:bodyPr/>
        <a:lstStyle/>
        <a:p>
          <a:pPr rtl="0"/>
          <a:r>
            <a:rPr lang="en-US" dirty="0"/>
            <a:t>Hotel prosperity depends on great ratings, customer retention, and a good reputation.</a:t>
          </a:r>
        </a:p>
      </dgm:t>
    </dgm:pt>
    <dgm:pt modelId="{68FC521A-FEBC-4644-91EF-C397BA6E0810}" type="parTrans" cxnId="{D8CEE89C-4856-450C-8F96-6C7D56C3AEE9}">
      <dgm:prSet/>
      <dgm:spPr/>
      <dgm:t>
        <a:bodyPr/>
        <a:lstStyle/>
        <a:p>
          <a:endParaRPr lang="en-US"/>
        </a:p>
      </dgm:t>
    </dgm:pt>
    <dgm:pt modelId="{640565E6-CE6F-4BE2-B53F-7F43E922ABE3}" type="sibTrans" cxnId="{D8CEE89C-4856-450C-8F96-6C7D56C3AEE9}">
      <dgm:prSet/>
      <dgm:spPr/>
      <dgm:t>
        <a:bodyPr/>
        <a:lstStyle/>
        <a:p>
          <a:endParaRPr lang="en-US"/>
        </a:p>
      </dgm:t>
    </dgm:pt>
    <dgm:pt modelId="{45E8818F-4D8A-4A0B-BE40-AFD73B33CE1F}">
      <dgm:prSet/>
      <dgm:spPr/>
      <dgm:t>
        <a:bodyPr/>
        <a:lstStyle/>
        <a:p>
          <a:pPr rtl="0"/>
          <a:r>
            <a:rPr lang="en-US" dirty="0"/>
            <a:t>Hilton Hotels &amp; Resorts dazzle with superior service, concern for detail, and personalization.</a:t>
          </a:r>
        </a:p>
      </dgm:t>
    </dgm:pt>
    <dgm:pt modelId="{AEEAA46F-99B5-4CAE-932A-446C7B1E6BCE}" type="parTrans" cxnId="{351B76EC-28AA-4C03-9B61-C4C1A013D131}">
      <dgm:prSet/>
      <dgm:spPr/>
      <dgm:t>
        <a:bodyPr/>
        <a:lstStyle/>
        <a:p>
          <a:endParaRPr lang="en-US"/>
        </a:p>
      </dgm:t>
    </dgm:pt>
    <dgm:pt modelId="{2A51FF52-F796-42B7-BDF1-597BDEE6AE27}" type="sibTrans" cxnId="{351B76EC-28AA-4C03-9B61-C4C1A013D131}">
      <dgm:prSet/>
      <dgm:spPr/>
      <dgm:t>
        <a:bodyPr/>
        <a:lstStyle/>
        <a:p>
          <a:endParaRPr lang="en-US"/>
        </a:p>
      </dgm:t>
    </dgm:pt>
    <dgm:pt modelId="{69F4D6D1-66E3-4B68-9F7A-97CF3BE590EF}">
      <dgm:prSet/>
      <dgm:spPr/>
      <dgm:t>
        <a:bodyPr/>
        <a:lstStyle/>
        <a:p>
          <a:pPr rtl="0"/>
          <a:r>
            <a:rPr lang="en-US" dirty="0"/>
            <a:t>Cleanliness, accommodation amenities, and service </a:t>
          </a:r>
          <a:r>
            <a:rPr lang="en-US" dirty="0" err="1"/>
            <a:t>behaviour</a:t>
          </a:r>
          <a:r>
            <a:rPr lang="en-US" dirty="0"/>
            <a:t> are details (J.D. Power 2019).</a:t>
          </a:r>
        </a:p>
      </dgm:t>
    </dgm:pt>
    <dgm:pt modelId="{0FC5BF47-FDBE-45E9-8C87-D26223C06119}" type="parTrans" cxnId="{06454EAA-F1D6-44F7-9285-577310ABE366}">
      <dgm:prSet/>
      <dgm:spPr/>
      <dgm:t>
        <a:bodyPr/>
        <a:lstStyle/>
        <a:p>
          <a:endParaRPr lang="en-US"/>
        </a:p>
      </dgm:t>
    </dgm:pt>
    <dgm:pt modelId="{14A80F2F-EF93-48D4-AE5D-CA0E7BB1E629}" type="sibTrans" cxnId="{06454EAA-F1D6-44F7-9285-577310ABE366}">
      <dgm:prSet/>
      <dgm:spPr/>
      <dgm:t>
        <a:bodyPr/>
        <a:lstStyle/>
        <a:p>
          <a:endParaRPr lang="en-US"/>
        </a:p>
      </dgm:t>
    </dgm:pt>
    <dgm:pt modelId="{8E757F42-6955-448A-9E49-1FAA721C39A7}">
      <dgm:prSet/>
      <dgm:spPr/>
      <dgm:t>
        <a:bodyPr/>
        <a:lstStyle/>
        <a:p>
          <a:pPr rtl="0"/>
          <a:r>
            <a:rPr lang="en-US" dirty="0" err="1"/>
            <a:t>Personalised</a:t>
          </a:r>
          <a:r>
            <a:rPr lang="en-US" dirty="0"/>
            <a:t> advice and services may fulfil visitor demands.</a:t>
          </a:r>
        </a:p>
      </dgm:t>
    </dgm:pt>
    <dgm:pt modelId="{398F24B3-AA3F-464D-86D1-BA76C7F3F95C}" type="parTrans" cxnId="{AB069BEE-D361-4CA8-89DA-85BD5AE26898}">
      <dgm:prSet/>
      <dgm:spPr/>
      <dgm:t>
        <a:bodyPr/>
        <a:lstStyle/>
        <a:p>
          <a:endParaRPr lang="en-US"/>
        </a:p>
      </dgm:t>
    </dgm:pt>
    <dgm:pt modelId="{DC459DB7-02F0-4B75-AB06-43459E36CA75}" type="sibTrans" cxnId="{AB069BEE-D361-4CA8-89DA-85BD5AE26898}">
      <dgm:prSet/>
      <dgm:spPr/>
      <dgm:t>
        <a:bodyPr/>
        <a:lstStyle/>
        <a:p>
          <a:endParaRPr lang="en-US"/>
        </a:p>
      </dgm:t>
    </dgm:pt>
    <dgm:pt modelId="{00E4A140-C567-4331-A279-7CA3DE65B99E}">
      <dgm:prSet/>
      <dgm:spPr/>
      <dgm:t>
        <a:bodyPr/>
        <a:lstStyle/>
        <a:p>
          <a:endParaRPr lang="en-US" dirty="0"/>
        </a:p>
      </dgm:t>
    </dgm:pt>
    <dgm:pt modelId="{5DF7B6BB-5765-4FF2-BA6D-22828D627950}" type="parTrans" cxnId="{44A991DB-6063-47C9-B54E-23881BBA00C9}">
      <dgm:prSet/>
      <dgm:spPr/>
      <dgm:t>
        <a:bodyPr/>
        <a:lstStyle/>
        <a:p>
          <a:endParaRPr lang="en-US"/>
        </a:p>
      </dgm:t>
    </dgm:pt>
    <dgm:pt modelId="{B37F37D5-E180-4E31-A6E2-A9E843AC7183}" type="sibTrans" cxnId="{44A991DB-6063-47C9-B54E-23881BBA00C9}">
      <dgm:prSet/>
      <dgm:spPr/>
      <dgm:t>
        <a:bodyPr/>
        <a:lstStyle/>
        <a:p>
          <a:endParaRPr lang="en-US"/>
        </a:p>
      </dgm:t>
    </dgm:pt>
    <dgm:pt modelId="{6B801DC1-C835-4E3F-829F-510F6082A317}" type="pres">
      <dgm:prSet presAssocID="{E72D7B94-7448-442A-BF3C-09021A9A6779}" presName="matrix" presStyleCnt="0">
        <dgm:presLayoutVars>
          <dgm:chMax val="1"/>
          <dgm:dir/>
          <dgm:resizeHandles val="exact"/>
        </dgm:presLayoutVars>
      </dgm:prSet>
      <dgm:spPr/>
    </dgm:pt>
    <dgm:pt modelId="{06766A06-51D2-4FFE-B6CD-9BD3F893DA05}" type="pres">
      <dgm:prSet presAssocID="{E72D7B94-7448-442A-BF3C-09021A9A6779}" presName="diamond" presStyleLbl="bgShp" presStyleIdx="0" presStyleCnt="1"/>
      <dgm:spPr/>
    </dgm:pt>
    <dgm:pt modelId="{9C9B8750-1DAD-465B-BE5E-BA6CC78BC416}" type="pres">
      <dgm:prSet presAssocID="{E72D7B94-7448-442A-BF3C-09021A9A6779}" presName="quad1" presStyleLbl="node1" presStyleIdx="0" presStyleCnt="4">
        <dgm:presLayoutVars>
          <dgm:chMax val="0"/>
          <dgm:chPref val="0"/>
          <dgm:bulletEnabled val="1"/>
        </dgm:presLayoutVars>
      </dgm:prSet>
      <dgm:spPr/>
    </dgm:pt>
    <dgm:pt modelId="{03FB1CF0-F002-45A8-B3F4-A2E1C201CF6D}" type="pres">
      <dgm:prSet presAssocID="{E72D7B94-7448-442A-BF3C-09021A9A6779}" presName="quad2" presStyleLbl="node1" presStyleIdx="1" presStyleCnt="4">
        <dgm:presLayoutVars>
          <dgm:chMax val="0"/>
          <dgm:chPref val="0"/>
          <dgm:bulletEnabled val="1"/>
        </dgm:presLayoutVars>
      </dgm:prSet>
      <dgm:spPr/>
    </dgm:pt>
    <dgm:pt modelId="{EDB4F389-CF59-4BCB-8E6E-BA67D149B374}" type="pres">
      <dgm:prSet presAssocID="{E72D7B94-7448-442A-BF3C-09021A9A6779}" presName="quad3" presStyleLbl="node1" presStyleIdx="2" presStyleCnt="4">
        <dgm:presLayoutVars>
          <dgm:chMax val="0"/>
          <dgm:chPref val="0"/>
          <dgm:bulletEnabled val="1"/>
        </dgm:presLayoutVars>
      </dgm:prSet>
      <dgm:spPr/>
    </dgm:pt>
    <dgm:pt modelId="{F9BB6EF8-9A69-4CD1-9D33-4C7E85B5F7F7}" type="pres">
      <dgm:prSet presAssocID="{E72D7B94-7448-442A-BF3C-09021A9A6779}" presName="quad4" presStyleLbl="node1" presStyleIdx="3" presStyleCnt="4">
        <dgm:presLayoutVars>
          <dgm:chMax val="0"/>
          <dgm:chPref val="0"/>
          <dgm:bulletEnabled val="1"/>
        </dgm:presLayoutVars>
      </dgm:prSet>
      <dgm:spPr/>
    </dgm:pt>
  </dgm:ptLst>
  <dgm:cxnLst>
    <dgm:cxn modelId="{D08FE000-6C33-4FAA-BC8C-86A05FC31692}" type="presOf" srcId="{8E757F42-6955-448A-9E49-1FAA721C39A7}" destId="{F9BB6EF8-9A69-4CD1-9D33-4C7E85B5F7F7}" srcOrd="0" destOrd="0" presId="urn:microsoft.com/office/officeart/2005/8/layout/matrix3"/>
    <dgm:cxn modelId="{D0918043-852D-45ED-A87C-1D1014D99440}" type="presOf" srcId="{E72D7B94-7448-442A-BF3C-09021A9A6779}" destId="{6B801DC1-C835-4E3F-829F-510F6082A317}" srcOrd="0" destOrd="0" presId="urn:microsoft.com/office/officeart/2005/8/layout/matrix3"/>
    <dgm:cxn modelId="{681AD19A-D930-478E-9328-D82BB3950CAE}" type="presOf" srcId="{69F4D6D1-66E3-4B68-9F7A-97CF3BE590EF}" destId="{EDB4F389-CF59-4BCB-8E6E-BA67D149B374}" srcOrd="0" destOrd="0" presId="urn:microsoft.com/office/officeart/2005/8/layout/matrix3"/>
    <dgm:cxn modelId="{D8CEE89C-4856-450C-8F96-6C7D56C3AEE9}" srcId="{E72D7B94-7448-442A-BF3C-09021A9A6779}" destId="{0F62741E-AF80-4D50-882E-B5F970550649}" srcOrd="0" destOrd="0" parTransId="{68FC521A-FEBC-4644-91EF-C397BA6E0810}" sibTransId="{640565E6-CE6F-4BE2-B53F-7F43E922ABE3}"/>
    <dgm:cxn modelId="{06454EAA-F1D6-44F7-9285-577310ABE366}" srcId="{E72D7B94-7448-442A-BF3C-09021A9A6779}" destId="{69F4D6D1-66E3-4B68-9F7A-97CF3BE590EF}" srcOrd="2" destOrd="0" parTransId="{0FC5BF47-FDBE-45E9-8C87-D26223C06119}" sibTransId="{14A80F2F-EF93-48D4-AE5D-CA0E7BB1E629}"/>
    <dgm:cxn modelId="{22BE02D9-351E-4144-BA3C-763E1EAFD071}" type="presOf" srcId="{45E8818F-4D8A-4A0B-BE40-AFD73B33CE1F}" destId="{03FB1CF0-F002-45A8-B3F4-A2E1C201CF6D}" srcOrd="0" destOrd="0" presId="urn:microsoft.com/office/officeart/2005/8/layout/matrix3"/>
    <dgm:cxn modelId="{44A991DB-6063-47C9-B54E-23881BBA00C9}" srcId="{E72D7B94-7448-442A-BF3C-09021A9A6779}" destId="{00E4A140-C567-4331-A279-7CA3DE65B99E}" srcOrd="4" destOrd="0" parTransId="{5DF7B6BB-5765-4FF2-BA6D-22828D627950}" sibTransId="{B37F37D5-E180-4E31-A6E2-A9E843AC7183}"/>
    <dgm:cxn modelId="{351B76EC-28AA-4C03-9B61-C4C1A013D131}" srcId="{E72D7B94-7448-442A-BF3C-09021A9A6779}" destId="{45E8818F-4D8A-4A0B-BE40-AFD73B33CE1F}" srcOrd="1" destOrd="0" parTransId="{AEEAA46F-99B5-4CAE-932A-446C7B1E6BCE}" sibTransId="{2A51FF52-F796-42B7-BDF1-597BDEE6AE27}"/>
    <dgm:cxn modelId="{AB069BEE-D361-4CA8-89DA-85BD5AE26898}" srcId="{E72D7B94-7448-442A-BF3C-09021A9A6779}" destId="{8E757F42-6955-448A-9E49-1FAA721C39A7}" srcOrd="3" destOrd="0" parTransId="{398F24B3-AA3F-464D-86D1-BA76C7F3F95C}" sibTransId="{DC459DB7-02F0-4B75-AB06-43459E36CA75}"/>
    <dgm:cxn modelId="{A3895CFD-BBD8-462F-B46F-A0771FB4BCC3}" type="presOf" srcId="{0F62741E-AF80-4D50-882E-B5F970550649}" destId="{9C9B8750-1DAD-465B-BE5E-BA6CC78BC416}" srcOrd="0" destOrd="0" presId="urn:microsoft.com/office/officeart/2005/8/layout/matrix3"/>
    <dgm:cxn modelId="{9CD0F716-4BCF-4FA8-B1FA-B97B9C946CBA}" type="presParOf" srcId="{6B801DC1-C835-4E3F-829F-510F6082A317}" destId="{06766A06-51D2-4FFE-B6CD-9BD3F893DA05}" srcOrd="0" destOrd="0" presId="urn:microsoft.com/office/officeart/2005/8/layout/matrix3"/>
    <dgm:cxn modelId="{A500106E-36DD-47D1-B94D-6DE4584D06F2}" type="presParOf" srcId="{6B801DC1-C835-4E3F-829F-510F6082A317}" destId="{9C9B8750-1DAD-465B-BE5E-BA6CC78BC416}" srcOrd="1" destOrd="0" presId="urn:microsoft.com/office/officeart/2005/8/layout/matrix3"/>
    <dgm:cxn modelId="{A70EC95B-3E43-4DE5-B115-C75B33EB9C85}" type="presParOf" srcId="{6B801DC1-C835-4E3F-829F-510F6082A317}" destId="{03FB1CF0-F002-45A8-B3F4-A2E1C201CF6D}" srcOrd="2" destOrd="0" presId="urn:microsoft.com/office/officeart/2005/8/layout/matrix3"/>
    <dgm:cxn modelId="{3076ED58-63FC-4B5D-9866-0DAD585E11E9}" type="presParOf" srcId="{6B801DC1-C835-4E3F-829F-510F6082A317}" destId="{EDB4F389-CF59-4BCB-8E6E-BA67D149B374}" srcOrd="3" destOrd="0" presId="urn:microsoft.com/office/officeart/2005/8/layout/matrix3"/>
    <dgm:cxn modelId="{1CB20285-6D8F-479F-9CC3-A668DF8B330F}" type="presParOf" srcId="{6B801DC1-C835-4E3F-829F-510F6082A317}" destId="{F9BB6EF8-9A69-4CD1-9D33-4C7E85B5F7F7}"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B7D8EE-B93D-47A5-A229-8DD17AD68C2C}">
      <dsp:nvSpPr>
        <dsp:cNvPr id="0" name=""/>
        <dsp:cNvSpPr/>
      </dsp:nvSpPr>
      <dsp:spPr>
        <a:xfrm>
          <a:off x="4496315" y="1240131"/>
          <a:ext cx="1522968" cy="1522968"/>
        </a:xfrm>
        <a:prstGeom prst="ellipse">
          <a:avLst/>
        </a:prstGeom>
        <a:gradFill rotWithShape="0">
          <a:gsLst>
            <a:gs pos="0">
              <a:schemeClr val="accent2">
                <a:alpha val="50000"/>
                <a:hueOff val="0"/>
                <a:satOff val="0"/>
                <a:lumOff val="0"/>
                <a:alphaOff val="0"/>
                <a:satMod val="103000"/>
                <a:lumMod val="102000"/>
                <a:tint val="94000"/>
              </a:schemeClr>
            </a:gs>
            <a:gs pos="50000">
              <a:schemeClr val="accent2">
                <a:alpha val="50000"/>
                <a:hueOff val="0"/>
                <a:satOff val="0"/>
                <a:lumOff val="0"/>
                <a:alphaOff val="0"/>
                <a:satMod val="110000"/>
                <a:lumMod val="100000"/>
                <a:shade val="100000"/>
              </a:schemeClr>
            </a:gs>
            <a:gs pos="100000">
              <a:schemeClr val="accent2">
                <a:alpha val="5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sp>
    <dsp:sp modelId="{03DD4FF9-BEB4-4448-AF65-45B17105D6A0}">
      <dsp:nvSpPr>
        <dsp:cNvPr id="0" name=""/>
        <dsp:cNvSpPr/>
      </dsp:nvSpPr>
      <dsp:spPr>
        <a:xfrm>
          <a:off x="4374478" y="0"/>
          <a:ext cx="1766643" cy="102256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488950" rtl="0">
            <a:lnSpc>
              <a:spcPct val="90000"/>
            </a:lnSpc>
            <a:spcBef>
              <a:spcPct val="0"/>
            </a:spcBef>
            <a:spcAft>
              <a:spcPct val="35000"/>
            </a:spcAft>
            <a:buNone/>
          </a:pPr>
          <a:r>
            <a:rPr lang="en-US" sz="1100" kern="1200" dirty="0"/>
            <a:t>Hilton Hotels &amp; Resorts offer many guest facilities to ensure a pleasant stay.</a:t>
          </a:r>
        </a:p>
      </dsp:txBody>
      <dsp:txXfrm>
        <a:off x="4374478" y="0"/>
        <a:ext cx="1766643" cy="1022564"/>
      </dsp:txXfrm>
    </dsp:sp>
    <dsp:sp modelId="{D2179076-193C-48D6-9C73-271226A62659}">
      <dsp:nvSpPr>
        <dsp:cNvPr id="0" name=""/>
        <dsp:cNvSpPr/>
      </dsp:nvSpPr>
      <dsp:spPr>
        <a:xfrm>
          <a:off x="5075652" y="1660905"/>
          <a:ext cx="1522968" cy="1522968"/>
        </a:xfrm>
        <a:prstGeom prst="ellipse">
          <a:avLst/>
        </a:prstGeom>
        <a:gradFill rotWithShape="0">
          <a:gsLst>
            <a:gs pos="0">
              <a:schemeClr val="accent3">
                <a:alpha val="50000"/>
                <a:hueOff val="0"/>
                <a:satOff val="0"/>
                <a:lumOff val="0"/>
                <a:alphaOff val="0"/>
                <a:satMod val="103000"/>
                <a:lumMod val="102000"/>
                <a:tint val="94000"/>
              </a:schemeClr>
            </a:gs>
            <a:gs pos="50000">
              <a:schemeClr val="accent3">
                <a:alpha val="50000"/>
                <a:hueOff val="0"/>
                <a:satOff val="0"/>
                <a:lumOff val="0"/>
                <a:alphaOff val="0"/>
                <a:satMod val="110000"/>
                <a:lumMod val="100000"/>
                <a:shade val="100000"/>
              </a:schemeClr>
            </a:gs>
            <a:gs pos="100000">
              <a:schemeClr val="accent3">
                <a:alpha val="5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sp>
    <dsp:sp modelId="{ADE05AF3-A67F-407D-81EE-CFF17ECF0AAF}">
      <dsp:nvSpPr>
        <dsp:cNvPr id="0" name=""/>
        <dsp:cNvSpPr/>
      </dsp:nvSpPr>
      <dsp:spPr>
        <a:xfrm>
          <a:off x="6719849" y="1348914"/>
          <a:ext cx="1583887" cy="110959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488950" rtl="0">
            <a:lnSpc>
              <a:spcPct val="90000"/>
            </a:lnSpc>
            <a:spcBef>
              <a:spcPct val="0"/>
            </a:spcBef>
            <a:spcAft>
              <a:spcPct val="35000"/>
            </a:spcAft>
            <a:buNone/>
          </a:pPr>
          <a:r>
            <a:rPr lang="en-US" sz="1100" kern="1200" dirty="0"/>
            <a:t>These include 24-hour front desk, concierge, maintenance, service for rooms, and on-site eating and drinking establishments (</a:t>
          </a:r>
          <a:r>
            <a:rPr lang="en-US" sz="1100" kern="1200" dirty="0" err="1"/>
            <a:t>Statista</a:t>
          </a:r>
          <a:r>
            <a:rPr lang="en-US" sz="1100" kern="1200" dirty="0"/>
            <a:t> 2021). </a:t>
          </a:r>
        </a:p>
      </dsp:txBody>
      <dsp:txXfrm>
        <a:off x="6719849" y="1348914"/>
        <a:ext cx="1583887" cy="1109591"/>
      </dsp:txXfrm>
    </dsp:sp>
    <dsp:sp modelId="{93B61D3B-12C7-4B33-9B1B-351F40562715}">
      <dsp:nvSpPr>
        <dsp:cNvPr id="0" name=""/>
        <dsp:cNvSpPr/>
      </dsp:nvSpPr>
      <dsp:spPr>
        <a:xfrm>
          <a:off x="4854517" y="2342325"/>
          <a:ext cx="1522968" cy="1522968"/>
        </a:xfrm>
        <a:prstGeom prst="ellipse">
          <a:avLst/>
        </a:prstGeom>
        <a:gradFill rotWithShape="0">
          <a:gsLst>
            <a:gs pos="0">
              <a:schemeClr val="accent4">
                <a:alpha val="50000"/>
                <a:hueOff val="0"/>
                <a:satOff val="0"/>
                <a:lumOff val="0"/>
                <a:alphaOff val="0"/>
                <a:satMod val="103000"/>
                <a:lumMod val="102000"/>
                <a:tint val="94000"/>
              </a:schemeClr>
            </a:gs>
            <a:gs pos="50000">
              <a:schemeClr val="accent4">
                <a:alpha val="50000"/>
                <a:hueOff val="0"/>
                <a:satOff val="0"/>
                <a:lumOff val="0"/>
                <a:alphaOff val="0"/>
                <a:satMod val="110000"/>
                <a:lumMod val="100000"/>
                <a:shade val="100000"/>
              </a:schemeClr>
            </a:gs>
            <a:gs pos="100000">
              <a:schemeClr val="accent4">
                <a:alpha val="5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sp>
    <dsp:sp modelId="{AD66F394-5593-4ACE-9679-1565580670AB}">
      <dsp:nvSpPr>
        <dsp:cNvPr id="0" name=""/>
        <dsp:cNvSpPr/>
      </dsp:nvSpPr>
      <dsp:spPr>
        <a:xfrm>
          <a:off x="6476174" y="3241746"/>
          <a:ext cx="1583887" cy="110959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488950" rtl="0">
            <a:lnSpc>
              <a:spcPct val="90000"/>
            </a:lnSpc>
            <a:spcBef>
              <a:spcPct val="0"/>
            </a:spcBef>
            <a:spcAft>
              <a:spcPct val="35000"/>
            </a:spcAft>
            <a:buNone/>
          </a:pPr>
          <a:r>
            <a:rPr lang="en-US" sz="1100" kern="1200" dirty="0"/>
            <a:t>The brand offers fitness </a:t>
          </a:r>
          <a:r>
            <a:rPr lang="en-US" sz="1100" kern="1200" dirty="0" err="1"/>
            <a:t>centres</a:t>
          </a:r>
          <a:r>
            <a:rPr lang="en-US" sz="1100" kern="1200" dirty="0"/>
            <a:t>, pools, conference rooms, and business </a:t>
          </a:r>
          <a:r>
            <a:rPr lang="en-US" sz="1100" kern="1200" dirty="0" err="1"/>
            <a:t>centres</a:t>
          </a:r>
          <a:r>
            <a:rPr lang="en-US" sz="1100" kern="1200" dirty="0"/>
            <a:t>.</a:t>
          </a:r>
        </a:p>
      </dsp:txBody>
      <dsp:txXfrm>
        <a:off x="6476174" y="3241746"/>
        <a:ext cx="1583887" cy="1109591"/>
      </dsp:txXfrm>
    </dsp:sp>
    <dsp:sp modelId="{F8E24DAB-5063-4887-8C8A-F5E69E79346A}">
      <dsp:nvSpPr>
        <dsp:cNvPr id="0" name=""/>
        <dsp:cNvSpPr/>
      </dsp:nvSpPr>
      <dsp:spPr>
        <a:xfrm>
          <a:off x="4138113" y="2342325"/>
          <a:ext cx="1522968" cy="1522968"/>
        </a:xfrm>
        <a:prstGeom prst="ellipse">
          <a:avLst/>
        </a:prstGeom>
        <a:gradFill rotWithShape="0">
          <a:gsLst>
            <a:gs pos="0">
              <a:schemeClr val="accent5">
                <a:alpha val="50000"/>
                <a:hueOff val="0"/>
                <a:satOff val="0"/>
                <a:lumOff val="0"/>
                <a:alphaOff val="0"/>
                <a:satMod val="103000"/>
                <a:lumMod val="102000"/>
                <a:tint val="94000"/>
              </a:schemeClr>
            </a:gs>
            <a:gs pos="50000">
              <a:schemeClr val="accent5">
                <a:alpha val="50000"/>
                <a:hueOff val="0"/>
                <a:satOff val="0"/>
                <a:lumOff val="0"/>
                <a:alphaOff val="0"/>
                <a:satMod val="110000"/>
                <a:lumMod val="100000"/>
                <a:shade val="100000"/>
              </a:schemeClr>
            </a:gs>
            <a:gs pos="100000">
              <a:schemeClr val="accent5">
                <a:alpha val="5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sp>
    <dsp:sp modelId="{C12D1EB9-D39D-4E5B-9101-A1CF9A670F9F}">
      <dsp:nvSpPr>
        <dsp:cNvPr id="0" name=""/>
        <dsp:cNvSpPr/>
      </dsp:nvSpPr>
      <dsp:spPr>
        <a:xfrm>
          <a:off x="2455538" y="3241746"/>
          <a:ext cx="1583887" cy="110959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488950" rtl="0">
            <a:lnSpc>
              <a:spcPct val="90000"/>
            </a:lnSpc>
            <a:spcBef>
              <a:spcPct val="0"/>
            </a:spcBef>
            <a:spcAft>
              <a:spcPct val="35000"/>
            </a:spcAft>
            <a:buNone/>
          </a:pPr>
          <a:r>
            <a:rPr lang="en-US" sz="1100" kern="1200" dirty="0"/>
            <a:t>Hilton's automated check-in and room picking lets guests skip the reception desk and go right to their room.</a:t>
          </a:r>
        </a:p>
      </dsp:txBody>
      <dsp:txXfrm>
        <a:off x="2455538" y="3241746"/>
        <a:ext cx="1583887" cy="1109591"/>
      </dsp:txXfrm>
    </dsp:sp>
    <dsp:sp modelId="{1F38E3BF-D92F-4286-9B7F-013032DAC367}">
      <dsp:nvSpPr>
        <dsp:cNvPr id="0" name=""/>
        <dsp:cNvSpPr/>
      </dsp:nvSpPr>
      <dsp:spPr>
        <a:xfrm>
          <a:off x="3916978" y="1660905"/>
          <a:ext cx="1522968" cy="1522968"/>
        </a:xfrm>
        <a:prstGeom prst="ellipse">
          <a:avLst/>
        </a:prstGeom>
        <a:gradFill rotWithShape="0">
          <a:gsLst>
            <a:gs pos="0">
              <a:schemeClr val="accent6">
                <a:alpha val="50000"/>
                <a:hueOff val="0"/>
                <a:satOff val="0"/>
                <a:lumOff val="0"/>
                <a:alphaOff val="0"/>
                <a:satMod val="103000"/>
                <a:lumMod val="102000"/>
                <a:tint val="94000"/>
              </a:schemeClr>
            </a:gs>
            <a:gs pos="50000">
              <a:schemeClr val="accent6">
                <a:alpha val="50000"/>
                <a:hueOff val="0"/>
                <a:satOff val="0"/>
                <a:lumOff val="0"/>
                <a:alphaOff val="0"/>
                <a:satMod val="110000"/>
                <a:lumMod val="100000"/>
                <a:shade val="100000"/>
              </a:schemeClr>
            </a:gs>
            <a:gs pos="100000">
              <a:schemeClr val="accent6">
                <a:alpha val="5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tx1"/>
        </a:fontRef>
      </dsp:style>
    </dsp:sp>
    <dsp:sp modelId="{2B328C7A-E583-4150-9C57-4323420ED846}">
      <dsp:nvSpPr>
        <dsp:cNvPr id="0" name=""/>
        <dsp:cNvSpPr/>
      </dsp:nvSpPr>
      <dsp:spPr>
        <a:xfrm>
          <a:off x="2211863" y="1348914"/>
          <a:ext cx="1583887" cy="110959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488950" rtl="0">
            <a:lnSpc>
              <a:spcPct val="90000"/>
            </a:lnSpc>
            <a:spcBef>
              <a:spcPct val="0"/>
            </a:spcBef>
            <a:spcAft>
              <a:spcPct val="35000"/>
            </a:spcAft>
            <a:buNone/>
          </a:pPr>
          <a:r>
            <a:rPr lang="en-US" sz="1100" kern="1200" dirty="0"/>
            <a:t>Hilton Hotels &amp; Resorts additionally </a:t>
          </a:r>
          <a:r>
            <a:rPr lang="en-US" sz="1100" kern="1200" dirty="0" err="1"/>
            <a:t>prioritises</a:t>
          </a:r>
          <a:r>
            <a:rPr lang="en-US" sz="1100" kern="1200" dirty="0"/>
            <a:t> guest health and safety with improved housekeeping and safety practices</a:t>
          </a:r>
        </a:p>
      </dsp:txBody>
      <dsp:txXfrm>
        <a:off x="2211863" y="1348914"/>
        <a:ext cx="1583887" cy="11095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304A9B-883F-4AD1-B479-EA1C3093E909}">
      <dsp:nvSpPr>
        <dsp:cNvPr id="0" name=""/>
        <dsp:cNvSpPr/>
      </dsp:nvSpPr>
      <dsp:spPr>
        <a:xfrm>
          <a:off x="0" y="74211"/>
          <a:ext cx="10515600" cy="79450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dirty="0"/>
            <a:t>• Hotels succeed by surpassing guest expectations.</a:t>
          </a:r>
        </a:p>
      </dsp:txBody>
      <dsp:txXfrm>
        <a:off x="38784" y="112995"/>
        <a:ext cx="10438032" cy="716935"/>
      </dsp:txXfrm>
    </dsp:sp>
    <dsp:sp modelId="{476BC431-523C-4C4F-B62D-9DEB50F2DD7D}">
      <dsp:nvSpPr>
        <dsp:cNvPr id="0" name=""/>
        <dsp:cNvSpPr/>
      </dsp:nvSpPr>
      <dsp:spPr>
        <a:xfrm>
          <a:off x="0" y="926314"/>
          <a:ext cx="10515600" cy="79450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dirty="0"/>
            <a:t>• Hotels must provide </a:t>
          </a:r>
          <a:r>
            <a:rPr lang="en-US" sz="2000" kern="1200" dirty="0" err="1"/>
            <a:t>personalised</a:t>
          </a:r>
          <a:r>
            <a:rPr lang="en-US" sz="2000" kern="1200" dirty="0"/>
            <a:t> services and distinctive experiences to make an impact.</a:t>
          </a:r>
        </a:p>
      </dsp:txBody>
      <dsp:txXfrm>
        <a:off x="38784" y="965098"/>
        <a:ext cx="10438032" cy="716935"/>
      </dsp:txXfrm>
    </dsp:sp>
    <dsp:sp modelId="{7F894D98-17B5-4678-AC4A-C8254D9DC72D}">
      <dsp:nvSpPr>
        <dsp:cNvPr id="0" name=""/>
        <dsp:cNvSpPr/>
      </dsp:nvSpPr>
      <dsp:spPr>
        <a:xfrm>
          <a:off x="0" y="1778417"/>
          <a:ext cx="10515600" cy="79450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dirty="0"/>
            <a:t>• Hilton Hotels &amp; Resorts surpass guest expectations with </a:t>
          </a:r>
          <a:r>
            <a:rPr lang="en-US" sz="2000" kern="1200" dirty="0" err="1"/>
            <a:t>customised</a:t>
          </a:r>
          <a:r>
            <a:rPr lang="en-US" sz="2000" kern="1200" dirty="0"/>
            <a:t> welcome items, room choices, and dining experiences.</a:t>
          </a:r>
        </a:p>
      </dsp:txBody>
      <dsp:txXfrm>
        <a:off x="38784" y="1817201"/>
        <a:ext cx="10438032" cy="716935"/>
      </dsp:txXfrm>
    </dsp:sp>
    <dsp:sp modelId="{479D89D9-FCB4-4155-A2D5-D85B12F248B6}">
      <dsp:nvSpPr>
        <dsp:cNvPr id="0" name=""/>
        <dsp:cNvSpPr/>
      </dsp:nvSpPr>
      <dsp:spPr>
        <a:xfrm>
          <a:off x="0" y="2630520"/>
          <a:ext cx="10515600" cy="79450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dirty="0"/>
            <a:t>• These </a:t>
          </a:r>
          <a:r>
            <a:rPr lang="en-US" sz="2000" kern="1200" dirty="0" err="1"/>
            <a:t>personalised</a:t>
          </a:r>
          <a:r>
            <a:rPr lang="en-US" sz="2000" kern="1200" dirty="0"/>
            <a:t> services provide comfort, elegance, and attention to detail that customers remember long after their stay (TripAdvisor 2021).</a:t>
          </a:r>
        </a:p>
      </dsp:txBody>
      <dsp:txXfrm>
        <a:off x="38784" y="2669304"/>
        <a:ext cx="10438032" cy="716935"/>
      </dsp:txXfrm>
    </dsp:sp>
    <dsp:sp modelId="{B630ABEC-720D-4E8C-9499-6AF15A3F914F}">
      <dsp:nvSpPr>
        <dsp:cNvPr id="0" name=""/>
        <dsp:cNvSpPr/>
      </dsp:nvSpPr>
      <dsp:spPr>
        <a:xfrm>
          <a:off x="0" y="3482623"/>
          <a:ext cx="10515600" cy="794503"/>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dirty="0"/>
            <a:t>• Hilton Hotels &amp; Resorts may establish customer loyalty and attract new visitors via </a:t>
          </a:r>
          <a:r>
            <a:rPr lang="en-US" sz="2000" kern="1200" dirty="0" err="1"/>
            <a:t>favourable</a:t>
          </a:r>
          <a:r>
            <a:rPr lang="en-US" sz="2000" kern="1200" dirty="0"/>
            <a:t> reviews and recommendations by surpassing guest expectations.</a:t>
          </a:r>
        </a:p>
      </dsp:txBody>
      <dsp:txXfrm>
        <a:off x="38784" y="3521407"/>
        <a:ext cx="10438032" cy="716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766A06-51D2-4FFE-B6CD-9BD3F893DA05}">
      <dsp:nvSpPr>
        <dsp:cNvPr id="0" name=""/>
        <dsp:cNvSpPr/>
      </dsp:nvSpPr>
      <dsp:spPr>
        <a:xfrm>
          <a:off x="3082131" y="0"/>
          <a:ext cx="4351338" cy="4351338"/>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9B8750-1DAD-465B-BE5E-BA6CC78BC416}">
      <dsp:nvSpPr>
        <dsp:cNvPr id="0" name=""/>
        <dsp:cNvSpPr/>
      </dsp:nvSpPr>
      <dsp:spPr>
        <a:xfrm>
          <a:off x="3495508" y="413377"/>
          <a:ext cx="1697021" cy="169702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Hotel prosperity depends on great ratings, customer retention, and a good reputation.</a:t>
          </a:r>
        </a:p>
      </dsp:txBody>
      <dsp:txXfrm>
        <a:off x="3578350" y="496219"/>
        <a:ext cx="1531337" cy="1531337"/>
      </dsp:txXfrm>
    </dsp:sp>
    <dsp:sp modelId="{03FB1CF0-F002-45A8-B3F4-A2E1C201CF6D}">
      <dsp:nvSpPr>
        <dsp:cNvPr id="0" name=""/>
        <dsp:cNvSpPr/>
      </dsp:nvSpPr>
      <dsp:spPr>
        <a:xfrm>
          <a:off x="5323070" y="413377"/>
          <a:ext cx="1697021" cy="1697021"/>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Hilton Hotels &amp; Resorts dazzle with superior service, concern for detail, and personalization.</a:t>
          </a:r>
        </a:p>
      </dsp:txBody>
      <dsp:txXfrm>
        <a:off x="5405912" y="496219"/>
        <a:ext cx="1531337" cy="1531337"/>
      </dsp:txXfrm>
    </dsp:sp>
    <dsp:sp modelId="{EDB4F389-CF59-4BCB-8E6E-BA67D149B374}">
      <dsp:nvSpPr>
        <dsp:cNvPr id="0" name=""/>
        <dsp:cNvSpPr/>
      </dsp:nvSpPr>
      <dsp:spPr>
        <a:xfrm>
          <a:off x="3495508" y="2240939"/>
          <a:ext cx="1697021" cy="1697021"/>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a:t>Cleanliness, accommodation amenities, and service </a:t>
          </a:r>
          <a:r>
            <a:rPr lang="en-US" sz="1500" kern="1200" dirty="0" err="1"/>
            <a:t>behaviour</a:t>
          </a:r>
          <a:r>
            <a:rPr lang="en-US" sz="1500" kern="1200" dirty="0"/>
            <a:t> are details (J.D. Power 2019).</a:t>
          </a:r>
        </a:p>
      </dsp:txBody>
      <dsp:txXfrm>
        <a:off x="3578350" y="2323781"/>
        <a:ext cx="1531337" cy="1531337"/>
      </dsp:txXfrm>
    </dsp:sp>
    <dsp:sp modelId="{F9BB6EF8-9A69-4CD1-9D33-4C7E85B5F7F7}">
      <dsp:nvSpPr>
        <dsp:cNvPr id="0" name=""/>
        <dsp:cNvSpPr/>
      </dsp:nvSpPr>
      <dsp:spPr>
        <a:xfrm>
          <a:off x="5323070" y="2240939"/>
          <a:ext cx="1697021" cy="169702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US" sz="1500" kern="1200" dirty="0" err="1"/>
            <a:t>Personalised</a:t>
          </a:r>
          <a:r>
            <a:rPr lang="en-US" sz="1500" kern="1200" dirty="0"/>
            <a:t> advice and services may fulfil visitor demands.</a:t>
          </a:r>
        </a:p>
      </dsp:txBody>
      <dsp:txXfrm>
        <a:off x="5405912" y="2323781"/>
        <a:ext cx="1531337" cy="1531337"/>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6F6CC8-3F8C-4F2F-9738-7246508FAC7A}" type="datetimeFigureOut">
              <a:rPr lang="en-US" smtClean="0"/>
              <a:t>5/25/2023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6CC1D4-DEF0-4CD8-90C4-96E1F4DC8B2A}" type="slidenum">
              <a:rPr lang="en-US" smtClean="0"/>
              <a:t>‹#›</a:t>
            </a:fld>
            <a:endParaRPr lang="en-US"/>
          </a:p>
        </p:txBody>
      </p:sp>
    </p:spTree>
    <p:extLst>
      <p:ext uri="{BB962C8B-B14F-4D97-AF65-F5344CB8AC3E}">
        <p14:creationId xmlns:p14="http://schemas.microsoft.com/office/powerpoint/2010/main" val="42841521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Introduction to Hilton Hotels &amp; Resorts: Hilton Hotels &amp; Resorts, established in 1919, is a famous hospitality brand globally.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offers high-quality services and facilities. Hilton Hotels &amp; Resorts is known for its distinctive architecture and "Hilton" insignia, which </a:t>
            </a:r>
            <a:r>
              <a:rPr lang="en-US" sz="1200" kern="1200" dirty="0" err="1">
                <a:solidFill>
                  <a:schemeClr val="tx1"/>
                </a:solidFill>
                <a:effectLst/>
                <a:latin typeface="+mn-lt"/>
                <a:ea typeface="+mn-ea"/>
                <a:cs typeface="+mn-cs"/>
              </a:rPr>
              <a:t>symbolises</a:t>
            </a:r>
            <a:r>
              <a:rPr lang="en-US" sz="1200" kern="1200" dirty="0">
                <a:solidFill>
                  <a:schemeClr val="tx1"/>
                </a:solidFill>
                <a:effectLst/>
                <a:latin typeface="+mn-lt"/>
                <a:ea typeface="+mn-ea"/>
                <a:cs typeface="+mn-cs"/>
              </a:rPr>
              <a:t> great service and hospitality (Hilton Worldwide Holdings Inc. 2021) Digital check-in and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services show that the company adapts to client needs. Hilton Hotels &amp; Resorts </a:t>
            </a:r>
            <a:r>
              <a:rPr lang="en-US" sz="1200" kern="1200" dirty="0" err="1">
                <a:solidFill>
                  <a:schemeClr val="tx1"/>
                </a:solidFill>
                <a:effectLst/>
                <a:latin typeface="+mn-lt"/>
                <a:ea typeface="+mn-ea"/>
                <a:cs typeface="+mn-cs"/>
              </a:rPr>
              <a:t>prioritises</a:t>
            </a:r>
            <a:r>
              <a:rPr lang="en-US" sz="1200" kern="1200" dirty="0">
                <a:solidFill>
                  <a:schemeClr val="tx1"/>
                </a:solidFill>
                <a:effectLst/>
                <a:latin typeface="+mn-lt"/>
                <a:ea typeface="+mn-ea"/>
                <a:cs typeface="+mn-cs"/>
              </a:rPr>
              <a:t> guest service. Thus,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has won several accolades. Brand Finance (2021) rated the firm the world's most valuable hotel business, </a:t>
            </a:r>
            <a:r>
              <a:rPr lang="en-US" sz="1200" kern="1200" dirty="0" err="1">
                <a:solidFill>
                  <a:schemeClr val="tx1"/>
                </a:solidFill>
                <a:effectLst/>
                <a:latin typeface="+mn-lt"/>
                <a:ea typeface="+mn-ea"/>
                <a:cs typeface="+mn-cs"/>
              </a:rPr>
              <a:t>recognising</a:t>
            </a:r>
            <a:r>
              <a:rPr lang="en-US" sz="1200" kern="1200" dirty="0">
                <a:solidFill>
                  <a:schemeClr val="tx1"/>
                </a:solidFill>
                <a:effectLst/>
                <a:latin typeface="+mn-lt"/>
                <a:ea typeface="+mn-ea"/>
                <a:cs typeface="+mn-cs"/>
              </a:rPr>
              <a:t> its dedication to client satisfaction. Hilton Hotels &amp; Resorts set the bar for the hospitality sector by consistently exceeding guest expectations with high-quality services and facilities.</a:t>
            </a:r>
          </a:p>
          <a:p>
            <a:endParaRPr lang="en-US" dirty="0"/>
          </a:p>
        </p:txBody>
      </p:sp>
      <p:sp>
        <p:nvSpPr>
          <p:cNvPr id="4" name="Slide Number Placeholder 3"/>
          <p:cNvSpPr>
            <a:spLocks noGrp="1"/>
          </p:cNvSpPr>
          <p:nvPr>
            <p:ph type="sldNum" sz="quarter" idx="10"/>
          </p:nvPr>
        </p:nvSpPr>
        <p:spPr/>
        <p:txBody>
          <a:bodyPr/>
          <a:lstStyle/>
          <a:p>
            <a:fld id="{B16CC1D4-DEF0-4CD8-90C4-96E1F4DC8B2A}" type="slidenum">
              <a:rPr lang="en-US" smtClean="0"/>
              <a:t>3</a:t>
            </a:fld>
            <a:endParaRPr lang="en-US"/>
          </a:p>
        </p:txBody>
      </p:sp>
    </p:spTree>
    <p:extLst>
      <p:ext uri="{BB962C8B-B14F-4D97-AF65-F5344CB8AC3E}">
        <p14:creationId xmlns:p14="http://schemas.microsoft.com/office/powerpoint/2010/main" val="23475774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Main Consumers: Customers that seek quality, elegance, and comfort in their travel accommodations are catered to by Hilton Hotels &amp; Resorts. A high-quality resort experience is what draws both business and leisure </a:t>
            </a:r>
            <a:r>
              <a:rPr lang="en-US" dirty="0" err="1"/>
              <a:t>travellers</a:t>
            </a:r>
            <a:r>
              <a:rPr lang="en-US" dirty="0"/>
              <a:t> to the brand. </a:t>
            </a:r>
            <a:r>
              <a:rPr lang="en-US" dirty="0" err="1"/>
              <a:t>Recognising</a:t>
            </a:r>
            <a:r>
              <a:rPr lang="en-US" dirty="0"/>
              <a:t> the value of fostering customer loyalty, Hilton Hotels &amp; Resorts provides </a:t>
            </a:r>
            <a:r>
              <a:rPr lang="en-US" dirty="0" err="1"/>
              <a:t>programmes</a:t>
            </a:r>
            <a:r>
              <a:rPr lang="en-US" dirty="0"/>
              <a:t> like Hilton </a:t>
            </a:r>
            <a:r>
              <a:rPr lang="en-US" dirty="0" err="1"/>
              <a:t>Honours</a:t>
            </a:r>
            <a:r>
              <a:rPr lang="en-US" dirty="0"/>
              <a:t> to reward frequent guests and foster brand loyalty. Although the brand's visitors come from a variety of backgrounds and places, they all have a desire for exceptional service and hospitality (Hilton Worldwide Holdings Inc. 2021). Given its reputation for offering top-notch facilities and service, Hilton Hotels &amp; Resorts is able to satisfy the demands of a wide variety of visitors.</a:t>
            </a:r>
          </a:p>
        </p:txBody>
      </p:sp>
      <p:sp>
        <p:nvSpPr>
          <p:cNvPr id="4" name="Slide Number Placeholder 3"/>
          <p:cNvSpPr>
            <a:spLocks noGrp="1"/>
          </p:cNvSpPr>
          <p:nvPr>
            <p:ph type="sldNum" sz="quarter" idx="10"/>
          </p:nvPr>
        </p:nvSpPr>
        <p:spPr/>
        <p:txBody>
          <a:bodyPr/>
          <a:lstStyle/>
          <a:p>
            <a:fld id="{B16CC1D4-DEF0-4CD8-90C4-96E1F4DC8B2A}" type="slidenum">
              <a:rPr lang="en-US" smtClean="0"/>
              <a:t>4</a:t>
            </a:fld>
            <a:endParaRPr lang="en-US"/>
          </a:p>
        </p:txBody>
      </p:sp>
    </p:spTree>
    <p:extLst>
      <p:ext uri="{BB962C8B-B14F-4D97-AF65-F5344CB8AC3E}">
        <p14:creationId xmlns:p14="http://schemas.microsoft.com/office/powerpoint/2010/main" val="31694127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Nature, Scope and Role of Guest Services and Facilities: Hilton Hotels &amp; Resorts provide a comprehensive variety of guest services and amenities to make visitors feel at home. They provide 24-hour customer service, concierge, and upkeep to solve visitor needs (</a:t>
            </a:r>
            <a:r>
              <a:rPr lang="en-US" dirty="0" err="1"/>
              <a:t>Statista</a:t>
            </a:r>
            <a:r>
              <a:rPr lang="en-US" dirty="0"/>
              <a:t> 2021). The brand's on-site restaurants and bars provide a variety of cuisine, while fitness facilities and pools let visitors exercise. Hilton Hotels &amp; Resorts has well-equipped meeting rooms and corporate </a:t>
            </a:r>
            <a:r>
              <a:rPr lang="en-US" dirty="0" err="1"/>
              <a:t>centres</a:t>
            </a:r>
            <a:r>
              <a:rPr lang="en-US" dirty="0"/>
              <a:t> for business visitors. The brand's automatic check-in and room choosing lets customers bypass the reception counter and go right to their room. During the epidemic, Hilton Hotels &amp; Resorts has strengthened cleanliness and safety to protect guests. Hilton Hotels &amp; Resorts provide a wide selection of amenities and services to make visitors' stays enjoyable.</a:t>
            </a:r>
          </a:p>
        </p:txBody>
      </p:sp>
      <p:sp>
        <p:nvSpPr>
          <p:cNvPr id="4" name="Slide Number Placeholder 3"/>
          <p:cNvSpPr>
            <a:spLocks noGrp="1"/>
          </p:cNvSpPr>
          <p:nvPr>
            <p:ph type="sldNum" sz="quarter" idx="10"/>
          </p:nvPr>
        </p:nvSpPr>
        <p:spPr/>
        <p:txBody>
          <a:bodyPr/>
          <a:lstStyle/>
          <a:p>
            <a:fld id="{B16CC1D4-DEF0-4CD8-90C4-96E1F4DC8B2A}" type="slidenum">
              <a:rPr lang="en-US" smtClean="0"/>
              <a:t>5</a:t>
            </a:fld>
            <a:endParaRPr lang="en-US"/>
          </a:p>
        </p:txBody>
      </p:sp>
    </p:spTree>
    <p:extLst>
      <p:ext uri="{BB962C8B-B14F-4D97-AF65-F5344CB8AC3E}">
        <p14:creationId xmlns:p14="http://schemas.microsoft.com/office/powerpoint/2010/main" val="17220344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Need to Consider the Role and Function of Guest Services: </a:t>
            </a:r>
            <a:r>
              <a:rPr lang="en-US" sz="1200" kern="1200" dirty="0">
                <a:solidFill>
                  <a:schemeClr val="tx1"/>
                </a:solidFill>
                <a:effectLst/>
                <a:latin typeface="+mn-lt"/>
                <a:ea typeface="+mn-ea"/>
                <a:cs typeface="+mn-cs"/>
              </a:rPr>
              <a:t>Hilton Hotels &amp; Resorts understands the value of guest services in hospitality. visitor services determine visitor pleasure, repeat business, and </a:t>
            </a:r>
            <a:r>
              <a:rPr lang="en-US" sz="1200" kern="1200" dirty="0" err="1">
                <a:solidFill>
                  <a:schemeClr val="tx1"/>
                </a:solidFill>
                <a:effectLst/>
                <a:latin typeface="+mn-lt"/>
                <a:ea typeface="+mn-ea"/>
                <a:cs typeface="+mn-cs"/>
              </a:rPr>
              <a:t>favourable</a:t>
            </a:r>
            <a:r>
              <a:rPr lang="en-US" sz="1200" kern="1200" dirty="0">
                <a:solidFill>
                  <a:schemeClr val="tx1"/>
                </a:solidFill>
                <a:effectLst/>
                <a:latin typeface="+mn-lt"/>
                <a:ea typeface="+mn-ea"/>
                <a:cs typeface="+mn-cs"/>
              </a:rPr>
              <a:t> reviews. High-quality guest services boost income, brand reputation, and hotel competitiveness. JD Power (2019) discovered that "outstanding" hotel visitors spending 22% more and return more. According to </a:t>
            </a:r>
            <a:r>
              <a:rPr lang="en-US" sz="1200" kern="1200" dirty="0" err="1">
                <a:solidFill>
                  <a:schemeClr val="tx1"/>
                </a:solidFill>
                <a:effectLst/>
                <a:latin typeface="+mn-lt"/>
                <a:ea typeface="+mn-ea"/>
                <a:cs typeface="+mn-cs"/>
              </a:rPr>
              <a:t>TripAdvisor</a:t>
            </a:r>
            <a:r>
              <a:rPr lang="en-US" sz="1200" kern="1200" dirty="0">
                <a:solidFill>
                  <a:schemeClr val="tx1"/>
                </a:solidFill>
                <a:effectLst/>
                <a:latin typeface="+mn-lt"/>
                <a:ea typeface="+mn-ea"/>
                <a:cs typeface="+mn-cs"/>
              </a:rPr>
              <a:t> (2021) hotels with higher guest ratings have more occupancy and may charge more. Social media and online reviews influence clients' choices, therefore guest services continue beyond a hotel stay. </a:t>
            </a:r>
            <a:r>
              <a:rPr lang="en-US" sz="1200" kern="1200" dirty="0" err="1">
                <a:solidFill>
                  <a:schemeClr val="tx1"/>
                </a:solidFill>
                <a:effectLst/>
                <a:latin typeface="+mn-lt"/>
                <a:ea typeface="+mn-ea"/>
                <a:cs typeface="+mn-cs"/>
              </a:rPr>
              <a:t>Statista</a:t>
            </a:r>
            <a:r>
              <a:rPr lang="en-US" sz="1200" kern="1200" dirty="0">
                <a:solidFill>
                  <a:schemeClr val="tx1"/>
                </a:solidFill>
                <a:effectLst/>
                <a:latin typeface="+mn-lt"/>
                <a:ea typeface="+mn-ea"/>
                <a:cs typeface="+mn-cs"/>
              </a:rPr>
              <a:t> (2021) reported 96% of passengers appreciate online hotel reviews. Hilton Hotels &amp; Resorts </a:t>
            </a:r>
            <a:r>
              <a:rPr lang="en-US" sz="1200" kern="1200" dirty="0" err="1">
                <a:solidFill>
                  <a:schemeClr val="tx1"/>
                </a:solidFill>
                <a:effectLst/>
                <a:latin typeface="+mn-lt"/>
                <a:ea typeface="+mn-ea"/>
                <a:cs typeface="+mn-cs"/>
              </a:rPr>
              <a:t>prioritises</a:t>
            </a:r>
            <a:r>
              <a:rPr lang="en-US" sz="1200" kern="1200" dirty="0">
                <a:solidFill>
                  <a:schemeClr val="tx1"/>
                </a:solidFill>
                <a:effectLst/>
                <a:latin typeface="+mn-lt"/>
                <a:ea typeface="+mn-ea"/>
                <a:cs typeface="+mn-cs"/>
              </a:rPr>
              <a:t> and improves guest services to surpass expectations.</a:t>
            </a:r>
          </a:p>
          <a:p>
            <a:endParaRPr lang="en-US" dirty="0"/>
          </a:p>
        </p:txBody>
      </p:sp>
      <p:sp>
        <p:nvSpPr>
          <p:cNvPr id="4" name="Slide Number Placeholder 3"/>
          <p:cNvSpPr>
            <a:spLocks noGrp="1"/>
          </p:cNvSpPr>
          <p:nvPr>
            <p:ph type="sldNum" sz="quarter" idx="10"/>
          </p:nvPr>
        </p:nvSpPr>
        <p:spPr/>
        <p:txBody>
          <a:bodyPr/>
          <a:lstStyle/>
          <a:p>
            <a:fld id="{B16CC1D4-DEF0-4CD8-90C4-96E1F4DC8B2A}" type="slidenum">
              <a:rPr lang="en-US" smtClean="0"/>
              <a:t>6</a:t>
            </a:fld>
            <a:endParaRPr lang="en-US"/>
          </a:p>
        </p:txBody>
      </p:sp>
    </p:spTree>
    <p:extLst>
      <p:ext uri="{BB962C8B-B14F-4D97-AF65-F5344CB8AC3E}">
        <p14:creationId xmlns:p14="http://schemas.microsoft.com/office/powerpoint/2010/main" val="6243154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Importance of Hospitality: </a:t>
            </a:r>
            <a:r>
              <a:rPr lang="en-US" sz="1200" kern="1200" dirty="0">
                <a:solidFill>
                  <a:schemeClr val="tx1"/>
                </a:solidFill>
                <a:effectLst/>
                <a:latin typeface="+mn-lt"/>
                <a:ea typeface="+mn-ea"/>
                <a:cs typeface="+mn-cs"/>
              </a:rPr>
              <a:t>In the hotel industry, hospitality has a significant impact on revenue, repeat business, and customer satisfaction. If guests are made to feel welcome and at ease, they are more likely to return and recommend the hotel (Anderson and </a:t>
            </a:r>
            <a:r>
              <a:rPr lang="en-US" sz="1200" kern="1200" dirty="0" err="1">
                <a:solidFill>
                  <a:schemeClr val="tx1"/>
                </a:solidFill>
                <a:effectLst/>
                <a:latin typeface="+mn-lt"/>
                <a:ea typeface="+mn-ea"/>
                <a:cs typeface="+mn-cs"/>
              </a:rPr>
              <a:t>Reichel</a:t>
            </a:r>
            <a:r>
              <a:rPr lang="en-US" sz="1200" kern="1200" dirty="0">
                <a:solidFill>
                  <a:schemeClr val="tx1"/>
                </a:solidFill>
                <a:effectLst/>
                <a:latin typeface="+mn-lt"/>
                <a:ea typeface="+mn-ea"/>
                <a:cs typeface="+mn-cs"/>
              </a:rPr>
              <a:t> 2015). Great friendliness might support a brand's standing and draw in new purchasers. Positive guest reviews and social media are growing in popularity, and they are more likely to recommend a hotel (Bi </a:t>
            </a:r>
            <a:r>
              <a:rPr lang="en-US" sz="1200" i="1" kern="1200" dirty="0">
                <a:solidFill>
                  <a:schemeClr val="tx1"/>
                </a:solidFill>
                <a:effectLst/>
                <a:latin typeface="+mn-lt"/>
                <a:ea typeface="+mn-ea"/>
                <a:cs typeface="+mn-cs"/>
              </a:rPr>
              <a:t>et.al.</a:t>
            </a:r>
            <a:r>
              <a:rPr lang="en-US" sz="1200" kern="1200" dirty="0">
                <a:solidFill>
                  <a:schemeClr val="tx1"/>
                </a:solidFill>
                <a:effectLst/>
                <a:latin typeface="+mn-lt"/>
                <a:ea typeface="+mn-ea"/>
                <a:cs typeface="+mn-cs"/>
              </a:rPr>
              <a:t> 2020).To increase revenue and occupancy, hotels must prioritize hospitality Hilton Lodgings and Resorts has been perceived for its cordiality. The company's "Hilton Hospitality" ensures that visitors are treated well. The brand is well-known in the hospitality industry and teaches excellent service</a:t>
            </a:r>
            <a:r>
              <a:rPr lang="en-US" sz="1200" kern="1200" baseline="0" dirty="0">
                <a:solidFill>
                  <a:schemeClr val="tx1"/>
                </a:solidFill>
                <a:effectLst/>
                <a:latin typeface="+mn-lt"/>
                <a:ea typeface="+mn-ea"/>
                <a:cs typeface="+mn-cs"/>
              </a:rPr>
              <a:t> </a:t>
            </a:r>
            <a:r>
              <a:rPr lang="en-US" dirty="0"/>
              <a:t>(Kim </a:t>
            </a:r>
            <a:r>
              <a:rPr lang="en-US" i="1" dirty="0"/>
              <a:t>et.al. </a:t>
            </a:r>
            <a:r>
              <a:rPr lang="en-US" dirty="0"/>
              <a:t>2020).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16CC1D4-DEF0-4CD8-90C4-96E1F4DC8B2A}" type="slidenum">
              <a:rPr lang="en-US" smtClean="0"/>
              <a:t>7</a:t>
            </a:fld>
            <a:endParaRPr lang="en-US"/>
          </a:p>
        </p:txBody>
      </p:sp>
    </p:spTree>
    <p:extLst>
      <p:ext uri="{BB962C8B-B14F-4D97-AF65-F5344CB8AC3E}">
        <p14:creationId xmlns:p14="http://schemas.microsoft.com/office/powerpoint/2010/main" val="24821786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Exceeding Guest Expectations: Surpassing visitor assumptions is basic to a lodging's prosperity, and Hilton Lodgings and Resorts succeed around here by offering customized administrations and particular encounters. The brand goes above and beyond to make sure that guests are happy. For example, it gives them personalized items for when they arrive, a variety of room options, and unique dining experiences. The comfort, elegance, and attention to detail provided by these individualized services make a lasting impression on guests long after they leave (</a:t>
            </a:r>
            <a:r>
              <a:rPr lang="en-US" dirty="0" err="1"/>
              <a:t>TripAdvisor</a:t>
            </a:r>
            <a:r>
              <a:rPr lang="en-US" dirty="0"/>
              <a:t> 2021).  By reliably surpassing visitor assumptions, Hilton Lodgings and Resorts can lay out client faithfulness and draw in new guests through certain audits and suggestions.</a:t>
            </a:r>
          </a:p>
        </p:txBody>
      </p:sp>
      <p:sp>
        <p:nvSpPr>
          <p:cNvPr id="4" name="Slide Number Placeholder 3"/>
          <p:cNvSpPr>
            <a:spLocks noGrp="1"/>
          </p:cNvSpPr>
          <p:nvPr>
            <p:ph type="sldNum" sz="quarter" idx="10"/>
          </p:nvPr>
        </p:nvSpPr>
        <p:spPr/>
        <p:txBody>
          <a:bodyPr/>
          <a:lstStyle/>
          <a:p>
            <a:fld id="{B16CC1D4-DEF0-4CD8-90C4-96E1F4DC8B2A}" type="slidenum">
              <a:rPr lang="en-US" smtClean="0"/>
              <a:t>8</a:t>
            </a:fld>
            <a:endParaRPr lang="en-US"/>
          </a:p>
        </p:txBody>
      </p:sp>
    </p:spTree>
    <p:extLst>
      <p:ext uri="{BB962C8B-B14F-4D97-AF65-F5344CB8AC3E}">
        <p14:creationId xmlns:p14="http://schemas.microsoft.com/office/powerpoint/2010/main" val="25927141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Personalization and Technology: </a:t>
            </a:r>
            <a:r>
              <a:rPr lang="en-US" sz="1200" kern="1200" dirty="0">
                <a:solidFill>
                  <a:schemeClr val="tx1"/>
                </a:solidFill>
                <a:effectLst/>
                <a:latin typeface="+mn-lt"/>
                <a:ea typeface="+mn-ea"/>
                <a:cs typeface="+mn-cs"/>
              </a:rPr>
              <a:t>Hilton Lodgings and Resorts </a:t>
            </a:r>
            <a:r>
              <a:rPr lang="en-US" sz="1200" kern="1200" dirty="0" err="1">
                <a:solidFill>
                  <a:schemeClr val="tx1"/>
                </a:solidFill>
                <a:effectLst/>
                <a:latin typeface="+mn-lt"/>
                <a:ea typeface="+mn-ea"/>
                <a:cs typeface="+mn-cs"/>
              </a:rPr>
              <a:t>customises</a:t>
            </a:r>
            <a:r>
              <a:rPr lang="en-US" sz="1200" kern="1200" dirty="0">
                <a:solidFill>
                  <a:schemeClr val="tx1"/>
                </a:solidFill>
                <a:effectLst/>
                <a:latin typeface="+mn-lt"/>
                <a:ea typeface="+mn-ea"/>
                <a:cs typeface="+mn-cs"/>
              </a:rPr>
              <a:t> guest experiences using technology. With the Hilton application,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may engage their cellphones as room keys and choose their rooms throughout the registration interaction. The app additionally makes use of consumer data to propose local eateries or tourist sites depending on the interests of the client. These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services may increase customer loyalty and repeat business for Hilton. The </a:t>
            </a:r>
            <a:r>
              <a:rPr lang="en-US" sz="1200" kern="1200" dirty="0" err="1">
                <a:solidFill>
                  <a:schemeClr val="tx1"/>
                </a:solidFill>
                <a:effectLst/>
                <a:latin typeface="+mn-lt"/>
                <a:ea typeface="+mn-ea"/>
                <a:cs typeface="+mn-cs"/>
              </a:rPr>
              <a:t>utilisation</a:t>
            </a:r>
            <a:r>
              <a:rPr lang="en-US" sz="1200" kern="1200" dirty="0">
                <a:solidFill>
                  <a:schemeClr val="tx1"/>
                </a:solidFill>
                <a:effectLst/>
                <a:latin typeface="+mn-lt"/>
                <a:ea typeface="+mn-ea"/>
                <a:cs typeface="+mn-cs"/>
              </a:rPr>
              <a:t> of innovation to supply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experiences is turning out to be more regular in the accommodation market and is a successful technique for motels to stand out and exceed visitor preconceptions (Hilton Worldwide Holdings Inc. 2021)</a:t>
            </a:r>
          </a:p>
          <a:p>
            <a:endParaRPr lang="en-US" dirty="0"/>
          </a:p>
        </p:txBody>
      </p:sp>
      <p:sp>
        <p:nvSpPr>
          <p:cNvPr id="4" name="Slide Number Placeholder 3"/>
          <p:cNvSpPr>
            <a:spLocks noGrp="1"/>
          </p:cNvSpPr>
          <p:nvPr>
            <p:ph type="sldNum" sz="quarter" idx="10"/>
          </p:nvPr>
        </p:nvSpPr>
        <p:spPr/>
        <p:txBody>
          <a:bodyPr/>
          <a:lstStyle/>
          <a:p>
            <a:fld id="{B16CC1D4-DEF0-4CD8-90C4-96E1F4DC8B2A}" type="slidenum">
              <a:rPr lang="en-US" smtClean="0"/>
              <a:t>9</a:t>
            </a:fld>
            <a:endParaRPr lang="en-US"/>
          </a:p>
        </p:txBody>
      </p:sp>
    </p:spTree>
    <p:extLst>
      <p:ext uri="{BB962C8B-B14F-4D97-AF65-F5344CB8AC3E}">
        <p14:creationId xmlns:p14="http://schemas.microsoft.com/office/powerpoint/2010/main" val="18957637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Creating a Positive Impression: </a:t>
            </a:r>
            <a:r>
              <a:rPr lang="en-US" sz="1200" kern="1200" dirty="0">
                <a:solidFill>
                  <a:schemeClr val="tx1"/>
                </a:solidFill>
                <a:effectLst/>
                <a:latin typeface="+mn-lt"/>
                <a:ea typeface="+mn-ea"/>
                <a:cs typeface="+mn-cs"/>
              </a:rPr>
              <a:t>Hotel success relies on client pleasure, retention, and reputation. Hilton Hotels &amp; Resorts </a:t>
            </a:r>
            <a:r>
              <a:rPr lang="en-US" sz="1200" kern="1200" dirty="0" err="1">
                <a:solidFill>
                  <a:schemeClr val="tx1"/>
                </a:solidFill>
                <a:effectLst/>
                <a:latin typeface="+mn-lt"/>
                <a:ea typeface="+mn-ea"/>
                <a:cs typeface="+mn-cs"/>
              </a:rPr>
              <a:t>emphasises</a:t>
            </a:r>
            <a:r>
              <a:rPr lang="en-US" sz="1200" kern="1200" dirty="0">
                <a:solidFill>
                  <a:schemeClr val="tx1"/>
                </a:solidFill>
                <a:effectLst/>
                <a:latin typeface="+mn-lt"/>
                <a:ea typeface="+mn-ea"/>
                <a:cs typeface="+mn-cs"/>
              </a:rPr>
              <a:t> service, detail, and personalization. The brand assures exceptional service, cleanliness, and accommodations (J.D. Power 2019). Visitors are impressed by their </a:t>
            </a:r>
            <a:r>
              <a:rPr lang="en-US" sz="1200" kern="1200" dirty="0" err="1">
                <a:solidFill>
                  <a:schemeClr val="tx1"/>
                </a:solidFill>
                <a:effectLst/>
                <a:latin typeface="+mn-lt"/>
                <a:ea typeface="+mn-ea"/>
                <a:cs typeface="+mn-cs"/>
              </a:rPr>
              <a:t>customised</a:t>
            </a:r>
            <a:r>
              <a:rPr lang="en-US" sz="1200" kern="1200" dirty="0">
                <a:solidFill>
                  <a:schemeClr val="tx1"/>
                </a:solidFill>
                <a:effectLst/>
                <a:latin typeface="+mn-lt"/>
                <a:ea typeface="+mn-ea"/>
                <a:cs typeface="+mn-cs"/>
              </a:rPr>
              <a:t> advise and services. Resolving issues quickly can also impress. Hilton Hotels &amp; Resorts leads the hospitality sector by putting guests first.</a:t>
            </a:r>
          </a:p>
          <a:p>
            <a:endParaRPr lang="en-US" dirty="0"/>
          </a:p>
        </p:txBody>
      </p:sp>
      <p:sp>
        <p:nvSpPr>
          <p:cNvPr id="4" name="Slide Number Placeholder 3"/>
          <p:cNvSpPr>
            <a:spLocks noGrp="1"/>
          </p:cNvSpPr>
          <p:nvPr>
            <p:ph type="sldNum" sz="quarter" idx="10"/>
          </p:nvPr>
        </p:nvSpPr>
        <p:spPr/>
        <p:txBody>
          <a:bodyPr/>
          <a:lstStyle/>
          <a:p>
            <a:fld id="{B16CC1D4-DEF0-4CD8-90C4-96E1F4DC8B2A}" type="slidenum">
              <a:rPr lang="en-US" smtClean="0"/>
              <a:t>10</a:t>
            </a:fld>
            <a:endParaRPr lang="en-US"/>
          </a:p>
        </p:txBody>
      </p:sp>
    </p:spTree>
    <p:extLst>
      <p:ext uri="{BB962C8B-B14F-4D97-AF65-F5344CB8AC3E}">
        <p14:creationId xmlns:p14="http://schemas.microsoft.com/office/powerpoint/2010/main" val="7611136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Conclusion: </a:t>
            </a:r>
            <a:r>
              <a:rPr lang="en-US" sz="1200" kern="1200" dirty="0">
                <a:solidFill>
                  <a:schemeClr val="tx1"/>
                </a:solidFill>
                <a:effectLst/>
                <a:latin typeface="+mn-lt"/>
                <a:ea typeface="+mn-ea"/>
                <a:cs typeface="+mn-cs"/>
              </a:rPr>
              <a:t>A leader in the hospitality industry, Hilton Hotels &amp; Resorts provides business centers, conference rooms, and fitness centers. The success of a hotel depends on providing high-quality guest services, and Hilton has a reputation for going above and beyond the expectations of its guests by providing individualized services and unique experiences. The brand uses innovation to improve visitor encounters and fabricate brand dependability. Tourists looking for exceptional service, attention to detail, and personalization frequently choose Hilton.</a:t>
            </a:r>
          </a:p>
          <a:p>
            <a:endParaRPr lang="en-US" dirty="0"/>
          </a:p>
        </p:txBody>
      </p:sp>
      <p:sp>
        <p:nvSpPr>
          <p:cNvPr id="4" name="Slide Number Placeholder 3"/>
          <p:cNvSpPr>
            <a:spLocks noGrp="1"/>
          </p:cNvSpPr>
          <p:nvPr>
            <p:ph type="sldNum" sz="quarter" idx="10"/>
          </p:nvPr>
        </p:nvSpPr>
        <p:spPr/>
        <p:txBody>
          <a:bodyPr/>
          <a:lstStyle/>
          <a:p>
            <a:fld id="{B16CC1D4-DEF0-4CD8-90C4-96E1F4DC8B2A}" type="slidenum">
              <a:rPr lang="en-US" smtClean="0"/>
              <a:t>11</a:t>
            </a:fld>
            <a:endParaRPr lang="en-US"/>
          </a:p>
        </p:txBody>
      </p:sp>
    </p:spTree>
    <p:extLst>
      <p:ext uri="{BB962C8B-B14F-4D97-AF65-F5344CB8AC3E}">
        <p14:creationId xmlns:p14="http://schemas.microsoft.com/office/powerpoint/2010/main" val="10770775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1FD89332-7153-4603-8EDC-6667CEE63132}"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FF5EBC-CF53-4908-AA91-525E6E3D79BB}" type="slidenum">
              <a:rPr lang="en-US" smtClean="0"/>
              <a:t>‹#›</a:t>
            </a:fld>
            <a:endParaRPr lang="en-US"/>
          </a:p>
        </p:txBody>
      </p:sp>
    </p:spTree>
    <p:extLst>
      <p:ext uri="{BB962C8B-B14F-4D97-AF65-F5344CB8AC3E}">
        <p14:creationId xmlns:p14="http://schemas.microsoft.com/office/powerpoint/2010/main" val="18084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FD89332-7153-4603-8EDC-6667CEE63132}"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FF5EBC-CF53-4908-AA91-525E6E3D79BB}" type="slidenum">
              <a:rPr lang="en-US" smtClean="0"/>
              <a:t>‹#›</a:t>
            </a:fld>
            <a:endParaRPr lang="en-US"/>
          </a:p>
        </p:txBody>
      </p:sp>
    </p:spTree>
    <p:extLst>
      <p:ext uri="{BB962C8B-B14F-4D97-AF65-F5344CB8AC3E}">
        <p14:creationId xmlns:p14="http://schemas.microsoft.com/office/powerpoint/2010/main" val="3776875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D89332-7153-4603-8EDC-6667CEE63132}"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FF5EBC-CF53-4908-AA91-525E6E3D79BB}" type="slidenum">
              <a:rPr lang="en-US" smtClean="0"/>
              <a:t>‹#›</a:t>
            </a:fld>
            <a:endParaRPr lang="en-US"/>
          </a:p>
        </p:txBody>
      </p:sp>
    </p:spTree>
    <p:extLst>
      <p:ext uri="{BB962C8B-B14F-4D97-AF65-F5344CB8AC3E}">
        <p14:creationId xmlns:p14="http://schemas.microsoft.com/office/powerpoint/2010/main" val="3349156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FD89332-7153-4603-8EDC-6667CEE63132}" type="datetimeFigureOut">
              <a:rPr lang="en-US" smtClean="0"/>
              <a:t>5/25/2023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FF5EBC-CF53-4908-AA91-525E6E3D79BB}" type="slidenum">
              <a:rPr lang="en-US" smtClean="0"/>
              <a:t>‹#›</a:t>
            </a:fld>
            <a:endParaRPr lang="en-US"/>
          </a:p>
        </p:txBody>
      </p:sp>
    </p:spTree>
    <p:extLst>
      <p:ext uri="{BB962C8B-B14F-4D97-AF65-F5344CB8AC3E}">
        <p14:creationId xmlns:p14="http://schemas.microsoft.com/office/powerpoint/2010/main" val="450686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FD89332-7153-4603-8EDC-6667CEE63132}" type="datetimeFigureOut">
              <a:rPr lang="en-US" smtClean="0"/>
              <a:t>5/25/2023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3FF5EBC-CF53-4908-AA91-525E6E3D79BB}" type="slidenum">
              <a:rPr lang="en-US" smtClean="0"/>
              <a:t>‹#›</a:t>
            </a:fld>
            <a:endParaRPr lang="en-US"/>
          </a:p>
        </p:txBody>
      </p:sp>
    </p:spTree>
    <p:extLst>
      <p:ext uri="{BB962C8B-B14F-4D97-AF65-F5344CB8AC3E}">
        <p14:creationId xmlns:p14="http://schemas.microsoft.com/office/powerpoint/2010/main" val="8703889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FD89332-7153-4603-8EDC-6667CEE63132}" type="datetimeFigureOut">
              <a:rPr lang="en-US" smtClean="0"/>
              <a:t>5/25/2023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3FF5EBC-CF53-4908-AA91-525E6E3D79BB}" type="slidenum">
              <a:rPr lang="en-US" smtClean="0"/>
              <a:t>‹#›</a:t>
            </a:fld>
            <a:endParaRPr lang="en-US"/>
          </a:p>
        </p:txBody>
      </p:sp>
    </p:spTree>
    <p:extLst>
      <p:ext uri="{BB962C8B-B14F-4D97-AF65-F5344CB8AC3E}">
        <p14:creationId xmlns:p14="http://schemas.microsoft.com/office/powerpoint/2010/main" val="2332203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D89332-7153-4603-8EDC-6667CEE63132}" type="datetimeFigureOut">
              <a:rPr lang="en-US" smtClean="0"/>
              <a:t>5/25/2023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3FF5EBC-CF53-4908-AA91-525E6E3D79BB}" type="slidenum">
              <a:rPr lang="en-US" smtClean="0"/>
              <a:t>‹#›</a:t>
            </a:fld>
            <a:endParaRPr lang="en-US"/>
          </a:p>
        </p:txBody>
      </p:sp>
    </p:spTree>
    <p:extLst>
      <p:ext uri="{BB962C8B-B14F-4D97-AF65-F5344CB8AC3E}">
        <p14:creationId xmlns:p14="http://schemas.microsoft.com/office/powerpoint/2010/main" val="285216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D89332-7153-4603-8EDC-6667CEE63132}" type="datetimeFigureOut">
              <a:rPr lang="en-US" smtClean="0"/>
              <a:t>5/25/2023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FF5EBC-CF53-4908-AA91-525E6E3D79BB}" type="slidenum">
              <a:rPr lang="en-US" smtClean="0"/>
              <a:t>‹#›</a:t>
            </a:fld>
            <a:endParaRPr lang="en-US"/>
          </a:p>
        </p:txBody>
      </p:sp>
    </p:spTree>
    <p:extLst>
      <p:ext uri="{BB962C8B-B14F-4D97-AF65-F5344CB8AC3E}">
        <p14:creationId xmlns:p14="http://schemas.microsoft.com/office/powerpoint/2010/main" val="28627562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D89332-7153-4603-8EDC-6667CEE63132}" type="datetimeFigureOut">
              <a:rPr lang="en-US" smtClean="0"/>
              <a:t>5/25/2023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FF5EBC-CF53-4908-AA91-525E6E3D79BB}" type="slidenum">
              <a:rPr lang="en-US" smtClean="0"/>
              <a:t>‹#›</a:t>
            </a:fld>
            <a:endParaRPr lang="en-US"/>
          </a:p>
        </p:txBody>
      </p:sp>
    </p:spTree>
    <p:extLst>
      <p:ext uri="{BB962C8B-B14F-4D97-AF65-F5344CB8AC3E}">
        <p14:creationId xmlns:p14="http://schemas.microsoft.com/office/powerpoint/2010/main" val="954333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FD89332-7153-4603-8EDC-6667CEE63132}"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FF5EBC-CF53-4908-AA91-525E6E3D79BB}" type="slidenum">
              <a:rPr lang="en-US" smtClean="0"/>
              <a:t>‹#›</a:t>
            </a:fld>
            <a:endParaRPr lang="en-US"/>
          </a:p>
        </p:txBody>
      </p:sp>
    </p:spTree>
    <p:extLst>
      <p:ext uri="{BB962C8B-B14F-4D97-AF65-F5344CB8AC3E}">
        <p14:creationId xmlns:p14="http://schemas.microsoft.com/office/powerpoint/2010/main" val="1046607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FD89332-7153-4603-8EDC-6667CEE63132}"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FF5EBC-CF53-4908-AA91-525E6E3D79BB}" type="slidenum">
              <a:rPr lang="en-US" smtClean="0"/>
              <a:t>‹#›</a:t>
            </a:fld>
            <a:endParaRPr lang="en-US"/>
          </a:p>
        </p:txBody>
      </p:sp>
    </p:spTree>
    <p:extLst>
      <p:ext uri="{BB962C8B-B14F-4D97-AF65-F5344CB8AC3E}">
        <p14:creationId xmlns:p14="http://schemas.microsoft.com/office/powerpoint/2010/main" val="2406800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D89332-7153-4603-8EDC-6667CEE63132}" type="datetimeFigureOut">
              <a:rPr lang="en-US" smtClean="0"/>
              <a:t>5/25/2023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FF5EBC-CF53-4908-AA91-525E6E3D79BB}" type="slidenum">
              <a:rPr lang="en-US" smtClean="0"/>
              <a:t>‹#›</a:t>
            </a:fld>
            <a:endParaRPr lang="en-US"/>
          </a:p>
        </p:txBody>
      </p:sp>
    </p:spTree>
    <p:extLst>
      <p:ext uri="{BB962C8B-B14F-4D97-AF65-F5344CB8AC3E}">
        <p14:creationId xmlns:p14="http://schemas.microsoft.com/office/powerpoint/2010/main" val="30777133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59568" y="-108285"/>
            <a:ext cx="9504948" cy="5582653"/>
          </a:xfrm>
        </p:spPr>
        <p:txBody>
          <a:bodyPr>
            <a:normAutofit/>
          </a:bodyPr>
          <a:lstStyle/>
          <a:p>
            <a:r>
              <a:rPr lang="en-US" sz="3600" dirty="0"/>
              <a:t> </a:t>
            </a:r>
            <a:endParaRPr lang="en-US" sz="36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540042" y="445170"/>
            <a:ext cx="9144000" cy="6196261"/>
          </a:xfrm>
        </p:spPr>
        <p:txBody>
          <a:bodyPr/>
          <a:lstStyle/>
          <a:p>
            <a:r>
              <a:rPr lang="en-GB" dirty="0"/>
              <a:t> </a:t>
            </a:r>
            <a:r>
              <a:rPr lang="en-GB" sz="4000" dirty="0">
                <a:latin typeface="Arial" panose="020B0604020202020204" pitchFamily="34" charset="0"/>
                <a:cs typeface="Arial" panose="020B0604020202020204" pitchFamily="34" charset="0"/>
              </a:rPr>
              <a:t>The Role of Quality Service, Hospitality and Guest Services within the hotel industry</a:t>
            </a:r>
          </a:p>
          <a:p>
            <a:endParaRPr lang="en-GB" dirty="0"/>
          </a:p>
          <a:p>
            <a:endParaRPr lang="en-GB" dirty="0"/>
          </a:p>
          <a:p>
            <a:endParaRPr lang="en-GB" dirty="0"/>
          </a:p>
          <a:p>
            <a:endParaRPr lang="en-US" dirty="0"/>
          </a:p>
          <a:p>
            <a:endParaRPr lang="en-US" dirty="0"/>
          </a:p>
          <a:p>
            <a:pPr algn="l"/>
            <a:r>
              <a:rPr lang="en-US" dirty="0"/>
              <a:t>Student Name: Ioana-Alexandra Varlan</a:t>
            </a:r>
          </a:p>
          <a:p>
            <a:pPr algn="l"/>
            <a:r>
              <a:rPr lang="en-US" dirty="0"/>
              <a:t>Student ID: 2219850</a:t>
            </a:r>
          </a:p>
          <a:p>
            <a:pPr algn="l"/>
            <a:r>
              <a:rPr lang="en-US" dirty="0"/>
              <a:t>Module: Hospitality and Guest Services</a:t>
            </a:r>
          </a:p>
          <a:p>
            <a:pPr algn="l"/>
            <a:r>
              <a:rPr lang="en-US" dirty="0"/>
              <a:t>Lecturer: Charlotte Joyner</a:t>
            </a:r>
            <a:endParaRPr lang="en-GB" dirty="0"/>
          </a:p>
        </p:txBody>
      </p:sp>
    </p:spTree>
    <p:extLst>
      <p:ext uri="{BB962C8B-B14F-4D97-AF65-F5344CB8AC3E}">
        <p14:creationId xmlns:p14="http://schemas.microsoft.com/office/powerpoint/2010/main" val="29549573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Table of Contents</a:t>
            </a:r>
          </a:p>
        </p:txBody>
      </p:sp>
      <p:pic>
        <p:nvPicPr>
          <p:cNvPr id="7" name="Content Placeholder 6"/>
          <p:cNvPicPr>
            <a:picLocks noGrp="1" noChangeAspect="1"/>
          </p:cNvPicPr>
          <p:nvPr>
            <p:ph idx="1"/>
          </p:nvPr>
        </p:nvPicPr>
        <p:blipFill>
          <a:blip r:embed="rId2"/>
          <a:stretch>
            <a:fillRect/>
          </a:stretch>
        </p:blipFill>
        <p:spPr>
          <a:xfrm>
            <a:off x="1649883" y="1690688"/>
            <a:ext cx="10112991" cy="5167312"/>
          </a:xfrm>
          <a:prstGeom prst="rect">
            <a:avLst/>
          </a:prstGeom>
        </p:spPr>
      </p:pic>
    </p:spTree>
    <p:extLst>
      <p:ext uri="{BB962C8B-B14F-4D97-AF65-F5344CB8AC3E}">
        <p14:creationId xmlns:p14="http://schemas.microsoft.com/office/powerpoint/2010/main" val="3719914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04967"/>
            <a:ext cx="10515600" cy="1325563"/>
          </a:xfrm>
        </p:spPr>
        <p:txBody>
          <a:bodyPr/>
          <a:lstStyle/>
          <a:p>
            <a:pPr algn="ctr"/>
            <a:r>
              <a:rPr lang="en-US" dirty="0"/>
              <a:t>Introduction to Hilton Hotels &amp; Resorts</a:t>
            </a:r>
          </a:p>
        </p:txBody>
      </p:sp>
      <p:sp>
        <p:nvSpPr>
          <p:cNvPr id="3" name="Content Placeholder 2"/>
          <p:cNvSpPr>
            <a:spLocks noGrp="1"/>
          </p:cNvSpPr>
          <p:nvPr>
            <p:ph idx="1"/>
          </p:nvPr>
        </p:nvSpPr>
        <p:spPr>
          <a:xfrm>
            <a:off x="858253" y="1690688"/>
            <a:ext cx="7678003" cy="4351338"/>
          </a:xfrm>
        </p:spPr>
        <p:txBody>
          <a:bodyPr>
            <a:normAutofit/>
          </a:bodyPr>
          <a:lstStyle/>
          <a:p>
            <a:pPr lvl="0"/>
            <a:r>
              <a:rPr lang="en-US" sz="1900" dirty="0"/>
              <a:t>Since its founding in 1919, Hilton Hotels &amp; Resorts has grown to become an expert in the hospitality sector on a worldwide scale.</a:t>
            </a:r>
          </a:p>
          <a:p>
            <a:pPr lvl="0"/>
            <a:r>
              <a:rPr lang="en-US" sz="1900" dirty="0"/>
              <a:t>The company has a solid reputation for offering its visitors top-notch services and amenities.</a:t>
            </a:r>
          </a:p>
          <a:p>
            <a:pPr lvl="0"/>
            <a:r>
              <a:rPr lang="en-US" sz="1900" dirty="0"/>
              <a:t>Hilton Hotels &amp; Resorts is renowned for its recognizable brand image, which includes its unique architecture and distinctive "Hilton" emblem (Hilton Worldwide Holdings Inc. 2021)</a:t>
            </a:r>
          </a:p>
          <a:p>
            <a:pPr lvl="0"/>
            <a:r>
              <a:rPr lang="en-US" sz="1900" dirty="0"/>
              <a:t>Providing digital check-in and individualized services are just two examples of how the business is continually developing and adapting to suit the changing demands of its customers.</a:t>
            </a:r>
          </a:p>
          <a:p>
            <a:pPr lvl="0"/>
            <a:r>
              <a:rPr lang="en-US" sz="1900" dirty="0"/>
              <a:t>Regarding the quality of its hospitality and service to guests, Hilton Hotels &amp; Resorts has received various </a:t>
            </a:r>
            <a:r>
              <a:rPr lang="en-US" sz="1900" dirty="0" err="1"/>
              <a:t>honours</a:t>
            </a:r>
            <a:r>
              <a:rPr lang="en-US" sz="1900" dirty="0"/>
              <a:t> and distinctions, including being awarded the most valuable hotel brand in the world. (Brand Finance 2021).</a:t>
            </a:r>
          </a:p>
          <a:p>
            <a:pPr marL="0" indent="0">
              <a:buNone/>
            </a:pPr>
            <a:endParaRPr lang="en-US" dirty="0"/>
          </a:p>
        </p:txBody>
      </p:sp>
      <p:pic>
        <p:nvPicPr>
          <p:cNvPr id="4" name="Picture 3"/>
          <p:cNvPicPr>
            <a:picLocks noChangeAspect="1"/>
          </p:cNvPicPr>
          <p:nvPr/>
        </p:nvPicPr>
        <p:blipFill>
          <a:blip r:embed="rId3"/>
          <a:stretch>
            <a:fillRect/>
          </a:stretch>
        </p:blipFill>
        <p:spPr>
          <a:xfrm>
            <a:off x="8775296" y="2023444"/>
            <a:ext cx="2948131" cy="2554122"/>
          </a:xfrm>
          <a:prstGeom prst="rect">
            <a:avLst/>
          </a:prstGeom>
        </p:spPr>
      </p:pic>
      <p:sp>
        <p:nvSpPr>
          <p:cNvPr id="5" name="Rectangle 4"/>
          <p:cNvSpPr/>
          <p:nvPr/>
        </p:nvSpPr>
        <p:spPr>
          <a:xfrm>
            <a:off x="8775296" y="4921652"/>
            <a:ext cx="2842958" cy="388696"/>
          </a:xfrm>
          <a:prstGeom prst="rect">
            <a:avLst/>
          </a:prstGeom>
        </p:spPr>
        <p:txBody>
          <a:bodyPr wrap="none">
            <a:spAutoFit/>
          </a:bodyPr>
          <a:lstStyle/>
          <a:p>
            <a:pPr>
              <a:lnSpc>
                <a:spcPct val="107000"/>
              </a:lnSpc>
              <a:spcAft>
                <a:spcPts val="800"/>
              </a:spcAft>
            </a:pPr>
            <a:r>
              <a:rPr lang="en-US" i="1" dirty="0">
                <a:effectLst/>
                <a:latin typeface="Calibri" panose="020F0502020204030204" pitchFamily="34" charset="0"/>
                <a:ea typeface="Calibri" panose="020F0502020204030204" pitchFamily="34" charset="0"/>
                <a:cs typeface="Times New Roman" panose="02020603050405020304" pitchFamily="18" charset="0"/>
              </a:rPr>
              <a:t>Source: www.Wikipedia.com</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63106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Main Consumers</a:t>
            </a:r>
          </a:p>
        </p:txBody>
      </p:sp>
      <p:sp>
        <p:nvSpPr>
          <p:cNvPr id="3" name="Content Placeholder 2"/>
          <p:cNvSpPr>
            <a:spLocks noGrp="1"/>
          </p:cNvSpPr>
          <p:nvPr>
            <p:ph idx="1"/>
          </p:nvPr>
        </p:nvSpPr>
        <p:spPr/>
        <p:txBody>
          <a:bodyPr/>
          <a:lstStyle/>
          <a:p>
            <a:pPr marL="0" indent="0">
              <a:buNone/>
            </a:pPr>
            <a:r>
              <a:rPr lang="en-US" sz="2400" dirty="0"/>
              <a:t>• Hilton Hotels &amp; Resorts attracts clients that appreciate excellence, luxury, and comfort in their vacation accommodations.</a:t>
            </a:r>
          </a:p>
          <a:p>
            <a:pPr marL="0" indent="0">
              <a:buNone/>
            </a:pPr>
            <a:r>
              <a:rPr lang="en-US" sz="2400" dirty="0"/>
              <a:t>• The brand appeals to corporate as well as leisure tourists.</a:t>
            </a:r>
          </a:p>
          <a:p>
            <a:pPr marL="0" indent="0">
              <a:buNone/>
            </a:pPr>
            <a:r>
              <a:rPr lang="en-US" sz="2400" dirty="0"/>
              <a:t>• Hilton Hotels &amp; Resorts provides loyalty schemes such as Hilton Honors that recognize regular visitors and build brand loyalty.</a:t>
            </a:r>
          </a:p>
          <a:p>
            <a:pPr marL="0" indent="0">
              <a:buNone/>
            </a:pPr>
            <a:r>
              <a:rPr lang="en-US" sz="2400" dirty="0"/>
              <a:t>• The brand's visitors come from varied origins but have a passion for outstanding service and hospitality  (Hilton Worldwide Holdings Inc. 2021)</a:t>
            </a:r>
          </a:p>
          <a:p>
            <a:pPr marL="0" indent="0">
              <a:buNone/>
            </a:pPr>
            <a:endParaRPr lang="en-US" dirty="0"/>
          </a:p>
        </p:txBody>
      </p:sp>
    </p:spTree>
    <p:extLst>
      <p:ext uri="{BB962C8B-B14F-4D97-AF65-F5344CB8AC3E}">
        <p14:creationId xmlns:p14="http://schemas.microsoft.com/office/powerpoint/2010/main" val="328539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Nature, Scope and Role of Guest Services and Facilities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9467790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023937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Need to Consider the Role and Function of Guest Services</a:t>
            </a:r>
          </a:p>
        </p:txBody>
      </p:sp>
      <p:sp>
        <p:nvSpPr>
          <p:cNvPr id="6" name="Content Placeholder 5"/>
          <p:cNvSpPr>
            <a:spLocks noGrp="1"/>
          </p:cNvSpPr>
          <p:nvPr>
            <p:ph idx="1"/>
          </p:nvPr>
        </p:nvSpPr>
        <p:spPr>
          <a:xfrm>
            <a:off x="838200" y="1825624"/>
            <a:ext cx="7227627" cy="4698005"/>
          </a:xfrm>
        </p:spPr>
        <p:txBody>
          <a:bodyPr>
            <a:normAutofit fontScale="62500" lnSpcReduction="20000"/>
          </a:bodyPr>
          <a:lstStyle/>
          <a:p>
            <a:pPr marL="342900" marR="0" lvl="0" indent="-342900">
              <a:lnSpc>
                <a:spcPct val="150000"/>
              </a:lnSpc>
              <a:spcBef>
                <a:spcPts val="0"/>
              </a:spcBef>
              <a:spcAft>
                <a:spcPts val="0"/>
              </a:spcAft>
              <a:buFont typeface="Symbol" panose="05050102010706020507" pitchFamily="18" charset="2"/>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Guest pleasure, repeat business, and great ratings depend on guest services.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High-quality guest services improve income and brand reputation.</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Excellent guest services may help hotels compete in the competitive hospitality business.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JD Power (2019) found that "outstanding" hotel guests spend 22% more and return more often.</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Another </a:t>
            </a:r>
            <a:r>
              <a:rPr lang="en-US" dirty="0" err="1">
                <a:effectLst/>
                <a:latin typeface="Times New Roman" panose="02020603050405020304" pitchFamily="18" charset="0"/>
                <a:ea typeface="Calibri" panose="020F0502020204030204" pitchFamily="34" charset="0"/>
                <a:cs typeface="Times New Roman" panose="02020603050405020304" pitchFamily="18" charset="0"/>
              </a:rPr>
              <a:t>TripAdvisor</a:t>
            </a:r>
            <a:r>
              <a:rPr lang="en-US" dirty="0">
                <a:effectLst/>
                <a:latin typeface="Times New Roman" panose="02020603050405020304" pitchFamily="18" charset="0"/>
                <a:ea typeface="Calibri" panose="020F0502020204030204" pitchFamily="34" charset="0"/>
                <a:cs typeface="Times New Roman" panose="02020603050405020304" pitchFamily="18" charset="0"/>
              </a:rPr>
              <a:t> (2021).  study indicated that hotels that have better guest ratings have higher rates of occupancy and can charge more.</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dirty="0">
                <a:effectLst/>
                <a:latin typeface="Times New Roman" panose="02020603050405020304" pitchFamily="18" charset="0"/>
                <a:ea typeface="Calibri" panose="020F0502020204030204" pitchFamily="34" charset="0"/>
                <a:cs typeface="Times New Roman" panose="02020603050405020304" pitchFamily="18" charset="0"/>
              </a:rPr>
              <a:t>Guest services go beyond the confines of a hotel stay, as social media and internet reviews influence customers' decisions.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50000"/>
              </a:lnSpc>
              <a:spcBef>
                <a:spcPts val="0"/>
              </a:spcBef>
              <a:spcAft>
                <a:spcPts val="800"/>
              </a:spcAft>
              <a:buFont typeface="Symbol" panose="05050102010706020507" pitchFamily="18" charset="2"/>
              <a:buChar char=""/>
            </a:pPr>
            <a:r>
              <a:rPr lang="en-US" dirty="0" err="1">
                <a:effectLst/>
                <a:latin typeface="Times New Roman" panose="02020603050405020304" pitchFamily="18" charset="0"/>
                <a:ea typeface="Calibri" panose="020F0502020204030204" pitchFamily="34" charset="0"/>
                <a:cs typeface="Times New Roman" panose="02020603050405020304" pitchFamily="18" charset="0"/>
              </a:rPr>
              <a:t>Statista</a:t>
            </a:r>
            <a:r>
              <a:rPr lang="en-US" dirty="0">
                <a:effectLst/>
                <a:latin typeface="Times New Roman" panose="02020603050405020304" pitchFamily="18" charset="0"/>
                <a:ea typeface="Calibri" panose="020F0502020204030204" pitchFamily="34" charset="0"/>
                <a:cs typeface="Times New Roman" panose="02020603050405020304" pitchFamily="18" charset="0"/>
              </a:rPr>
              <a:t> (2021) found that 96% of </a:t>
            </a:r>
            <a:r>
              <a:rPr lang="en-US" dirty="0" err="1">
                <a:effectLst/>
                <a:latin typeface="Times New Roman" panose="02020603050405020304" pitchFamily="18" charset="0"/>
                <a:ea typeface="Calibri" panose="020F0502020204030204" pitchFamily="34" charset="0"/>
                <a:cs typeface="Times New Roman" panose="02020603050405020304" pitchFamily="18" charset="0"/>
              </a:rPr>
              <a:t>travellers</a:t>
            </a:r>
            <a:r>
              <a:rPr lang="en-US" dirty="0">
                <a:effectLst/>
                <a:latin typeface="Times New Roman" panose="02020603050405020304" pitchFamily="18" charset="0"/>
                <a:ea typeface="Calibri" panose="020F0502020204030204" pitchFamily="34" charset="0"/>
                <a:cs typeface="Times New Roman" panose="02020603050405020304" pitchFamily="18" charset="0"/>
              </a:rPr>
              <a:t> value online hotel reviews.</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dirty="0"/>
          </a:p>
        </p:txBody>
      </p:sp>
      <p:pic>
        <p:nvPicPr>
          <p:cNvPr id="7" name="Picture 6"/>
          <p:cNvPicPr>
            <a:picLocks noChangeAspect="1"/>
          </p:cNvPicPr>
          <p:nvPr/>
        </p:nvPicPr>
        <p:blipFill>
          <a:blip r:embed="rId3"/>
          <a:stretch>
            <a:fillRect/>
          </a:stretch>
        </p:blipFill>
        <p:spPr>
          <a:xfrm>
            <a:off x="8065827" y="1825625"/>
            <a:ext cx="3903260" cy="3452883"/>
          </a:xfrm>
          <a:prstGeom prst="rect">
            <a:avLst/>
          </a:prstGeom>
        </p:spPr>
      </p:pic>
      <p:sp>
        <p:nvSpPr>
          <p:cNvPr id="8" name="Rectangle 7"/>
          <p:cNvSpPr/>
          <p:nvPr/>
        </p:nvSpPr>
        <p:spPr>
          <a:xfrm>
            <a:off x="8861930" y="5173737"/>
            <a:ext cx="2629502" cy="369332"/>
          </a:xfrm>
          <a:prstGeom prst="rect">
            <a:avLst/>
          </a:prstGeom>
        </p:spPr>
        <p:txBody>
          <a:bodyPr wrap="none">
            <a:spAutoFit/>
          </a:bodyPr>
          <a:lstStyle/>
          <a:p>
            <a:r>
              <a:rPr lang="en-US" i="1" dirty="0"/>
              <a:t>Source: www.Statista.com</a:t>
            </a:r>
          </a:p>
        </p:txBody>
      </p:sp>
    </p:spTree>
    <p:extLst>
      <p:ext uri="{BB962C8B-B14F-4D97-AF65-F5344CB8AC3E}">
        <p14:creationId xmlns:p14="http://schemas.microsoft.com/office/powerpoint/2010/main" val="2436767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Importance of Hospitality</a:t>
            </a:r>
          </a:p>
        </p:txBody>
      </p:sp>
      <p:sp>
        <p:nvSpPr>
          <p:cNvPr id="3" name="Content Placeholder 2"/>
          <p:cNvSpPr>
            <a:spLocks noGrp="1"/>
          </p:cNvSpPr>
          <p:nvPr>
            <p:ph idx="1"/>
          </p:nvPr>
        </p:nvSpPr>
        <p:spPr/>
        <p:txBody>
          <a:bodyPr>
            <a:normAutofit fontScale="70000" lnSpcReduction="20000"/>
          </a:bodyPr>
          <a:lstStyle/>
          <a:p>
            <a:pPr marL="0" indent="0">
              <a:buNone/>
            </a:pPr>
            <a:r>
              <a:rPr lang="en-US" dirty="0"/>
              <a:t>• Hotel hospitality impacts customer satisfaction.</a:t>
            </a:r>
          </a:p>
          <a:p>
            <a:pPr marL="0" indent="0">
              <a:buNone/>
            </a:pPr>
            <a:r>
              <a:rPr lang="en-US" dirty="0"/>
              <a:t>• If they're welcomed, treated well and comfortable, guests will return.</a:t>
            </a:r>
          </a:p>
          <a:p>
            <a:pPr marL="0" indent="0">
              <a:buNone/>
            </a:pPr>
            <a:r>
              <a:rPr lang="en-US" dirty="0"/>
              <a:t>• Good hospitality has the potential to boost a brand's reputation and bring in new customers</a:t>
            </a:r>
          </a:p>
          <a:p>
            <a:pPr marL="0" indent="0">
              <a:buNone/>
            </a:pPr>
            <a:r>
              <a:rPr lang="en-US" dirty="0"/>
              <a:t>• Cornell University found satisfied guests recommended the hotel (Anderson and </a:t>
            </a:r>
            <a:r>
              <a:rPr lang="en-US" dirty="0" err="1"/>
              <a:t>Reichel</a:t>
            </a:r>
            <a:r>
              <a:rPr lang="en-US" dirty="0"/>
              <a:t> 2015).</a:t>
            </a:r>
          </a:p>
          <a:p>
            <a:pPr marL="0" indent="0">
              <a:buNone/>
            </a:pPr>
            <a:r>
              <a:rPr lang="en-US" dirty="0"/>
              <a:t>• Social networking and guest reviews are </a:t>
            </a:r>
            <a:r>
              <a:rPr lang="en-US" dirty="0" err="1"/>
              <a:t>prelevant</a:t>
            </a:r>
            <a:r>
              <a:rPr lang="en-US" dirty="0"/>
              <a:t>.</a:t>
            </a:r>
          </a:p>
          <a:p>
            <a:pPr marL="0" indent="0">
              <a:buNone/>
            </a:pPr>
            <a:r>
              <a:rPr lang="en-US" dirty="0"/>
              <a:t>• Hospitality can increase income and occupancy by attracting and retaining customers.</a:t>
            </a:r>
          </a:p>
          <a:p>
            <a:pPr marL="0" indent="0">
              <a:buNone/>
            </a:pPr>
            <a:r>
              <a:rPr lang="en-US" dirty="0"/>
              <a:t>• Hotels may benefit from excellent service (Bi et.al. 2020).</a:t>
            </a:r>
          </a:p>
          <a:p>
            <a:pPr marL="0" indent="0">
              <a:buNone/>
            </a:pPr>
            <a:r>
              <a:rPr lang="en-US" dirty="0"/>
              <a:t>• Hilton is reliable.</a:t>
            </a:r>
          </a:p>
          <a:p>
            <a:pPr marL="0" indent="0">
              <a:buNone/>
            </a:pPr>
            <a:r>
              <a:rPr lang="en-US" dirty="0"/>
              <a:t>• Hilton has multiple hospitality </a:t>
            </a:r>
            <a:r>
              <a:rPr lang="en-US" dirty="0" err="1"/>
              <a:t>honours</a:t>
            </a:r>
            <a:r>
              <a:rPr lang="en-US" dirty="0"/>
              <a:t>.</a:t>
            </a:r>
          </a:p>
          <a:p>
            <a:pPr marL="0" indent="0">
              <a:buNone/>
            </a:pPr>
            <a:r>
              <a:rPr lang="en-US" dirty="0"/>
              <a:t>• "Hilton Hospitality" </a:t>
            </a:r>
            <a:r>
              <a:rPr lang="en-US" dirty="0" err="1"/>
              <a:t>prioritises</a:t>
            </a:r>
            <a:r>
              <a:rPr lang="en-US" dirty="0"/>
              <a:t> guests.</a:t>
            </a:r>
          </a:p>
          <a:p>
            <a:pPr marL="0" indent="0">
              <a:buNone/>
            </a:pPr>
            <a:r>
              <a:rPr lang="en-US" dirty="0"/>
              <a:t>• Hilton teaches great service (Kim </a:t>
            </a:r>
            <a:r>
              <a:rPr lang="en-US" i="1" dirty="0"/>
              <a:t>et.al. </a:t>
            </a:r>
            <a:r>
              <a:rPr lang="en-US" dirty="0"/>
              <a:t>2020) </a:t>
            </a:r>
          </a:p>
          <a:p>
            <a:pPr marL="0" indent="0">
              <a:buNone/>
            </a:pPr>
            <a:endParaRPr lang="en-US" dirty="0"/>
          </a:p>
        </p:txBody>
      </p:sp>
    </p:spTree>
    <p:extLst>
      <p:ext uri="{BB962C8B-B14F-4D97-AF65-F5344CB8AC3E}">
        <p14:creationId xmlns:p14="http://schemas.microsoft.com/office/powerpoint/2010/main" val="5801473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Exceeding Guest Expectations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3747016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7572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Personalization and Technology</a:t>
            </a:r>
          </a:p>
        </p:txBody>
      </p:sp>
      <p:sp>
        <p:nvSpPr>
          <p:cNvPr id="3" name="Content Placeholder 2"/>
          <p:cNvSpPr>
            <a:spLocks noGrp="1"/>
          </p:cNvSpPr>
          <p:nvPr>
            <p:ph idx="1"/>
          </p:nvPr>
        </p:nvSpPr>
        <p:spPr/>
        <p:txBody>
          <a:bodyPr/>
          <a:lstStyle/>
          <a:p>
            <a:pPr lvl="0"/>
            <a:r>
              <a:rPr lang="en-US" dirty="0"/>
              <a:t>Hilton Hotels &amp; Resorts </a:t>
            </a:r>
            <a:r>
              <a:rPr lang="en-US" dirty="0" err="1"/>
              <a:t>personalise</a:t>
            </a:r>
            <a:r>
              <a:rPr lang="en-US" dirty="0"/>
              <a:t> guest experiences with technology.</a:t>
            </a:r>
          </a:p>
          <a:p>
            <a:pPr lvl="0"/>
            <a:r>
              <a:rPr lang="en-US" dirty="0"/>
              <a:t>Check-in, pick a room and use your phone as a room key using the Hilton app.</a:t>
            </a:r>
          </a:p>
          <a:p>
            <a:pPr lvl="0"/>
            <a:r>
              <a:rPr lang="en-US" dirty="0"/>
              <a:t>They use information about consumers to suggest nearby tourist destinations or restaurants.</a:t>
            </a:r>
          </a:p>
          <a:p>
            <a:pPr lvl="0"/>
            <a:r>
              <a:rPr lang="en-US" dirty="0"/>
              <a:t>Technology personalization increases guest experience and loyalty (Hilton Worldwide Holdings Inc. 2021)</a:t>
            </a:r>
          </a:p>
          <a:p>
            <a:pPr marL="0" indent="0">
              <a:buNone/>
            </a:pPr>
            <a:endParaRPr lang="en-US" dirty="0"/>
          </a:p>
        </p:txBody>
      </p:sp>
    </p:spTree>
    <p:extLst>
      <p:ext uri="{BB962C8B-B14F-4D97-AF65-F5344CB8AC3E}">
        <p14:creationId xmlns:p14="http://schemas.microsoft.com/office/powerpoint/2010/main" val="3054591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Creating a Positive Impression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1670782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170338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Conclusion</a:t>
            </a:r>
          </a:p>
        </p:txBody>
      </p:sp>
      <p:sp>
        <p:nvSpPr>
          <p:cNvPr id="3" name="Content Placeholder 2"/>
          <p:cNvSpPr>
            <a:spLocks noGrp="1"/>
          </p:cNvSpPr>
          <p:nvPr>
            <p:ph idx="1"/>
          </p:nvPr>
        </p:nvSpPr>
        <p:spPr/>
        <p:txBody>
          <a:bodyPr/>
          <a:lstStyle/>
          <a:p>
            <a:pPr lvl="0"/>
            <a:r>
              <a:rPr lang="en-US" dirty="0"/>
              <a:t>Hotel prosperity depends on great ratings, customer retention and a good reputation.</a:t>
            </a:r>
          </a:p>
          <a:p>
            <a:pPr lvl="0"/>
            <a:r>
              <a:rPr lang="en-US" dirty="0"/>
              <a:t>Hilton Hotels &amp; Resorts dazzle with superior service, concern to detail and personalization.</a:t>
            </a:r>
          </a:p>
          <a:p>
            <a:pPr lvl="0"/>
            <a:r>
              <a:rPr lang="en-US" dirty="0"/>
              <a:t>Cleanliness, accommodation amenities and service </a:t>
            </a:r>
            <a:r>
              <a:rPr lang="en-US" dirty="0" err="1"/>
              <a:t>behaviour</a:t>
            </a:r>
            <a:r>
              <a:rPr lang="en-US" dirty="0"/>
              <a:t> are details.</a:t>
            </a:r>
          </a:p>
          <a:p>
            <a:pPr lvl="0"/>
            <a:r>
              <a:rPr lang="en-US" dirty="0" err="1"/>
              <a:t>Personalised</a:t>
            </a:r>
            <a:r>
              <a:rPr lang="en-US" dirty="0"/>
              <a:t> advice and services may fulfil visitor demands.</a:t>
            </a:r>
          </a:p>
          <a:p>
            <a:pPr lvl="0"/>
            <a:r>
              <a:rPr lang="en-US" dirty="0"/>
              <a:t>Resolving concerns immediately may also make a good impression.</a:t>
            </a:r>
          </a:p>
          <a:p>
            <a:pPr marL="0" indent="0">
              <a:buNone/>
            </a:pPr>
            <a:endParaRPr lang="en-US" dirty="0"/>
          </a:p>
        </p:txBody>
      </p:sp>
    </p:spTree>
    <p:extLst>
      <p:ext uri="{BB962C8B-B14F-4D97-AF65-F5344CB8AC3E}">
        <p14:creationId xmlns:p14="http://schemas.microsoft.com/office/powerpoint/2010/main" val="12789381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References</a:t>
            </a:r>
          </a:p>
        </p:txBody>
      </p:sp>
      <p:sp>
        <p:nvSpPr>
          <p:cNvPr id="3" name="Content Placeholder 2"/>
          <p:cNvSpPr>
            <a:spLocks noGrp="1"/>
          </p:cNvSpPr>
          <p:nvPr>
            <p:ph idx="1"/>
          </p:nvPr>
        </p:nvSpPr>
        <p:spPr/>
        <p:txBody>
          <a:bodyPr>
            <a:normAutofit lnSpcReduction="10000"/>
          </a:bodyPr>
          <a:lstStyle/>
          <a:p>
            <a:r>
              <a:rPr lang="en-US" sz="2600" dirty="0"/>
              <a:t>Anderson, C. K., &amp; </a:t>
            </a:r>
            <a:r>
              <a:rPr lang="en-US" sz="2600" dirty="0" err="1"/>
              <a:t>Reichel</a:t>
            </a:r>
            <a:r>
              <a:rPr lang="en-US" sz="2600" dirty="0"/>
              <a:t>, A. (2015). It's not all about "the </a:t>
            </a:r>
            <a:r>
              <a:rPr lang="en-US" sz="2600" dirty="0" err="1"/>
              <a:t>Benjamins</a:t>
            </a:r>
            <a:r>
              <a:rPr lang="en-US" sz="2600" dirty="0"/>
              <a:t>": Understanding leisure travelers' hotel review credibility assessments. Journal of Hospitality and Tourism Research, 39(1), 3-30.</a:t>
            </a:r>
            <a:endParaRPr lang="en-US" sz="2600" dirty="0">
              <a:effectLst/>
            </a:endParaRPr>
          </a:p>
          <a:p>
            <a:r>
              <a:rPr lang="en-US" sz="2600" dirty="0"/>
              <a:t>Bi, J.W., Liu, Y., Fan, Z.P. and Zhang, J., 2020. Exploring asymmetric effects of attribute performance on customer satisfaction in the hotel industry. </a:t>
            </a:r>
            <a:r>
              <a:rPr lang="en-US" sz="2600" i="1" dirty="0">
                <a:effectLst/>
              </a:rPr>
              <a:t>Tourism Management</a:t>
            </a:r>
            <a:r>
              <a:rPr lang="en-US" sz="2600" dirty="0">
                <a:effectLst/>
              </a:rPr>
              <a:t>, </a:t>
            </a:r>
            <a:r>
              <a:rPr lang="en-US" sz="2600" i="1" dirty="0">
                <a:effectLst/>
              </a:rPr>
              <a:t>77</a:t>
            </a:r>
            <a:r>
              <a:rPr lang="en-US" sz="2600" dirty="0">
                <a:effectLst/>
              </a:rPr>
              <a:t>, p.104006.</a:t>
            </a:r>
          </a:p>
          <a:p>
            <a:r>
              <a:rPr lang="en-US" sz="2600" dirty="0"/>
              <a:t>Brand Finance. (2021). Hilton named world's most valuable hotel brand for third consecutive year.</a:t>
            </a:r>
            <a:endParaRPr lang="en-US" sz="2600" dirty="0">
              <a:effectLst/>
            </a:endParaRPr>
          </a:p>
          <a:p>
            <a:r>
              <a:rPr lang="en-US" sz="2600" dirty="0"/>
              <a:t>Hilton Worldwide Holdings Inc. (2021). 2021 Annual Report. </a:t>
            </a:r>
            <a:endParaRPr lang="en-US" sz="2600" dirty="0">
              <a:effectLst/>
            </a:endParaRPr>
          </a:p>
          <a:p>
            <a:r>
              <a:rPr lang="en-US" sz="2600" dirty="0"/>
              <a:t>Hilton Worldwide Holdings Inc. (2021). Hilton Worldwide Holdings Inc. 2021 Form 10-K.</a:t>
            </a:r>
            <a:endParaRPr lang="en-US" sz="2600" dirty="0">
              <a:effectLst/>
            </a:endParaRPr>
          </a:p>
          <a:p>
            <a:pPr marL="0" indent="0">
              <a:buNone/>
            </a:pPr>
            <a:endParaRPr lang="en-US" dirty="0"/>
          </a:p>
        </p:txBody>
      </p:sp>
    </p:spTree>
    <p:extLst>
      <p:ext uri="{BB962C8B-B14F-4D97-AF65-F5344CB8AC3E}">
        <p14:creationId xmlns:p14="http://schemas.microsoft.com/office/powerpoint/2010/main" val="33022138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References</a:t>
            </a:r>
          </a:p>
        </p:txBody>
      </p:sp>
      <p:sp>
        <p:nvSpPr>
          <p:cNvPr id="3" name="Content Placeholder 2"/>
          <p:cNvSpPr>
            <a:spLocks noGrp="1"/>
          </p:cNvSpPr>
          <p:nvPr>
            <p:ph idx="1"/>
          </p:nvPr>
        </p:nvSpPr>
        <p:spPr/>
        <p:txBody>
          <a:bodyPr>
            <a:normAutofit lnSpcReduction="10000"/>
          </a:bodyPr>
          <a:lstStyle/>
          <a:p>
            <a:r>
              <a:rPr lang="en-US" sz="2600" dirty="0"/>
              <a:t>J.D. Power. (2019). The Key to Improving Hotel Guest Satisfaction and Loyalty? It’s Simple: Just Give Them a Perfect Night’s Sleep, Says J.D. Power Study. </a:t>
            </a:r>
            <a:endParaRPr lang="en-US" sz="2600" dirty="0">
              <a:effectLst/>
            </a:endParaRPr>
          </a:p>
          <a:p>
            <a:r>
              <a:rPr lang="en-US" sz="2600" dirty="0"/>
              <a:t>Rasheed, M.I., </a:t>
            </a:r>
            <a:r>
              <a:rPr lang="en-US" sz="2600" dirty="0" err="1"/>
              <a:t>Okumus</a:t>
            </a:r>
            <a:r>
              <a:rPr lang="en-US" sz="2600" dirty="0"/>
              <a:t>, F., </a:t>
            </a:r>
            <a:r>
              <a:rPr lang="en-US" sz="2600" dirty="0" err="1"/>
              <a:t>Weng</a:t>
            </a:r>
            <a:r>
              <a:rPr lang="en-US" sz="2600" dirty="0"/>
              <a:t>, Q., Hameed, Z. and Nawaz, M.S., 2020. Career adaptability and employee turnover intentions: The role of perceived career opportunities and orientation to happiness in the hospitality industry. </a:t>
            </a:r>
            <a:r>
              <a:rPr lang="en-US" sz="2600" i="1" dirty="0">
                <a:effectLst/>
              </a:rPr>
              <a:t>Journal of hospitality and tourism management</a:t>
            </a:r>
            <a:r>
              <a:rPr lang="en-US" sz="2600" dirty="0">
                <a:effectLst/>
              </a:rPr>
              <a:t>, </a:t>
            </a:r>
            <a:r>
              <a:rPr lang="en-US" sz="2600" i="1" dirty="0">
                <a:effectLst/>
              </a:rPr>
              <a:t>44</a:t>
            </a:r>
            <a:r>
              <a:rPr lang="en-US" sz="2600" dirty="0">
                <a:effectLst/>
              </a:rPr>
              <a:t>, pp.98-107.</a:t>
            </a:r>
          </a:p>
          <a:p>
            <a:r>
              <a:rPr lang="en-US" sz="2600" dirty="0" err="1"/>
              <a:t>Statista</a:t>
            </a:r>
            <a:r>
              <a:rPr lang="en-US" sz="2600" dirty="0"/>
              <a:t>. (2021). Hotel review usage and impact on booking decisions worldwide as of June 2021.</a:t>
            </a:r>
            <a:endParaRPr lang="en-US" sz="2600" dirty="0">
              <a:effectLst/>
            </a:endParaRPr>
          </a:p>
          <a:p>
            <a:r>
              <a:rPr lang="en-US" sz="2600" dirty="0" err="1"/>
              <a:t>TripAdvisor</a:t>
            </a:r>
            <a:r>
              <a:rPr lang="en-US" sz="2600" dirty="0"/>
              <a:t>. (2021). How important are hotel ratings for travelers in 2021? </a:t>
            </a:r>
            <a:endParaRPr lang="en-US" sz="2600" dirty="0">
              <a:effectLst/>
            </a:endParaRPr>
          </a:p>
          <a:p>
            <a:pPr marL="0" indent="0">
              <a:buNone/>
            </a:pPr>
            <a:endParaRPr lang="en-US" dirty="0"/>
          </a:p>
        </p:txBody>
      </p:sp>
    </p:spTree>
    <p:extLst>
      <p:ext uri="{BB962C8B-B14F-4D97-AF65-F5344CB8AC3E}">
        <p14:creationId xmlns:p14="http://schemas.microsoft.com/office/powerpoint/2010/main" val="14077150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183</TotalTime>
  <Words>2262</Words>
  <Application>Microsoft Office PowerPoint</Application>
  <PresentationFormat>Widescreen</PresentationFormat>
  <Paragraphs>102</Paragraphs>
  <Slides>13</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Symbol</vt:lpstr>
      <vt:lpstr>Times New Roman</vt:lpstr>
      <vt:lpstr>Office Theme</vt:lpstr>
      <vt:lpstr> </vt:lpstr>
      <vt:lpstr>Table of Contents</vt:lpstr>
      <vt:lpstr>Introduction to Hilton Hotels &amp; Resorts</vt:lpstr>
      <vt:lpstr>Main Consumers</vt:lpstr>
      <vt:lpstr>Nature, Scope and Role of Guest Services and Facilities</vt:lpstr>
      <vt:lpstr>Need to Consider the Role and Function of Guest Services</vt:lpstr>
      <vt:lpstr>Importance of Hospitality</vt:lpstr>
      <vt:lpstr>Exceeding Guest Expectations</vt:lpstr>
      <vt:lpstr>Personalization and Technology</vt:lpstr>
      <vt:lpstr>Creating a Positive Impression</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Elevating Guest Experiences: The Role of Quality Service and Hospitality in Hilton's Waldorf Astoria Hotels &amp; Resorts</dc:title>
  <dc:creator>44758</dc:creator>
  <cp:lastModifiedBy>Ioana Varlan (2219850)</cp:lastModifiedBy>
  <cp:revision>4</cp:revision>
  <dcterms:created xsi:type="dcterms:W3CDTF">2023-05-12T06:59:04Z</dcterms:created>
  <dcterms:modified xsi:type="dcterms:W3CDTF">2023-05-25T06:57:20Z</dcterms:modified>
</cp:coreProperties>
</file>