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51" r:id="rId2"/>
  </p:sldMasterIdLst>
  <p:sldIdLst>
    <p:sldId id="256" r:id="rId3"/>
    <p:sldId id="659" r:id="rId4"/>
    <p:sldId id="660"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F8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1F5634-C12F-7B8E-B0DA-B50754B685AD}" v="14" dt="2026-02-09T20:56:14.8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3.xml"/><Relationship Id="rId10" Type="http://schemas.microsoft.com/office/2016/11/relationships/changesInfo" Target="changesInfos/changesInfo1.xml"/><Relationship Id="rId4" Type="http://schemas.openxmlformats.org/officeDocument/2006/relationships/slide" Target="slides/slide2.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omi Doerge" userId="S::n.doerge@uwtsd.ac.uk::c2ba5b26-9392-4f76-82ca-966719aba79f" providerId="AD" clId="Web-{431F5634-C12F-7B8E-B0DA-B50754B685AD}"/>
    <pc:docChg chg="modSld">
      <pc:chgData name="Naomi Doerge" userId="S::n.doerge@uwtsd.ac.uk::c2ba5b26-9392-4f76-82ca-966719aba79f" providerId="AD" clId="Web-{431F5634-C12F-7B8E-B0DA-B50754B685AD}" dt="2026-02-09T20:56:14.809" v="12" actId="1076"/>
      <pc:docMkLst>
        <pc:docMk/>
      </pc:docMkLst>
      <pc:sldChg chg="mod setBg">
        <pc:chgData name="Naomi Doerge" userId="S::n.doerge@uwtsd.ac.uk::c2ba5b26-9392-4f76-82ca-966719aba79f" providerId="AD" clId="Web-{431F5634-C12F-7B8E-B0DA-B50754B685AD}" dt="2026-02-09T20:55:32.869" v="0"/>
        <pc:sldMkLst>
          <pc:docMk/>
          <pc:sldMk cId="109857222" sldId="256"/>
        </pc:sldMkLst>
      </pc:sldChg>
      <pc:sldChg chg="modSp mod setBg">
        <pc:chgData name="Naomi Doerge" userId="S::n.doerge@uwtsd.ac.uk::c2ba5b26-9392-4f76-82ca-966719aba79f" providerId="AD" clId="Web-{431F5634-C12F-7B8E-B0DA-B50754B685AD}" dt="2026-02-09T20:56:14.809" v="12" actId="1076"/>
        <pc:sldMkLst>
          <pc:docMk/>
          <pc:sldMk cId="890949143" sldId="659"/>
        </pc:sldMkLst>
        <pc:spChg chg="mod">
          <ac:chgData name="Naomi Doerge" userId="S::n.doerge@uwtsd.ac.uk::c2ba5b26-9392-4f76-82ca-966719aba79f" providerId="AD" clId="Web-{431F5634-C12F-7B8E-B0DA-B50754B685AD}" dt="2026-02-09T20:56:14.809" v="12" actId="1076"/>
          <ac:spMkLst>
            <pc:docMk/>
            <pc:sldMk cId="890949143" sldId="659"/>
            <ac:spMk id="3" creationId="{8F97D74F-0713-BBE5-77AC-0A3E30309E78}"/>
          </ac:spMkLst>
        </pc:spChg>
      </pc:sldChg>
      <pc:sldChg chg="modSp mod setBg">
        <pc:chgData name="Naomi Doerge" userId="S::n.doerge@uwtsd.ac.uk::c2ba5b26-9392-4f76-82ca-966719aba79f" providerId="AD" clId="Web-{431F5634-C12F-7B8E-B0DA-B50754B685AD}" dt="2026-02-09T20:55:50.995" v="6" actId="14100"/>
        <pc:sldMkLst>
          <pc:docMk/>
          <pc:sldMk cId="2317783624" sldId="660"/>
        </pc:sldMkLst>
        <pc:spChg chg="mod">
          <ac:chgData name="Naomi Doerge" userId="S::n.doerge@uwtsd.ac.uk::c2ba5b26-9392-4f76-82ca-966719aba79f" providerId="AD" clId="Web-{431F5634-C12F-7B8E-B0DA-B50754B685AD}" dt="2026-02-09T20:55:50.995" v="6" actId="14100"/>
          <ac:spMkLst>
            <pc:docMk/>
            <pc:sldMk cId="2317783624" sldId="660"/>
            <ac:spMk id="3" creationId="{27EC55F0-7BEF-20FA-301F-F3A5FE2D046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2F1E7B97-8893-4DF8-94C2-0BDDB4083750}" type="datetime1">
              <a:rPr lang="en-GB"/>
              <a:pPr>
                <a:defRPr/>
              </a:pPr>
              <a:t>09/02/2026</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CE0B473A-B5CB-4AEA-A841-E4A1420271FA}" type="slidenum">
              <a:rPr lang="en-GB" altLang="en-US"/>
              <a:pPr>
                <a:defRPr/>
              </a:pPr>
              <a:t>‹#›</a:t>
            </a:fld>
            <a:endParaRPr lang="en-GB" altLang="en-US"/>
          </a:p>
        </p:txBody>
      </p:sp>
    </p:spTree>
    <p:extLst>
      <p:ext uri="{BB962C8B-B14F-4D97-AF65-F5344CB8AC3E}">
        <p14:creationId xmlns:p14="http://schemas.microsoft.com/office/powerpoint/2010/main" val="34370720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CDF502AA-C8CB-4132-B592-CA60B7C38ACE}" type="datetime1">
              <a:rPr lang="en-GB"/>
              <a:pPr>
                <a:defRPr/>
              </a:pPr>
              <a:t>09/02/2026</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B3416350-3461-4282-A263-C166126E991F}" type="slidenum">
              <a:rPr lang="en-GB" altLang="en-US"/>
              <a:pPr>
                <a:defRPr/>
              </a:pPr>
              <a:t>‹#›</a:t>
            </a:fld>
            <a:endParaRPr lang="en-GB" altLang="en-US"/>
          </a:p>
        </p:txBody>
      </p:sp>
    </p:spTree>
    <p:extLst>
      <p:ext uri="{BB962C8B-B14F-4D97-AF65-F5344CB8AC3E}">
        <p14:creationId xmlns:p14="http://schemas.microsoft.com/office/powerpoint/2010/main" val="15600417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Date Placeholder 3"/>
          <p:cNvSpPr>
            <a:spLocks noGrp="1"/>
          </p:cNvSpPr>
          <p:nvPr>
            <p:ph type="dt" sz="half" idx="10"/>
          </p:nvPr>
        </p:nvSpPr>
        <p:spPr/>
        <p:txBody>
          <a:bodyPr/>
          <a:lstStyle>
            <a:lvl1pPr>
              <a:defRPr/>
            </a:lvl1pPr>
          </a:lstStyle>
          <a:p>
            <a:pPr>
              <a:defRPr/>
            </a:pPr>
            <a:fld id="{6BD54D1A-4815-47BD-8614-C0B0CB854EB1}" type="datetime1">
              <a:rPr lang="en-GB"/>
              <a:pPr>
                <a:defRPr/>
              </a:pPr>
              <a:t>09/02/2026</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91269315-487F-456B-9DCF-692949BD7BA7}" type="slidenum">
              <a:rPr lang="en-GB" altLang="en-US"/>
              <a:pPr>
                <a:defRPr/>
              </a:pPr>
              <a:t>‹#›</a:t>
            </a:fld>
            <a:endParaRPr lang="en-GB" altLang="en-US"/>
          </a:p>
        </p:txBody>
      </p:sp>
    </p:spTree>
    <p:extLst>
      <p:ext uri="{BB962C8B-B14F-4D97-AF65-F5344CB8AC3E}">
        <p14:creationId xmlns:p14="http://schemas.microsoft.com/office/powerpoint/2010/main" val="40566296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0"/>
            <a:ext cx="53848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0"/>
            <a:ext cx="5384800" cy="39163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4E3DC6A9-A123-4839-B812-2B5358EDB404}" type="datetime1">
              <a:rPr lang="en-GB"/>
              <a:pPr>
                <a:defRPr/>
              </a:pPr>
              <a:t>09/02/2026</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9AA3C5AE-BB4B-472B-815B-B9E00B3AC4F5}" type="slidenum">
              <a:rPr lang="en-GB" altLang="en-US"/>
              <a:pPr>
                <a:defRPr/>
              </a:pPr>
              <a:t>‹#›</a:t>
            </a:fld>
            <a:endParaRPr lang="en-GB" altLang="en-US"/>
          </a:p>
        </p:txBody>
      </p:sp>
    </p:spTree>
    <p:extLst>
      <p:ext uri="{BB962C8B-B14F-4D97-AF65-F5344CB8AC3E}">
        <p14:creationId xmlns:p14="http://schemas.microsoft.com/office/powerpoint/2010/main" val="34706885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28CB978A-EA46-472A-9CB9-DD326FDEE697}" type="datetime1">
              <a:rPr lang="en-GB"/>
              <a:pPr>
                <a:defRPr/>
              </a:pPr>
              <a:t>09/02/2026</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943C18FD-4431-4582-9B98-5DA29A8F2ABA}" type="slidenum">
              <a:rPr lang="en-GB" altLang="en-US"/>
              <a:pPr>
                <a:defRPr/>
              </a:pPr>
              <a:t>‹#›</a:t>
            </a:fld>
            <a:endParaRPr lang="en-GB" altLang="en-US"/>
          </a:p>
        </p:txBody>
      </p:sp>
    </p:spTree>
    <p:extLst>
      <p:ext uri="{BB962C8B-B14F-4D97-AF65-F5344CB8AC3E}">
        <p14:creationId xmlns:p14="http://schemas.microsoft.com/office/powerpoint/2010/main" val="12936609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29F62988-4734-49D5-ABC9-1D8830979CA5}" type="datetime1">
              <a:rPr lang="en-GB"/>
              <a:pPr>
                <a:defRPr/>
              </a:pPr>
              <a:t>09/02/2026</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37FB8E70-BA6C-4849-BF8B-0E7C61769DB9}" type="slidenum">
              <a:rPr lang="en-GB" altLang="en-US"/>
              <a:pPr>
                <a:defRPr/>
              </a:pPr>
              <a:t>‹#›</a:t>
            </a:fld>
            <a:endParaRPr lang="en-GB" altLang="en-US"/>
          </a:p>
        </p:txBody>
      </p:sp>
    </p:spTree>
    <p:extLst>
      <p:ext uri="{BB962C8B-B14F-4D97-AF65-F5344CB8AC3E}">
        <p14:creationId xmlns:p14="http://schemas.microsoft.com/office/powerpoint/2010/main" val="12375372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E12784E-0867-4A6F-89D2-D0F62A3AC4E3}" type="datetime1">
              <a:rPr lang="en-GB"/>
              <a:pPr>
                <a:defRPr/>
              </a:pPr>
              <a:t>09/02/2026</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ltLang="en-US"/>
          </a:p>
        </p:txBody>
      </p:sp>
      <p:sp>
        <p:nvSpPr>
          <p:cNvPr id="4" name="Slide Number Placeholder 5"/>
          <p:cNvSpPr>
            <a:spLocks noGrp="1"/>
          </p:cNvSpPr>
          <p:nvPr>
            <p:ph type="sldNum" sz="quarter" idx="12"/>
          </p:nvPr>
        </p:nvSpPr>
        <p:spPr/>
        <p:txBody>
          <a:bodyPr/>
          <a:lstStyle>
            <a:lvl1pPr>
              <a:defRPr/>
            </a:lvl1pPr>
          </a:lstStyle>
          <a:p>
            <a:pPr>
              <a:defRPr/>
            </a:pPr>
            <a:fld id="{109B5B61-3075-4C1F-9BB4-EB3E42D1F0BA}" type="slidenum">
              <a:rPr lang="en-GB" altLang="en-US"/>
              <a:pPr>
                <a:defRPr/>
              </a:pPr>
              <a:t>‹#›</a:t>
            </a:fld>
            <a:endParaRPr lang="en-GB" altLang="en-US"/>
          </a:p>
        </p:txBody>
      </p:sp>
    </p:spTree>
    <p:extLst>
      <p:ext uri="{BB962C8B-B14F-4D97-AF65-F5344CB8AC3E}">
        <p14:creationId xmlns:p14="http://schemas.microsoft.com/office/powerpoint/2010/main" val="12408247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1DB6958D-3A38-440B-B159-47C5695A6FC1}" type="datetime1">
              <a:rPr lang="en-GB"/>
              <a:pPr>
                <a:defRPr/>
              </a:pPr>
              <a:t>09/02/2026</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A363B1F5-2E66-4BC7-8719-37CD5455B1D2}" type="slidenum">
              <a:rPr lang="en-GB" altLang="en-US"/>
              <a:pPr>
                <a:defRPr/>
              </a:pPr>
              <a:t>‹#›</a:t>
            </a:fld>
            <a:endParaRPr lang="en-GB" altLang="en-US"/>
          </a:p>
        </p:txBody>
      </p:sp>
    </p:spTree>
    <p:extLst>
      <p:ext uri="{BB962C8B-B14F-4D97-AF65-F5344CB8AC3E}">
        <p14:creationId xmlns:p14="http://schemas.microsoft.com/office/powerpoint/2010/main" val="25069522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3"/>
          <p:cNvSpPr>
            <a:spLocks noGrp="1"/>
          </p:cNvSpPr>
          <p:nvPr>
            <p:ph type="dt" sz="half" idx="10"/>
          </p:nvPr>
        </p:nvSpPr>
        <p:spPr/>
        <p:txBody>
          <a:bodyPr/>
          <a:lstStyle>
            <a:lvl1pPr>
              <a:defRPr/>
            </a:lvl1pPr>
          </a:lstStyle>
          <a:p>
            <a:pPr>
              <a:defRPr/>
            </a:pPr>
            <a:fld id="{D04EB3A9-CBB8-438E-B510-1D714DB9C88C}" type="datetime1">
              <a:rPr lang="en-GB"/>
              <a:pPr>
                <a:defRPr/>
              </a:pPr>
              <a:t>09/02/2026</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B48B25A4-F189-4EFD-9B4E-E67BF842DC2B}" type="slidenum">
              <a:rPr lang="en-GB" altLang="en-US"/>
              <a:pPr>
                <a:defRPr/>
              </a:pPr>
              <a:t>‹#›</a:t>
            </a:fld>
            <a:endParaRPr lang="en-GB" altLang="en-US"/>
          </a:p>
        </p:txBody>
      </p:sp>
    </p:spTree>
    <p:extLst>
      <p:ext uri="{BB962C8B-B14F-4D97-AF65-F5344CB8AC3E}">
        <p14:creationId xmlns:p14="http://schemas.microsoft.com/office/powerpoint/2010/main" val="219844941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EB5E5589-F089-4F96-BD0C-9C622F2F12A3}" type="datetime1">
              <a:rPr lang="en-GB"/>
              <a:pPr>
                <a:defRPr/>
              </a:pPr>
              <a:t>09/02/2026</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4A06D725-321D-45B2-9009-D4D95961F037}" type="slidenum">
              <a:rPr lang="en-GB" altLang="en-US"/>
              <a:pPr>
                <a:defRPr/>
              </a:pPr>
              <a:t>‹#›</a:t>
            </a:fld>
            <a:endParaRPr lang="en-GB" altLang="en-US"/>
          </a:p>
        </p:txBody>
      </p:sp>
    </p:spTree>
    <p:extLst>
      <p:ext uri="{BB962C8B-B14F-4D97-AF65-F5344CB8AC3E}">
        <p14:creationId xmlns:p14="http://schemas.microsoft.com/office/powerpoint/2010/main" val="143790291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19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19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725A3F43-87EA-41DB-AE77-B4D999651894}" type="datetime1">
              <a:rPr lang="en-GB"/>
              <a:pPr>
                <a:defRPr/>
              </a:pPr>
              <a:t>09/02/2026</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FBECE181-8A3E-4A89-AB55-3F6D08A55227}" type="slidenum">
              <a:rPr lang="en-GB" altLang="en-US"/>
              <a:pPr>
                <a:defRPr/>
              </a:pPr>
              <a:t>‹#›</a:t>
            </a:fld>
            <a:endParaRPr lang="en-GB" altLang="en-US"/>
          </a:p>
        </p:txBody>
      </p:sp>
    </p:spTree>
    <p:extLst>
      <p:ext uri="{BB962C8B-B14F-4D97-AF65-F5344CB8AC3E}">
        <p14:creationId xmlns:p14="http://schemas.microsoft.com/office/powerpoint/2010/main" val="37092073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4"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3075"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7" name="Date Placeholder 3"/>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B5C7E419-CA4B-430E-8B6E-28EA8E720B62}" type="datetime1">
              <a:rPr lang="en-GB"/>
              <a:pPr>
                <a:defRPr/>
              </a:pPr>
              <a:t>09/02/2026</a:t>
            </a:fld>
            <a:endParaRPr lang="en-GB"/>
          </a:p>
        </p:txBody>
      </p:sp>
      <p:sp>
        <p:nvSpPr>
          <p:cNvPr id="8" name="Footer Placeholder 4"/>
          <p:cNvSpPr>
            <a:spLocks noGrp="1"/>
          </p:cNvSpPr>
          <p:nvPr>
            <p:ph type="ftr" sz="quarter" idx="3"/>
          </p:nvPr>
        </p:nvSpPr>
        <p:spPr>
          <a:xfrm>
            <a:off x="4176184" y="6461126"/>
            <a:ext cx="3860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atin typeface="+mn-lt"/>
              </a:defRPr>
            </a:lvl1pPr>
          </a:lstStyle>
          <a:p>
            <a:pPr>
              <a:defRPr/>
            </a:pPr>
            <a:endParaRPr lang="en-GB" altLang="en-US"/>
          </a:p>
        </p:txBody>
      </p:sp>
      <p:sp>
        <p:nvSpPr>
          <p:cNvPr id="9" name="Slide Number Placeholder 5"/>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n-lt"/>
              </a:defRPr>
            </a:lvl1pPr>
          </a:lstStyle>
          <a:p>
            <a:pPr>
              <a:defRPr/>
            </a:pPr>
            <a:fld id="{0DDF2CF8-DB73-4838-991C-0659C678E55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0" fontAlgn="base" hangingPunct="0">
        <a:spcBef>
          <a:spcPct val="0"/>
        </a:spcBef>
        <a:spcAft>
          <a:spcPct val="0"/>
        </a:spcAft>
        <a:defRPr sz="4400">
          <a:solidFill>
            <a:schemeClr val="tx1"/>
          </a:solidFill>
          <a:latin typeface="Myriad Pro"/>
        </a:defRPr>
      </a:lvl6pPr>
      <a:lvl7pPr marL="914400" algn="ctr" rtl="0" eaLnBrk="0" fontAlgn="base" hangingPunct="0">
        <a:spcBef>
          <a:spcPct val="0"/>
        </a:spcBef>
        <a:spcAft>
          <a:spcPct val="0"/>
        </a:spcAft>
        <a:defRPr sz="4400">
          <a:solidFill>
            <a:schemeClr val="tx1"/>
          </a:solidFill>
          <a:latin typeface="Myriad Pro"/>
        </a:defRPr>
      </a:lvl7pPr>
      <a:lvl8pPr marL="1371600" algn="ctr" rtl="0" eaLnBrk="0" fontAlgn="base" hangingPunct="0">
        <a:spcBef>
          <a:spcPct val="0"/>
        </a:spcBef>
        <a:spcAft>
          <a:spcPct val="0"/>
        </a:spcAft>
        <a:defRPr sz="4400">
          <a:solidFill>
            <a:schemeClr val="tx1"/>
          </a:solidFill>
          <a:latin typeface="Myriad Pro"/>
        </a:defRPr>
      </a:lvl8pPr>
      <a:lvl9pPr marL="1828800" algn="ctr" rtl="0" eaLnBrk="0" fontAlgn="base" hangingPunct="0">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CF8E3"/>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Answers</a:t>
            </a:r>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CF8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6F8FE2-2F5B-A134-20DB-1531A2B3A555}"/>
              </a:ext>
            </a:extLst>
          </p:cNvPr>
          <p:cNvSpPr>
            <a:spLocks noGrp="1"/>
          </p:cNvSpPr>
          <p:nvPr>
            <p:ph type="title"/>
          </p:nvPr>
        </p:nvSpPr>
        <p:spPr>
          <a:xfrm>
            <a:off x="1980852" y="142156"/>
            <a:ext cx="8229600" cy="1143000"/>
          </a:xfrm>
        </p:spPr>
        <p:txBody>
          <a:bodyPr/>
          <a:lstStyle/>
          <a:p>
            <a:r>
              <a:rPr lang="en-US" b="1">
                <a:solidFill>
                  <a:srgbClr val="173AFF"/>
                </a:solidFill>
              </a:rPr>
              <a:t>Activity 2, </a:t>
            </a:r>
            <a:r>
              <a:rPr lang="en-US" b="1">
                <a:solidFill>
                  <a:srgbClr val="FF0000"/>
                </a:solidFill>
              </a:rPr>
              <a:t>Possible Answers</a:t>
            </a:r>
            <a:br>
              <a:rPr lang="en-US" b="1">
                <a:solidFill>
                  <a:srgbClr val="173AFF"/>
                </a:solidFill>
              </a:rPr>
            </a:br>
            <a:r>
              <a:rPr lang="en-US" b="1"/>
              <a:t>Text A</a:t>
            </a:r>
          </a:p>
        </p:txBody>
      </p:sp>
      <p:sp>
        <p:nvSpPr>
          <p:cNvPr id="3" name="Content Placeholder 2">
            <a:extLst>
              <a:ext uri="{FF2B5EF4-FFF2-40B4-BE49-F238E27FC236}">
                <a16:creationId xmlns:a16="http://schemas.microsoft.com/office/drawing/2014/main" id="{8F97D74F-0713-BBE5-77AC-0A3E30309E78}"/>
              </a:ext>
            </a:extLst>
          </p:cNvPr>
          <p:cNvSpPr>
            <a:spLocks noGrp="1"/>
          </p:cNvSpPr>
          <p:nvPr>
            <p:ph idx="1"/>
          </p:nvPr>
        </p:nvSpPr>
        <p:spPr>
          <a:xfrm>
            <a:off x="318861" y="933844"/>
            <a:ext cx="11553583" cy="4176824"/>
          </a:xfrm>
        </p:spPr>
        <p:txBody>
          <a:bodyPr/>
          <a:lstStyle/>
          <a:p>
            <a:endParaRPr lang="en-GB" sz="1600">
              <a:solidFill>
                <a:srgbClr val="002060"/>
              </a:solidFill>
            </a:endParaRPr>
          </a:p>
          <a:p>
            <a:pPr marL="0" indent="0" algn="just">
              <a:buNone/>
            </a:pPr>
            <a:r>
              <a:rPr lang="en-GB" sz="2800" dirty="0">
                <a:solidFill>
                  <a:srgbClr val="002060"/>
                </a:solidFill>
                <a:highlight>
                  <a:srgbClr val="FFFF00"/>
                </a:highlight>
              </a:rPr>
              <a:t>Everyone</a:t>
            </a:r>
            <a:r>
              <a:rPr lang="en-GB" sz="2800" dirty="0">
                <a:solidFill>
                  <a:srgbClr val="002060"/>
                </a:solidFill>
              </a:rPr>
              <a:t> thinks that businesses need to adopt a more flexible working model because the traditional 9-to-5 setup is outdated and </a:t>
            </a:r>
            <a:r>
              <a:rPr lang="en-GB" sz="2800" dirty="0">
                <a:solidFill>
                  <a:srgbClr val="002060"/>
                </a:solidFill>
                <a:highlight>
                  <a:srgbClr val="FFFF00"/>
                </a:highlight>
              </a:rPr>
              <a:t>doesn’t</a:t>
            </a:r>
            <a:r>
              <a:rPr lang="en-GB" sz="2800" dirty="0">
                <a:solidFill>
                  <a:srgbClr val="002060"/>
                </a:solidFill>
              </a:rPr>
              <a:t> </a:t>
            </a:r>
            <a:r>
              <a:rPr lang="en-GB" sz="2800" dirty="0">
                <a:solidFill>
                  <a:srgbClr val="002060"/>
                </a:solidFill>
                <a:highlight>
                  <a:srgbClr val="FFFF00"/>
                </a:highlight>
              </a:rPr>
              <a:t>really</a:t>
            </a:r>
            <a:r>
              <a:rPr lang="en-GB" sz="2800" dirty="0">
                <a:solidFill>
                  <a:srgbClr val="002060"/>
                </a:solidFill>
              </a:rPr>
              <a:t> work for everyone. According to </a:t>
            </a:r>
            <a:r>
              <a:rPr lang="en-GB" sz="2800" dirty="0">
                <a:solidFill>
                  <a:srgbClr val="002060"/>
                </a:solidFill>
                <a:highlight>
                  <a:srgbClr val="FFFF00"/>
                </a:highlight>
              </a:rPr>
              <a:t>Mark Johnson </a:t>
            </a:r>
            <a:r>
              <a:rPr lang="en-GB" sz="2800" dirty="0">
                <a:solidFill>
                  <a:srgbClr val="002060"/>
                </a:solidFill>
              </a:rPr>
              <a:t>(2023), many companies are “stuck in the past” (p. 45), and </a:t>
            </a:r>
            <a:r>
              <a:rPr lang="en-GB" sz="2800" dirty="0">
                <a:solidFill>
                  <a:srgbClr val="002060"/>
                </a:solidFill>
                <a:highlight>
                  <a:srgbClr val="FFFF00"/>
                </a:highlight>
              </a:rPr>
              <a:t>I agree with him</a:t>
            </a:r>
            <a:r>
              <a:rPr lang="en-GB" sz="2800" dirty="0">
                <a:solidFill>
                  <a:srgbClr val="002060"/>
                </a:solidFill>
              </a:rPr>
              <a:t>. </a:t>
            </a:r>
            <a:r>
              <a:rPr lang="en-GB" sz="2800" dirty="0">
                <a:solidFill>
                  <a:srgbClr val="002060"/>
                </a:solidFill>
                <a:highlight>
                  <a:srgbClr val="FFFF00"/>
                </a:highlight>
              </a:rPr>
              <a:t>I’ve</a:t>
            </a:r>
            <a:r>
              <a:rPr lang="en-GB" sz="2800" dirty="0">
                <a:solidFill>
                  <a:srgbClr val="002060"/>
                </a:solidFill>
              </a:rPr>
              <a:t> seen </a:t>
            </a:r>
            <a:r>
              <a:rPr lang="en-GB" sz="2800" dirty="0">
                <a:solidFill>
                  <a:srgbClr val="002060"/>
                </a:solidFill>
                <a:highlight>
                  <a:srgbClr val="FFFF00"/>
                </a:highlight>
              </a:rPr>
              <a:t>firsthand</a:t>
            </a:r>
            <a:r>
              <a:rPr lang="en-GB" sz="2800" dirty="0">
                <a:solidFill>
                  <a:srgbClr val="002060"/>
                </a:solidFill>
              </a:rPr>
              <a:t> how frustrating it is when </a:t>
            </a:r>
            <a:r>
              <a:rPr lang="en-GB" sz="2800" dirty="0">
                <a:solidFill>
                  <a:srgbClr val="002060"/>
                </a:solidFill>
                <a:highlight>
                  <a:srgbClr val="FFFF00"/>
                </a:highlight>
              </a:rPr>
              <a:t>my friends and I have to juggle rigid schedules while trying to balance our lives</a:t>
            </a:r>
            <a:r>
              <a:rPr lang="en-GB" sz="2800" dirty="0">
                <a:solidFill>
                  <a:srgbClr val="002060"/>
                </a:solidFill>
              </a:rPr>
              <a:t>. </a:t>
            </a:r>
            <a:r>
              <a:rPr lang="en-GB" sz="2800" dirty="0">
                <a:solidFill>
                  <a:srgbClr val="002060"/>
                </a:solidFill>
                <a:highlight>
                  <a:srgbClr val="FFFF00"/>
                </a:highlight>
              </a:rPr>
              <a:t>It’s</a:t>
            </a:r>
            <a:r>
              <a:rPr lang="en-GB" sz="2800" dirty="0">
                <a:solidFill>
                  <a:srgbClr val="002060"/>
                </a:solidFill>
              </a:rPr>
              <a:t> </a:t>
            </a:r>
            <a:r>
              <a:rPr lang="en-GB" sz="2800" dirty="0">
                <a:solidFill>
                  <a:srgbClr val="002060"/>
                </a:solidFill>
                <a:highlight>
                  <a:srgbClr val="FFFF00"/>
                </a:highlight>
              </a:rPr>
              <a:t>really</a:t>
            </a:r>
            <a:r>
              <a:rPr lang="en-GB" sz="2800" dirty="0">
                <a:solidFill>
                  <a:srgbClr val="002060"/>
                </a:solidFill>
              </a:rPr>
              <a:t> not acceptable</a:t>
            </a:r>
            <a:r>
              <a:rPr lang="en-GB" sz="2800" dirty="0">
                <a:solidFill>
                  <a:srgbClr val="002060"/>
                </a:solidFill>
                <a:highlight>
                  <a:srgbClr val="FFFF00"/>
                </a:highlight>
              </a:rPr>
              <a:t>!</a:t>
            </a:r>
            <a:r>
              <a:rPr lang="en-GB" sz="2800" dirty="0">
                <a:solidFill>
                  <a:srgbClr val="002060"/>
                </a:solidFill>
              </a:rPr>
              <a:t> </a:t>
            </a:r>
            <a:r>
              <a:rPr lang="en-GB" sz="2800" dirty="0">
                <a:solidFill>
                  <a:srgbClr val="002060"/>
                </a:solidFill>
                <a:highlight>
                  <a:srgbClr val="FFFF00"/>
                </a:highlight>
              </a:rPr>
              <a:t>Plus</a:t>
            </a:r>
            <a:r>
              <a:rPr lang="en-GB" sz="2800" dirty="0">
                <a:solidFill>
                  <a:srgbClr val="002060"/>
                </a:solidFill>
              </a:rPr>
              <a:t>, studies show that employees who work remotely are often more productive, </a:t>
            </a:r>
            <a:r>
              <a:rPr lang="en-GB" sz="2800" dirty="0">
                <a:solidFill>
                  <a:srgbClr val="002060"/>
                </a:solidFill>
                <a:highlight>
                  <a:srgbClr val="FFFF00"/>
                </a:highlight>
              </a:rPr>
              <a:t>so why not make this change? Sarah </a:t>
            </a:r>
            <a:r>
              <a:rPr lang="en-GB" sz="2800" dirty="0">
                <a:solidFill>
                  <a:srgbClr val="002060"/>
                </a:solidFill>
              </a:rPr>
              <a:t>(2022) echoes this sentiment in her article, arguing that companies that offer flexible hours have happier employees and lower turnover rates. </a:t>
            </a:r>
            <a:r>
              <a:rPr lang="en-GB" sz="2800" dirty="0">
                <a:solidFill>
                  <a:srgbClr val="002060"/>
                </a:solidFill>
                <a:highlight>
                  <a:srgbClr val="FFFF00"/>
                </a:highlight>
              </a:rPr>
              <a:t>So</a:t>
            </a:r>
            <a:r>
              <a:rPr lang="en-GB" sz="2800" dirty="0">
                <a:solidFill>
                  <a:srgbClr val="002060"/>
                </a:solidFill>
              </a:rPr>
              <a:t>, </a:t>
            </a:r>
            <a:r>
              <a:rPr lang="en-GB" sz="2800" dirty="0">
                <a:solidFill>
                  <a:srgbClr val="002060"/>
                </a:solidFill>
                <a:highlight>
                  <a:srgbClr val="FFFF00"/>
                </a:highlight>
              </a:rPr>
              <a:t>I believe </a:t>
            </a:r>
            <a:r>
              <a:rPr lang="en-GB" sz="2800" dirty="0">
                <a:solidFill>
                  <a:srgbClr val="002060"/>
                </a:solidFill>
              </a:rPr>
              <a:t>that businesses should </a:t>
            </a:r>
            <a:r>
              <a:rPr lang="en-GB" sz="2800" dirty="0">
                <a:solidFill>
                  <a:srgbClr val="002060"/>
                </a:solidFill>
                <a:highlight>
                  <a:srgbClr val="FFFF00"/>
                </a:highlight>
              </a:rPr>
              <a:t>seriously</a:t>
            </a:r>
            <a:r>
              <a:rPr lang="en-GB" sz="2800" dirty="0">
                <a:solidFill>
                  <a:srgbClr val="002060"/>
                </a:solidFill>
              </a:rPr>
              <a:t> consider shifting to more flexible working arrangements, as it would benefit </a:t>
            </a:r>
            <a:r>
              <a:rPr lang="en-GB" sz="2800" dirty="0">
                <a:solidFill>
                  <a:srgbClr val="002060"/>
                </a:solidFill>
                <a:highlight>
                  <a:srgbClr val="FFFF00"/>
                </a:highlight>
              </a:rPr>
              <a:t>all</a:t>
            </a:r>
            <a:r>
              <a:rPr lang="en-GB" sz="2800" dirty="0">
                <a:solidFill>
                  <a:srgbClr val="002060"/>
                </a:solidFill>
              </a:rPr>
              <a:t> employees and </a:t>
            </a:r>
            <a:r>
              <a:rPr lang="en-GB" sz="2800" dirty="0">
                <a:solidFill>
                  <a:srgbClr val="002060"/>
                </a:solidFill>
                <a:highlight>
                  <a:srgbClr val="FFFF00"/>
                </a:highlight>
              </a:rPr>
              <a:t>any company </a:t>
            </a:r>
            <a:r>
              <a:rPr lang="en-GB" sz="2800" dirty="0">
                <a:solidFill>
                  <a:srgbClr val="002060"/>
                </a:solidFill>
              </a:rPr>
              <a:t>which makes this change.</a:t>
            </a:r>
          </a:p>
          <a:p>
            <a:endParaRPr lang="en-US" sz="4000">
              <a:solidFill>
                <a:srgbClr val="002060"/>
              </a:solidFill>
            </a:endParaRPr>
          </a:p>
        </p:txBody>
      </p:sp>
      <p:sp>
        <p:nvSpPr>
          <p:cNvPr id="4" name="Date Placeholder 3">
            <a:extLst>
              <a:ext uri="{FF2B5EF4-FFF2-40B4-BE49-F238E27FC236}">
                <a16:creationId xmlns:a16="http://schemas.microsoft.com/office/drawing/2014/main" id="{07D0275A-8776-FA21-CC31-BEDAEEA612BC}"/>
              </a:ext>
            </a:extLst>
          </p:cNvPr>
          <p:cNvSpPr>
            <a:spLocks noGrp="1"/>
          </p:cNvSpPr>
          <p:nvPr>
            <p:ph type="dt" sz="half" idx="10"/>
          </p:nvPr>
        </p:nvSpPr>
        <p:spPr/>
        <p:txBody>
          <a:bodyPr/>
          <a:lstStyle/>
          <a:p>
            <a:pPr>
              <a:defRPr/>
            </a:pPr>
            <a:fld id="{CDF502AA-C8CB-4132-B592-CA60B7C38ACE}" type="datetime1">
              <a:rPr lang="en-GB" smtClean="0"/>
              <a:pPr>
                <a:defRPr/>
              </a:pPr>
              <a:t>09/02/2026</a:t>
            </a:fld>
            <a:endParaRPr lang="en-GB"/>
          </a:p>
        </p:txBody>
      </p:sp>
    </p:spTree>
    <p:extLst>
      <p:ext uri="{BB962C8B-B14F-4D97-AF65-F5344CB8AC3E}">
        <p14:creationId xmlns:p14="http://schemas.microsoft.com/office/powerpoint/2010/main" val="8909491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CF8E3"/>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32B1D5-F625-45A0-3094-3FF4FEB74FFB}"/>
              </a:ext>
            </a:extLst>
          </p:cNvPr>
          <p:cNvSpPr>
            <a:spLocks noGrp="1"/>
          </p:cNvSpPr>
          <p:nvPr>
            <p:ph type="title"/>
          </p:nvPr>
        </p:nvSpPr>
        <p:spPr>
          <a:xfrm>
            <a:off x="1981200" y="14891"/>
            <a:ext cx="8229600" cy="1143000"/>
          </a:xfrm>
        </p:spPr>
        <p:txBody>
          <a:bodyPr/>
          <a:lstStyle/>
          <a:p>
            <a:r>
              <a:rPr lang="en-US" sz="3600" b="1">
                <a:solidFill>
                  <a:srgbClr val="173AFF"/>
                </a:solidFill>
              </a:rPr>
              <a:t>Activity 2, </a:t>
            </a:r>
            <a:r>
              <a:rPr lang="en-US" sz="3600" b="1"/>
              <a:t>Text B </a:t>
            </a:r>
            <a:r>
              <a:rPr lang="en-US" sz="3600" b="1">
                <a:solidFill>
                  <a:srgbClr val="FF0000"/>
                </a:solidFill>
              </a:rPr>
              <a:t>Possible Answers</a:t>
            </a:r>
            <a:endParaRPr lang="en-US" sz="3600" b="1"/>
          </a:p>
        </p:txBody>
      </p:sp>
      <p:sp>
        <p:nvSpPr>
          <p:cNvPr id="3" name="Content Placeholder 2">
            <a:extLst>
              <a:ext uri="{FF2B5EF4-FFF2-40B4-BE49-F238E27FC236}">
                <a16:creationId xmlns:a16="http://schemas.microsoft.com/office/drawing/2014/main" id="{27EC55F0-7BEF-20FA-301F-F3A5FE2D0466}"/>
              </a:ext>
            </a:extLst>
          </p:cNvPr>
          <p:cNvSpPr>
            <a:spLocks noGrp="1"/>
          </p:cNvSpPr>
          <p:nvPr>
            <p:ph idx="1"/>
          </p:nvPr>
        </p:nvSpPr>
        <p:spPr>
          <a:xfrm>
            <a:off x="372845" y="1052737"/>
            <a:ext cx="11482019" cy="3916363"/>
          </a:xfrm>
        </p:spPr>
        <p:txBody>
          <a:bodyPr/>
          <a:lstStyle/>
          <a:p>
            <a:pPr marL="0" indent="0" algn="just">
              <a:buNone/>
            </a:pPr>
            <a:r>
              <a:rPr lang="en-GB" sz="2400" dirty="0">
                <a:solidFill>
                  <a:srgbClr val="002060"/>
                </a:solidFill>
                <a:highlight>
                  <a:srgbClr val="00FF00"/>
                </a:highlight>
              </a:rPr>
              <a:t>It is often argued </a:t>
            </a:r>
            <a:r>
              <a:rPr lang="en-GB" sz="2400" dirty="0">
                <a:solidFill>
                  <a:srgbClr val="002060"/>
                </a:solidFill>
              </a:rPr>
              <a:t>that traditional working hours are no longer effective and do not </a:t>
            </a:r>
            <a:r>
              <a:rPr lang="en-GB" sz="2400" dirty="0">
                <a:solidFill>
                  <a:srgbClr val="002060"/>
                </a:solidFill>
                <a:highlight>
                  <a:srgbClr val="00FF00"/>
                </a:highlight>
              </a:rPr>
              <a:t>accommodate the needs of today’s workforce</a:t>
            </a:r>
            <a:r>
              <a:rPr lang="en-GB" sz="2400" dirty="0">
                <a:solidFill>
                  <a:srgbClr val="002060"/>
                </a:solidFill>
              </a:rPr>
              <a:t>. Rigid schedules prevent many employees from achieving a proper work-life balance, leading to decreased productivity and job satisfaction. </a:t>
            </a:r>
            <a:r>
              <a:rPr lang="en-GB" sz="2400" dirty="0">
                <a:solidFill>
                  <a:srgbClr val="002060"/>
                </a:solidFill>
                <a:highlight>
                  <a:srgbClr val="00FF00"/>
                </a:highlight>
              </a:rPr>
              <a:t>Johnson</a:t>
            </a:r>
            <a:r>
              <a:rPr lang="en-GB" sz="2400" dirty="0">
                <a:solidFill>
                  <a:srgbClr val="002060"/>
                </a:solidFill>
              </a:rPr>
              <a:t> (2023) asserts that “sticking to the 9-to-5 model is a recipe for burnout” (p. 45), </a:t>
            </a:r>
            <a:r>
              <a:rPr lang="en-GB" sz="2400" dirty="0">
                <a:solidFill>
                  <a:srgbClr val="002060"/>
                </a:solidFill>
                <a:highlight>
                  <a:srgbClr val="00FF00"/>
                </a:highlight>
              </a:rPr>
              <a:t>which is supported </a:t>
            </a:r>
            <a:r>
              <a:rPr lang="en-GB" sz="2400" dirty="0">
                <a:solidFill>
                  <a:srgbClr val="002060"/>
                </a:solidFill>
              </a:rPr>
              <a:t>by numerous studies showing that flexible working arrangements can enhance employee well-being (Thompson, 2022). </a:t>
            </a:r>
            <a:r>
              <a:rPr lang="en-GB" sz="2400" dirty="0">
                <a:solidFill>
                  <a:srgbClr val="002060"/>
                </a:solidFill>
                <a:highlight>
                  <a:srgbClr val="00FF00"/>
                </a:highlight>
              </a:rPr>
              <a:t>This suggests </a:t>
            </a:r>
            <a:r>
              <a:rPr lang="en-GB" sz="2400" dirty="0">
                <a:solidFill>
                  <a:srgbClr val="002060"/>
                </a:solidFill>
              </a:rPr>
              <a:t>that organisations may not be optimising their productivity and employee morale by maintaining outdated work structures</a:t>
            </a:r>
            <a:r>
              <a:rPr lang="en-GB" sz="2400" dirty="0">
                <a:solidFill>
                  <a:srgbClr val="002060"/>
                </a:solidFill>
                <a:highlight>
                  <a:srgbClr val="00FF00"/>
                </a:highlight>
              </a:rPr>
              <a:t>. Furthermore</a:t>
            </a:r>
            <a:r>
              <a:rPr lang="en-GB" sz="2400" dirty="0">
                <a:solidFill>
                  <a:srgbClr val="002060"/>
                </a:solidFill>
              </a:rPr>
              <a:t>, Lee (2021) points out that companies offering flexible hours tend to attract and retain top talent, demonstrating the competitive advantage of such practices. </a:t>
            </a:r>
            <a:r>
              <a:rPr lang="en-GB" sz="2400" dirty="0">
                <a:solidFill>
                  <a:srgbClr val="002060"/>
                </a:solidFill>
                <a:highlight>
                  <a:srgbClr val="00FF00"/>
                </a:highlight>
              </a:rPr>
              <a:t>For example</a:t>
            </a:r>
            <a:r>
              <a:rPr lang="en-GB" sz="2400" dirty="0">
                <a:solidFill>
                  <a:srgbClr val="002060"/>
                </a:solidFill>
              </a:rPr>
              <a:t>, employees with flexible schedules report feeling more engaged and less stressed. </a:t>
            </a:r>
            <a:r>
              <a:rPr lang="en-GB" sz="2400" dirty="0">
                <a:solidFill>
                  <a:srgbClr val="002060"/>
                </a:solidFill>
                <a:highlight>
                  <a:srgbClr val="00FF00"/>
                </a:highlight>
              </a:rPr>
              <a:t>Therefore</a:t>
            </a:r>
            <a:r>
              <a:rPr lang="en-GB" sz="2400" dirty="0">
                <a:solidFill>
                  <a:srgbClr val="002060"/>
                </a:solidFill>
              </a:rPr>
              <a:t>, due to its failure to meet the needs of modern workers and the potential benefits of flexibility, businesses should adopt more adaptable working hours to improve overall efficiency and employee satisfaction.</a:t>
            </a:r>
            <a:endParaRPr lang="en-US" sz="2400" dirty="0">
              <a:solidFill>
                <a:srgbClr val="002060"/>
              </a:solidFill>
            </a:endParaRPr>
          </a:p>
        </p:txBody>
      </p:sp>
      <p:sp>
        <p:nvSpPr>
          <p:cNvPr id="4" name="Date Placeholder 3">
            <a:extLst>
              <a:ext uri="{FF2B5EF4-FFF2-40B4-BE49-F238E27FC236}">
                <a16:creationId xmlns:a16="http://schemas.microsoft.com/office/drawing/2014/main" id="{7BAB4EFF-B568-3B13-F659-6FAEB49D918E}"/>
              </a:ext>
            </a:extLst>
          </p:cNvPr>
          <p:cNvSpPr>
            <a:spLocks noGrp="1"/>
          </p:cNvSpPr>
          <p:nvPr>
            <p:ph type="dt" sz="half" idx="10"/>
          </p:nvPr>
        </p:nvSpPr>
        <p:spPr/>
        <p:txBody>
          <a:bodyPr/>
          <a:lstStyle/>
          <a:p>
            <a:pPr>
              <a:defRPr/>
            </a:pPr>
            <a:fld id="{CDF502AA-C8CB-4132-B592-CA60B7C38ACE}" type="datetime1">
              <a:rPr lang="en-GB" smtClean="0"/>
              <a:pPr>
                <a:defRPr/>
              </a:pPr>
              <a:t>09/02/2026</a:t>
            </a:fld>
            <a:endParaRPr lang="en-GB"/>
          </a:p>
        </p:txBody>
      </p:sp>
    </p:spTree>
    <p:extLst>
      <p:ext uri="{BB962C8B-B14F-4D97-AF65-F5344CB8AC3E}">
        <p14:creationId xmlns:p14="http://schemas.microsoft.com/office/powerpoint/2010/main" val="23177836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2_20140311PresentationUWTSDTemplate">
  <a:themeElements>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fontScheme name="2_20140311PresentationUWTSDTemplate">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panose="020B0604020202020204" pitchFamily="34" charset="0"/>
            <a:cs typeface="Arial" panose="020B0604020202020204" pitchFamily="34" charset="0"/>
          </a:defRPr>
        </a:defPPr>
      </a:lstStyle>
    </a:lnDef>
  </a:objectDefaults>
  <a:extraClrSchemeLst>
    <a:extraClrScheme>
      <a:clrScheme name="2_20140311PresentationUWTSDTemplate 1">
        <a:dk1>
          <a:srgbClr val="000000"/>
        </a:dk1>
        <a:lt1>
          <a:srgbClr val="FFFFFF"/>
        </a:lt1>
        <a:dk2>
          <a:srgbClr val="1F497D"/>
        </a:dk2>
        <a:lt2>
          <a:srgbClr val="EEECE1"/>
        </a:lt2>
        <a:accent1>
          <a:srgbClr val="00B0F0"/>
        </a:accent1>
        <a:accent2>
          <a:srgbClr val="FFFF00"/>
        </a:accent2>
        <a:accent3>
          <a:srgbClr val="FFFFFF"/>
        </a:accent3>
        <a:accent4>
          <a:srgbClr val="000000"/>
        </a:accent4>
        <a:accent5>
          <a:srgbClr val="AAD4F6"/>
        </a:accent5>
        <a:accent6>
          <a:srgbClr val="E7E700"/>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3</Slides>
  <Notes>0</Notes>
  <HiddenSlides>0</HiddenSlides>
  <MMClips>0</MMClips>
  <ScaleCrop>false</ScaleCrop>
  <HeadingPairs>
    <vt:vector size="4" baseType="variant">
      <vt:variant>
        <vt:lpstr>Theme</vt:lpstr>
      </vt:variant>
      <vt:variant>
        <vt:i4>2</vt:i4>
      </vt:variant>
      <vt:variant>
        <vt:lpstr>Slide Titles</vt:lpstr>
      </vt:variant>
      <vt:variant>
        <vt:i4>3</vt:i4>
      </vt:variant>
    </vt:vector>
  </HeadingPairs>
  <TitlesOfParts>
    <vt:vector size="5" baseType="lpstr">
      <vt:lpstr>office theme</vt:lpstr>
      <vt:lpstr>2_20140311PresentationUWTSDTemplate</vt:lpstr>
      <vt:lpstr>Answers</vt:lpstr>
      <vt:lpstr>Activity 2, Possible Answers Text A</vt:lpstr>
      <vt:lpstr>Activity 2, Text B Possible Answers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lastModifiedBy>
  <cp:revision>12</cp:revision>
  <dcterms:created xsi:type="dcterms:W3CDTF">2013-07-15T20:26:40Z</dcterms:created>
  <dcterms:modified xsi:type="dcterms:W3CDTF">2026-02-09T20:56:18Z</dcterms:modified>
</cp:coreProperties>
</file>