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omments/comment1.xml" ContentType="application/vnd.openxmlformats-officedocument.presentationml.comment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4"/>
  </p:sldMasterIdLst>
  <p:sldIdLst>
    <p:sldId id="256" r:id="rId5"/>
    <p:sldId id="258" r:id="rId6"/>
    <p:sldId id="260" r:id="rId7"/>
    <p:sldId id="261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enis Cebotari (2410494)" initials="DC" lastIdx="1" clrIdx="0">
    <p:extLst>
      <p:ext uri="{19B8F6BF-5375-455C-9EA6-DF929625EA0E}">
        <p15:presenceInfo xmlns:p15="http://schemas.microsoft.com/office/powerpoint/2012/main" userId="S::2410494@student.uwtsd.ac.uk::59c75ef7-6783-41e9-87ab-af824c1b6319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348371-91A7-4A78-B65E-7039CFA38923}" v="10" dt="2025-11-19T13:09:51.2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97" d="100"/>
          <a:sy n="97" d="100"/>
        </p:scale>
        <p:origin x="10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5-04-17T21:52:57.427" idx="1">
    <p:pos x="10" y="10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A3210-BA0C-D0B0-8B70-686FEDF9F4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FE99BD-6212-BEC3-53C2-E9B06D1713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8CA5FF-4B04-117A-3D58-0A9D55543C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91DF8-5510-7528-99FF-03115E7519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366AA2-8720-9670-015A-0ABC3744E3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5200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F053F-554D-AEF4-4125-8B98E80586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59B654-3301-82A2-0065-0FE4ACB01E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F0041A-CE02-3484-7BFE-99C43DCAB5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049BCA-63BE-5F0F-90E3-E2DE94190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BC9626-C60B-1C7E-9180-42668660D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1557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3B5A0-F010-9814-5705-4AA90FDBF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B8E9BF-7C4D-1866-1622-8242845C48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38F51-0052-BF66-C5D0-6CE7C4878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1C627-0ADE-C429-9545-FCD7DE51A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09C9EC-5690-DF3D-F761-388BFACEE6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78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D5B42-2A08-9298-5EFA-0FC73B895C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D2256-8823-FECD-5E1B-9A19AD1CBE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FA5D7F-477B-3AB8-61A0-978A858ACE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644C24-CA8E-7ECE-F509-2FDC214E12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09B60E-D43B-73B6-54EC-ACC6AD13A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FED52F-82D1-F148-C926-6A7CC3B3B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818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48E83-5CCB-E004-6AAF-75E24F42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DF3BC3-98F8-CA75-E68F-36A3767074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A88A01-C875-65A4-0B74-F1A4AFB82F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214366-8D27-21BF-5123-77E46149E6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6055AB0-AD0E-20DD-8FF7-89F2336961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5BBEF9-9B9B-5CDA-0A56-7EA84ED3B8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11/22/2025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1B8A1E-6267-E358-3B34-70C9EDE2F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EEF2108-A7CB-1FC9-87FE-3B64ADED5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332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F3AFD-B03B-5FB2-6005-78E35CC750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89739A-C0FC-85D8-0F8D-C2E9FBF1E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11/22/2025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E0231D-FF67-6642-82EA-5631404D1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0A4353-F0B4-2CF7-29BD-20155ACCA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558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4B303F-EA19-DFC7-B1C9-84DCA32DD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11/22/2025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869184-6810-1068-CD6A-72C68C3B8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3248C4-7A41-9A46-2395-ECB556D05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7612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6CB1E9-7711-DCF5-7858-0A8472C74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A9611-EBFC-08FF-0391-3E72143AD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81FD11-361C-B34E-EA08-23763CBDDD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C0535-C2B7-0A68-764A-29FBB9DFB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9C12CF-3941-702A-336A-5CEE2EA87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857F7A-0AA8-B0D8-12C4-CFEF42B75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967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B8617-CD86-CE65-F2DA-F61253CB3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1F0834-29D5-255A-15D5-5E95E8F2589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DEE24C-B631-23B5-ED5F-FD01897CB6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98912-1508-8814-FBB9-AB7AB47AB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8F4C0-90BE-4D27-C900-02FBC088FA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E229203-D00D-E852-E8FB-B3FE7E14AB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574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C7C4D-1306-D03A-2F8C-D637E030A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DAA81E-7C45-C83D-210E-E82F5179DB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8F8CB6-F422-1901-6DB2-8D863D3AE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1A92B-01A6-F5F5-FAEB-C0A123034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1C76AB-E3D7-CE52-0C54-03019843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684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956F4D-30A9-F73B-4674-907CBD8D84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44F465-6758-3343-2C02-9EB4E962B7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C03588-C620-1218-A515-E1ABF9DE00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39B88-C8E8-815E-9763-77BA4603CE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6D8740-8272-52A0-6EB2-652055C1A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024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11/22/2025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6904236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EA84C84-C8EB-E5E8-5A9C-097667B5A7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47026-191C-8BCD-DA47-176211EBC4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96E08-BF55-F507-CFBD-C8CE83CBFF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11/22/2025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976AA-5192-AD44-A8AB-A6131CD8E3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A26C05-EB89-C694-DD66-DB9C824E55D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2298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  <p:sldLayoutId id="2147483912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professional.dce.harvard.edu/blog/how-to-create-positive-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C1A20-04DB-8444-DECE-80FC18B1D2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18324" y="1697726"/>
            <a:ext cx="9966960" cy="2218377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MODULE NAME :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PROBLEM SOLVING AND DECISION MAKING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Module code: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lclm:4004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student :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Cebotari Denis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id:2410494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b="1" dirty="0">
                <a:solidFill>
                  <a:schemeClr val="bg1"/>
                </a:solidFill>
              </a:rPr>
              <a:t>lecturer: Dr Lizeta Demetriou 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presentation title : </a:t>
            </a:r>
            <a:r>
              <a:rPr lang="en-GB" sz="2400" b="1" dirty="0">
                <a:solidFill>
                  <a:schemeClr val="bg1"/>
                </a:solidFill>
              </a:rPr>
              <a:t>green bean café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5019CD-A606-E0C5-E9B7-E0920829D4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458949"/>
            <a:ext cx="8767860" cy="721416"/>
          </a:xfrm>
        </p:spPr>
        <p:txBody>
          <a:bodyPr>
            <a:normAutofit/>
          </a:bodyPr>
          <a:lstStyle/>
          <a:p>
            <a:endParaRPr lang="en-GB" sz="200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433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mpty office area">
            <a:extLst>
              <a:ext uri="{FF2B5EF4-FFF2-40B4-BE49-F238E27FC236}">
                <a16:creationId xmlns:a16="http://schemas.microsoft.com/office/drawing/2014/main" id="{E14B7636-56AD-5071-24A4-AC0E7BCCE39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35000"/>
          </a:blip>
          <a:srcRect t="1447" b="1428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38D4203-A706-CDF1-8A36-A0EBD7ECBC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60960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400" dirty="0">
                <a:solidFill>
                  <a:schemeClr val="bg1"/>
                </a:solidFill>
              </a:rPr>
              <a:t>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6BE78C-45BD-C072-2B72-5238A0F4A08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057400"/>
            <a:ext cx="9872871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 algn="l">
              <a:buFont typeface="Corbel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Company                    introduction               problem and impact                                 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Background           -Green bean café          -decline in foot sale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-Café                             -5w2h method           -revenue dropping 15</a:t>
            </a:r>
            <a:r>
              <a:rPr lang="en-US" b="0" i="0">
                <a:solidFill>
                  <a:schemeClr val="bg1"/>
                </a:solidFill>
                <a:effectLst/>
              </a:rPr>
              <a:t>%</a:t>
            </a:r>
            <a:r>
              <a:rPr lang="en-US">
                <a:solidFill>
                  <a:schemeClr val="bg1"/>
                </a:solidFill>
              </a:rPr>
              <a:t> -Establish                      -pastel analysis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>
                <a:solidFill>
                  <a:schemeClr val="bg1"/>
                </a:solidFill>
              </a:rPr>
              <a:t>-Reputation                  - fishbone diagram</a:t>
            </a:r>
          </a:p>
          <a:p>
            <a:pPr marL="342900" indent="-182880" algn="l">
              <a:buFont typeface="Corbel" pitchFamily="34" charset="0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5905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95000"/>
            <a:satMod val="1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9FEBA-A854-F449-B0F1-A29997D629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6" y="532263"/>
            <a:ext cx="9892751" cy="3684895"/>
          </a:xfrm>
          <a:noFill/>
          <a:ln w="12700" cmpd="sng">
            <a:noFill/>
          </a:ln>
        </p:spPr>
        <p:txBody>
          <a:bodyPr anchor="b">
            <a:normAutofit/>
          </a:bodyPr>
          <a:lstStyle/>
          <a:p>
            <a:pPr algn="l"/>
            <a:r>
              <a:rPr lang="en-GB" sz="440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D9A49F-570A-F828-928C-6CB4C5FEB9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3042" y="1481033"/>
            <a:ext cx="10345916" cy="3684894"/>
          </a:xfrm>
        </p:spPr>
        <p:txBody>
          <a:bodyPr anchor="t">
            <a:noAutofit/>
          </a:bodyPr>
          <a:lstStyle/>
          <a:p>
            <a:pPr algn="l"/>
            <a:r>
              <a:rPr lang="en-GB" sz="2000" b="1" dirty="0">
                <a:solidFill>
                  <a:schemeClr val="tx1"/>
                </a:solidFill>
              </a:rPr>
              <a:t>INTRODUCTION: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</a:p>
          <a:p>
            <a:pPr algn="l"/>
            <a:endParaRPr lang="en-GB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will explore the reputation challenges faced by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reenbean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café. 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Guided by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pradlin’s(2012) idea that “ the key is to ask the right question ,”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ore problem will be defined using 5w2h frame work .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pastel analysis will help identify external factors influencing the business.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uncover the root causes , I will use a fishbone (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ishikava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diagram . Additionally , drawing on William s. (2002) , I will consider how internal  factors affect decision making trough a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rationalprocess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2537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4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4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95000"/>
            <a:satMod val="1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24A8E-BC52-70E6-ABD0-873F807AB4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6" y="532263"/>
            <a:ext cx="9892751" cy="3684895"/>
          </a:xfrm>
          <a:noFill/>
          <a:ln w="12700" cmpd="sng">
            <a:noFill/>
          </a:ln>
        </p:spPr>
        <p:txBody>
          <a:bodyPr anchor="b"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Founded in Oxford by Alex Taylor is a small family run business ghat focuses on </a:t>
            </a:r>
            <a:r>
              <a:rPr lang="en-GB" sz="2400" dirty="0">
                <a:solidFill>
                  <a:schemeClr val="tx1"/>
                </a:solidFill>
              </a:rPr>
              <a:t>sustainability. 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Despite its strong ethical stance ,the business has been struggling over the past year , key challenges include increased competition , higher costs , and a shift in consumer </a:t>
            </a:r>
            <a:r>
              <a:rPr lang="en-GB" sz="2400" dirty="0" err="1">
                <a:solidFill>
                  <a:schemeClr val="tx1"/>
                </a:solidFill>
              </a:rPr>
              <a:t>behavior</a:t>
            </a:r>
            <a:r>
              <a:rPr lang="en-GB" sz="2400" dirty="0">
                <a:solidFill>
                  <a:schemeClr val="tx1"/>
                </a:solidFill>
              </a:rPr>
              <a:t> toward more convenient and budget friendly options . </a:t>
            </a:r>
            <a:br>
              <a:rPr lang="en-GB" sz="2400" dirty="0">
                <a:solidFill>
                  <a:schemeClr val="tx1"/>
                </a:solidFill>
              </a:rPr>
            </a:br>
            <a:r>
              <a:rPr lang="en-GB" sz="2400" dirty="0">
                <a:solidFill>
                  <a:schemeClr val="tx1"/>
                </a:solidFill>
              </a:rPr>
              <a:t>As </a:t>
            </a:r>
            <a:r>
              <a:rPr lang="en-GB" sz="2400" dirty="0"/>
              <a:t>J</a:t>
            </a:r>
            <a:r>
              <a:rPr lang="en-GB" sz="2400" dirty="0">
                <a:solidFill>
                  <a:schemeClr val="tx1"/>
                </a:solidFill>
              </a:rPr>
              <a:t>essica </a:t>
            </a:r>
            <a:r>
              <a:rPr lang="en-GB" sz="2400" dirty="0" err="1">
                <a:solidFill>
                  <a:schemeClr val="tx1"/>
                </a:solidFill>
              </a:rPr>
              <a:t>kent</a:t>
            </a:r>
            <a:r>
              <a:rPr lang="en-GB" sz="2400" dirty="0">
                <a:solidFill>
                  <a:schemeClr val="tx1"/>
                </a:solidFill>
              </a:rPr>
              <a:t> (2023) </a:t>
            </a:r>
            <a:r>
              <a:rPr lang="en-GB" sz="2400" dirty="0" err="1">
                <a:solidFill>
                  <a:schemeClr val="tx1"/>
                </a:solidFill>
              </a:rPr>
              <a:t>emphasizes,”a</a:t>
            </a:r>
            <a:r>
              <a:rPr lang="en-GB" sz="2400" dirty="0">
                <a:solidFill>
                  <a:schemeClr val="tx1"/>
                </a:solidFill>
              </a:rPr>
              <a:t> company’s experience is just as vital as the  products or services is offers”.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A73ADE-AAD3-1B40-80A5-2346C6D396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64338" y="753988"/>
            <a:ext cx="9892751" cy="789677"/>
          </a:xfrm>
        </p:spPr>
        <p:txBody>
          <a:bodyPr anchor="t">
            <a:normAutofit/>
          </a:bodyPr>
          <a:lstStyle/>
          <a:p>
            <a:pPr algn="l"/>
            <a:r>
              <a:rPr lang="en-GB" sz="28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COMPANY BACKGROUND</a:t>
            </a:r>
          </a:p>
        </p:txBody>
      </p:sp>
    </p:spTree>
    <p:extLst>
      <p:ext uri="{BB962C8B-B14F-4D97-AF65-F5344CB8AC3E}">
        <p14:creationId xmlns:p14="http://schemas.microsoft.com/office/powerpoint/2010/main" val="41535395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One big red thumbtack in front of many smaller black thumbtacks">
            <a:extLst>
              <a:ext uri="{FF2B5EF4-FFF2-40B4-BE49-F238E27FC236}">
                <a16:creationId xmlns:a16="http://schemas.microsoft.com/office/drawing/2014/main" id="{8AC0663B-CCFC-8E17-D4B2-7199FB537F3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15000"/>
          </a:blip>
          <a:srcRect t="16741" b="6205"/>
          <a:stretch>
            <a:fillRect/>
          </a:stretch>
        </p:blipFill>
        <p:spPr>
          <a:xfrm>
            <a:off x="-416953" y="421762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32C160F-4FCC-DBF9-31A2-6DDAD01D65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5410" y="0"/>
            <a:ext cx="9875520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400"/>
              <a:t>PROBLEM AND IMPACT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98EFB3-E214-7717-450E-DFE94F4C14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15410" y="1073888"/>
            <a:ext cx="9457660" cy="4490483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pPr indent="-182880" algn="l">
              <a:buFont typeface="Corbel" pitchFamily="34" charset="0"/>
              <a:buChar char="•"/>
            </a:pPr>
            <a:r>
              <a:rPr lang="en-US" sz="8000"/>
              <a:t>BY  DEFINING THE PROBLEM USING THE 5W2H METHOD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-WHO?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Green Bean Cafe , including owner Alex Taylor , staff, customers , and competitors.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-WHAT?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A significant decline in foot traffic and a 15%drop is sales revenue .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-WHEN? 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Over the past 12 months.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-WHERE?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At the </a:t>
            </a:r>
            <a:r>
              <a:rPr lang="en-US" sz="8000" err="1"/>
              <a:t>GreeanBean</a:t>
            </a:r>
            <a:r>
              <a:rPr lang="en-US" sz="8000"/>
              <a:t> Café in OXFORD .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-WHY?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Increased competition offering better </a:t>
            </a:r>
            <a:r>
              <a:rPr lang="en-US" sz="8000" err="1"/>
              <a:t>service,rising</a:t>
            </a:r>
            <a:r>
              <a:rPr lang="en-US" sz="8000"/>
              <a:t> inflation and supply costs , and </a:t>
            </a:r>
            <a:r>
              <a:rPr lang="en-US" sz="8000" err="1"/>
              <a:t>costomer</a:t>
            </a:r>
            <a:r>
              <a:rPr lang="en-US" sz="8000"/>
              <a:t> dissatisfaction .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-HOW?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Competitors provide more affordable prices and use advanced technology , attracting more customers.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HOW MUCH?</a:t>
            </a:r>
          </a:p>
          <a:p>
            <a:pPr indent="-182880" algn="l">
              <a:buFont typeface="Corbel" pitchFamily="34" charset="0"/>
              <a:buChar char="•"/>
            </a:pPr>
            <a:r>
              <a:rPr lang="en-US" sz="8000"/>
              <a:t>Revenue has decreased by 15% , and supply costs have increased 10%.</a:t>
            </a:r>
          </a:p>
          <a:p>
            <a:pPr indent="-182880" algn="l">
              <a:buFont typeface="Corbel" pitchFamily="34" charset="0"/>
              <a:buChar char="•"/>
            </a:pPr>
            <a:endParaRPr lang="en-US" sz="7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962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32BC45-B531-E305-9031-D85FB0DA4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42838"/>
            <a:ext cx="7028121" cy="3424859"/>
          </a:xfrm>
        </p:spPr>
        <p:txBody>
          <a:bodyPr>
            <a:normAutofit fontScale="90000"/>
          </a:bodyPr>
          <a:lstStyle/>
          <a:p>
            <a:r>
              <a:rPr lang="en-GB" sz="2700">
                <a:solidFill>
                  <a:srgbClr val="FF0000"/>
                </a:solidFill>
              </a:rPr>
              <a:t>Cause and effect analysis : fishbone diagram</a:t>
            </a:r>
            <a:br>
              <a:rPr lang="en-GB" sz="2700"/>
            </a:br>
            <a:r>
              <a:rPr lang="en-GB"/>
              <a:t> </a:t>
            </a:r>
            <a:r>
              <a:rPr lang="en-GB" sz="1800">
                <a:solidFill>
                  <a:schemeClr val="accent6"/>
                </a:solidFill>
              </a:rPr>
              <a:t>competitors </a:t>
            </a:r>
            <a:br>
              <a:rPr lang="en-GB" sz="1800">
                <a:solidFill>
                  <a:schemeClr val="accent6"/>
                </a:solidFill>
              </a:rPr>
            </a:br>
            <a:r>
              <a:rPr lang="en-GB" sz="1800"/>
              <a:t>-fast service</a:t>
            </a:r>
            <a:br>
              <a:rPr lang="en-GB" sz="1800"/>
            </a:br>
            <a:r>
              <a:rPr lang="en-GB" sz="1800"/>
              <a:t>-cheaper </a:t>
            </a:r>
            <a:r>
              <a:rPr lang="en-GB" sz="1800" err="1"/>
              <a:t>oprions</a:t>
            </a:r>
            <a:r>
              <a:rPr lang="en-GB" sz="1800"/>
              <a:t> </a:t>
            </a:r>
            <a:br>
              <a:rPr lang="en-GB" sz="1800"/>
            </a:br>
            <a:r>
              <a:rPr lang="en-GB" sz="1800"/>
              <a:t>- digital payment ,fast service 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r>
              <a:rPr lang="en-GB" sz="2000">
                <a:solidFill>
                  <a:schemeClr val="accent6"/>
                </a:solidFill>
              </a:rPr>
              <a:t>costs </a:t>
            </a:r>
            <a:br>
              <a:rPr lang="en-GB" sz="1800"/>
            </a:br>
            <a:r>
              <a:rPr lang="en-GB" sz="1800"/>
              <a:t>-rise inflation for the supply 10%          </a:t>
            </a:r>
            <a:br>
              <a:rPr lang="en-GB" sz="1800"/>
            </a:br>
            <a:r>
              <a:rPr lang="en-GB" sz="1800"/>
              <a:t>                             </a:t>
            </a:r>
            <a:br>
              <a:rPr lang="en-GB" sz="1800"/>
            </a:br>
            <a:r>
              <a:rPr lang="en-GB" sz="1800"/>
              <a:t>-high pricing </a:t>
            </a:r>
            <a:br>
              <a:rPr lang="en-GB" sz="1800"/>
            </a:br>
            <a:r>
              <a:rPr lang="en-GB" sz="1800"/>
              <a:t>-money volume</a:t>
            </a:r>
            <a:br>
              <a:rPr lang="en-GB" sz="1800"/>
            </a:br>
            <a:br>
              <a:rPr lang="en-GB" sz="1800"/>
            </a:br>
            <a:r>
              <a:rPr lang="en-GB" sz="2200">
                <a:solidFill>
                  <a:schemeClr val="accent6"/>
                </a:solidFill>
              </a:rPr>
              <a:t>process</a:t>
            </a:r>
            <a:r>
              <a:rPr lang="en-GB" sz="1800"/>
              <a:t> </a:t>
            </a:r>
            <a:br>
              <a:rPr lang="en-GB" sz="1800"/>
            </a:br>
            <a:r>
              <a:rPr lang="en-GB" sz="1800"/>
              <a:t>-insufficient service workflow </a:t>
            </a:r>
            <a:br>
              <a:rPr lang="en-GB" sz="1800"/>
            </a:br>
            <a:r>
              <a:rPr lang="en-GB" sz="1800"/>
              <a:t>-waiting time increase </a:t>
            </a:r>
            <a:br>
              <a:rPr lang="en-GB" sz="1800"/>
            </a:br>
            <a:r>
              <a:rPr lang="en-GB" sz="1800"/>
              <a:t>-long queue 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br>
              <a:rPr lang="en-GB" sz="1800"/>
            </a:br>
            <a:endParaRPr lang="en-GB" sz="18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48A29C-8199-6BD5-48F0-7E44ED8C8F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-261683" y="4827683"/>
            <a:ext cx="7551486" cy="1592186"/>
          </a:xfrm>
        </p:spPr>
        <p:txBody>
          <a:bodyPr>
            <a:normAutofit fontScale="85000" lnSpcReduction="20000"/>
          </a:bodyPr>
          <a:lstStyle/>
          <a:p>
            <a:r>
              <a:rPr lang="en-GB" sz="3000" b="1">
                <a:solidFill>
                  <a:schemeClr val="accent6"/>
                </a:solidFill>
              </a:rPr>
              <a:t>People </a:t>
            </a:r>
          </a:p>
          <a:p>
            <a:r>
              <a:rPr lang="en-GB" sz="2900" b="1"/>
              <a:t>-Costumer consider 30%good </a:t>
            </a:r>
            <a:r>
              <a:rPr lang="en-GB" sz="2900" b="1" err="1"/>
              <a:t>volue</a:t>
            </a:r>
            <a:r>
              <a:rPr lang="en-GB" sz="2900" b="1"/>
              <a:t> for money </a:t>
            </a:r>
          </a:p>
          <a:p>
            <a:r>
              <a:rPr lang="en-GB" sz="2900" b="1"/>
              <a:t>-staff (lack of training , slow service </a:t>
            </a:r>
          </a:p>
          <a:p>
            <a:r>
              <a:rPr lang="en-GB" sz="2900" b="1"/>
              <a:t>Customers (expects faster service)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61D3C0D2-97C0-AC75-02F2-E62A446C8E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7902741"/>
              </p:ext>
            </p:extLst>
          </p:nvPr>
        </p:nvGraphicFramePr>
        <p:xfrm>
          <a:off x="8112642" y="2516568"/>
          <a:ext cx="2775098" cy="13106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75098">
                  <a:extLst>
                    <a:ext uri="{9D8B030D-6E8A-4147-A177-3AD203B41FA5}">
                      <a16:colId xmlns:a16="http://schemas.microsoft.com/office/drawing/2014/main" val="443849853"/>
                    </a:ext>
                  </a:extLst>
                </a:gridCol>
              </a:tblGrid>
              <a:tr h="1310652">
                <a:tc>
                  <a:txBody>
                    <a:bodyPr/>
                    <a:lstStyle/>
                    <a:p>
                      <a:r>
                        <a:rPr lang="en-GB" sz="2000"/>
                        <a:t>FOOT SALE DECLINE ,REVENUE 15%DROPPED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5194960"/>
                  </a:ext>
                </a:extLst>
              </a:tr>
            </a:tbl>
          </a:graphicData>
        </a:graphic>
      </p:graphicFrame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57C868C-3A6F-AC03-37D0-CDFC46FCAA26}"/>
              </a:ext>
            </a:extLst>
          </p:cNvPr>
          <p:cNvCxnSpPr>
            <a:cxnSpLocks/>
          </p:cNvCxnSpPr>
          <p:nvPr/>
        </p:nvCxnSpPr>
        <p:spPr>
          <a:xfrm>
            <a:off x="5050466" y="1148316"/>
            <a:ext cx="2626241" cy="1169582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0FBAB5F-19C2-F85C-D38B-E4C1B27EDC5C}"/>
              </a:ext>
            </a:extLst>
          </p:cNvPr>
          <p:cNvCxnSpPr>
            <a:cxnSpLocks/>
          </p:cNvCxnSpPr>
          <p:nvPr/>
        </p:nvCxnSpPr>
        <p:spPr>
          <a:xfrm>
            <a:off x="6363586" y="2668772"/>
            <a:ext cx="1525772" cy="584791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2A39FFC-F572-F36F-544E-8D661498F8A6}"/>
              </a:ext>
            </a:extLst>
          </p:cNvPr>
          <p:cNvCxnSpPr>
            <a:cxnSpLocks/>
          </p:cNvCxnSpPr>
          <p:nvPr/>
        </p:nvCxnSpPr>
        <p:spPr>
          <a:xfrm flipV="1">
            <a:off x="5773479" y="3689498"/>
            <a:ext cx="2211572" cy="137722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40FD3F2-B234-985A-7007-8523711589CF}"/>
              </a:ext>
            </a:extLst>
          </p:cNvPr>
          <p:cNvCxnSpPr>
            <a:cxnSpLocks/>
          </p:cNvCxnSpPr>
          <p:nvPr/>
        </p:nvCxnSpPr>
        <p:spPr>
          <a:xfrm flipV="1">
            <a:off x="6464596" y="4263155"/>
            <a:ext cx="1924492" cy="1446529"/>
          </a:xfrm>
          <a:prstGeom prst="straightConnector1">
            <a:avLst/>
          </a:prstGeom>
          <a:ln w="19050" cap="flat" cmpd="sng" algn="ctr">
            <a:solidFill>
              <a:schemeClr val="dk1"/>
            </a:solidFill>
            <a:prstDash val="solid"/>
            <a:round/>
            <a:headEnd type="none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37894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65A68-3488-5DFF-6D6C-7C58E9C7D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323" y="1728511"/>
            <a:ext cx="10856447" cy="3167954"/>
          </a:xfrm>
        </p:spPr>
        <p:txBody>
          <a:bodyPr>
            <a:normAutofit fontScale="90000"/>
          </a:bodyPr>
          <a:lstStyle/>
          <a:p>
            <a:r>
              <a:rPr lang="en-GB" sz="5300" b="1" dirty="0"/>
              <a:t>CONCLUSION</a:t>
            </a:r>
            <a:r>
              <a:rPr lang="en-GB" dirty="0"/>
              <a:t>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GREENBEAN CAFÉ FACES SEVERAL CHALLENGES , INCLUDING SLOW SERVICE, HIGH PRICING , AND STRONG COMPETITION .</a:t>
            </a:r>
            <a:br>
              <a:rPr lang="en-GB" dirty="0"/>
            </a:br>
            <a:r>
              <a:rPr lang="en-GB" dirty="0"/>
              <a:t>TO REMAIN COMPETITIVE ,THE VAFE SHOULD FOCUS ON IMPROVING SERVICE SPEED , INTEGRATING DIGITAL SOLUTIONS INTO ITS OPERATIONS , AND AJUSTING PRICING STRATEGIES TO ENSURE THEY ARE BOTH SUITABLE AND AFFORDABLE FOR ITS TARGET MARKET</a:t>
            </a:r>
          </a:p>
        </p:txBody>
      </p:sp>
    </p:spTree>
    <p:extLst>
      <p:ext uri="{BB962C8B-B14F-4D97-AF65-F5344CB8AC3E}">
        <p14:creationId xmlns:p14="http://schemas.microsoft.com/office/powerpoint/2010/main" val="23596310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2453C-C1AE-4D29-AAE0-D0B8BC446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2216889"/>
            <a:ext cx="10353761" cy="1326321"/>
          </a:xfrm>
        </p:spPr>
        <p:txBody>
          <a:bodyPr>
            <a:noAutofit/>
          </a:bodyPr>
          <a:lstStyle/>
          <a:p>
            <a:r>
              <a:rPr lang="en-US" sz="3600" i="0" dirty="0">
                <a:solidFill>
                  <a:schemeClr val="tx2">
                    <a:lumMod val="50000"/>
                  </a:schemeClr>
                </a:solidFill>
                <a:effectLst/>
                <a:latin typeface="Helvetica" panose="020B0604020202020204" pitchFamily="34" charset="0"/>
              </a:rPr>
              <a:t>References</a:t>
            </a:r>
            <a:br>
              <a:rPr lang="en-US" sz="2400" b="0" i="0" dirty="0">
                <a:effectLst/>
                <a:latin typeface="Helvetica" panose="020B0604020202020204" pitchFamily="34" charset="0"/>
              </a:rPr>
            </a:br>
            <a:r>
              <a:rPr lang="en-US" sz="2400" b="0" i="0" dirty="0">
                <a:effectLst/>
                <a:latin typeface="Helvetica" panose="020B0604020202020204" pitchFamily="34" charset="0"/>
              </a:rPr>
              <a:t>Reading on the need to identify the 'right' business problem: Spradlin, D. (2012). Are you solving the right problem? Harvard Business Review,</a:t>
            </a:r>
            <a:br>
              <a:rPr lang="en-US" sz="2400" b="0" i="0" dirty="0">
                <a:effectLst/>
                <a:latin typeface="Helvetica" panose="020B0604020202020204" pitchFamily="34" charset="0"/>
              </a:rPr>
            </a:br>
            <a:r>
              <a:rPr lang="en-US" sz="2400" b="0" i="0" dirty="0">
                <a:effectLst/>
                <a:latin typeface="Helvetica" panose="020B0604020202020204" pitchFamily="34" charset="0"/>
              </a:rPr>
              <a:t>Kent J.A, (2023) How to create positive customer experience for your business Available at:</a:t>
            </a:r>
            <a:br>
              <a:rPr lang="en-US" sz="2400" b="0" i="0" dirty="0">
                <a:effectLst/>
                <a:latin typeface="Helvetica" panose="020B0604020202020204" pitchFamily="34" charset="0"/>
              </a:rPr>
            </a:br>
            <a:r>
              <a:rPr lang="en-US" sz="2400" b="0" i="0" dirty="0">
                <a:effectLst/>
                <a:latin typeface="Helvetica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https://professional.dce.harvard.edu/blog/how-to-create-positive-</a:t>
            </a:r>
            <a:br>
              <a:rPr lang="en-US" sz="2400" b="0" i="0" dirty="0">
                <a:effectLst/>
                <a:latin typeface="Helvetica" panose="020B0604020202020204" pitchFamily="34" charset="0"/>
              </a:rPr>
            </a:br>
            <a:r>
              <a:rPr lang="en-US" sz="2400" i="0" dirty="0">
                <a:effectLst/>
                <a:latin typeface="Helvetica" panose="020B0604020202020204" pitchFamily="34" charset="0"/>
              </a:rPr>
              <a:t>customer-experiences-for-your-</a:t>
            </a:r>
            <a:br>
              <a:rPr lang="en-US" sz="2400" i="0" dirty="0">
                <a:effectLst/>
                <a:latin typeface="Helvetica" panose="020B0604020202020204" pitchFamily="34" charset="0"/>
              </a:rPr>
            </a:br>
            <a:r>
              <a:rPr lang="en-US" sz="2400" i="0" dirty="0">
                <a:effectLst/>
                <a:latin typeface="Helvetica" panose="020B0604020202020204" pitchFamily="34" charset="0"/>
              </a:rPr>
              <a:t>business/?</a:t>
            </a:r>
            <a:r>
              <a:rPr lang="en-US" sz="2400" i="0" dirty="0" err="1">
                <a:effectLst/>
                <a:latin typeface="Helvetica" panose="020B0604020202020204" pitchFamily="34" charset="0"/>
              </a:rPr>
              <a:t>utm</a:t>
            </a:r>
            <a:r>
              <a:rPr lang="en-US" sz="2400" i="0" dirty="0">
                <a:effectLst/>
                <a:latin typeface="Helvetica" panose="020B0604020202020204" pitchFamily="34" charset="0"/>
              </a:rPr>
              <a:t> source=chatgpt.com. (accessed 15.03.25)</a:t>
            </a:r>
            <a:br>
              <a:rPr lang="en-US" sz="2400" i="0" dirty="0">
                <a:effectLst/>
                <a:latin typeface="Helvetica" panose="020B0604020202020204" pitchFamily="34" charset="0"/>
              </a:rPr>
            </a:br>
            <a:r>
              <a:rPr lang="en-US" sz="2400" i="0" dirty="0">
                <a:effectLst/>
                <a:latin typeface="Helvetica" panose="020B0604020202020204" pitchFamily="34" charset="0"/>
              </a:rPr>
              <a:t>Williams, S. (2002). Making better business decisions understanding and improving critical thinking and </a:t>
            </a:r>
            <a:r>
              <a:rPr lang="en-US" sz="2400" i="0" dirty="0" err="1">
                <a:effectLst/>
                <a:latin typeface="Helvetica" panose="020B0604020202020204" pitchFamily="34" charset="0"/>
              </a:rPr>
              <a:t>problemsolving</a:t>
            </a:r>
            <a:r>
              <a:rPr lang="en-US" sz="2400" i="0" dirty="0">
                <a:effectLst/>
                <a:latin typeface="Helvetica" panose="020B0604020202020204" pitchFamily="34" charset="0"/>
              </a:rPr>
              <a:t> skills. SAGE. Available at </a:t>
            </a:r>
            <a:r>
              <a:rPr lang="en-US" sz="2400" i="0" dirty="0"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:</a:t>
            </a:r>
            <a:br>
              <a:rPr lang="en-US" sz="2400" i="0" dirty="0"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</a:b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60477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C3DBBDDD03D9419471381A29C7D881" ma:contentTypeVersion="6" ma:contentTypeDescription="Create a new document." ma:contentTypeScope="" ma:versionID="37dd911386380bbd4362e0324752fca5">
  <xsd:schema xmlns:xsd="http://www.w3.org/2001/XMLSchema" xmlns:xs="http://www.w3.org/2001/XMLSchema" xmlns:p="http://schemas.microsoft.com/office/2006/metadata/properties" xmlns:ns3="170d7878-6d73-463a-a069-a6c57769e00c" targetNamespace="http://schemas.microsoft.com/office/2006/metadata/properties" ma:root="true" ma:fieldsID="499268c4dcae0da6767794c9a847bc5b" ns3:_="">
    <xsd:import namespace="170d7878-6d73-463a-a069-a6c57769e00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0d7878-6d73-463a-a069-a6c57769e00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70d7878-6d73-463a-a069-a6c57769e00c" xsi:nil="true"/>
  </documentManagement>
</p:properties>
</file>

<file path=customXml/itemProps1.xml><?xml version="1.0" encoding="utf-8"?>
<ds:datastoreItem xmlns:ds="http://schemas.openxmlformats.org/officeDocument/2006/customXml" ds:itemID="{93FA7695-29AE-4C71-A39C-32C851803951}">
  <ds:schemaRefs>
    <ds:schemaRef ds:uri="170d7878-6d73-463a-a069-a6c57769e00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2B16E29D-CE91-464C-B3B8-AEFC3BBA221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9CC98A-787D-4EC1-9089-2E53C6B906EF}">
  <ds:schemaRefs>
    <ds:schemaRef ds:uri="170d7878-6d73-463a-a069-a6c57769e00c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644</Words>
  <Application>Microsoft Office PowerPoint</Application>
  <PresentationFormat>Widescreen</PresentationFormat>
  <Paragraphs>40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Aharoni</vt:lpstr>
      <vt:lpstr>Aptos</vt:lpstr>
      <vt:lpstr>Aptos Display</vt:lpstr>
      <vt:lpstr>Arial</vt:lpstr>
      <vt:lpstr>Corbel</vt:lpstr>
      <vt:lpstr>Helvetica</vt:lpstr>
      <vt:lpstr>Office Theme</vt:lpstr>
      <vt:lpstr>MODULE NAME : PROBLEM SOLVING AND DECISION MAKING Module code: lclm:4004 student : Cebotari Denis id:2410494 lecturer: Dr Lizeta Demetriou  presentation title : green bean café </vt:lpstr>
      <vt:lpstr>Overview</vt:lpstr>
      <vt:lpstr>  </vt:lpstr>
      <vt:lpstr>Founded in Oxford by Alex Taylor is a small family run business ghat focuses on sustainability.  Despite its strong ethical stance ,the business has been struggling over the past year , key challenges include increased competition , higher costs , and a shift in consumer behavior toward more convenient and budget friendly options .  As Jessica kent (2023) emphasizes,”a company’s experience is just as vital as the  products or services is offers”.</vt:lpstr>
      <vt:lpstr>PROBLEM AND IMPACT </vt:lpstr>
      <vt:lpstr>Cause and effect analysis : fishbone diagram  competitors  -fast service -cheaper oprions  - digital payment ,fast service    costs  -rise inflation for the supply 10%                                         -high pricing  -money volume  process  -insufficient service workflow  -waiting time increase  -long queue     </vt:lpstr>
      <vt:lpstr>CONCLUSION     GREENBEAN CAFÉ FACES SEVERAL CHALLENGES , INCLUDING SLOW SERVICE, HIGH PRICING , AND STRONG COMPETITION . TO REMAIN COMPETITIVE ,THE VAFE SHOULD FOCUS ON IMPROVING SERVICE SPEED , INTEGRATING DIGITAL SOLUTIONS INTO ITS OPERATIONS , AND AJUSTING PRICING STRATEGIES TO ENSURE THEY ARE BOTH SUITABLE AND AFFORDABLE FOR ITS TARGET MARKET</vt:lpstr>
      <vt:lpstr>References Reading on the need to identify the 'right' business problem: Spradlin, D. (2012). Are you solving the right problem? Harvard Business Review, Kent J.A, (2023) How to create positive customer experience for your business Available at: https://professional.dce.harvard.edu/blog/how-to-create-positive- customer-experiences-for-your- business/?utm source=chatgpt.com. (accessed 15.03.25) Williams, S. (2002). Making better business decisions understanding and improving critical thinking and problemsolving skills. SAGE. Available at 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Denis Cebotari (2410494)</dc:creator>
  <cp:lastModifiedBy>Lizeta Demetriou</cp:lastModifiedBy>
  <cp:revision>3</cp:revision>
  <dcterms:created xsi:type="dcterms:W3CDTF">2025-04-17T20:12:37Z</dcterms:created>
  <dcterms:modified xsi:type="dcterms:W3CDTF">2025-11-22T12:21:05Z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0x01010097C3DBBDDD03D9419471381A29C7D881</vt:lpwstr>
  </property>
</Properties>
</file>