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Raleway"/>
      <p:regular r:id="rId22"/>
      <p:bold r:id="rId23"/>
      <p:italic r:id="rId24"/>
      <p:boldItalic r:id="rId25"/>
    </p:embeddedFont>
    <p:embeddedFont>
      <p:font typeface="Lato"/>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aleway-regular.fntdata"/><Relationship Id="rId21" Type="http://schemas.openxmlformats.org/officeDocument/2006/relationships/slide" Target="slides/slide16.xml"/><Relationship Id="rId24" Type="http://schemas.openxmlformats.org/officeDocument/2006/relationships/font" Target="fonts/Raleway-italic.fntdata"/><Relationship Id="rId23" Type="http://schemas.openxmlformats.org/officeDocument/2006/relationships/font" Target="fonts/Raleway-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regular.fntdata"/><Relationship Id="rId25" Type="http://schemas.openxmlformats.org/officeDocument/2006/relationships/font" Target="fonts/Raleway-boldItalic.fntdata"/><Relationship Id="rId28" Type="http://schemas.openxmlformats.org/officeDocument/2006/relationships/font" Target="fonts/Lato-italic.fntdata"/><Relationship Id="rId27" Type="http://schemas.openxmlformats.org/officeDocument/2006/relationships/font" Target="fonts/Lat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Lato-boldItalic.fnt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Shape 69"/>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70" name="Shape 7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Shape 7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6" name="Shape 7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Shape 8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4" name="Shape 8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0" name="Shape 90"/>
        <p:cNvGrpSpPr/>
        <p:nvPr/>
      </p:nvGrpSpPr>
      <p:grpSpPr>
        <a:xfrm>
          <a:off x="0" y="0"/>
          <a:ext cx="0" cy="0"/>
          <a:chOff x="0" y="0"/>
          <a:chExt cx="0" cy="0"/>
        </a:xfrm>
      </p:grpSpPr>
      <p:sp>
        <p:nvSpPr>
          <p:cNvPr id="91" name="Shape 9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2" name="Shape 9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Shape 9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9" name="Shape 9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Shape 10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7" name="Shape 10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Shape 11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5" name="Shape 11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9" name="Shape 119"/>
        <p:cNvGrpSpPr/>
        <p:nvPr/>
      </p:nvGrpSpPr>
      <p:grpSpPr>
        <a:xfrm>
          <a:off x="0" y="0"/>
          <a:ext cx="0" cy="0"/>
          <a:chOff x="0" y="0"/>
          <a:chExt cx="0" cy="0"/>
        </a:xfrm>
      </p:grpSpPr>
      <p:sp>
        <p:nvSpPr>
          <p:cNvPr id="120" name="Shape 12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1" name="Shape 12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Shape 12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9" name="Shape 12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3" name="Shape 133"/>
        <p:cNvGrpSpPr/>
        <p:nvPr/>
      </p:nvGrpSpPr>
      <p:grpSpPr>
        <a:xfrm>
          <a:off x="0" y="0"/>
          <a:ext cx="0" cy="0"/>
          <a:chOff x="0" y="0"/>
          <a:chExt cx="0" cy="0"/>
        </a:xfrm>
      </p:grpSpPr>
      <p:sp>
        <p:nvSpPr>
          <p:cNvPr id="134" name="Shape 13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5" name="Shape 13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Shape 14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3" name="Shape 14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Shape 14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9" name="Shape 14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5" name="Shape 155"/>
        <p:cNvGrpSpPr/>
        <p:nvPr/>
      </p:nvGrpSpPr>
      <p:grpSpPr>
        <a:xfrm>
          <a:off x="0" y="0"/>
          <a:ext cx="0" cy="0"/>
          <a:chOff x="0" y="0"/>
          <a:chExt cx="0" cy="0"/>
        </a:xfrm>
      </p:grpSpPr>
      <p:sp>
        <p:nvSpPr>
          <p:cNvPr id="156" name="Shape 15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7" name="Shape 15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Shape 16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5" name="Shape 16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Shape 17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8" name="Shape 17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3" name="Shape 183"/>
        <p:cNvGrpSpPr/>
        <p:nvPr/>
      </p:nvGrpSpPr>
      <p:grpSpPr>
        <a:xfrm>
          <a:off x="0" y="0"/>
          <a:ext cx="0" cy="0"/>
          <a:chOff x="0" y="0"/>
          <a:chExt cx="0" cy="0"/>
        </a:xfrm>
      </p:grpSpPr>
      <p:sp>
        <p:nvSpPr>
          <p:cNvPr id="184" name="Shape 18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5" name="Shape 18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Shape 10"/>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Shape 11"/>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Shape 1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Shape 13"/>
          <p:cNvSpPr txBox="1"/>
          <p:nvPr>
            <p:ph type="ctrTitle"/>
          </p:nvPr>
        </p:nvSpPr>
        <p:spPr>
          <a:xfrm>
            <a:off x="2371725" y="630225"/>
            <a:ext cx="6331500" cy="15420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4" name="Shape 14"/>
          <p:cNvSpPr txBox="1"/>
          <p:nvPr>
            <p:ph idx="1" type="subTitle"/>
          </p:nvPr>
        </p:nvSpPr>
        <p:spPr>
          <a:xfrm>
            <a:off x="2390267" y="3238450"/>
            <a:ext cx="6331500" cy="1241700"/>
          </a:xfrm>
          <a:prstGeom prst="rect">
            <a:avLst/>
          </a:prstGeom>
        </p:spPr>
        <p:txBody>
          <a:bodyPr anchorCtr="0" anchor="b" bIns="91425" lIns="91425" spcFirstLastPara="1" rIns="91425" wrap="square" tIns="91425"/>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5" name="Shape 1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Shape 17"/>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Shape 18"/>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Shape 19"/>
          <p:cNvSpPr txBox="1"/>
          <p:nvPr>
            <p:ph type="title"/>
          </p:nvPr>
        </p:nvSpPr>
        <p:spPr>
          <a:xfrm>
            <a:off x="406425" y="1806825"/>
            <a:ext cx="8296800" cy="15420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p:txBody>
      </p:sp>
      <p:sp>
        <p:nvSpPr>
          <p:cNvPr id="20" name="Shape 2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cxnSp>
        <p:nvCxnSpPr>
          <p:cNvPr id="22" name="Shape 22"/>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Shape 23"/>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Shape 2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Shape 25"/>
          <p:cNvSpPr txBox="1"/>
          <p:nvPr>
            <p:ph type="title"/>
          </p:nvPr>
        </p:nvSpPr>
        <p:spPr>
          <a:xfrm>
            <a:off x="2400250" y="575950"/>
            <a:ext cx="6321600" cy="6354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Shape 26"/>
          <p:cNvSpPr txBox="1"/>
          <p:nvPr>
            <p:ph idx="1" type="body"/>
          </p:nvPr>
        </p:nvSpPr>
        <p:spPr>
          <a:xfrm>
            <a:off x="2410112" y="1595776"/>
            <a:ext cx="6321600" cy="3002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7" name="Shape 2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8" name="Shape 28"/>
        <p:cNvGrpSpPr/>
        <p:nvPr/>
      </p:nvGrpSpPr>
      <p:grpSpPr>
        <a:xfrm>
          <a:off x="0" y="0"/>
          <a:ext cx="0" cy="0"/>
          <a:chOff x="0" y="0"/>
          <a:chExt cx="0" cy="0"/>
        </a:xfrm>
      </p:grpSpPr>
      <p:cxnSp>
        <p:nvCxnSpPr>
          <p:cNvPr id="29" name="Shape 29"/>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Shape 30"/>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Shape 31"/>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Shape 32"/>
          <p:cNvSpPr txBox="1"/>
          <p:nvPr>
            <p:ph type="title"/>
          </p:nvPr>
        </p:nvSpPr>
        <p:spPr>
          <a:xfrm>
            <a:off x="2400250" y="575950"/>
            <a:ext cx="6321600" cy="6354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3" name="Shape 33"/>
          <p:cNvSpPr txBox="1"/>
          <p:nvPr>
            <p:ph idx="1" type="body"/>
          </p:nvPr>
        </p:nvSpPr>
        <p:spPr>
          <a:xfrm>
            <a:off x="2400303" y="1602675"/>
            <a:ext cx="3071400" cy="3002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Shape 34"/>
          <p:cNvSpPr txBox="1"/>
          <p:nvPr>
            <p:ph idx="2" type="body"/>
          </p:nvPr>
        </p:nvSpPr>
        <p:spPr>
          <a:xfrm>
            <a:off x="5650572" y="1602675"/>
            <a:ext cx="3071400" cy="3002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Shape 3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6" name="Shape 36"/>
        <p:cNvGrpSpPr/>
        <p:nvPr/>
      </p:nvGrpSpPr>
      <p:grpSpPr>
        <a:xfrm>
          <a:off x="0" y="0"/>
          <a:ext cx="0" cy="0"/>
          <a:chOff x="0" y="0"/>
          <a:chExt cx="0" cy="0"/>
        </a:xfrm>
      </p:grpSpPr>
      <p:sp>
        <p:nvSpPr>
          <p:cNvPr id="37" name="Shape 37"/>
          <p:cNvSpPr txBox="1"/>
          <p:nvPr>
            <p:ph type="title"/>
          </p:nvPr>
        </p:nvSpPr>
        <p:spPr>
          <a:xfrm>
            <a:off x="303300" y="411575"/>
            <a:ext cx="8520600" cy="6396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8" name="Shape 3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9" name="Shape 39"/>
        <p:cNvGrpSpPr/>
        <p:nvPr/>
      </p:nvGrpSpPr>
      <p:grpSpPr>
        <a:xfrm>
          <a:off x="0" y="0"/>
          <a:ext cx="0" cy="0"/>
          <a:chOff x="0" y="0"/>
          <a:chExt cx="0" cy="0"/>
        </a:xfrm>
      </p:grpSpPr>
      <p:cxnSp>
        <p:nvCxnSpPr>
          <p:cNvPr id="40" name="Shape 4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Shape 41"/>
          <p:cNvSpPr txBox="1"/>
          <p:nvPr>
            <p:ph type="title"/>
          </p:nvPr>
        </p:nvSpPr>
        <p:spPr>
          <a:xfrm>
            <a:off x="319500" y="936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2" name="Shape 42"/>
          <p:cNvSpPr txBox="1"/>
          <p:nvPr>
            <p:ph idx="1" type="body"/>
          </p:nvPr>
        </p:nvSpPr>
        <p:spPr>
          <a:xfrm>
            <a:off x="319500" y="1846804"/>
            <a:ext cx="2808000" cy="28062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43" name="Shape 4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44" name="Shape 44"/>
        <p:cNvGrpSpPr/>
        <p:nvPr/>
      </p:nvGrpSpPr>
      <p:grpSpPr>
        <a:xfrm>
          <a:off x="0" y="0"/>
          <a:ext cx="0" cy="0"/>
          <a:chOff x="0" y="0"/>
          <a:chExt cx="0" cy="0"/>
        </a:xfrm>
      </p:grpSpPr>
      <p:cxnSp>
        <p:nvCxnSpPr>
          <p:cNvPr id="45" name="Shape 45"/>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Shape 46"/>
          <p:cNvSpPr txBox="1"/>
          <p:nvPr>
            <p:ph type="title"/>
          </p:nvPr>
        </p:nvSpPr>
        <p:spPr>
          <a:xfrm>
            <a:off x="283103" y="712141"/>
            <a:ext cx="6244200" cy="38355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47" name="Shape 4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8" name="Shape 48"/>
        <p:cNvGrpSpPr/>
        <p:nvPr/>
      </p:nvGrpSpPr>
      <p:grpSpPr>
        <a:xfrm>
          <a:off x="0" y="0"/>
          <a:ext cx="0" cy="0"/>
          <a:chOff x="0" y="0"/>
          <a:chExt cx="0" cy="0"/>
        </a:xfrm>
      </p:grpSpPr>
      <p:sp>
        <p:nvSpPr>
          <p:cNvPr id="49" name="Shape 4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cxnSp>
        <p:nvCxnSpPr>
          <p:cNvPr id="50" name="Shape 50"/>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Shape 51"/>
          <p:cNvSpPr txBox="1"/>
          <p:nvPr>
            <p:ph type="title"/>
          </p:nvPr>
        </p:nvSpPr>
        <p:spPr>
          <a:xfrm>
            <a:off x="265500" y="1397350"/>
            <a:ext cx="4045200" cy="1318200"/>
          </a:xfrm>
          <a:prstGeom prst="rect">
            <a:avLst/>
          </a:prstGeom>
        </p:spPr>
        <p:txBody>
          <a:bodyPr anchorCtr="0" anchor="b" bIns="91425" lIns="91425" spcFirstLastPara="1" rIns="91425" wrap="square" tIns="91425"/>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p:txBody>
      </p:sp>
      <p:sp>
        <p:nvSpPr>
          <p:cNvPr id="52" name="Shape 52"/>
          <p:cNvSpPr txBox="1"/>
          <p:nvPr>
            <p:ph idx="1" type="subTitle"/>
          </p:nvPr>
        </p:nvSpPr>
        <p:spPr>
          <a:xfrm>
            <a:off x="265500" y="273537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3" name="Shape 53"/>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4" name="Shape 5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5" name="Shape 55"/>
        <p:cNvGrpSpPr/>
        <p:nvPr/>
      </p:nvGrpSpPr>
      <p:grpSpPr>
        <a:xfrm>
          <a:off x="0" y="0"/>
          <a:ext cx="0" cy="0"/>
          <a:chOff x="0" y="0"/>
          <a:chExt cx="0" cy="0"/>
        </a:xfrm>
      </p:grpSpPr>
      <p:cxnSp>
        <p:nvCxnSpPr>
          <p:cNvPr id="56" name="Shape 56"/>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Shape 5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Shape 58"/>
          <p:cNvSpPr txBox="1"/>
          <p:nvPr>
            <p:ph idx="1" type="body"/>
          </p:nvPr>
        </p:nvSpPr>
        <p:spPr>
          <a:xfrm>
            <a:off x="328017" y="4226025"/>
            <a:ext cx="8388600" cy="3936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59" name="Shape 5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60" name="Shape 60"/>
        <p:cNvGrpSpPr/>
        <p:nvPr/>
      </p:nvGrpSpPr>
      <p:grpSpPr>
        <a:xfrm>
          <a:off x="0" y="0"/>
          <a:ext cx="0" cy="0"/>
          <a:chOff x="0" y="0"/>
          <a:chExt cx="0" cy="0"/>
        </a:xfrm>
      </p:grpSpPr>
      <p:cxnSp>
        <p:nvCxnSpPr>
          <p:cNvPr id="61" name="Shape 6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Shape 62"/>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Shape 63"/>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Shape 64"/>
          <p:cNvSpPr txBox="1"/>
          <p:nvPr>
            <p:ph idx="1" type="body"/>
          </p:nvPr>
        </p:nvSpPr>
        <p:spPr>
          <a:xfrm>
            <a:off x="853950" y="2919450"/>
            <a:ext cx="7436100" cy="10716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65" name="Shape 6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6" name="Shape 66"/>
        <p:cNvGrpSpPr/>
        <p:nvPr/>
      </p:nvGrpSpPr>
      <p:grpSpPr>
        <a:xfrm>
          <a:off x="0" y="0"/>
          <a:ext cx="0" cy="0"/>
          <a:chOff x="0" y="0"/>
          <a:chExt cx="0" cy="0"/>
        </a:xfrm>
      </p:grpSpPr>
      <p:sp>
        <p:nvSpPr>
          <p:cNvPr id="67" name="Shape 6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wiss-2">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Shape 7"/>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Shape 8"/>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2.png"/><Relationship Id="rId4" Type="http://schemas.openxmlformats.org/officeDocument/2006/relationships/image" Target="../media/image12.png"/><Relationship Id="rId5" Type="http://schemas.openxmlformats.org/officeDocument/2006/relationships/image" Target="../media/image11.png"/><Relationship Id="rId6"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1" name="Shape 71"/>
        <p:cNvGrpSpPr/>
        <p:nvPr/>
      </p:nvGrpSpPr>
      <p:grpSpPr>
        <a:xfrm>
          <a:off x="0" y="0"/>
          <a:ext cx="0" cy="0"/>
          <a:chOff x="0" y="0"/>
          <a:chExt cx="0" cy="0"/>
        </a:xfrm>
      </p:grpSpPr>
      <p:sp>
        <p:nvSpPr>
          <p:cNvPr id="72" name="Shape 7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b="0" lang="en-GB" sz="3600">
                <a:solidFill>
                  <a:srgbClr val="FFFFFF"/>
                </a:solidFill>
                <a:latin typeface="Arial"/>
                <a:ea typeface="Arial"/>
                <a:cs typeface="Arial"/>
                <a:sym typeface="Arial"/>
              </a:rPr>
              <a:t>Battle of Annihilation: Cannae as a Strategic Example in the Imperial Military Treatise</a:t>
            </a:r>
            <a:endParaRPr sz="3600">
              <a:solidFill>
                <a:srgbClr val="FFFFFF"/>
              </a:solidFill>
            </a:endParaRPr>
          </a:p>
        </p:txBody>
      </p:sp>
      <p:sp>
        <p:nvSpPr>
          <p:cNvPr id="73" name="Shape 73"/>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a:spcBef>
                <a:spcPts val="0"/>
              </a:spcBef>
              <a:spcAft>
                <a:spcPts val="0"/>
              </a:spcAft>
              <a:buNone/>
            </a:pPr>
            <a:r>
              <a:rPr lang="en-GB"/>
              <a:t>By Joe Waddock</a:t>
            </a:r>
            <a:endParaRPr/>
          </a:p>
          <a:p>
            <a:pPr indent="0" lvl="0" marL="0">
              <a:spcBef>
                <a:spcPts val="0"/>
              </a:spcBef>
              <a:spcAft>
                <a:spcPts val="0"/>
              </a:spcAft>
              <a:buNone/>
            </a:pPr>
            <a:r>
              <a:rPr lang="en-GB"/>
              <a:t>1401032</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Shape 78"/>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Timeline Leading to Cannae</a:t>
            </a:r>
            <a:endParaRPr/>
          </a:p>
        </p:txBody>
      </p:sp>
      <p:sp>
        <p:nvSpPr>
          <p:cNvPr id="79" name="Shape 79"/>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298450" lvl="0" marL="457200" rtl="0">
              <a:spcBef>
                <a:spcPts val="0"/>
              </a:spcBef>
              <a:spcAft>
                <a:spcPts val="0"/>
              </a:spcAft>
              <a:buSzPts val="1100"/>
              <a:buChar char="●"/>
            </a:pPr>
            <a:r>
              <a:rPr lang="en-GB" sz="1100"/>
              <a:t>Late Autumn 218 BC -- Hannibal Barca crosses the Alps into Italy. [Dodge.202-230]</a:t>
            </a:r>
            <a:endParaRPr sz="1100"/>
          </a:p>
          <a:p>
            <a:pPr indent="-298450" lvl="0" marL="457200" rtl="0">
              <a:spcBef>
                <a:spcPts val="0"/>
              </a:spcBef>
              <a:spcAft>
                <a:spcPts val="0"/>
              </a:spcAft>
              <a:buSzPts val="1100"/>
              <a:buChar char="●"/>
            </a:pPr>
            <a:r>
              <a:rPr lang="en-GB" sz="1100"/>
              <a:t>December 218 BC -- Hannibal defeats a Roman force under Sempronius Longus, securing Cisalpine Gaul. [Polybius.3.69-74][Livy.21]</a:t>
            </a:r>
            <a:endParaRPr sz="1100"/>
          </a:p>
          <a:p>
            <a:pPr indent="-298450" lvl="0" marL="457200" rtl="0">
              <a:spcBef>
                <a:spcPts val="0"/>
              </a:spcBef>
              <a:spcAft>
                <a:spcPts val="0"/>
              </a:spcAft>
              <a:buSzPts val="1100"/>
              <a:buChar char="●"/>
            </a:pPr>
            <a:r>
              <a:rPr lang="en-GB" sz="1100"/>
              <a:t>June 217 BC -- Hannibal defeats another Roman force at Lake </a:t>
            </a:r>
            <a:r>
              <a:rPr lang="en-GB" sz="1100"/>
              <a:t>Trasimene</a:t>
            </a:r>
            <a:r>
              <a:rPr lang="en-GB" sz="1100"/>
              <a:t>.</a:t>
            </a:r>
            <a:endParaRPr sz="1100"/>
          </a:p>
          <a:p>
            <a:pPr indent="-298450" lvl="1" marL="914400" rtl="0">
              <a:spcBef>
                <a:spcPts val="0"/>
              </a:spcBef>
              <a:spcAft>
                <a:spcPts val="0"/>
              </a:spcAft>
              <a:buSzPts val="1100"/>
              <a:buChar char="○"/>
            </a:pPr>
            <a:r>
              <a:rPr lang="en-GB" sz="1100"/>
              <a:t>15,000 killed [Livy, 22.7.2-4] &amp; 15,000 taken captive. [Polybius.3.85]</a:t>
            </a:r>
            <a:endParaRPr sz="1100"/>
          </a:p>
          <a:p>
            <a:pPr indent="-298450" lvl="0" marL="457200" rtl="0">
              <a:spcBef>
                <a:spcPts val="0"/>
              </a:spcBef>
              <a:spcAft>
                <a:spcPts val="0"/>
              </a:spcAft>
              <a:buSzPts val="1100"/>
              <a:buChar char="●"/>
            </a:pPr>
            <a:r>
              <a:rPr lang="en-GB" sz="1100"/>
              <a:t>217 BC -- </a:t>
            </a:r>
            <a:r>
              <a:rPr lang="en-GB" sz="1100"/>
              <a:t>Quintus</a:t>
            </a:r>
            <a:r>
              <a:rPr lang="en-GB" sz="1100"/>
              <a:t> Fabius Maximus is appointed as Dictator and adopts ‘The Fabian Strategy’.</a:t>
            </a:r>
            <a:endParaRPr sz="1100"/>
          </a:p>
          <a:p>
            <a:pPr indent="-298450" lvl="0" marL="457200" rtl="0">
              <a:spcBef>
                <a:spcPts val="0"/>
              </a:spcBef>
              <a:spcAft>
                <a:spcPts val="0"/>
              </a:spcAft>
              <a:buSzPts val="1100"/>
              <a:buChar char="●"/>
            </a:pPr>
            <a:r>
              <a:rPr lang="en-GB" sz="1100"/>
              <a:t>Summer 217 BC -- Battle of Ager Falernus.</a:t>
            </a:r>
            <a:endParaRPr sz="1100"/>
          </a:p>
          <a:p>
            <a:pPr indent="-298450" lvl="0" marL="457200" rtl="0">
              <a:spcBef>
                <a:spcPts val="0"/>
              </a:spcBef>
              <a:spcAft>
                <a:spcPts val="0"/>
              </a:spcAft>
              <a:buSzPts val="1100"/>
              <a:buChar char="●"/>
            </a:pPr>
            <a:r>
              <a:rPr lang="en-GB" sz="1100"/>
              <a:t>217 BC -- Quintus Fabius Maximus’ term as dictator comes to an end. Gaius </a:t>
            </a:r>
            <a:r>
              <a:rPr lang="en-GB" sz="1100"/>
              <a:t>Terentius</a:t>
            </a:r>
            <a:r>
              <a:rPr lang="en-GB" sz="1100"/>
              <a:t> Varro &amp; Lucius </a:t>
            </a:r>
            <a:r>
              <a:rPr lang="en-GB" sz="1100"/>
              <a:t>Aemilius</a:t>
            </a:r>
            <a:r>
              <a:rPr lang="en-GB" sz="1100"/>
              <a:t> Paulus are elected as consuls.</a:t>
            </a:r>
            <a:endParaRPr sz="1100"/>
          </a:p>
          <a:p>
            <a:pPr indent="-298450" lvl="0" marL="457200" rtl="0">
              <a:spcBef>
                <a:spcPts val="0"/>
              </a:spcBef>
              <a:spcAft>
                <a:spcPts val="0"/>
              </a:spcAft>
              <a:buSzPts val="1100"/>
              <a:buChar char="●"/>
            </a:pPr>
            <a:r>
              <a:rPr lang="en-GB" sz="1100"/>
              <a:t>Spring 216 BC -- Hannibal seizes the grain store at Cannae, the Consuls march against him.</a:t>
            </a:r>
            <a:endParaRPr sz="1100"/>
          </a:p>
          <a:p>
            <a:pPr indent="-298450" lvl="0" marL="457200" rtl="0">
              <a:spcBef>
                <a:spcPts val="0"/>
              </a:spcBef>
              <a:spcAft>
                <a:spcPts val="0"/>
              </a:spcAft>
              <a:buSzPts val="1100"/>
              <a:buChar char="●"/>
            </a:pPr>
            <a:r>
              <a:rPr lang="en-GB" sz="1100"/>
              <a:t>2nd August 216 BC -- Rome engages Hannibal once again at Cannae.</a:t>
            </a:r>
            <a:endParaRPr sz="1100"/>
          </a:p>
        </p:txBody>
      </p:sp>
      <p:pic>
        <p:nvPicPr>
          <p:cNvPr id="80" name="Shape 80"/>
          <p:cNvPicPr preferRelativeResize="0"/>
          <p:nvPr/>
        </p:nvPicPr>
        <p:blipFill>
          <a:blip r:embed="rId3">
            <a:alphaModFix/>
          </a:blip>
          <a:stretch>
            <a:fillRect/>
          </a:stretch>
        </p:blipFill>
        <p:spPr>
          <a:xfrm>
            <a:off x="0" y="719363"/>
            <a:ext cx="2410100" cy="3704770"/>
          </a:xfrm>
          <a:prstGeom prst="rect">
            <a:avLst/>
          </a:prstGeom>
          <a:noFill/>
          <a:ln>
            <a:noFill/>
          </a:ln>
        </p:spPr>
      </p:pic>
      <p:sp>
        <p:nvSpPr>
          <p:cNvPr id="81" name="Shape 81"/>
          <p:cNvSpPr txBox="1"/>
          <p:nvPr/>
        </p:nvSpPr>
        <p:spPr>
          <a:xfrm>
            <a:off x="2323125" y="575950"/>
            <a:ext cx="255900" cy="1065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1</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Shape 86"/>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Hannibal Barca</a:t>
            </a:r>
            <a:endParaRPr/>
          </a:p>
        </p:txBody>
      </p:sp>
      <p:sp>
        <p:nvSpPr>
          <p:cNvPr id="87" name="Shape 87"/>
          <p:cNvSpPr txBox="1"/>
          <p:nvPr>
            <p:ph idx="1" type="body"/>
          </p:nvPr>
        </p:nvSpPr>
        <p:spPr>
          <a:xfrm>
            <a:off x="1424951" y="1595775"/>
            <a:ext cx="4563900" cy="3002400"/>
          </a:xfrm>
          <a:prstGeom prst="rect">
            <a:avLst/>
          </a:prstGeom>
        </p:spPr>
        <p:txBody>
          <a:bodyPr anchorCtr="0" anchor="t" bIns="91425" lIns="91425" spcFirstLastPara="1" rIns="91425" wrap="square" tIns="91425">
            <a:noAutofit/>
          </a:bodyPr>
          <a:lstStyle/>
          <a:p>
            <a:pPr indent="-317500" lvl="0" marL="457200">
              <a:spcBef>
                <a:spcPts val="0"/>
              </a:spcBef>
              <a:spcAft>
                <a:spcPts val="0"/>
              </a:spcAft>
              <a:buSzPts val="1400"/>
              <a:buChar char="●"/>
            </a:pPr>
            <a:r>
              <a:rPr lang="en-GB" sz="1400"/>
              <a:t>Born: 247 .</a:t>
            </a:r>
            <a:endParaRPr sz="1400"/>
          </a:p>
          <a:p>
            <a:pPr indent="-317500" lvl="0" marL="457200" rtl="0">
              <a:spcBef>
                <a:spcPts val="0"/>
              </a:spcBef>
              <a:spcAft>
                <a:spcPts val="0"/>
              </a:spcAft>
              <a:buSzPts val="1400"/>
              <a:buChar char="●"/>
            </a:pPr>
            <a:r>
              <a:rPr lang="en-GB" sz="1400"/>
              <a:t>Received his first military position aged 18 .</a:t>
            </a:r>
            <a:endParaRPr sz="1400"/>
          </a:p>
          <a:p>
            <a:pPr indent="-317500" lvl="0" marL="457200" rtl="0">
              <a:spcBef>
                <a:spcPts val="0"/>
              </a:spcBef>
              <a:spcAft>
                <a:spcPts val="0"/>
              </a:spcAft>
              <a:buSzPts val="1400"/>
              <a:buChar char="●"/>
            </a:pPr>
            <a:r>
              <a:rPr lang="en-GB" sz="1400"/>
              <a:t>Became commander-in-chief of the Carthaginian army in 216 .</a:t>
            </a:r>
            <a:endParaRPr sz="1400"/>
          </a:p>
          <a:p>
            <a:pPr indent="-304800" lvl="1" marL="914400" rtl="0">
              <a:spcBef>
                <a:spcPts val="0"/>
              </a:spcBef>
              <a:spcAft>
                <a:spcPts val="0"/>
              </a:spcAft>
              <a:buSzPts val="1200"/>
              <a:buChar char="○"/>
            </a:pPr>
            <a:r>
              <a:rPr lang="en-GB" sz="1200">
                <a:solidFill>
                  <a:srgbClr val="222222"/>
                </a:solidFill>
                <a:highlight>
                  <a:srgbClr val="FFFFFF"/>
                </a:highlight>
                <a:latin typeface="Arial"/>
                <a:ea typeface="Arial"/>
                <a:cs typeface="Arial"/>
                <a:sym typeface="Arial"/>
              </a:rPr>
              <a:t>“No sooner had he arrived...the old soldiers fancied they saw Hamilcar in his youth given back to them; the same bright look; the same fire in his eye, the same trick of countenance and features. Never was one and the same spirit more skillful to meet opposition, to obey, or to command” [Livy.3]</a:t>
            </a:r>
            <a:endParaRPr sz="1200"/>
          </a:p>
          <a:p>
            <a:pPr indent="-317500" lvl="0" marL="457200">
              <a:spcBef>
                <a:spcPts val="0"/>
              </a:spcBef>
              <a:spcAft>
                <a:spcPts val="0"/>
              </a:spcAft>
              <a:buSzPts val="1400"/>
              <a:buChar char="●"/>
            </a:pPr>
            <a:r>
              <a:rPr lang="en-GB" sz="1400"/>
              <a:t>A master of judging his own strengths and enemies weaknesses.</a:t>
            </a:r>
            <a:endParaRPr sz="1400"/>
          </a:p>
          <a:p>
            <a:pPr indent="0" lvl="0" marL="0">
              <a:spcBef>
                <a:spcPts val="1600"/>
              </a:spcBef>
              <a:spcAft>
                <a:spcPts val="1600"/>
              </a:spcAft>
              <a:buNone/>
            </a:pPr>
            <a:r>
              <a:t/>
            </a:r>
            <a:endParaRPr/>
          </a:p>
        </p:txBody>
      </p:sp>
      <p:pic>
        <p:nvPicPr>
          <p:cNvPr id="88" name="Shape 88"/>
          <p:cNvPicPr preferRelativeResize="0"/>
          <p:nvPr/>
        </p:nvPicPr>
        <p:blipFill>
          <a:blip r:embed="rId3">
            <a:alphaModFix/>
          </a:blip>
          <a:stretch>
            <a:fillRect/>
          </a:stretch>
        </p:blipFill>
        <p:spPr>
          <a:xfrm>
            <a:off x="6159923" y="575950"/>
            <a:ext cx="2561928" cy="4022227"/>
          </a:xfrm>
          <a:prstGeom prst="rect">
            <a:avLst/>
          </a:prstGeom>
          <a:noFill/>
          <a:ln>
            <a:noFill/>
          </a:ln>
        </p:spPr>
      </p:pic>
      <p:sp>
        <p:nvSpPr>
          <p:cNvPr id="89" name="Shape 89"/>
          <p:cNvSpPr txBox="1"/>
          <p:nvPr/>
        </p:nvSpPr>
        <p:spPr>
          <a:xfrm>
            <a:off x="8631725" y="469450"/>
            <a:ext cx="255900" cy="1065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t>2</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3" name="Shape 93"/>
        <p:cNvGrpSpPr/>
        <p:nvPr/>
      </p:nvGrpSpPr>
      <p:grpSpPr>
        <a:xfrm>
          <a:off x="0" y="0"/>
          <a:ext cx="0" cy="0"/>
          <a:chOff x="0" y="0"/>
          <a:chExt cx="0" cy="0"/>
        </a:xfrm>
      </p:grpSpPr>
      <p:cxnSp>
        <p:nvCxnSpPr>
          <p:cNvPr id="94" name="Shape 94"/>
          <p:cNvCxnSpPr/>
          <p:nvPr/>
        </p:nvCxnSpPr>
        <p:spPr>
          <a:xfrm>
            <a:off x="4564950" y="0"/>
            <a:ext cx="14100" cy="5143500"/>
          </a:xfrm>
          <a:prstGeom prst="straightConnector1">
            <a:avLst/>
          </a:prstGeom>
          <a:noFill/>
          <a:ln cap="flat" cmpd="sng" w="9525">
            <a:solidFill>
              <a:schemeClr val="dk2"/>
            </a:solidFill>
            <a:prstDash val="solid"/>
            <a:round/>
            <a:headEnd len="med" w="med" type="none"/>
            <a:tailEnd len="med" w="med" type="none"/>
          </a:ln>
        </p:spPr>
      </p:cxnSp>
      <p:sp>
        <p:nvSpPr>
          <p:cNvPr id="95" name="Shape 95"/>
          <p:cNvSpPr txBox="1"/>
          <p:nvPr/>
        </p:nvSpPr>
        <p:spPr>
          <a:xfrm>
            <a:off x="85250" y="0"/>
            <a:ext cx="4284000" cy="575400"/>
          </a:xfrm>
          <a:prstGeom prst="rect">
            <a:avLst/>
          </a:prstGeom>
          <a:noFill/>
          <a:ln>
            <a:noFill/>
          </a:ln>
        </p:spPr>
        <p:txBody>
          <a:bodyPr anchorCtr="0" anchor="t" bIns="91425" lIns="91425" spcFirstLastPara="1" rIns="91425" wrap="square" tIns="91425">
            <a:noAutofit/>
          </a:bodyPr>
          <a:lstStyle/>
          <a:p>
            <a:pPr indent="0" lvl="0" marL="0" rtl="0" algn="ctr">
              <a:lnSpc>
                <a:spcPct val="130000"/>
              </a:lnSpc>
              <a:spcBef>
                <a:spcPts val="0"/>
              </a:spcBef>
              <a:spcAft>
                <a:spcPts val="0"/>
              </a:spcAft>
              <a:buNone/>
            </a:pPr>
            <a:r>
              <a:rPr lang="en-GB">
                <a:solidFill>
                  <a:schemeClr val="dk2"/>
                </a:solidFill>
              </a:rPr>
              <a:t>Gaius Terentius Varro</a:t>
            </a:r>
            <a:endParaRPr>
              <a:solidFill>
                <a:schemeClr val="dk2"/>
              </a:solidFill>
            </a:endParaRPr>
          </a:p>
          <a:p>
            <a:pPr indent="-317500" lvl="0" marL="457200" rtl="0">
              <a:lnSpc>
                <a:spcPct val="130000"/>
              </a:lnSpc>
              <a:spcBef>
                <a:spcPts val="600"/>
              </a:spcBef>
              <a:spcAft>
                <a:spcPts val="0"/>
              </a:spcAft>
              <a:buClr>
                <a:schemeClr val="dk2"/>
              </a:buClr>
              <a:buSzPts val="1400"/>
              <a:buChar char="●"/>
            </a:pPr>
            <a:r>
              <a:rPr lang="en-GB">
                <a:solidFill>
                  <a:schemeClr val="dk2"/>
                </a:solidFill>
              </a:rPr>
              <a:t>Appointed as </a:t>
            </a:r>
            <a:r>
              <a:rPr i="1" lang="en-GB">
                <a:solidFill>
                  <a:schemeClr val="dk2"/>
                </a:solidFill>
              </a:rPr>
              <a:t>Praetor</a:t>
            </a:r>
            <a:r>
              <a:rPr lang="en-GB">
                <a:solidFill>
                  <a:schemeClr val="dk2"/>
                </a:solidFill>
              </a:rPr>
              <a:t> in 218 BC. [Livy.22.25]</a:t>
            </a:r>
            <a:endParaRPr>
              <a:solidFill>
                <a:schemeClr val="dk2"/>
              </a:solidFill>
            </a:endParaRPr>
          </a:p>
          <a:p>
            <a:pPr indent="-317500" lvl="0" marL="457200" rtl="0">
              <a:lnSpc>
                <a:spcPct val="130000"/>
              </a:lnSpc>
              <a:spcBef>
                <a:spcPts val="0"/>
              </a:spcBef>
              <a:spcAft>
                <a:spcPts val="0"/>
              </a:spcAft>
              <a:buClr>
                <a:schemeClr val="dk2"/>
              </a:buClr>
              <a:buSzPts val="1400"/>
              <a:buChar char="●"/>
            </a:pPr>
            <a:r>
              <a:rPr lang="en-GB">
                <a:solidFill>
                  <a:schemeClr val="dk2"/>
                </a:solidFill>
              </a:rPr>
              <a:t>Served as </a:t>
            </a:r>
            <a:r>
              <a:rPr i="1" lang="en-GB">
                <a:solidFill>
                  <a:schemeClr val="dk2"/>
                </a:solidFill>
              </a:rPr>
              <a:t>Proconsul </a:t>
            </a:r>
            <a:r>
              <a:rPr lang="en-GB">
                <a:solidFill>
                  <a:schemeClr val="dk2"/>
                </a:solidFill>
              </a:rPr>
              <a:t>from 215-213. [Livy.24.10]</a:t>
            </a:r>
            <a:endParaRPr>
              <a:solidFill>
                <a:schemeClr val="dk2"/>
              </a:solidFill>
            </a:endParaRPr>
          </a:p>
          <a:p>
            <a:pPr indent="-317500" lvl="0" marL="457200" rtl="0">
              <a:lnSpc>
                <a:spcPct val="130000"/>
              </a:lnSpc>
              <a:spcBef>
                <a:spcPts val="0"/>
              </a:spcBef>
              <a:spcAft>
                <a:spcPts val="0"/>
              </a:spcAft>
              <a:buClr>
                <a:schemeClr val="dk2"/>
              </a:buClr>
              <a:buSzPts val="1400"/>
              <a:buChar char="●"/>
            </a:pPr>
            <a:r>
              <a:rPr lang="en-GB">
                <a:solidFill>
                  <a:schemeClr val="dk2"/>
                </a:solidFill>
              </a:rPr>
              <a:t>Served as </a:t>
            </a:r>
            <a:r>
              <a:rPr i="1" lang="en-GB">
                <a:solidFill>
                  <a:schemeClr val="dk2"/>
                </a:solidFill>
              </a:rPr>
              <a:t>Propraetor</a:t>
            </a:r>
            <a:r>
              <a:rPr lang="en-GB">
                <a:solidFill>
                  <a:schemeClr val="dk2"/>
                </a:solidFill>
              </a:rPr>
              <a:t> in 208-207 BC. [Livy.27.35]</a:t>
            </a:r>
            <a:endParaRPr>
              <a:solidFill>
                <a:schemeClr val="dk2"/>
              </a:solidFill>
            </a:endParaRPr>
          </a:p>
          <a:p>
            <a:pPr indent="-317500" lvl="0" marL="457200" rtl="0">
              <a:lnSpc>
                <a:spcPct val="130000"/>
              </a:lnSpc>
              <a:spcBef>
                <a:spcPts val="0"/>
              </a:spcBef>
              <a:spcAft>
                <a:spcPts val="0"/>
              </a:spcAft>
              <a:buClr>
                <a:schemeClr val="dk2"/>
              </a:buClr>
              <a:buSzPts val="1400"/>
              <a:buChar char="●"/>
            </a:pPr>
            <a:r>
              <a:rPr lang="en-GB">
                <a:solidFill>
                  <a:schemeClr val="dk2"/>
                </a:solidFill>
              </a:rPr>
              <a:t>Date of death unknown.</a:t>
            </a:r>
            <a:endParaRPr>
              <a:solidFill>
                <a:schemeClr val="dk2"/>
              </a:solidFill>
            </a:endParaRPr>
          </a:p>
          <a:p>
            <a:pPr indent="0" lvl="0" marL="0">
              <a:spcBef>
                <a:spcPts val="600"/>
              </a:spcBef>
              <a:spcAft>
                <a:spcPts val="0"/>
              </a:spcAft>
              <a:buNone/>
            </a:pPr>
            <a:r>
              <a:t/>
            </a:r>
            <a:endParaRPr/>
          </a:p>
        </p:txBody>
      </p:sp>
      <p:sp>
        <p:nvSpPr>
          <p:cNvPr id="96" name="Shape 96"/>
          <p:cNvSpPr txBox="1"/>
          <p:nvPr/>
        </p:nvSpPr>
        <p:spPr>
          <a:xfrm>
            <a:off x="4774750" y="0"/>
            <a:ext cx="4284000" cy="490200"/>
          </a:xfrm>
          <a:prstGeom prst="rect">
            <a:avLst/>
          </a:prstGeom>
          <a:noFill/>
          <a:ln>
            <a:noFill/>
          </a:ln>
        </p:spPr>
        <p:txBody>
          <a:bodyPr anchorCtr="0" anchor="t" bIns="91425" lIns="91425" spcFirstLastPara="1" rIns="91425" wrap="square" tIns="91425">
            <a:noAutofit/>
          </a:bodyPr>
          <a:lstStyle/>
          <a:p>
            <a:pPr indent="0" lvl="0" marL="0" rtl="0" algn="ctr">
              <a:lnSpc>
                <a:spcPct val="130000"/>
              </a:lnSpc>
              <a:spcBef>
                <a:spcPts val="0"/>
              </a:spcBef>
              <a:spcAft>
                <a:spcPts val="0"/>
              </a:spcAft>
              <a:buNone/>
            </a:pPr>
            <a:r>
              <a:rPr lang="en-GB">
                <a:solidFill>
                  <a:schemeClr val="dk2"/>
                </a:solidFill>
                <a:highlight>
                  <a:srgbClr val="FFFFFF"/>
                </a:highlight>
              </a:rPr>
              <a:t>Lucius Aemilius Paullus</a:t>
            </a:r>
            <a:endParaRPr>
              <a:solidFill>
                <a:schemeClr val="dk2"/>
              </a:solidFill>
              <a:highlight>
                <a:srgbClr val="FFFFFF"/>
              </a:highlight>
            </a:endParaRPr>
          </a:p>
          <a:p>
            <a:pPr indent="-317500" lvl="0" marL="457200" rtl="0">
              <a:lnSpc>
                <a:spcPct val="130000"/>
              </a:lnSpc>
              <a:spcBef>
                <a:spcPts val="600"/>
              </a:spcBef>
              <a:spcAft>
                <a:spcPts val="0"/>
              </a:spcAft>
              <a:buClr>
                <a:schemeClr val="dk2"/>
              </a:buClr>
              <a:buSzPts val="1400"/>
              <a:buChar char="●"/>
            </a:pPr>
            <a:r>
              <a:rPr lang="en-GB">
                <a:solidFill>
                  <a:schemeClr val="dk2"/>
                </a:solidFill>
              </a:rPr>
              <a:t>Originally served as Consul in 219 BC, during which he fought in the </a:t>
            </a:r>
            <a:r>
              <a:rPr lang="en-GB">
                <a:solidFill>
                  <a:schemeClr val="dk2"/>
                </a:solidFill>
              </a:rPr>
              <a:t>Illyrian</a:t>
            </a:r>
            <a:r>
              <a:rPr lang="en-GB">
                <a:solidFill>
                  <a:schemeClr val="dk2"/>
                </a:solidFill>
              </a:rPr>
              <a:t> War. [T.R.S Broughton.236]</a:t>
            </a:r>
            <a:endParaRPr>
              <a:solidFill>
                <a:schemeClr val="dk2"/>
              </a:solidFill>
            </a:endParaRPr>
          </a:p>
          <a:p>
            <a:pPr indent="-317500" lvl="0" marL="457200" rtl="0">
              <a:lnSpc>
                <a:spcPct val="130000"/>
              </a:lnSpc>
              <a:spcBef>
                <a:spcPts val="0"/>
              </a:spcBef>
              <a:spcAft>
                <a:spcPts val="0"/>
              </a:spcAft>
              <a:buClr>
                <a:schemeClr val="dk2"/>
              </a:buClr>
              <a:buSzPts val="1400"/>
              <a:buChar char="●"/>
            </a:pPr>
            <a:r>
              <a:rPr lang="en-GB">
                <a:solidFill>
                  <a:schemeClr val="dk2"/>
                </a:solidFill>
              </a:rPr>
              <a:t>Daughter would marry Scipio Africanus.</a:t>
            </a:r>
            <a:endParaRPr>
              <a:solidFill>
                <a:schemeClr val="dk2"/>
              </a:solidFill>
            </a:endParaRPr>
          </a:p>
          <a:p>
            <a:pPr indent="-317500" lvl="0" marL="457200" rtl="0">
              <a:lnSpc>
                <a:spcPct val="130000"/>
              </a:lnSpc>
              <a:spcBef>
                <a:spcPts val="0"/>
              </a:spcBef>
              <a:spcAft>
                <a:spcPts val="0"/>
              </a:spcAft>
              <a:buClr>
                <a:schemeClr val="dk2"/>
              </a:buClr>
              <a:buSzPts val="1400"/>
              <a:buChar char="●"/>
            </a:pPr>
            <a:r>
              <a:rPr lang="en-GB">
                <a:solidFill>
                  <a:schemeClr val="dk2"/>
                </a:solidFill>
              </a:rPr>
              <a:t>Slain at Cannae.</a:t>
            </a:r>
            <a:endParaRPr>
              <a:solidFill>
                <a:schemeClr val="dk2"/>
              </a:solidFill>
            </a:endParaRPr>
          </a:p>
          <a:p>
            <a:pPr indent="0" lvl="0" marL="0" rtl="0">
              <a:spcBef>
                <a:spcPts val="60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Shape 101"/>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Battle of Cannae -- Part 1</a:t>
            </a:r>
            <a:endParaRPr/>
          </a:p>
        </p:txBody>
      </p:sp>
      <p:sp>
        <p:nvSpPr>
          <p:cNvPr id="102" name="Shape 102"/>
          <p:cNvSpPr txBox="1"/>
          <p:nvPr>
            <p:ph idx="1" type="body"/>
          </p:nvPr>
        </p:nvSpPr>
        <p:spPr>
          <a:xfrm>
            <a:off x="3849253" y="1245825"/>
            <a:ext cx="4882500" cy="28932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Rome’s Army was far larger than Hannibal’s.</a:t>
            </a:r>
            <a:endParaRPr sz="1400"/>
          </a:p>
          <a:p>
            <a:pPr indent="-304800" lvl="1" marL="914400" rtl="0">
              <a:spcBef>
                <a:spcPts val="0"/>
              </a:spcBef>
              <a:spcAft>
                <a:spcPts val="0"/>
              </a:spcAft>
              <a:buSzPts val="1200"/>
              <a:buChar char="○"/>
            </a:pPr>
            <a:r>
              <a:rPr lang="en-GB" sz="1200"/>
              <a:t>79,000 Romans. [Polybius.3.107]</a:t>
            </a:r>
            <a:endParaRPr sz="1200"/>
          </a:p>
          <a:p>
            <a:pPr indent="-304800" lvl="1" marL="914400" rtl="0">
              <a:spcBef>
                <a:spcPts val="0"/>
              </a:spcBef>
              <a:spcAft>
                <a:spcPts val="0"/>
              </a:spcAft>
              <a:buSzPts val="1200"/>
              <a:buChar char="○"/>
            </a:pPr>
            <a:r>
              <a:rPr lang="en-GB" sz="1200"/>
              <a:t>50,000 Carthaginians. </a:t>
            </a:r>
            <a:endParaRPr sz="1200"/>
          </a:p>
          <a:p>
            <a:pPr indent="-317500" lvl="0" marL="457200" rtl="0">
              <a:spcBef>
                <a:spcPts val="0"/>
              </a:spcBef>
              <a:spcAft>
                <a:spcPts val="0"/>
              </a:spcAft>
              <a:buSzPts val="1400"/>
              <a:buChar char="●"/>
            </a:pPr>
            <a:r>
              <a:rPr lang="en-GB" sz="1400"/>
              <a:t>Hannibal’s held a light center, and stronger heavier flanks. [Cottrell.95]</a:t>
            </a:r>
            <a:endParaRPr sz="1400"/>
          </a:p>
          <a:p>
            <a:pPr indent="-304800" lvl="1" marL="914400">
              <a:spcBef>
                <a:spcPts val="0"/>
              </a:spcBef>
              <a:spcAft>
                <a:spcPts val="0"/>
              </a:spcAft>
              <a:buSzPts val="1200"/>
              <a:buChar char="○"/>
            </a:pPr>
            <a:r>
              <a:rPr lang="en-GB" sz="1200"/>
              <a:t>This ran contrary to what Rome was used </a:t>
            </a:r>
            <a:r>
              <a:rPr lang="en-GB" sz="1200"/>
              <a:t>to</a:t>
            </a:r>
            <a:r>
              <a:rPr lang="en-GB" sz="1200"/>
              <a:t>, drawing them into a weak center that simply retreated.</a:t>
            </a:r>
            <a:endParaRPr sz="1200"/>
          </a:p>
        </p:txBody>
      </p:sp>
      <p:pic>
        <p:nvPicPr>
          <p:cNvPr id="103" name="Shape 103"/>
          <p:cNvPicPr preferRelativeResize="0"/>
          <p:nvPr/>
        </p:nvPicPr>
        <p:blipFill>
          <a:blip r:embed="rId3">
            <a:alphaModFix/>
          </a:blip>
          <a:stretch>
            <a:fillRect/>
          </a:stretch>
        </p:blipFill>
        <p:spPr>
          <a:xfrm>
            <a:off x="-2" y="1211350"/>
            <a:ext cx="3849249" cy="2962150"/>
          </a:xfrm>
          <a:prstGeom prst="rect">
            <a:avLst/>
          </a:prstGeom>
          <a:noFill/>
          <a:ln>
            <a:noFill/>
          </a:ln>
        </p:spPr>
      </p:pic>
      <p:sp>
        <p:nvSpPr>
          <p:cNvPr id="104" name="Shape 104"/>
          <p:cNvSpPr txBox="1"/>
          <p:nvPr/>
        </p:nvSpPr>
        <p:spPr>
          <a:xfrm>
            <a:off x="3779500" y="1104850"/>
            <a:ext cx="255900" cy="1065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3</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Shape 109"/>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Battle of Cannae -- Part 2</a:t>
            </a:r>
            <a:endParaRPr/>
          </a:p>
        </p:txBody>
      </p:sp>
      <p:sp>
        <p:nvSpPr>
          <p:cNvPr id="110" name="Shape 110"/>
          <p:cNvSpPr txBox="1"/>
          <p:nvPr>
            <p:ph idx="1" type="body"/>
          </p:nvPr>
        </p:nvSpPr>
        <p:spPr>
          <a:xfrm>
            <a:off x="3850253" y="1211350"/>
            <a:ext cx="48813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Rome pushes forward with a heavy frontal assault.</a:t>
            </a:r>
            <a:endParaRPr sz="1400"/>
          </a:p>
          <a:p>
            <a:pPr indent="-317500" lvl="0" marL="457200" rtl="0">
              <a:spcBef>
                <a:spcPts val="0"/>
              </a:spcBef>
              <a:spcAft>
                <a:spcPts val="0"/>
              </a:spcAft>
              <a:buSzPts val="1400"/>
              <a:buChar char="●"/>
            </a:pPr>
            <a:r>
              <a:rPr lang="en-GB" sz="1400"/>
              <a:t>Carthaginian Spanish and Gallic cavalry slay the Roman cavalry on the right flank, before wheeling to route the enemy cavalry on the left flank.</a:t>
            </a:r>
            <a:endParaRPr sz="1400"/>
          </a:p>
          <a:p>
            <a:pPr indent="-317500" lvl="0" marL="457200" rtl="0">
              <a:spcBef>
                <a:spcPts val="0"/>
              </a:spcBef>
              <a:spcAft>
                <a:spcPts val="0"/>
              </a:spcAft>
              <a:buSzPts val="1400"/>
              <a:buChar char="●"/>
            </a:pPr>
            <a:r>
              <a:rPr lang="en-GB" sz="1400"/>
              <a:t>Carthaginian line bends around the attacking Romans, enveloping them with the stronger flanks.</a:t>
            </a:r>
            <a:endParaRPr sz="1400"/>
          </a:p>
          <a:p>
            <a:pPr indent="-304800" lvl="1" marL="914400" rtl="0">
              <a:spcBef>
                <a:spcPts val="0"/>
              </a:spcBef>
              <a:spcAft>
                <a:spcPts val="0"/>
              </a:spcAft>
              <a:buSzPts val="1200"/>
              <a:buChar char="○"/>
            </a:pPr>
            <a:r>
              <a:rPr lang="en-GB" sz="1200"/>
              <a:t>With no cavalry, the Roman flanks are completely exposed.</a:t>
            </a:r>
            <a:endParaRPr sz="1200"/>
          </a:p>
          <a:p>
            <a:pPr indent="-317500" lvl="0" marL="457200">
              <a:spcBef>
                <a:spcPts val="0"/>
              </a:spcBef>
              <a:spcAft>
                <a:spcPts val="0"/>
              </a:spcAft>
              <a:buSzPts val="1400"/>
              <a:buChar char="●"/>
            </a:pPr>
            <a:r>
              <a:rPr lang="en-GB" sz="1400"/>
              <a:t>Roman army encircled and destroyed.</a:t>
            </a:r>
            <a:endParaRPr sz="1400"/>
          </a:p>
        </p:txBody>
      </p:sp>
      <p:pic>
        <p:nvPicPr>
          <p:cNvPr id="111" name="Shape 111"/>
          <p:cNvPicPr preferRelativeResize="0"/>
          <p:nvPr/>
        </p:nvPicPr>
        <p:blipFill>
          <a:blip r:embed="rId3">
            <a:alphaModFix/>
          </a:blip>
          <a:stretch>
            <a:fillRect/>
          </a:stretch>
        </p:blipFill>
        <p:spPr>
          <a:xfrm>
            <a:off x="0" y="1211350"/>
            <a:ext cx="3850256" cy="2962150"/>
          </a:xfrm>
          <a:prstGeom prst="rect">
            <a:avLst/>
          </a:prstGeom>
          <a:noFill/>
          <a:ln>
            <a:noFill/>
          </a:ln>
        </p:spPr>
      </p:pic>
      <p:sp>
        <p:nvSpPr>
          <p:cNvPr id="112" name="Shape 112"/>
          <p:cNvSpPr txBox="1"/>
          <p:nvPr/>
        </p:nvSpPr>
        <p:spPr>
          <a:xfrm>
            <a:off x="3779200" y="1115350"/>
            <a:ext cx="255900" cy="960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4</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6" name="Shape 116"/>
        <p:cNvGrpSpPr/>
        <p:nvPr/>
      </p:nvGrpSpPr>
      <p:grpSpPr>
        <a:xfrm>
          <a:off x="0" y="0"/>
          <a:ext cx="0" cy="0"/>
          <a:chOff x="0" y="0"/>
          <a:chExt cx="0" cy="0"/>
        </a:xfrm>
      </p:grpSpPr>
      <p:sp>
        <p:nvSpPr>
          <p:cNvPr id="117" name="Shape 117"/>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Immediate Aftermath of Cannae</a:t>
            </a:r>
            <a:endParaRPr/>
          </a:p>
        </p:txBody>
      </p:sp>
      <p:sp>
        <p:nvSpPr>
          <p:cNvPr id="118" name="Shape 118"/>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04800" lvl="0" marL="457200" rtl="0">
              <a:spcBef>
                <a:spcPts val="0"/>
              </a:spcBef>
              <a:spcAft>
                <a:spcPts val="0"/>
              </a:spcAft>
              <a:buSzPts val="1200"/>
              <a:buChar char="●"/>
            </a:pPr>
            <a:r>
              <a:rPr lang="en-GB" sz="1200"/>
              <a:t>Roman Losses:</a:t>
            </a:r>
            <a:endParaRPr sz="1200"/>
          </a:p>
          <a:p>
            <a:pPr indent="-292100" lvl="1" marL="914400" rtl="0">
              <a:spcBef>
                <a:spcPts val="0"/>
              </a:spcBef>
              <a:spcAft>
                <a:spcPts val="0"/>
              </a:spcAft>
              <a:buSzPts val="1000"/>
              <a:buChar char="○"/>
            </a:pPr>
            <a:r>
              <a:rPr lang="en-GB" sz="1000"/>
              <a:t>85,630 according to Polybius. [Polybius.3.117]</a:t>
            </a:r>
            <a:endParaRPr sz="1000"/>
          </a:p>
          <a:p>
            <a:pPr indent="-292100" lvl="1" marL="914400" rtl="0">
              <a:spcBef>
                <a:spcPts val="0"/>
              </a:spcBef>
              <a:spcAft>
                <a:spcPts val="0"/>
              </a:spcAft>
              <a:buSzPts val="1000"/>
              <a:buChar char="○"/>
            </a:pPr>
            <a:r>
              <a:rPr lang="en-GB" sz="1000"/>
              <a:t>67,500 according to Livy.</a:t>
            </a:r>
            <a:endParaRPr sz="1000"/>
          </a:p>
          <a:p>
            <a:pPr indent="-304800" lvl="0" marL="457200" rtl="0">
              <a:spcBef>
                <a:spcPts val="0"/>
              </a:spcBef>
              <a:spcAft>
                <a:spcPts val="0"/>
              </a:spcAft>
              <a:buSzPts val="1200"/>
              <a:buChar char="●"/>
            </a:pPr>
            <a:r>
              <a:rPr lang="en-GB" sz="1200"/>
              <a:t>Large numbers of Rome’s allies in Italy swore allegiance to Hannibal.</a:t>
            </a:r>
            <a:endParaRPr sz="1200"/>
          </a:p>
          <a:p>
            <a:pPr indent="-292100" lvl="1" marL="914400" rtl="0">
              <a:spcBef>
                <a:spcPts val="0"/>
              </a:spcBef>
              <a:spcAft>
                <a:spcPts val="0"/>
              </a:spcAft>
              <a:buSzPts val="1000"/>
              <a:buChar char="○"/>
            </a:pPr>
            <a:r>
              <a:rPr lang="en-GB" sz="1000">
                <a:solidFill>
                  <a:srgbClr val="222222"/>
                </a:solidFill>
                <a:highlight>
                  <a:srgbClr val="FFFFFF"/>
                </a:highlight>
              </a:rPr>
              <a:t>“How much more serious was the defeat of Cannae than those which preceded it, can be seen by the behavior of Rome's allies; before that fateful day, their loyalty remained unshaken, now it began to waver for the simple reason that they despaired of Roman power.” [Livy.22.61.10]</a:t>
            </a:r>
            <a:endParaRPr sz="1000">
              <a:solidFill>
                <a:srgbClr val="222222"/>
              </a:solidFill>
              <a:highlight>
                <a:srgbClr val="FFFFFF"/>
              </a:highlight>
            </a:endParaRPr>
          </a:p>
          <a:p>
            <a:pPr indent="-304800" lvl="0" marL="457200" rtl="0">
              <a:spcBef>
                <a:spcPts val="0"/>
              </a:spcBef>
              <a:spcAft>
                <a:spcPts val="0"/>
              </a:spcAft>
              <a:buClr>
                <a:srgbClr val="222222"/>
              </a:buClr>
              <a:buSzPts val="1200"/>
              <a:buChar char="●"/>
            </a:pPr>
            <a:r>
              <a:rPr lang="en-GB" sz="1200">
                <a:solidFill>
                  <a:srgbClr val="222222"/>
                </a:solidFill>
                <a:highlight>
                  <a:srgbClr val="FFFFFF"/>
                </a:highlight>
              </a:rPr>
              <a:t>Philip V of Macedon gives support to Hannibal leading to the First Macedonian War</a:t>
            </a:r>
            <a:endParaRPr sz="1200">
              <a:solidFill>
                <a:srgbClr val="222222"/>
              </a:solidFill>
              <a:highlight>
                <a:srgbClr val="FFFFFF"/>
              </a:highlight>
            </a:endParaRPr>
          </a:p>
          <a:p>
            <a:pPr indent="-304800" lvl="0" marL="457200" rtl="0">
              <a:spcBef>
                <a:spcPts val="0"/>
              </a:spcBef>
              <a:spcAft>
                <a:spcPts val="0"/>
              </a:spcAft>
              <a:buSzPts val="1200"/>
              <a:buChar char="●"/>
            </a:pPr>
            <a:r>
              <a:rPr lang="en-GB" sz="1200"/>
              <a:t>Rome’s armies in the peninsula had been crushed, what was left had no will to fight.</a:t>
            </a:r>
            <a:endParaRPr sz="1200"/>
          </a:p>
          <a:p>
            <a:pPr indent="-304800" lvl="1" marL="914400" rtl="0">
              <a:spcBef>
                <a:spcPts val="0"/>
              </a:spcBef>
              <a:spcAft>
                <a:spcPts val="0"/>
              </a:spcAft>
              <a:buSzPts val="1200"/>
              <a:buChar char="○"/>
            </a:pPr>
            <a:r>
              <a:rPr lang="en-GB" sz="1200"/>
              <a:t>Survivors formed up into two legions and sent to Sicily. </a:t>
            </a:r>
            <a:endParaRPr sz="1200"/>
          </a:p>
          <a:p>
            <a:pPr indent="-304800" lvl="0" marL="457200">
              <a:spcBef>
                <a:spcPts val="0"/>
              </a:spcBef>
              <a:spcAft>
                <a:spcPts val="0"/>
              </a:spcAft>
              <a:buSzPts val="1200"/>
              <a:buChar char="●"/>
            </a:pPr>
            <a:r>
              <a:rPr lang="en-GB" sz="1200"/>
              <a:t>Rome resorted to human sacrifice, possibly the last examples of such drastic measures. [Palmer]</a:t>
            </a:r>
            <a:endParaRPr sz="1200">
              <a:solidFill>
                <a:srgbClr val="222222"/>
              </a:solidFill>
              <a:highlight>
                <a:srgbClr val="FFFFFF"/>
              </a:highligh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2" name="Shape 122"/>
        <p:cNvGrpSpPr/>
        <p:nvPr/>
      </p:nvGrpSpPr>
      <p:grpSpPr>
        <a:xfrm>
          <a:off x="0" y="0"/>
          <a:ext cx="0" cy="0"/>
          <a:chOff x="0" y="0"/>
          <a:chExt cx="0" cy="0"/>
        </a:xfrm>
      </p:grpSpPr>
      <p:sp>
        <p:nvSpPr>
          <p:cNvPr id="123" name="Shape 123"/>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Effect of Cannae on Roman Military Doctrine</a:t>
            </a:r>
            <a:endParaRPr/>
          </a:p>
        </p:txBody>
      </p:sp>
      <p:sp>
        <p:nvSpPr>
          <p:cNvPr id="124" name="Shape 12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Overtime the Manipular system would be replaced with the Cohort system.</a:t>
            </a:r>
            <a:endParaRPr sz="1400"/>
          </a:p>
          <a:p>
            <a:pPr indent="-317500" lvl="0" marL="457200" rtl="0">
              <a:spcBef>
                <a:spcPts val="0"/>
              </a:spcBef>
              <a:spcAft>
                <a:spcPts val="0"/>
              </a:spcAft>
              <a:buSzPts val="1400"/>
              <a:buChar char="●"/>
            </a:pPr>
            <a:r>
              <a:rPr lang="en-GB" sz="1400"/>
              <a:t>The system of joint consularship was abolished, to be replaced with a single commander-in-chief of the Roman armed forces.</a:t>
            </a:r>
            <a:endParaRPr sz="1400"/>
          </a:p>
          <a:p>
            <a:pPr indent="-304800" lvl="1" marL="914400" rtl="0">
              <a:spcBef>
                <a:spcPts val="0"/>
              </a:spcBef>
              <a:spcAft>
                <a:spcPts val="0"/>
              </a:spcAft>
              <a:buSzPts val="1200"/>
              <a:buChar char="○"/>
            </a:pPr>
            <a:r>
              <a:rPr lang="en-GB" sz="1200"/>
              <a:t>In the process beginning the steps to allow the fall of the Roman republic.</a:t>
            </a:r>
            <a:endParaRPr sz="1200"/>
          </a:p>
          <a:p>
            <a:pPr indent="-304800" lvl="1" marL="914400" rtl="0">
              <a:spcBef>
                <a:spcPts val="0"/>
              </a:spcBef>
              <a:spcAft>
                <a:spcPts val="0"/>
              </a:spcAft>
              <a:buSzPts val="1200"/>
              <a:buChar char="○"/>
            </a:pPr>
            <a:r>
              <a:rPr lang="en-GB" sz="1200"/>
              <a:t>Scipio Africanus given total command of  Roman forces in Africa</a:t>
            </a:r>
            <a:endParaRPr sz="1200"/>
          </a:p>
          <a:p>
            <a:pPr indent="-317500" lvl="0" marL="457200" rtl="0">
              <a:spcBef>
                <a:spcPts val="0"/>
              </a:spcBef>
              <a:spcAft>
                <a:spcPts val="0"/>
              </a:spcAft>
              <a:buSzPts val="1400"/>
              <a:buChar char="●"/>
            </a:pPr>
            <a:r>
              <a:rPr lang="en-GB" sz="1400"/>
              <a:t>Would see the beginning of the end for a non-professional army, as they simply weren’t a match for Hannibal’s professional </a:t>
            </a:r>
            <a:r>
              <a:rPr lang="en-GB" sz="1400"/>
              <a:t>mercenary</a:t>
            </a:r>
            <a:r>
              <a:rPr lang="en-GB" sz="1400"/>
              <a:t> army.</a:t>
            </a:r>
            <a:endParaRPr sz="1400"/>
          </a:p>
          <a:p>
            <a:pPr indent="-304800" lvl="1" marL="914400" rtl="0">
              <a:spcBef>
                <a:spcPts val="0"/>
              </a:spcBef>
              <a:spcAft>
                <a:spcPts val="0"/>
              </a:spcAft>
              <a:buSzPts val="1200"/>
              <a:buChar char="○"/>
            </a:pPr>
            <a:r>
              <a:rPr lang="en-GB" sz="1200"/>
              <a:t>The core of Scipio Africanus’ army in Africa would be composed of veterans.</a:t>
            </a:r>
            <a:endParaRPr sz="1200"/>
          </a:p>
          <a:p>
            <a:pPr indent="-304800" lvl="0" marL="457200" rtl="0">
              <a:spcBef>
                <a:spcPts val="0"/>
              </a:spcBef>
              <a:spcAft>
                <a:spcPts val="0"/>
              </a:spcAft>
              <a:buSzPts val="1200"/>
              <a:buChar char="●"/>
            </a:pPr>
            <a:r>
              <a:rPr lang="en-GB" sz="1400"/>
              <a:t>Cannae would serve to teach the Romans that flexibility in a formation was far more important than overwhelming strength. </a:t>
            </a:r>
            <a:endParaRPr sz="1200"/>
          </a:p>
        </p:txBody>
      </p:sp>
      <p:pic>
        <p:nvPicPr>
          <p:cNvPr id="125" name="Shape 125"/>
          <p:cNvPicPr preferRelativeResize="0"/>
          <p:nvPr/>
        </p:nvPicPr>
        <p:blipFill>
          <a:blip r:embed="rId3">
            <a:alphaModFix/>
          </a:blip>
          <a:stretch>
            <a:fillRect/>
          </a:stretch>
        </p:blipFill>
        <p:spPr>
          <a:xfrm>
            <a:off x="304800" y="1211350"/>
            <a:ext cx="2095450" cy="3467017"/>
          </a:xfrm>
          <a:prstGeom prst="rect">
            <a:avLst/>
          </a:prstGeom>
          <a:noFill/>
          <a:ln>
            <a:noFill/>
          </a:ln>
        </p:spPr>
      </p:pic>
      <p:sp>
        <p:nvSpPr>
          <p:cNvPr id="126" name="Shape 126"/>
          <p:cNvSpPr txBox="1"/>
          <p:nvPr/>
        </p:nvSpPr>
        <p:spPr>
          <a:xfrm>
            <a:off x="48900" y="1104850"/>
            <a:ext cx="255900" cy="1065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5</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0" name="Shape 130"/>
        <p:cNvGrpSpPr/>
        <p:nvPr/>
      </p:nvGrpSpPr>
      <p:grpSpPr>
        <a:xfrm>
          <a:off x="0" y="0"/>
          <a:ext cx="0" cy="0"/>
          <a:chOff x="0" y="0"/>
          <a:chExt cx="0" cy="0"/>
        </a:xfrm>
      </p:grpSpPr>
      <p:sp>
        <p:nvSpPr>
          <p:cNvPr id="131" name="Shape 131"/>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Effect and Legacy of Cannae on Modern Warfare</a:t>
            </a:r>
            <a:endParaRPr/>
          </a:p>
        </p:txBody>
      </p:sp>
      <p:sp>
        <p:nvSpPr>
          <p:cNvPr id="132" name="Shape 132"/>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Cannae was the first example of a ‘Pincer Movement’.</a:t>
            </a:r>
            <a:endParaRPr sz="1400"/>
          </a:p>
          <a:p>
            <a:pPr indent="-317500" lvl="0" marL="457200" rtl="0">
              <a:spcBef>
                <a:spcPts val="0"/>
              </a:spcBef>
              <a:spcAft>
                <a:spcPts val="0"/>
              </a:spcAft>
              <a:buSzPts val="1400"/>
              <a:buChar char="●"/>
            </a:pPr>
            <a:r>
              <a:rPr lang="en-GB" sz="1400"/>
              <a:t>Cannae would also come to represent an idea known as the ‘Battle of </a:t>
            </a:r>
            <a:r>
              <a:rPr lang="en-GB" sz="1400"/>
              <a:t>Annihilation</a:t>
            </a:r>
            <a:r>
              <a:rPr lang="en-GB" sz="1400"/>
              <a:t>’</a:t>
            </a:r>
            <a:endParaRPr sz="1400"/>
          </a:p>
          <a:p>
            <a:pPr indent="-304800" lvl="1" marL="914400" rtl="0">
              <a:spcBef>
                <a:spcPts val="0"/>
              </a:spcBef>
              <a:spcAft>
                <a:spcPts val="0"/>
              </a:spcAft>
              <a:buSzPts val="1200"/>
              <a:buChar char="○"/>
            </a:pPr>
            <a:r>
              <a:rPr lang="en-GB" sz="1200"/>
              <a:t>Seeking a single battle where the enemy might be crushed utterly, dealing such a blow to moral, manpower and resources that the enemy cannot recover.</a:t>
            </a:r>
            <a:endParaRPr sz="1200"/>
          </a:p>
          <a:p>
            <a:pPr indent="-317500" lvl="0" marL="457200" rtl="0">
              <a:spcBef>
                <a:spcPts val="0"/>
              </a:spcBef>
              <a:spcAft>
                <a:spcPts val="0"/>
              </a:spcAft>
              <a:buSzPts val="1400"/>
              <a:buChar char="●"/>
            </a:pPr>
            <a:r>
              <a:rPr lang="en-GB" sz="1400"/>
              <a:t>The example of Cannae was viewed as the ultimate example of ‘</a:t>
            </a:r>
            <a:r>
              <a:rPr lang="en-GB" sz="1400"/>
              <a:t>maneuver</a:t>
            </a:r>
            <a:r>
              <a:rPr lang="en-GB" sz="1400"/>
              <a:t> warfare’, and was something that many generals would seek to emulate throughout time.</a:t>
            </a:r>
            <a:endParaRPr sz="14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Shape 137"/>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Battle of </a:t>
            </a:r>
            <a:r>
              <a:rPr lang="en-GB"/>
              <a:t>Annihilation</a:t>
            </a:r>
            <a:r>
              <a:rPr lang="en-GB"/>
              <a:t> in the Modern World</a:t>
            </a:r>
            <a:endParaRPr/>
          </a:p>
        </p:txBody>
      </p:sp>
      <p:sp>
        <p:nvSpPr>
          <p:cNvPr id="138" name="Shape 138"/>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The Battle of Austerlitz was a perfect example of the battle of annihilation by Napoleon.</a:t>
            </a:r>
            <a:endParaRPr sz="1400"/>
          </a:p>
          <a:p>
            <a:pPr indent="-317500" lvl="0" marL="457200" rtl="0">
              <a:spcBef>
                <a:spcPts val="0"/>
              </a:spcBef>
              <a:spcAft>
                <a:spcPts val="0"/>
              </a:spcAft>
              <a:buSzPts val="1400"/>
              <a:buChar char="●"/>
            </a:pPr>
            <a:r>
              <a:rPr lang="en-GB" sz="1400"/>
              <a:t>The attempted Schlieffen Plan involved the annihilation of the French defence guarding the border in one large flanking attack.</a:t>
            </a:r>
            <a:endParaRPr sz="1400"/>
          </a:p>
          <a:p>
            <a:pPr indent="-317500" lvl="0" marL="457200" rtl="0">
              <a:spcBef>
                <a:spcPts val="0"/>
              </a:spcBef>
              <a:spcAft>
                <a:spcPts val="0"/>
              </a:spcAft>
              <a:buSzPts val="1400"/>
              <a:buChar char="●"/>
            </a:pPr>
            <a:r>
              <a:rPr lang="en-GB" sz="1400"/>
              <a:t>The battle of annihilation became less plausible as it could be countered by a competent commander who would engage in </a:t>
            </a:r>
            <a:r>
              <a:rPr lang="en-GB" sz="1400"/>
              <a:t>maneuver</a:t>
            </a:r>
            <a:r>
              <a:rPr lang="en-GB" sz="1400"/>
              <a:t> warfare, denying the decisive battle that would allow them to be annihilated.</a:t>
            </a:r>
            <a:endParaRPr sz="1400"/>
          </a:p>
          <a:p>
            <a:pPr indent="-304800" lvl="1" marL="914400" rtl="0">
              <a:spcBef>
                <a:spcPts val="0"/>
              </a:spcBef>
              <a:spcAft>
                <a:spcPts val="0"/>
              </a:spcAft>
              <a:buSzPts val="1200"/>
              <a:buChar char="○"/>
            </a:pPr>
            <a:r>
              <a:rPr lang="en-GB" sz="1200"/>
              <a:t>There is some exception to this in naval battles.</a:t>
            </a:r>
            <a:endParaRPr sz="1200"/>
          </a:p>
          <a:p>
            <a:pPr indent="-304800" lvl="2" marL="1371600" rtl="0">
              <a:spcBef>
                <a:spcPts val="0"/>
              </a:spcBef>
              <a:spcAft>
                <a:spcPts val="0"/>
              </a:spcAft>
              <a:buSzPts val="1200"/>
              <a:buChar char="■"/>
            </a:pPr>
            <a:r>
              <a:rPr lang="en-GB" sz="1200"/>
              <a:t>Attack on Pearl Harbour.</a:t>
            </a:r>
            <a:endParaRPr sz="1200"/>
          </a:p>
          <a:p>
            <a:pPr indent="-304800" lvl="1" marL="914400" rtl="0">
              <a:spcBef>
                <a:spcPts val="0"/>
              </a:spcBef>
              <a:spcAft>
                <a:spcPts val="0"/>
              </a:spcAft>
              <a:buSzPts val="1200"/>
              <a:buChar char="○"/>
            </a:pPr>
            <a:r>
              <a:rPr lang="en-GB" sz="1200"/>
              <a:t>“Every ground commanders seeks the battle of annihilation; so far as conditions permit, he tries to duplicate in modern war the classic example of Cannae” [Eisenhower]</a:t>
            </a:r>
            <a:endParaRPr/>
          </a:p>
        </p:txBody>
      </p:sp>
      <p:pic>
        <p:nvPicPr>
          <p:cNvPr id="139" name="Shape 139"/>
          <p:cNvPicPr preferRelativeResize="0"/>
          <p:nvPr/>
        </p:nvPicPr>
        <p:blipFill>
          <a:blip r:embed="rId3">
            <a:alphaModFix/>
          </a:blip>
          <a:stretch>
            <a:fillRect/>
          </a:stretch>
        </p:blipFill>
        <p:spPr>
          <a:xfrm>
            <a:off x="361900" y="1211350"/>
            <a:ext cx="2038350" cy="2247900"/>
          </a:xfrm>
          <a:prstGeom prst="rect">
            <a:avLst/>
          </a:prstGeom>
          <a:noFill/>
          <a:ln>
            <a:noFill/>
          </a:ln>
        </p:spPr>
      </p:pic>
      <p:sp>
        <p:nvSpPr>
          <p:cNvPr id="140" name="Shape 140"/>
          <p:cNvSpPr txBox="1"/>
          <p:nvPr/>
        </p:nvSpPr>
        <p:spPr>
          <a:xfrm>
            <a:off x="106000" y="1104850"/>
            <a:ext cx="255900" cy="1065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6</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Shape 14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Battle of Annihilation in Roman Strategy</a:t>
            </a:r>
            <a:endParaRPr/>
          </a:p>
        </p:txBody>
      </p:sp>
      <p:sp>
        <p:nvSpPr>
          <p:cNvPr id="146" name="Shape 146"/>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Pre-Hannibal, Rome had enjoyed great success in overwhelmingly crushing the enemy in decisive engagements.</a:t>
            </a:r>
            <a:endParaRPr sz="1400"/>
          </a:p>
          <a:p>
            <a:pPr indent="-304800" lvl="1" marL="914400" rtl="0">
              <a:spcBef>
                <a:spcPts val="0"/>
              </a:spcBef>
              <a:spcAft>
                <a:spcPts val="0"/>
              </a:spcAft>
              <a:buSzPts val="1200"/>
              <a:buChar char="○"/>
            </a:pPr>
            <a:r>
              <a:rPr lang="en-GB" sz="1200"/>
              <a:t>The fabian strategy, whilst effective, was put aside because it did not achieve this.</a:t>
            </a:r>
            <a:endParaRPr sz="1200"/>
          </a:p>
          <a:p>
            <a:pPr indent="-304800" lvl="2" marL="1371600" rtl="0">
              <a:spcBef>
                <a:spcPts val="0"/>
              </a:spcBef>
              <a:spcAft>
                <a:spcPts val="0"/>
              </a:spcAft>
              <a:buSzPts val="1200"/>
              <a:buChar char="■"/>
            </a:pPr>
            <a:r>
              <a:rPr lang="en-GB" sz="1200"/>
              <a:t>Would be </a:t>
            </a:r>
            <a:r>
              <a:rPr lang="en-GB" sz="1200"/>
              <a:t>re adopted</a:t>
            </a:r>
            <a:r>
              <a:rPr lang="en-GB" sz="1200"/>
              <a:t> after Cannae due to the need for victory over achieving the overwhelming victory that Rome, up until Cannae, had been used too.</a:t>
            </a:r>
            <a:endParaRPr sz="1200"/>
          </a:p>
          <a:p>
            <a:pPr indent="-317500" lvl="0" marL="457200" rtl="0">
              <a:spcBef>
                <a:spcPts val="0"/>
              </a:spcBef>
              <a:spcAft>
                <a:spcPts val="0"/>
              </a:spcAft>
              <a:buSzPts val="1400"/>
              <a:buChar char="●"/>
            </a:pPr>
            <a:r>
              <a:rPr lang="en-GB" sz="1400"/>
              <a:t>In the future, Rome would instead begin to use it’s overwhelming resource base to win wars, able to win wars through time and </a:t>
            </a:r>
            <a:r>
              <a:rPr lang="en-GB" sz="1400"/>
              <a:t>maneuver</a:t>
            </a:r>
            <a:r>
              <a:rPr lang="en-GB" sz="1400"/>
              <a:t>, rather than overwhelming strength.</a:t>
            </a:r>
            <a:endParaRPr sz="1400"/>
          </a:p>
          <a:p>
            <a:pPr indent="0" lvl="0" marL="0">
              <a:spcBef>
                <a:spcPts val="1600"/>
              </a:spcBef>
              <a:spcAft>
                <a:spcPts val="160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Shape 151"/>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solidFill>
                  <a:srgbClr val="222222"/>
                </a:solidFill>
                <a:highlight>
                  <a:srgbClr val="FFFFFF"/>
                </a:highlight>
              </a:rPr>
              <a:t>Publius Cornelius Scipio Africanus</a:t>
            </a:r>
            <a:endParaRPr/>
          </a:p>
        </p:txBody>
      </p:sp>
      <p:sp>
        <p:nvSpPr>
          <p:cNvPr id="152" name="Shape 152"/>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Scipio was the general who would best put into place what had been learned from Cannae and Rome’s earlier defeats.</a:t>
            </a:r>
            <a:endParaRPr sz="1400"/>
          </a:p>
          <a:p>
            <a:pPr indent="-317500" lvl="0" marL="457200" rtl="0">
              <a:spcBef>
                <a:spcPts val="0"/>
              </a:spcBef>
              <a:spcAft>
                <a:spcPts val="0"/>
              </a:spcAft>
              <a:buSzPts val="1400"/>
              <a:buChar char="●"/>
            </a:pPr>
            <a:r>
              <a:rPr lang="en-GB" sz="1400"/>
              <a:t>Would lobby the senate to attack Carthaginian North Africa.</a:t>
            </a:r>
            <a:endParaRPr sz="1400"/>
          </a:p>
          <a:p>
            <a:pPr indent="-317500" lvl="0" marL="457200" rtl="0">
              <a:spcBef>
                <a:spcPts val="0"/>
              </a:spcBef>
              <a:spcAft>
                <a:spcPts val="0"/>
              </a:spcAft>
              <a:buSzPts val="1400"/>
              <a:buChar char="●"/>
            </a:pPr>
            <a:r>
              <a:rPr lang="en-GB" sz="1400"/>
              <a:t>Scipio would display just how much had been learnt from Hannibal, using many of the same tactics against Hannibal and other generals.</a:t>
            </a:r>
            <a:endParaRPr sz="1400"/>
          </a:p>
          <a:p>
            <a:pPr indent="-304800" lvl="1" marL="914400">
              <a:spcBef>
                <a:spcPts val="0"/>
              </a:spcBef>
              <a:spcAft>
                <a:spcPts val="0"/>
              </a:spcAft>
              <a:buSzPts val="1200"/>
              <a:buChar char="○"/>
            </a:pPr>
            <a:r>
              <a:rPr lang="en-GB" sz="1200"/>
              <a:t>Scipio would come to learn the same traits as Hannibal, taking advantage of his own strengths and the enemies weaknesses.</a:t>
            </a:r>
            <a:endParaRPr sz="1200"/>
          </a:p>
        </p:txBody>
      </p:sp>
      <p:pic>
        <p:nvPicPr>
          <p:cNvPr id="153" name="Shape 153"/>
          <p:cNvPicPr preferRelativeResize="0"/>
          <p:nvPr/>
        </p:nvPicPr>
        <p:blipFill>
          <a:blip r:embed="rId3">
            <a:alphaModFix/>
          </a:blip>
          <a:stretch>
            <a:fillRect/>
          </a:stretch>
        </p:blipFill>
        <p:spPr>
          <a:xfrm>
            <a:off x="294950" y="1211350"/>
            <a:ext cx="2105312" cy="2986259"/>
          </a:xfrm>
          <a:prstGeom prst="rect">
            <a:avLst/>
          </a:prstGeom>
          <a:noFill/>
          <a:ln>
            <a:noFill/>
          </a:ln>
        </p:spPr>
      </p:pic>
      <p:sp>
        <p:nvSpPr>
          <p:cNvPr id="154" name="Shape 154"/>
          <p:cNvSpPr txBox="1"/>
          <p:nvPr/>
        </p:nvSpPr>
        <p:spPr>
          <a:xfrm>
            <a:off x="39050" y="1104850"/>
            <a:ext cx="255900" cy="1065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7</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8" name="Shape 158"/>
        <p:cNvGrpSpPr/>
        <p:nvPr/>
      </p:nvGrpSpPr>
      <p:grpSpPr>
        <a:xfrm>
          <a:off x="0" y="0"/>
          <a:ext cx="0" cy="0"/>
          <a:chOff x="0" y="0"/>
          <a:chExt cx="0" cy="0"/>
        </a:xfrm>
      </p:grpSpPr>
      <p:sp>
        <p:nvSpPr>
          <p:cNvPr id="159" name="Shape 159"/>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Scipio’s Battles</a:t>
            </a:r>
            <a:endParaRPr/>
          </a:p>
        </p:txBody>
      </p:sp>
      <p:sp>
        <p:nvSpPr>
          <p:cNvPr id="160" name="Shape 160"/>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Spring 206 BC -- Carthaginian forces attempt to retake Iberia one final time in a decisive engagement at Ilipa.</a:t>
            </a:r>
            <a:endParaRPr sz="1400"/>
          </a:p>
          <a:p>
            <a:pPr indent="-317500" lvl="0" marL="457200" rtl="0">
              <a:spcBef>
                <a:spcPts val="0"/>
              </a:spcBef>
              <a:spcAft>
                <a:spcPts val="0"/>
              </a:spcAft>
              <a:buSzPts val="1400"/>
              <a:buChar char="●"/>
            </a:pPr>
            <a:r>
              <a:rPr lang="en-GB" sz="1400"/>
              <a:t>Spring 203 BC -- Scipio would deal a decisive blow to the Carthaginian army in the first battle since his arrival in North Africa, with Scipio again beating the Carthaginians at </a:t>
            </a:r>
            <a:r>
              <a:rPr lang="en-GB" sz="1400"/>
              <a:t>Utica</a:t>
            </a:r>
            <a:r>
              <a:rPr lang="en-GB" sz="1400"/>
              <a:t>.</a:t>
            </a:r>
            <a:endParaRPr sz="1400"/>
          </a:p>
          <a:p>
            <a:pPr indent="-317500" lvl="0" marL="457200" rtl="0">
              <a:spcBef>
                <a:spcPts val="0"/>
              </a:spcBef>
              <a:spcAft>
                <a:spcPts val="0"/>
              </a:spcAft>
              <a:buSzPts val="1400"/>
              <a:buChar char="●"/>
            </a:pPr>
            <a:r>
              <a:rPr lang="en-GB" sz="1400"/>
              <a:t>Post-Spring 203 BC -- Shortly after Utica, Scipio would again defeat a force sent by Carthage to hold him back in a battle that would be </a:t>
            </a:r>
            <a:r>
              <a:rPr lang="en-GB" sz="1400"/>
              <a:t>known</a:t>
            </a:r>
            <a:r>
              <a:rPr lang="en-GB" sz="1400"/>
              <a:t> as ‘The Battle of the Great Plains’.</a:t>
            </a:r>
            <a:endParaRPr sz="1400"/>
          </a:p>
          <a:p>
            <a:pPr indent="-304800" lvl="1" marL="914400">
              <a:spcBef>
                <a:spcPts val="0"/>
              </a:spcBef>
              <a:spcAft>
                <a:spcPts val="0"/>
              </a:spcAft>
              <a:buSzPts val="1200"/>
              <a:buChar char="○"/>
            </a:pPr>
            <a:r>
              <a:rPr lang="en-GB" sz="1200"/>
              <a:t>The immediate effect of this battle was Hannibal’s recall from Italy, putting Carthage permanently on the defence and leading to the battle of Zama and ultimately the end of the war.</a:t>
            </a:r>
            <a:endParaRPr sz="1200"/>
          </a:p>
        </p:txBody>
      </p:sp>
      <p:pic>
        <p:nvPicPr>
          <p:cNvPr id="161" name="Shape 161"/>
          <p:cNvPicPr preferRelativeResize="0"/>
          <p:nvPr/>
        </p:nvPicPr>
        <p:blipFill>
          <a:blip r:embed="rId3">
            <a:alphaModFix/>
          </a:blip>
          <a:stretch>
            <a:fillRect/>
          </a:stretch>
        </p:blipFill>
        <p:spPr>
          <a:xfrm>
            <a:off x="294950" y="1211350"/>
            <a:ext cx="2105300" cy="1999775"/>
          </a:xfrm>
          <a:prstGeom prst="rect">
            <a:avLst/>
          </a:prstGeom>
          <a:noFill/>
          <a:ln>
            <a:noFill/>
          </a:ln>
        </p:spPr>
      </p:pic>
      <p:sp>
        <p:nvSpPr>
          <p:cNvPr id="162" name="Shape 162"/>
          <p:cNvSpPr txBox="1"/>
          <p:nvPr/>
        </p:nvSpPr>
        <p:spPr>
          <a:xfrm>
            <a:off x="2400250" y="1104850"/>
            <a:ext cx="391800" cy="1065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8</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Shape 167"/>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Decisive Battle at Zama</a:t>
            </a:r>
            <a:endParaRPr/>
          </a:p>
        </p:txBody>
      </p:sp>
      <p:sp>
        <p:nvSpPr>
          <p:cNvPr id="168" name="Shape 168"/>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Scipio would face off against Hannibal in the final major engagement of the war. </a:t>
            </a:r>
            <a:endParaRPr sz="1400"/>
          </a:p>
          <a:p>
            <a:pPr indent="-317500" lvl="0" marL="457200">
              <a:spcBef>
                <a:spcPts val="0"/>
              </a:spcBef>
              <a:spcAft>
                <a:spcPts val="0"/>
              </a:spcAft>
              <a:buSzPts val="1400"/>
              <a:buChar char="●"/>
            </a:pPr>
            <a:r>
              <a:rPr lang="en-GB" sz="1400"/>
              <a:t>Roman tactics would be vastly changed from their rigidity of Hannibal’s engagements with other generals.</a:t>
            </a:r>
            <a:endParaRPr sz="1400"/>
          </a:p>
        </p:txBody>
      </p:sp>
      <p:pic>
        <p:nvPicPr>
          <p:cNvPr id="169" name="Shape 169"/>
          <p:cNvPicPr preferRelativeResize="0"/>
          <p:nvPr/>
        </p:nvPicPr>
        <p:blipFill>
          <a:blip r:embed="rId3">
            <a:alphaModFix/>
          </a:blip>
          <a:stretch>
            <a:fillRect/>
          </a:stretch>
        </p:blipFill>
        <p:spPr>
          <a:xfrm>
            <a:off x="0" y="2751925"/>
            <a:ext cx="2105313" cy="1846261"/>
          </a:xfrm>
          <a:prstGeom prst="rect">
            <a:avLst/>
          </a:prstGeom>
          <a:noFill/>
          <a:ln>
            <a:noFill/>
          </a:ln>
        </p:spPr>
      </p:pic>
      <p:pic>
        <p:nvPicPr>
          <p:cNvPr id="170" name="Shape 170"/>
          <p:cNvPicPr preferRelativeResize="0"/>
          <p:nvPr/>
        </p:nvPicPr>
        <p:blipFill>
          <a:blip r:embed="rId4">
            <a:alphaModFix/>
          </a:blip>
          <a:stretch>
            <a:fillRect/>
          </a:stretch>
        </p:blipFill>
        <p:spPr>
          <a:xfrm>
            <a:off x="2410100" y="2751925"/>
            <a:ext cx="2105325" cy="1846250"/>
          </a:xfrm>
          <a:prstGeom prst="rect">
            <a:avLst/>
          </a:prstGeom>
          <a:noFill/>
          <a:ln>
            <a:noFill/>
          </a:ln>
        </p:spPr>
      </p:pic>
      <p:cxnSp>
        <p:nvCxnSpPr>
          <p:cNvPr id="171" name="Shape 171"/>
          <p:cNvCxnSpPr>
            <a:stCxn id="169" idx="3"/>
            <a:endCxn id="170" idx="1"/>
          </p:cNvCxnSpPr>
          <p:nvPr/>
        </p:nvCxnSpPr>
        <p:spPr>
          <a:xfrm>
            <a:off x="2105313" y="3675056"/>
            <a:ext cx="304800" cy="0"/>
          </a:xfrm>
          <a:prstGeom prst="straightConnector1">
            <a:avLst/>
          </a:prstGeom>
          <a:noFill/>
          <a:ln cap="flat" cmpd="sng" w="9525">
            <a:solidFill>
              <a:schemeClr val="dk2"/>
            </a:solidFill>
            <a:prstDash val="solid"/>
            <a:round/>
            <a:headEnd len="med" w="med" type="none"/>
            <a:tailEnd len="med" w="med" type="triangle"/>
          </a:ln>
        </p:spPr>
      </p:cxnSp>
      <p:pic>
        <p:nvPicPr>
          <p:cNvPr id="172" name="Shape 172"/>
          <p:cNvPicPr preferRelativeResize="0"/>
          <p:nvPr/>
        </p:nvPicPr>
        <p:blipFill>
          <a:blip r:embed="rId5">
            <a:alphaModFix/>
          </a:blip>
          <a:stretch>
            <a:fillRect/>
          </a:stretch>
        </p:blipFill>
        <p:spPr>
          <a:xfrm>
            <a:off x="4820200" y="2751925"/>
            <a:ext cx="2105325" cy="1846250"/>
          </a:xfrm>
          <a:prstGeom prst="rect">
            <a:avLst/>
          </a:prstGeom>
          <a:noFill/>
          <a:ln>
            <a:noFill/>
          </a:ln>
        </p:spPr>
      </p:pic>
      <p:cxnSp>
        <p:nvCxnSpPr>
          <p:cNvPr id="173" name="Shape 173"/>
          <p:cNvCxnSpPr/>
          <p:nvPr/>
        </p:nvCxnSpPr>
        <p:spPr>
          <a:xfrm>
            <a:off x="4515413" y="3675056"/>
            <a:ext cx="304800" cy="0"/>
          </a:xfrm>
          <a:prstGeom prst="straightConnector1">
            <a:avLst/>
          </a:prstGeom>
          <a:noFill/>
          <a:ln cap="flat" cmpd="sng" w="9525">
            <a:solidFill>
              <a:schemeClr val="dk2"/>
            </a:solidFill>
            <a:prstDash val="solid"/>
            <a:round/>
            <a:headEnd len="med" w="med" type="none"/>
            <a:tailEnd len="med" w="med" type="triangle"/>
          </a:ln>
        </p:spPr>
      </p:cxnSp>
      <p:pic>
        <p:nvPicPr>
          <p:cNvPr id="174" name="Shape 174"/>
          <p:cNvPicPr preferRelativeResize="0"/>
          <p:nvPr/>
        </p:nvPicPr>
        <p:blipFill>
          <a:blip r:embed="rId6">
            <a:alphaModFix/>
          </a:blip>
          <a:stretch>
            <a:fillRect/>
          </a:stretch>
        </p:blipFill>
        <p:spPr>
          <a:xfrm>
            <a:off x="7038675" y="2764762"/>
            <a:ext cx="2105325" cy="1820575"/>
          </a:xfrm>
          <a:prstGeom prst="rect">
            <a:avLst/>
          </a:prstGeom>
          <a:noFill/>
          <a:ln>
            <a:noFill/>
          </a:ln>
        </p:spPr>
      </p:pic>
      <p:sp>
        <p:nvSpPr>
          <p:cNvPr id="175" name="Shape 175"/>
          <p:cNvSpPr txBox="1"/>
          <p:nvPr/>
        </p:nvSpPr>
        <p:spPr>
          <a:xfrm>
            <a:off x="8567750" y="2468625"/>
            <a:ext cx="881100" cy="534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9-12</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9" name="Shape 179"/>
        <p:cNvGrpSpPr/>
        <p:nvPr/>
      </p:nvGrpSpPr>
      <p:grpSpPr>
        <a:xfrm>
          <a:off x="0" y="0"/>
          <a:ext cx="0" cy="0"/>
          <a:chOff x="0" y="0"/>
          <a:chExt cx="0" cy="0"/>
        </a:xfrm>
      </p:grpSpPr>
      <p:sp>
        <p:nvSpPr>
          <p:cNvPr id="180" name="Shape 180"/>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p>
            <a:pPr indent="0" lvl="0" marL="0">
              <a:spcBef>
                <a:spcPts val="0"/>
              </a:spcBef>
              <a:spcAft>
                <a:spcPts val="0"/>
              </a:spcAft>
              <a:buClr>
                <a:schemeClr val="dk2"/>
              </a:buClr>
              <a:buSzPts val="1100"/>
              <a:buFont typeface="Arial"/>
              <a:buNone/>
            </a:pPr>
            <a:r>
              <a:rPr lang="en-GB" sz="3000">
                <a:solidFill>
                  <a:srgbClr val="FFFFFF"/>
                </a:solidFill>
              </a:rPr>
              <a:t>Conclusion </a:t>
            </a:r>
            <a:endParaRPr sz="3000">
              <a:solidFill>
                <a:srgbClr val="FFFFFF"/>
              </a:solidFill>
            </a:endParaRPr>
          </a:p>
          <a:p>
            <a:pPr indent="0" lvl="0" marL="0">
              <a:spcBef>
                <a:spcPts val="0"/>
              </a:spcBef>
              <a:spcAft>
                <a:spcPts val="0"/>
              </a:spcAft>
              <a:buNone/>
            </a:pPr>
            <a:r>
              <a:t/>
            </a:r>
            <a:endParaRPr/>
          </a:p>
        </p:txBody>
      </p:sp>
      <p:sp>
        <p:nvSpPr>
          <p:cNvPr id="181" name="Shape 181"/>
          <p:cNvSpPr txBox="1"/>
          <p:nvPr/>
        </p:nvSpPr>
        <p:spPr>
          <a:xfrm>
            <a:off x="2270750" y="1432550"/>
            <a:ext cx="6499800" cy="2461200"/>
          </a:xfrm>
          <a:prstGeom prst="rect">
            <a:avLst/>
          </a:prstGeom>
          <a:noFill/>
          <a:ln>
            <a:noFill/>
          </a:ln>
        </p:spPr>
        <p:txBody>
          <a:bodyPr anchorCtr="0" anchor="t" bIns="91425" lIns="91425" spcFirstLastPara="1" rIns="91425" wrap="square" tIns="91425">
            <a:noAutofit/>
          </a:bodyPr>
          <a:lstStyle/>
          <a:p>
            <a:pPr indent="-317500" lvl="0" marL="457200" rtl="0">
              <a:lnSpc>
                <a:spcPct val="115000"/>
              </a:lnSpc>
              <a:spcBef>
                <a:spcPts val="0"/>
              </a:spcBef>
              <a:spcAft>
                <a:spcPts val="0"/>
              </a:spcAft>
              <a:buClr>
                <a:srgbClr val="FFFFFF"/>
              </a:buClr>
              <a:buSzPts val="1400"/>
              <a:buFont typeface="Lato"/>
              <a:buChar char="●"/>
            </a:pPr>
            <a:r>
              <a:rPr lang="en-GB">
                <a:solidFill>
                  <a:srgbClr val="FFFFFF"/>
                </a:solidFill>
                <a:latin typeface="Lato"/>
                <a:ea typeface="Lato"/>
                <a:cs typeface="Lato"/>
                <a:sym typeface="Lato"/>
              </a:rPr>
              <a:t>The battle at Cannae was a decisive point in the development of Roman military strategy.</a:t>
            </a:r>
            <a:endParaRPr>
              <a:solidFill>
                <a:srgbClr val="FFFFFF"/>
              </a:solidFill>
              <a:latin typeface="Lato"/>
              <a:ea typeface="Lato"/>
              <a:cs typeface="Lato"/>
              <a:sym typeface="Lato"/>
            </a:endParaRPr>
          </a:p>
          <a:p>
            <a:pPr indent="-317500" lvl="0" marL="457200" rtl="0">
              <a:lnSpc>
                <a:spcPct val="115000"/>
              </a:lnSpc>
              <a:spcBef>
                <a:spcPts val="0"/>
              </a:spcBef>
              <a:spcAft>
                <a:spcPts val="0"/>
              </a:spcAft>
              <a:buClr>
                <a:srgbClr val="FFFFFF"/>
              </a:buClr>
              <a:buSzPts val="1400"/>
              <a:buFont typeface="Lato"/>
              <a:buChar char="●"/>
            </a:pPr>
            <a:r>
              <a:rPr lang="en-GB">
                <a:solidFill>
                  <a:srgbClr val="FFFFFF"/>
                </a:solidFill>
                <a:latin typeface="Lato"/>
                <a:ea typeface="Lato"/>
                <a:cs typeface="Lato"/>
                <a:sym typeface="Lato"/>
              </a:rPr>
              <a:t>It led to the abandonment of rigidity that was a hold-over from the phalanx battles of antiquity, and instead an increasing focus on maneuver warfare.</a:t>
            </a:r>
            <a:endParaRPr>
              <a:solidFill>
                <a:srgbClr val="FFFFFF"/>
              </a:solidFill>
              <a:latin typeface="Lato"/>
              <a:ea typeface="Lato"/>
              <a:cs typeface="Lato"/>
              <a:sym typeface="Lato"/>
            </a:endParaRPr>
          </a:p>
          <a:p>
            <a:pPr indent="-317500" lvl="0" marL="457200" rtl="0">
              <a:lnSpc>
                <a:spcPct val="115000"/>
              </a:lnSpc>
              <a:spcBef>
                <a:spcPts val="0"/>
              </a:spcBef>
              <a:spcAft>
                <a:spcPts val="0"/>
              </a:spcAft>
              <a:buClr>
                <a:srgbClr val="FFFFFF"/>
              </a:buClr>
              <a:buSzPts val="1400"/>
              <a:buFont typeface="Lato"/>
              <a:buChar char="●"/>
            </a:pPr>
            <a:r>
              <a:rPr lang="en-GB">
                <a:solidFill>
                  <a:srgbClr val="FFFFFF"/>
                </a:solidFill>
                <a:latin typeface="Lato"/>
                <a:ea typeface="Lato"/>
                <a:cs typeface="Lato"/>
                <a:sym typeface="Lato"/>
              </a:rPr>
              <a:t>Rome was forced to admit the necessity that often it was better to win, than crush the enemy utterly in a decisive and ‘honourable’ battle.</a:t>
            </a:r>
            <a:endParaRPr>
              <a:solidFill>
                <a:srgbClr val="FFFFFF"/>
              </a:solidFill>
              <a:latin typeface="Lato"/>
              <a:ea typeface="Lato"/>
              <a:cs typeface="Lato"/>
              <a:sym typeface="Lato"/>
            </a:endParaRPr>
          </a:p>
          <a:p>
            <a:pPr indent="-317500" lvl="0" marL="457200" rtl="0">
              <a:lnSpc>
                <a:spcPct val="115000"/>
              </a:lnSpc>
              <a:spcBef>
                <a:spcPts val="0"/>
              </a:spcBef>
              <a:spcAft>
                <a:spcPts val="0"/>
              </a:spcAft>
              <a:buClr>
                <a:srgbClr val="FFFFFF"/>
              </a:buClr>
              <a:buSzPts val="1400"/>
              <a:buFont typeface="Lato"/>
              <a:buChar char="●"/>
            </a:pPr>
            <a:r>
              <a:rPr lang="en-GB">
                <a:solidFill>
                  <a:srgbClr val="FFFFFF"/>
                </a:solidFill>
                <a:latin typeface="Lato"/>
                <a:ea typeface="Lato"/>
                <a:cs typeface="Lato"/>
                <a:sym typeface="Lato"/>
              </a:rPr>
              <a:t>Cannae still continues to serve as a by-word for military success to this day, and whilst the ‘Battle of Annihilation’ is no longer a feasible military tactic, it remained important until the 20th century.</a:t>
            </a:r>
            <a:endParaRPr>
              <a:solidFill>
                <a:srgbClr val="FFFFFF"/>
              </a:solidFill>
              <a:latin typeface="Lato"/>
              <a:ea typeface="Lato"/>
              <a:cs typeface="Lato"/>
              <a:sym typeface="Lato"/>
            </a:endParaRPr>
          </a:p>
          <a:p>
            <a:pPr indent="-317500" lvl="0" marL="457200" rtl="0">
              <a:lnSpc>
                <a:spcPct val="115000"/>
              </a:lnSpc>
              <a:spcBef>
                <a:spcPts val="0"/>
              </a:spcBef>
              <a:spcAft>
                <a:spcPts val="0"/>
              </a:spcAft>
              <a:buClr>
                <a:srgbClr val="FFFFFF"/>
              </a:buClr>
              <a:buSzPts val="1400"/>
              <a:buFont typeface="Lato"/>
              <a:buChar char="●"/>
            </a:pPr>
            <a:r>
              <a:rPr lang="en-GB">
                <a:solidFill>
                  <a:srgbClr val="FFFFFF"/>
                </a:solidFill>
                <a:latin typeface="Lato"/>
                <a:ea typeface="Lato"/>
                <a:cs typeface="Lato"/>
                <a:sym typeface="Lato"/>
              </a:rPr>
              <a:t>"It was a supreme example of generalship, never bettered in history... and it set the lines of military tactics for 2,000 years" [Durant. 51]</a:t>
            </a:r>
            <a:endParaRPr>
              <a:solidFill>
                <a:srgbClr val="FFFFFF"/>
              </a:solidFill>
              <a:latin typeface="Lato"/>
              <a:ea typeface="Lato"/>
              <a:cs typeface="Lato"/>
              <a:sym typeface="Lato"/>
            </a:endParaRPr>
          </a:p>
          <a:p>
            <a:pPr indent="0" lvl="0" marL="0" rtl="0">
              <a:spcBef>
                <a:spcPts val="1600"/>
              </a:spcBef>
              <a:spcAft>
                <a:spcPts val="0"/>
              </a:spcAft>
              <a:buClr>
                <a:schemeClr val="dk2"/>
              </a:buClr>
              <a:buSzPts val="1100"/>
              <a:buFont typeface="Arial"/>
              <a:buNone/>
            </a:pPr>
            <a:r>
              <a:t/>
            </a:r>
            <a:endParaRPr b="1" sz="3000">
              <a:solidFill>
                <a:schemeClr val="dk2"/>
              </a:solidFill>
              <a:latin typeface="Raleway"/>
              <a:ea typeface="Raleway"/>
              <a:cs typeface="Raleway"/>
              <a:sym typeface="Raleway"/>
            </a:endParaRPr>
          </a:p>
          <a:p>
            <a:pPr indent="0" lvl="0" marL="0">
              <a:spcBef>
                <a:spcPts val="0"/>
              </a:spcBef>
              <a:spcAft>
                <a:spcPts val="0"/>
              </a:spcAft>
              <a:buNone/>
            </a:pPr>
            <a:r>
              <a:t/>
            </a:r>
            <a:endParaRPr/>
          </a:p>
        </p:txBody>
      </p:sp>
      <p:sp>
        <p:nvSpPr>
          <p:cNvPr id="182" name="Shape 182"/>
          <p:cNvSpPr txBox="1"/>
          <p:nvPr/>
        </p:nvSpPr>
        <p:spPr>
          <a:xfrm>
            <a:off x="502925" y="1181100"/>
            <a:ext cx="899100" cy="8688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Clr>
                <a:srgbClr val="000000"/>
              </a:buClr>
              <a:buSzPts val="1100"/>
              <a:buFont typeface="Arial"/>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6" name="Shape 186"/>
        <p:cNvGrpSpPr/>
        <p:nvPr/>
      </p:nvGrpSpPr>
      <p:grpSpPr>
        <a:xfrm>
          <a:off x="0" y="0"/>
          <a:ext cx="0" cy="0"/>
          <a:chOff x="0" y="0"/>
          <a:chExt cx="0" cy="0"/>
        </a:xfrm>
      </p:grpSpPr>
      <p:sp>
        <p:nvSpPr>
          <p:cNvPr id="187" name="Shape 187"/>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b="0" lang="en-GB" sz="1400">
                <a:latin typeface="Lato"/>
                <a:ea typeface="Lato"/>
                <a:cs typeface="Lato"/>
                <a:sym typeface="Lato"/>
              </a:rPr>
              <a:t>References</a:t>
            </a:r>
            <a:endParaRPr sz="1400"/>
          </a:p>
        </p:txBody>
      </p:sp>
      <p:sp>
        <p:nvSpPr>
          <p:cNvPr id="188" name="Shape 188"/>
          <p:cNvSpPr txBox="1"/>
          <p:nvPr>
            <p:ph idx="1" type="body"/>
          </p:nvPr>
        </p:nvSpPr>
        <p:spPr>
          <a:xfrm>
            <a:off x="2400262" y="905851"/>
            <a:ext cx="6321600" cy="30024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GB" sz="600"/>
              <a:t> </a:t>
            </a:r>
            <a:r>
              <a:rPr b="1" lang="en-GB" sz="1000" u="sng"/>
              <a:t>Modern</a:t>
            </a:r>
            <a:br>
              <a:rPr lang="en-GB" sz="600"/>
            </a:br>
            <a:r>
              <a:rPr lang="en-GB" sz="600"/>
              <a:t>Bagnall, . (1990). </a:t>
            </a:r>
            <a:r>
              <a:rPr i="1" lang="en-GB" sz="600"/>
              <a:t>The Punic Wars.</a:t>
            </a:r>
            <a:br>
              <a:rPr lang="en-GB" sz="600"/>
            </a:br>
            <a:r>
              <a:rPr lang="en-GB" sz="600"/>
              <a:t>Bourne, F., Broughton, T. and Patterson, M. (1952). The Magistrates of the Roman Republic. Volume I, 509 B.C.-100 B.C. </a:t>
            </a:r>
            <a:r>
              <a:rPr i="1" lang="en-GB" sz="600"/>
              <a:t>The Classical Weekly</a:t>
            </a:r>
            <a:r>
              <a:rPr lang="en-GB" sz="600"/>
              <a:t>, 46(4), p.59.</a:t>
            </a:r>
            <a:br>
              <a:rPr lang="en-GB" sz="600"/>
            </a:br>
            <a:r>
              <a:rPr lang="en-GB" sz="600"/>
              <a:t>Cottrell, L. (1975). </a:t>
            </a:r>
            <a:r>
              <a:rPr i="1" lang="en-GB" sz="600"/>
              <a:t>Enemy of Rome</a:t>
            </a:r>
            <a:r>
              <a:rPr lang="en-GB" sz="600"/>
              <a:t>. London: Pan Books.</a:t>
            </a:r>
            <a:br>
              <a:rPr lang="en-GB" sz="600"/>
            </a:br>
            <a:r>
              <a:rPr lang="en-GB" sz="600"/>
              <a:t>Dodge, T. (2005). </a:t>
            </a:r>
            <a:r>
              <a:rPr i="1" lang="en-GB" sz="600"/>
              <a:t>Hannibal</a:t>
            </a:r>
            <a:r>
              <a:rPr lang="en-GB" sz="600"/>
              <a:t>. Cambridge, MA: Da Capo Press.</a:t>
            </a:r>
            <a:br>
              <a:rPr lang="en-GB" sz="600"/>
            </a:br>
            <a:r>
              <a:rPr lang="en-GB" sz="600"/>
              <a:t>Durant, W. (1972). </a:t>
            </a:r>
            <a:r>
              <a:rPr i="1" lang="en-GB" sz="600"/>
              <a:t>The story of civilization</a:t>
            </a:r>
            <a:r>
              <a:rPr lang="en-GB" sz="600"/>
              <a:t>. New York: Simon and Schuster.</a:t>
            </a:r>
            <a:br>
              <a:rPr lang="en-GB" sz="600"/>
            </a:br>
            <a:r>
              <a:rPr lang="en-GB" sz="600"/>
              <a:t>Eisenhower, D. (2013). </a:t>
            </a:r>
            <a:r>
              <a:rPr i="1" lang="en-GB" sz="600"/>
              <a:t>Crusade in Europe</a:t>
            </a:r>
            <a:r>
              <a:rPr lang="en-GB" sz="600"/>
              <a:t>. Garden City, New York: Doubleday &amp; Company.</a:t>
            </a:r>
            <a:br>
              <a:rPr lang="en-GB" sz="600"/>
            </a:br>
            <a:r>
              <a:rPr lang="en-GB" sz="600"/>
              <a:t>Lamb,H. (1958). </a:t>
            </a:r>
            <a:r>
              <a:rPr i="1" lang="en-GB" sz="600"/>
              <a:t>Hannibal: one man against Rome.</a:t>
            </a:r>
            <a:r>
              <a:rPr lang="en-GB" sz="600"/>
              <a:t> Garden City, NY: Doubleday</a:t>
            </a:r>
            <a:br>
              <a:rPr lang="en-GB" sz="600"/>
            </a:br>
            <a:r>
              <a:rPr lang="en-GB" sz="600"/>
              <a:t>Palmer, R. (1997). </a:t>
            </a:r>
            <a:r>
              <a:rPr i="1" lang="en-GB" sz="600"/>
              <a:t>Rome and Carthage at Peace</a:t>
            </a:r>
            <a:r>
              <a:rPr lang="en-GB" sz="600"/>
              <a:t>.</a:t>
            </a:r>
            <a:br>
              <a:rPr lang="en-GB" sz="600"/>
            </a:br>
            <a:r>
              <a:rPr b="1" lang="en-GB" sz="1000" u="sng"/>
              <a:t>Ancient</a:t>
            </a:r>
            <a:br>
              <a:rPr b="1" lang="en-GB" sz="1000" u="sng"/>
            </a:br>
            <a:r>
              <a:rPr lang="en-GB" sz="600"/>
              <a:t>Appian and Carter, J. (2005). </a:t>
            </a:r>
            <a:r>
              <a:rPr i="1" lang="en-GB" sz="600"/>
              <a:t>The Civil Wars</a:t>
            </a:r>
            <a:r>
              <a:rPr lang="en-GB" sz="600"/>
              <a:t>. Penguin.</a:t>
            </a:r>
            <a:br>
              <a:rPr lang="en-GB" sz="600"/>
            </a:br>
            <a:r>
              <a:rPr lang="en-GB" sz="600"/>
              <a:t>Livy., De Sélincourt, A. and Oakley, S. (2006). </a:t>
            </a:r>
            <a:r>
              <a:rPr i="1" lang="en-GB" sz="600"/>
              <a:t>The early history of Rome</a:t>
            </a:r>
            <a:r>
              <a:rPr lang="en-GB" sz="600"/>
              <a:t>. London: Folio Society.</a:t>
            </a:r>
            <a:br>
              <a:rPr lang="en-GB" sz="600"/>
            </a:br>
            <a:r>
              <a:rPr lang="en-GB" sz="600"/>
              <a:t>Plutarch. and Scott-Kilvert, I. (1975). </a:t>
            </a:r>
            <a:r>
              <a:rPr i="1" lang="en-GB" sz="600"/>
              <a:t>Makers of Rome</a:t>
            </a:r>
            <a:r>
              <a:rPr lang="en-GB" sz="600"/>
              <a:t>. Harmondsworth, Middlesex, England: Penguin Books.</a:t>
            </a:r>
            <a:br>
              <a:rPr lang="en-GB" sz="600"/>
            </a:br>
            <a:r>
              <a:rPr lang="en-GB" sz="600"/>
              <a:t>Polybius, Walbank, F., Paton, W. and Paton, W. (2014). </a:t>
            </a:r>
            <a:r>
              <a:rPr i="1" lang="en-GB" sz="600"/>
              <a:t>The histories</a:t>
            </a:r>
            <a:r>
              <a:rPr lang="en-GB" sz="600"/>
              <a:t>. Cambridge, Massachusetts: Harvard University Press.</a:t>
            </a:r>
            <a:br>
              <a:rPr lang="en-GB" sz="600"/>
            </a:br>
            <a:r>
              <a:rPr b="1" lang="en-GB" sz="1000" u="sng">
                <a:solidFill>
                  <a:srgbClr val="222222"/>
                </a:solidFill>
                <a:highlight>
                  <a:srgbClr val="FFFFFF"/>
                </a:highlight>
                <a:latin typeface="Arial"/>
                <a:ea typeface="Arial"/>
                <a:cs typeface="Arial"/>
                <a:sym typeface="Arial"/>
              </a:rPr>
              <a:t>Images</a:t>
            </a:r>
            <a:br>
              <a:rPr b="1" lang="en-GB" sz="1000" u="sng">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1 -- https://upload.wikimedia.org/wikipedia/commons/6/6c/Second_Punic_War_Battles.gif</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2 -- https://upload.wikimedia.org/wikipedia/commons/thumb/e/ef/Mommsen_p265.jpg/1200px-Mommsen_p265.jpg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3 -- https://upload.wikimedia.org/wikipedia/commons/thumb/f/fb/Battle_of_Cannae%2C_215_BC_-_Initial_Roman_attack.png/220px-Battle_of_Cannae%2C_215_BC_-_Initial_Roman_attack.png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4 --https://upload.wikimedia.org/wikipedia/commons/thumb/f/f2/Battle_cannae_destruction.png/220px-Battle_cannae_destruction.png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5 -- https://upload.wikimedia.org/wikipedia/commons/thumb/5/5a/Escipi%C3%B3n_africano.JPG/1200px-Escipi%C3%B3n_africano.JPG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6 -- http://alphahistory.com/worldwar1/wp-content/uploads/2012/06/schlieffenplan.jpg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7 -- http://www.romeacrosseurope.com/wp-content/uploads/2015/02/2b.png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8 -- https://upload.wikimedia.org/wikipedia/commons/thumb/6/66/Ilipa2.svg/300px-Ilipa2.svg.png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9 -- https://upload.wikimedia.org/wikipedia/commons/thumb/6/66/Mohammad_adil_rais-battle_of_zama-1.PNG/500px-Mohammad_adil_rais-battle_of_zama-1.PNG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10 -- https://upload.wikimedia.org/wikipedia/commons/thumb/e/e1/Mohammad_adil_rais-battle_of_zama-3.PNG/398px-Mohammad_adil_rais-battle_of_zama-3.PNG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11 -- https://upload.wikimedia.org/wikipedia/commons/thumb/1/12/Mohammad_adil_rais-battle_of_zama-4.PNG/398px-Mohammad_adil_rais-battle_of_zama-4.PNG</a:t>
            </a:r>
            <a:br>
              <a:rPr lang="en-GB" sz="600">
                <a:solidFill>
                  <a:srgbClr val="222222"/>
                </a:solidFill>
                <a:highlight>
                  <a:srgbClr val="FFFFFF"/>
                </a:highlight>
                <a:latin typeface="Arial"/>
                <a:ea typeface="Arial"/>
                <a:cs typeface="Arial"/>
                <a:sym typeface="Arial"/>
              </a:rPr>
            </a:br>
            <a:r>
              <a:rPr lang="en-GB" sz="600">
                <a:solidFill>
                  <a:srgbClr val="222222"/>
                </a:solidFill>
                <a:highlight>
                  <a:srgbClr val="FFFFFF"/>
                </a:highlight>
                <a:latin typeface="Arial"/>
                <a:ea typeface="Arial"/>
                <a:cs typeface="Arial"/>
                <a:sym typeface="Arial"/>
              </a:rPr>
              <a:t>Image 12 -- https://upload.wikimedia.org/wikipedia/commons/thumb/9/94/Mohammad_adil_rais-battle_of_zama-5.PNG/398px-Mohammad_adil_rais-battle_of_zama-5.PNG</a:t>
            </a:r>
            <a:br>
              <a:rPr lang="en-GB" sz="600">
                <a:solidFill>
                  <a:srgbClr val="222222"/>
                </a:solidFill>
                <a:highlight>
                  <a:srgbClr val="FFFFFF"/>
                </a:highlight>
                <a:latin typeface="Arial"/>
                <a:ea typeface="Arial"/>
                <a:cs typeface="Arial"/>
                <a:sym typeface="Arial"/>
              </a:rPr>
            </a:br>
            <a:br>
              <a:rPr lang="en-GB" sz="600">
                <a:solidFill>
                  <a:srgbClr val="222222"/>
                </a:solidFill>
                <a:highlight>
                  <a:srgbClr val="FFFFFF"/>
                </a:highlight>
                <a:latin typeface="Arial"/>
                <a:ea typeface="Arial"/>
                <a:cs typeface="Arial"/>
                <a:sym typeface="Arial"/>
              </a:rPr>
            </a:br>
            <a:endParaRPr sz="600">
              <a:solidFill>
                <a:srgbClr val="222222"/>
              </a:solidFill>
              <a:highlight>
                <a:srgbClr val="FFFFFF"/>
              </a:highlight>
              <a:latin typeface="Arial"/>
              <a:ea typeface="Arial"/>
              <a:cs typeface="Arial"/>
              <a:sym typeface="Arial"/>
            </a:endParaRPr>
          </a:p>
          <a:p>
            <a:pPr indent="0" lvl="0" marL="0">
              <a:spcBef>
                <a:spcPts val="900"/>
              </a:spcBef>
              <a:spcAft>
                <a:spcPts val="1600"/>
              </a:spcAft>
              <a:buNone/>
            </a:pPr>
            <a:r>
              <a:t/>
            </a:r>
            <a:endParaRPr b="1" sz="1000" u="sng">
              <a:solidFill>
                <a:srgbClr val="222222"/>
              </a:solidFill>
              <a:highlight>
                <a:srgbClr val="FFFFFF"/>
              </a:highlight>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