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sldIdLst>
    <p:sldId id="256" r:id="rId2"/>
    <p:sldId id="257" r:id="rId3"/>
    <p:sldId id="258" r:id="rId4"/>
    <p:sldId id="260" r:id="rId5"/>
    <p:sldId id="261" r:id="rId6"/>
    <p:sldId id="262" r:id="rId7"/>
    <p:sldId id="263" r:id="rId8"/>
    <p:sldId id="265"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a Ahmed" userId="0dc7ce22ee0ed70e" providerId="LiveId" clId="{9C7A617E-7B7C-4FD4-B110-AE1BE4D27D0F}"/>
    <pc:docChg chg="modSld">
      <pc:chgData name="Vera Ahmed" userId="0dc7ce22ee0ed70e" providerId="LiveId" clId="{9C7A617E-7B7C-4FD4-B110-AE1BE4D27D0F}" dt="2025-06-13T20:18:28.800" v="33" actId="255"/>
      <pc:docMkLst>
        <pc:docMk/>
      </pc:docMkLst>
      <pc:sldChg chg="modSp mod">
        <pc:chgData name="Vera Ahmed" userId="0dc7ce22ee0ed70e" providerId="LiveId" clId="{9C7A617E-7B7C-4FD4-B110-AE1BE4D27D0F}" dt="2025-06-13T20:18:28.800" v="33" actId="255"/>
        <pc:sldMkLst>
          <pc:docMk/>
          <pc:sldMk cId="658433816" sldId="256"/>
        </pc:sldMkLst>
        <pc:spChg chg="mod">
          <ac:chgData name="Vera Ahmed" userId="0dc7ce22ee0ed70e" providerId="LiveId" clId="{9C7A617E-7B7C-4FD4-B110-AE1BE4D27D0F}" dt="2025-06-13T20:18:28.800" v="33" actId="255"/>
          <ac:spMkLst>
            <pc:docMk/>
            <pc:sldMk cId="658433816" sldId="256"/>
            <ac:spMk id="2" creationId="{4A642A6D-05CD-2E54-0527-10CB38E8CA9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BAA0F-8E95-4A27-9AD0-557B86FF6FD3}" type="doc">
      <dgm:prSet loTypeId="urn:microsoft.com/office/officeart/2005/8/layout/cycle4" loCatId="matrix" qsTypeId="urn:microsoft.com/office/officeart/2005/8/quickstyle/simple1" qsCatId="simple" csTypeId="urn:microsoft.com/office/officeart/2005/8/colors/accent1_2" csCatId="accent1" phldr="1"/>
      <dgm:spPr/>
      <dgm:t>
        <a:bodyPr/>
        <a:lstStyle/>
        <a:p>
          <a:endParaRPr lang="en-GB"/>
        </a:p>
      </dgm:t>
    </dgm:pt>
    <dgm:pt modelId="{84283C86-3CEF-43C4-AA7D-40FE0190C8A0}">
      <dgm:prSet phldrT="[Text]" custT="1"/>
      <dgm:spPr/>
      <dgm:t>
        <a:bodyPr/>
        <a:lstStyle/>
        <a:p>
          <a:r>
            <a:rPr lang="en-US" sz="1100" dirty="0"/>
            <a:t>Assignments with deadline</a:t>
          </a:r>
        </a:p>
        <a:p>
          <a:r>
            <a:rPr lang="en-US" sz="1100" dirty="0"/>
            <a:t>Crisis</a:t>
          </a:r>
        </a:p>
        <a:p>
          <a:r>
            <a:rPr lang="en-US" sz="1100" dirty="0"/>
            <a:t>Problems what cannot be delayed</a:t>
          </a:r>
        </a:p>
        <a:p>
          <a:endParaRPr lang="en-GB" sz="1600" dirty="0"/>
        </a:p>
      </dgm:t>
    </dgm:pt>
    <dgm:pt modelId="{9383CD44-A7D5-4766-8DFD-03B37EB44580}" type="parTrans" cxnId="{4A83F470-1962-4BE4-8B01-B0FCCA184F9A}">
      <dgm:prSet/>
      <dgm:spPr/>
      <dgm:t>
        <a:bodyPr/>
        <a:lstStyle/>
        <a:p>
          <a:endParaRPr lang="en-GB"/>
        </a:p>
      </dgm:t>
    </dgm:pt>
    <dgm:pt modelId="{E18FEE55-8A0F-45B5-A842-494BEAB702ED}" type="sibTrans" cxnId="{4A83F470-1962-4BE4-8B01-B0FCCA184F9A}">
      <dgm:prSet/>
      <dgm:spPr/>
      <dgm:t>
        <a:bodyPr/>
        <a:lstStyle/>
        <a:p>
          <a:endParaRPr lang="en-GB"/>
        </a:p>
      </dgm:t>
    </dgm:pt>
    <dgm:pt modelId="{EC52E607-7753-48D7-8B84-0295D80A7FDB}">
      <dgm:prSet phldrT="[Text]"/>
      <dgm:spPr/>
      <dgm:t>
        <a:bodyPr/>
        <a:lstStyle/>
        <a:p>
          <a:r>
            <a:rPr lang="en-US" dirty="0"/>
            <a:t>Urgent and Important</a:t>
          </a:r>
          <a:endParaRPr lang="en-GB" dirty="0"/>
        </a:p>
      </dgm:t>
    </dgm:pt>
    <dgm:pt modelId="{1E3A38EF-D9F2-47B5-BBA3-D3378B000281}" type="parTrans" cxnId="{0B1CAB3A-A241-4401-9DB9-AF4894C530B7}">
      <dgm:prSet/>
      <dgm:spPr/>
      <dgm:t>
        <a:bodyPr/>
        <a:lstStyle/>
        <a:p>
          <a:endParaRPr lang="en-GB"/>
        </a:p>
      </dgm:t>
    </dgm:pt>
    <dgm:pt modelId="{2035068B-A41B-45F0-BFCF-37989265E0BD}" type="sibTrans" cxnId="{0B1CAB3A-A241-4401-9DB9-AF4894C530B7}">
      <dgm:prSet/>
      <dgm:spPr/>
      <dgm:t>
        <a:bodyPr/>
        <a:lstStyle/>
        <a:p>
          <a:endParaRPr lang="en-GB"/>
        </a:p>
      </dgm:t>
    </dgm:pt>
    <dgm:pt modelId="{8E7B6997-567E-4BD7-ACD2-33E81680C28E}">
      <dgm:prSet phldrT="[Text]"/>
      <dgm:spPr/>
      <dgm:t>
        <a:bodyPr/>
        <a:lstStyle/>
        <a:p>
          <a:r>
            <a:rPr lang="en-US" dirty="0"/>
            <a:t>Relationship plans </a:t>
          </a:r>
        </a:p>
        <a:p>
          <a:r>
            <a:rPr lang="en-US" dirty="0"/>
            <a:t>Holidays</a:t>
          </a:r>
        </a:p>
        <a:p>
          <a:r>
            <a:rPr lang="en-US" dirty="0"/>
            <a:t>Meetings with family or friends</a:t>
          </a:r>
        </a:p>
        <a:p>
          <a:endParaRPr lang="en-US" dirty="0"/>
        </a:p>
        <a:p>
          <a:endParaRPr lang="en-GB" dirty="0"/>
        </a:p>
      </dgm:t>
    </dgm:pt>
    <dgm:pt modelId="{460F7C0B-3E19-44EE-A76E-1C9A3ADA41AC}" type="parTrans" cxnId="{FAFC8F92-8178-4A9B-9141-E7E6F99CEB30}">
      <dgm:prSet/>
      <dgm:spPr/>
      <dgm:t>
        <a:bodyPr/>
        <a:lstStyle/>
        <a:p>
          <a:endParaRPr lang="en-GB"/>
        </a:p>
      </dgm:t>
    </dgm:pt>
    <dgm:pt modelId="{BBAFC2B4-A49E-4AA5-91AE-45D399F4FEEC}" type="sibTrans" cxnId="{FAFC8F92-8178-4A9B-9141-E7E6F99CEB30}">
      <dgm:prSet/>
      <dgm:spPr/>
      <dgm:t>
        <a:bodyPr/>
        <a:lstStyle/>
        <a:p>
          <a:endParaRPr lang="en-GB"/>
        </a:p>
      </dgm:t>
    </dgm:pt>
    <dgm:pt modelId="{41D92C2C-03AF-420E-A91D-C097597EDA48}">
      <dgm:prSet phldrT="[Text]"/>
      <dgm:spPr/>
      <dgm:t>
        <a:bodyPr/>
        <a:lstStyle/>
        <a:p>
          <a:r>
            <a:rPr lang="en-US" dirty="0"/>
            <a:t>Important but not Urgent</a:t>
          </a:r>
          <a:endParaRPr lang="en-GB" dirty="0"/>
        </a:p>
      </dgm:t>
    </dgm:pt>
    <dgm:pt modelId="{221BA0B2-B560-4D8B-96EC-78D6D9658231}" type="parTrans" cxnId="{6115A2D4-852D-4B61-9424-D68187E9EE92}">
      <dgm:prSet/>
      <dgm:spPr/>
      <dgm:t>
        <a:bodyPr/>
        <a:lstStyle/>
        <a:p>
          <a:endParaRPr lang="en-GB"/>
        </a:p>
      </dgm:t>
    </dgm:pt>
    <dgm:pt modelId="{581465E2-1966-4420-8C95-0C1511F7802C}" type="sibTrans" cxnId="{6115A2D4-852D-4B61-9424-D68187E9EE92}">
      <dgm:prSet/>
      <dgm:spPr/>
      <dgm:t>
        <a:bodyPr/>
        <a:lstStyle/>
        <a:p>
          <a:endParaRPr lang="en-GB"/>
        </a:p>
      </dgm:t>
    </dgm:pt>
    <dgm:pt modelId="{7ECBC3ED-4289-4B5C-AC2A-7A46173D1236}">
      <dgm:prSet phldrT="[Text]"/>
      <dgm:spPr/>
      <dgm:t>
        <a:bodyPr/>
        <a:lstStyle/>
        <a:p>
          <a:r>
            <a:rPr lang="en-US" dirty="0"/>
            <a:t>Gaming </a:t>
          </a:r>
        </a:p>
        <a:p>
          <a:r>
            <a:rPr lang="en-US" dirty="0"/>
            <a:t>Social media</a:t>
          </a:r>
        </a:p>
        <a:p>
          <a:r>
            <a:rPr lang="en-GB" dirty="0"/>
            <a:t>Some phone calls</a:t>
          </a:r>
        </a:p>
        <a:p>
          <a:r>
            <a:rPr lang="en-GB" dirty="0"/>
            <a:t>Movies</a:t>
          </a:r>
        </a:p>
      </dgm:t>
    </dgm:pt>
    <dgm:pt modelId="{E0BC4DCA-FF08-4860-B5D2-08C029FB8657}" type="parTrans" cxnId="{CA76F4FD-0E07-4E8E-8803-0DE4934B4F52}">
      <dgm:prSet/>
      <dgm:spPr/>
      <dgm:t>
        <a:bodyPr/>
        <a:lstStyle/>
        <a:p>
          <a:endParaRPr lang="en-GB"/>
        </a:p>
      </dgm:t>
    </dgm:pt>
    <dgm:pt modelId="{5441AE48-0905-46D6-9428-51DC46B2B8F8}" type="sibTrans" cxnId="{CA76F4FD-0E07-4E8E-8803-0DE4934B4F52}">
      <dgm:prSet/>
      <dgm:spPr/>
      <dgm:t>
        <a:bodyPr/>
        <a:lstStyle/>
        <a:p>
          <a:endParaRPr lang="en-GB"/>
        </a:p>
      </dgm:t>
    </dgm:pt>
    <dgm:pt modelId="{9FB410F0-DE78-4480-94CD-B5B779CB3506}">
      <dgm:prSet phldrT="[Text]"/>
      <dgm:spPr/>
      <dgm:t>
        <a:bodyPr/>
        <a:lstStyle/>
        <a:p>
          <a:r>
            <a:rPr lang="en-US" dirty="0"/>
            <a:t>Not urgent or Important</a:t>
          </a:r>
          <a:endParaRPr lang="en-GB" dirty="0"/>
        </a:p>
      </dgm:t>
    </dgm:pt>
    <dgm:pt modelId="{315F8694-A2CD-4F6A-A087-76D13C16BAA0}" type="parTrans" cxnId="{9A0A3CF8-4804-4BCB-A294-E9795C7BDD59}">
      <dgm:prSet/>
      <dgm:spPr/>
      <dgm:t>
        <a:bodyPr/>
        <a:lstStyle/>
        <a:p>
          <a:endParaRPr lang="en-GB"/>
        </a:p>
      </dgm:t>
    </dgm:pt>
    <dgm:pt modelId="{53F42D8B-26C6-47B7-96D1-54B76129E91C}" type="sibTrans" cxnId="{9A0A3CF8-4804-4BCB-A294-E9795C7BDD59}">
      <dgm:prSet/>
      <dgm:spPr/>
      <dgm:t>
        <a:bodyPr/>
        <a:lstStyle/>
        <a:p>
          <a:endParaRPr lang="en-GB"/>
        </a:p>
      </dgm:t>
    </dgm:pt>
    <dgm:pt modelId="{8B4823C9-AF24-43D1-9A8E-85A46CEB12FF}">
      <dgm:prSet phldrT="[Text]"/>
      <dgm:spPr/>
      <dgm:t>
        <a:bodyPr/>
        <a:lstStyle/>
        <a:p>
          <a:r>
            <a:rPr lang="en-US" dirty="0"/>
            <a:t>Phone calls</a:t>
          </a:r>
        </a:p>
        <a:p>
          <a:r>
            <a:rPr lang="en-US" dirty="0"/>
            <a:t>Emails</a:t>
          </a:r>
        </a:p>
        <a:p>
          <a:r>
            <a:rPr lang="en-US" dirty="0"/>
            <a:t>Interruptions</a:t>
          </a:r>
        </a:p>
        <a:p>
          <a:r>
            <a:rPr lang="en-US" dirty="0"/>
            <a:t>meetings</a:t>
          </a:r>
          <a:endParaRPr lang="en-GB" dirty="0"/>
        </a:p>
      </dgm:t>
    </dgm:pt>
    <dgm:pt modelId="{6A22EA9D-36ED-429F-9011-A16767C3E000}" type="parTrans" cxnId="{290C240E-7759-458F-99E8-B6A941A9F787}">
      <dgm:prSet/>
      <dgm:spPr/>
      <dgm:t>
        <a:bodyPr/>
        <a:lstStyle/>
        <a:p>
          <a:endParaRPr lang="en-GB"/>
        </a:p>
      </dgm:t>
    </dgm:pt>
    <dgm:pt modelId="{AB718EB3-4D55-4EBF-A916-5F73D0C007A4}" type="sibTrans" cxnId="{290C240E-7759-458F-99E8-B6A941A9F787}">
      <dgm:prSet/>
      <dgm:spPr/>
      <dgm:t>
        <a:bodyPr/>
        <a:lstStyle/>
        <a:p>
          <a:endParaRPr lang="en-GB"/>
        </a:p>
      </dgm:t>
    </dgm:pt>
    <dgm:pt modelId="{F44E943B-613C-4617-B323-BE90C8D49DD7}">
      <dgm:prSet phldrT="[Text]"/>
      <dgm:spPr/>
      <dgm:t>
        <a:bodyPr/>
        <a:lstStyle/>
        <a:p>
          <a:r>
            <a:rPr lang="en-US" dirty="0"/>
            <a:t>Not Important but urgent</a:t>
          </a:r>
          <a:endParaRPr lang="en-GB" dirty="0"/>
        </a:p>
      </dgm:t>
    </dgm:pt>
    <dgm:pt modelId="{8B811B73-CEE4-4520-B392-7DEF5BE39DDD}" type="parTrans" cxnId="{E7DB8EB3-D0D5-4329-9828-CF59A7C74A46}">
      <dgm:prSet/>
      <dgm:spPr/>
      <dgm:t>
        <a:bodyPr/>
        <a:lstStyle/>
        <a:p>
          <a:endParaRPr lang="en-GB"/>
        </a:p>
      </dgm:t>
    </dgm:pt>
    <dgm:pt modelId="{9214CBC0-4FE7-4DEC-B27F-58DC9FF7C796}" type="sibTrans" cxnId="{E7DB8EB3-D0D5-4329-9828-CF59A7C74A46}">
      <dgm:prSet/>
      <dgm:spPr/>
      <dgm:t>
        <a:bodyPr/>
        <a:lstStyle/>
        <a:p>
          <a:endParaRPr lang="en-GB"/>
        </a:p>
      </dgm:t>
    </dgm:pt>
    <dgm:pt modelId="{9156095A-BD97-4E7D-ABEA-BAF5EA3814D4}" type="pres">
      <dgm:prSet presAssocID="{532BAA0F-8E95-4A27-9AD0-557B86FF6FD3}" presName="cycleMatrixDiagram" presStyleCnt="0">
        <dgm:presLayoutVars>
          <dgm:chMax val="1"/>
          <dgm:dir/>
          <dgm:animLvl val="lvl"/>
          <dgm:resizeHandles val="exact"/>
        </dgm:presLayoutVars>
      </dgm:prSet>
      <dgm:spPr/>
    </dgm:pt>
    <dgm:pt modelId="{03B43FC8-A47F-4061-8B8E-A26B8C102217}" type="pres">
      <dgm:prSet presAssocID="{532BAA0F-8E95-4A27-9AD0-557B86FF6FD3}" presName="children" presStyleCnt="0"/>
      <dgm:spPr/>
    </dgm:pt>
    <dgm:pt modelId="{0A0D57D2-8675-4DDD-9B6A-29BF1038FE8A}" type="pres">
      <dgm:prSet presAssocID="{532BAA0F-8E95-4A27-9AD0-557B86FF6FD3}" presName="child1group" presStyleCnt="0"/>
      <dgm:spPr/>
    </dgm:pt>
    <dgm:pt modelId="{1C2A3F93-AB1D-48C3-B33A-23DCF554C0F1}" type="pres">
      <dgm:prSet presAssocID="{532BAA0F-8E95-4A27-9AD0-557B86FF6FD3}" presName="child1" presStyleLbl="bgAcc1" presStyleIdx="0" presStyleCnt="4"/>
      <dgm:spPr/>
    </dgm:pt>
    <dgm:pt modelId="{E294B938-31EF-4F94-A976-A18D33CF7523}" type="pres">
      <dgm:prSet presAssocID="{532BAA0F-8E95-4A27-9AD0-557B86FF6FD3}" presName="child1Text" presStyleLbl="bgAcc1" presStyleIdx="0" presStyleCnt="4">
        <dgm:presLayoutVars>
          <dgm:bulletEnabled val="1"/>
        </dgm:presLayoutVars>
      </dgm:prSet>
      <dgm:spPr/>
    </dgm:pt>
    <dgm:pt modelId="{FC225E4A-3A18-4516-9AED-C5DA5AD29C72}" type="pres">
      <dgm:prSet presAssocID="{532BAA0F-8E95-4A27-9AD0-557B86FF6FD3}" presName="child2group" presStyleCnt="0"/>
      <dgm:spPr/>
    </dgm:pt>
    <dgm:pt modelId="{E269A03B-174A-4E87-8102-4A5B148C5494}" type="pres">
      <dgm:prSet presAssocID="{532BAA0F-8E95-4A27-9AD0-557B86FF6FD3}" presName="child2" presStyleLbl="bgAcc1" presStyleIdx="1" presStyleCnt="4"/>
      <dgm:spPr/>
    </dgm:pt>
    <dgm:pt modelId="{45E77E36-BD95-4CCA-A64C-75F23C264CC8}" type="pres">
      <dgm:prSet presAssocID="{532BAA0F-8E95-4A27-9AD0-557B86FF6FD3}" presName="child2Text" presStyleLbl="bgAcc1" presStyleIdx="1" presStyleCnt="4">
        <dgm:presLayoutVars>
          <dgm:bulletEnabled val="1"/>
        </dgm:presLayoutVars>
      </dgm:prSet>
      <dgm:spPr/>
    </dgm:pt>
    <dgm:pt modelId="{C50D62A4-F2D3-466D-BEE5-2694C5BE7891}" type="pres">
      <dgm:prSet presAssocID="{532BAA0F-8E95-4A27-9AD0-557B86FF6FD3}" presName="child3group" presStyleCnt="0"/>
      <dgm:spPr/>
    </dgm:pt>
    <dgm:pt modelId="{041559EB-2541-4511-B6A6-8E41783DB5D0}" type="pres">
      <dgm:prSet presAssocID="{532BAA0F-8E95-4A27-9AD0-557B86FF6FD3}" presName="child3" presStyleLbl="bgAcc1" presStyleIdx="2" presStyleCnt="4"/>
      <dgm:spPr/>
    </dgm:pt>
    <dgm:pt modelId="{873722BD-FFC5-4449-97F1-195322200FEA}" type="pres">
      <dgm:prSet presAssocID="{532BAA0F-8E95-4A27-9AD0-557B86FF6FD3}" presName="child3Text" presStyleLbl="bgAcc1" presStyleIdx="2" presStyleCnt="4">
        <dgm:presLayoutVars>
          <dgm:bulletEnabled val="1"/>
        </dgm:presLayoutVars>
      </dgm:prSet>
      <dgm:spPr/>
    </dgm:pt>
    <dgm:pt modelId="{0D89E86C-62F0-48F4-8B2E-FD1B0A2CCC72}" type="pres">
      <dgm:prSet presAssocID="{532BAA0F-8E95-4A27-9AD0-557B86FF6FD3}" presName="child4group" presStyleCnt="0"/>
      <dgm:spPr/>
    </dgm:pt>
    <dgm:pt modelId="{55B22623-F001-4E73-8F03-DCD49B6FA324}" type="pres">
      <dgm:prSet presAssocID="{532BAA0F-8E95-4A27-9AD0-557B86FF6FD3}" presName="child4" presStyleLbl="bgAcc1" presStyleIdx="3" presStyleCnt="4"/>
      <dgm:spPr/>
    </dgm:pt>
    <dgm:pt modelId="{08EEE052-FE06-43C3-825A-4960B7E7584D}" type="pres">
      <dgm:prSet presAssocID="{532BAA0F-8E95-4A27-9AD0-557B86FF6FD3}" presName="child4Text" presStyleLbl="bgAcc1" presStyleIdx="3" presStyleCnt="4">
        <dgm:presLayoutVars>
          <dgm:bulletEnabled val="1"/>
        </dgm:presLayoutVars>
      </dgm:prSet>
      <dgm:spPr/>
    </dgm:pt>
    <dgm:pt modelId="{867C68E8-7D83-489F-9859-D1F98F66067F}" type="pres">
      <dgm:prSet presAssocID="{532BAA0F-8E95-4A27-9AD0-557B86FF6FD3}" presName="childPlaceholder" presStyleCnt="0"/>
      <dgm:spPr/>
    </dgm:pt>
    <dgm:pt modelId="{55A08530-CA19-49F9-BEC2-9025CE0004DC}" type="pres">
      <dgm:prSet presAssocID="{532BAA0F-8E95-4A27-9AD0-557B86FF6FD3}" presName="circle" presStyleCnt="0"/>
      <dgm:spPr/>
    </dgm:pt>
    <dgm:pt modelId="{032F412B-28EA-41F1-A4FB-106D01E99794}" type="pres">
      <dgm:prSet presAssocID="{532BAA0F-8E95-4A27-9AD0-557B86FF6FD3}" presName="quadrant1" presStyleLbl="node1" presStyleIdx="0" presStyleCnt="4">
        <dgm:presLayoutVars>
          <dgm:chMax val="1"/>
          <dgm:bulletEnabled val="1"/>
        </dgm:presLayoutVars>
      </dgm:prSet>
      <dgm:spPr/>
    </dgm:pt>
    <dgm:pt modelId="{F086046A-F1B2-4156-9BC4-F3F38A180846}" type="pres">
      <dgm:prSet presAssocID="{532BAA0F-8E95-4A27-9AD0-557B86FF6FD3}" presName="quadrant2" presStyleLbl="node1" presStyleIdx="1" presStyleCnt="4">
        <dgm:presLayoutVars>
          <dgm:chMax val="1"/>
          <dgm:bulletEnabled val="1"/>
        </dgm:presLayoutVars>
      </dgm:prSet>
      <dgm:spPr/>
    </dgm:pt>
    <dgm:pt modelId="{70F53F76-B9E9-475C-913C-325792376200}" type="pres">
      <dgm:prSet presAssocID="{532BAA0F-8E95-4A27-9AD0-557B86FF6FD3}" presName="quadrant3" presStyleLbl="node1" presStyleIdx="2" presStyleCnt="4">
        <dgm:presLayoutVars>
          <dgm:chMax val="1"/>
          <dgm:bulletEnabled val="1"/>
        </dgm:presLayoutVars>
      </dgm:prSet>
      <dgm:spPr/>
    </dgm:pt>
    <dgm:pt modelId="{008738F3-72BB-4034-8ECD-F1BA60ED9970}" type="pres">
      <dgm:prSet presAssocID="{532BAA0F-8E95-4A27-9AD0-557B86FF6FD3}" presName="quadrant4" presStyleLbl="node1" presStyleIdx="3" presStyleCnt="4">
        <dgm:presLayoutVars>
          <dgm:chMax val="1"/>
          <dgm:bulletEnabled val="1"/>
        </dgm:presLayoutVars>
      </dgm:prSet>
      <dgm:spPr/>
    </dgm:pt>
    <dgm:pt modelId="{EA3DB3D5-33A8-4CF6-A563-96AD409848B1}" type="pres">
      <dgm:prSet presAssocID="{532BAA0F-8E95-4A27-9AD0-557B86FF6FD3}" presName="quadrantPlaceholder" presStyleCnt="0"/>
      <dgm:spPr/>
    </dgm:pt>
    <dgm:pt modelId="{0B08E435-FE9B-47AD-A72D-2046782CC661}" type="pres">
      <dgm:prSet presAssocID="{532BAA0F-8E95-4A27-9AD0-557B86FF6FD3}" presName="center1" presStyleLbl="fgShp" presStyleIdx="0" presStyleCnt="2"/>
      <dgm:spPr/>
    </dgm:pt>
    <dgm:pt modelId="{4B1DE5F1-5498-49E0-B621-E1A43A021904}" type="pres">
      <dgm:prSet presAssocID="{532BAA0F-8E95-4A27-9AD0-557B86FF6FD3}" presName="center2" presStyleLbl="fgShp" presStyleIdx="1" presStyleCnt="2"/>
      <dgm:spPr/>
    </dgm:pt>
  </dgm:ptLst>
  <dgm:cxnLst>
    <dgm:cxn modelId="{E0622506-2E77-4A1F-B3F6-61B25A89DED4}" type="presOf" srcId="{8E7B6997-567E-4BD7-ACD2-33E81680C28E}" destId="{F086046A-F1B2-4156-9BC4-F3F38A180846}" srcOrd="0" destOrd="0" presId="urn:microsoft.com/office/officeart/2005/8/layout/cycle4"/>
    <dgm:cxn modelId="{290C240E-7759-458F-99E8-B6A941A9F787}" srcId="{532BAA0F-8E95-4A27-9AD0-557B86FF6FD3}" destId="{8B4823C9-AF24-43D1-9A8E-85A46CEB12FF}" srcOrd="3" destOrd="0" parTransId="{6A22EA9D-36ED-429F-9011-A16767C3E000}" sibTransId="{AB718EB3-4D55-4EBF-A916-5F73D0C007A4}"/>
    <dgm:cxn modelId="{1744C715-3B7C-49A9-9F80-07791EFD6F1D}" type="presOf" srcId="{F44E943B-613C-4617-B323-BE90C8D49DD7}" destId="{08EEE052-FE06-43C3-825A-4960B7E7584D}" srcOrd="1" destOrd="0" presId="urn:microsoft.com/office/officeart/2005/8/layout/cycle4"/>
    <dgm:cxn modelId="{8C10D62F-8E7B-409C-BC4B-AA8E6025719B}" type="presOf" srcId="{8B4823C9-AF24-43D1-9A8E-85A46CEB12FF}" destId="{008738F3-72BB-4034-8ECD-F1BA60ED9970}" srcOrd="0" destOrd="0" presId="urn:microsoft.com/office/officeart/2005/8/layout/cycle4"/>
    <dgm:cxn modelId="{D6540030-15AA-4109-A754-20C47C1ED964}" type="presOf" srcId="{41D92C2C-03AF-420E-A91D-C097597EDA48}" destId="{E269A03B-174A-4E87-8102-4A5B148C5494}" srcOrd="0" destOrd="0" presId="urn:microsoft.com/office/officeart/2005/8/layout/cycle4"/>
    <dgm:cxn modelId="{ED761F30-00C3-4D02-B13E-9C880F401E69}" type="presOf" srcId="{7ECBC3ED-4289-4B5C-AC2A-7A46173D1236}" destId="{70F53F76-B9E9-475C-913C-325792376200}" srcOrd="0" destOrd="0" presId="urn:microsoft.com/office/officeart/2005/8/layout/cycle4"/>
    <dgm:cxn modelId="{0B1CAB3A-A241-4401-9DB9-AF4894C530B7}" srcId="{84283C86-3CEF-43C4-AA7D-40FE0190C8A0}" destId="{EC52E607-7753-48D7-8B84-0295D80A7FDB}" srcOrd="0" destOrd="0" parTransId="{1E3A38EF-D9F2-47B5-BBA3-D3378B000281}" sibTransId="{2035068B-A41B-45F0-BFCF-37989265E0BD}"/>
    <dgm:cxn modelId="{6A75E63E-2B11-4BD6-9F8F-AF202BBBE0F9}" type="presOf" srcId="{41D92C2C-03AF-420E-A91D-C097597EDA48}" destId="{45E77E36-BD95-4CCA-A64C-75F23C264CC8}" srcOrd="1" destOrd="0" presId="urn:microsoft.com/office/officeart/2005/8/layout/cycle4"/>
    <dgm:cxn modelId="{04CCE843-841D-4C33-8A49-995217B88A94}" type="presOf" srcId="{532BAA0F-8E95-4A27-9AD0-557B86FF6FD3}" destId="{9156095A-BD97-4E7D-ABEA-BAF5EA3814D4}" srcOrd="0" destOrd="0" presId="urn:microsoft.com/office/officeart/2005/8/layout/cycle4"/>
    <dgm:cxn modelId="{4A83F470-1962-4BE4-8B01-B0FCCA184F9A}" srcId="{532BAA0F-8E95-4A27-9AD0-557B86FF6FD3}" destId="{84283C86-3CEF-43C4-AA7D-40FE0190C8A0}" srcOrd="0" destOrd="0" parTransId="{9383CD44-A7D5-4766-8DFD-03B37EB44580}" sibTransId="{E18FEE55-8A0F-45B5-A842-494BEAB702ED}"/>
    <dgm:cxn modelId="{7257A653-893E-4F9E-BB59-0324F99FF9FF}" type="presOf" srcId="{EC52E607-7753-48D7-8B84-0295D80A7FDB}" destId="{1C2A3F93-AB1D-48C3-B33A-23DCF554C0F1}" srcOrd="0" destOrd="0" presId="urn:microsoft.com/office/officeart/2005/8/layout/cycle4"/>
    <dgm:cxn modelId="{FAFC8F92-8178-4A9B-9141-E7E6F99CEB30}" srcId="{532BAA0F-8E95-4A27-9AD0-557B86FF6FD3}" destId="{8E7B6997-567E-4BD7-ACD2-33E81680C28E}" srcOrd="1" destOrd="0" parTransId="{460F7C0B-3E19-44EE-A76E-1C9A3ADA41AC}" sibTransId="{BBAFC2B4-A49E-4AA5-91AE-45D399F4FEEC}"/>
    <dgm:cxn modelId="{03D95795-BE10-4036-A6AF-324EE0C0A7B6}" type="presOf" srcId="{9FB410F0-DE78-4480-94CD-B5B779CB3506}" destId="{873722BD-FFC5-4449-97F1-195322200FEA}" srcOrd="1" destOrd="0" presId="urn:microsoft.com/office/officeart/2005/8/layout/cycle4"/>
    <dgm:cxn modelId="{9709F5AF-4235-4DCA-9DD6-AB5137F9F094}" type="presOf" srcId="{84283C86-3CEF-43C4-AA7D-40FE0190C8A0}" destId="{032F412B-28EA-41F1-A4FB-106D01E99794}" srcOrd="0" destOrd="0" presId="urn:microsoft.com/office/officeart/2005/8/layout/cycle4"/>
    <dgm:cxn modelId="{E7DB8EB3-D0D5-4329-9828-CF59A7C74A46}" srcId="{8B4823C9-AF24-43D1-9A8E-85A46CEB12FF}" destId="{F44E943B-613C-4617-B323-BE90C8D49DD7}" srcOrd="0" destOrd="0" parTransId="{8B811B73-CEE4-4520-B392-7DEF5BE39DDD}" sibTransId="{9214CBC0-4FE7-4DEC-B27F-58DC9FF7C796}"/>
    <dgm:cxn modelId="{30123ED2-A660-4B7F-B702-E969FF3A1E86}" type="presOf" srcId="{EC52E607-7753-48D7-8B84-0295D80A7FDB}" destId="{E294B938-31EF-4F94-A976-A18D33CF7523}" srcOrd="1" destOrd="0" presId="urn:microsoft.com/office/officeart/2005/8/layout/cycle4"/>
    <dgm:cxn modelId="{6115A2D4-852D-4B61-9424-D68187E9EE92}" srcId="{8E7B6997-567E-4BD7-ACD2-33E81680C28E}" destId="{41D92C2C-03AF-420E-A91D-C097597EDA48}" srcOrd="0" destOrd="0" parTransId="{221BA0B2-B560-4D8B-96EC-78D6D9658231}" sibTransId="{581465E2-1966-4420-8C95-0C1511F7802C}"/>
    <dgm:cxn modelId="{9B70A6E9-0B57-45AC-AAAD-FBBC0EFF535A}" type="presOf" srcId="{9FB410F0-DE78-4480-94CD-B5B779CB3506}" destId="{041559EB-2541-4511-B6A6-8E41783DB5D0}" srcOrd="0" destOrd="0" presId="urn:microsoft.com/office/officeart/2005/8/layout/cycle4"/>
    <dgm:cxn modelId="{C99CDFEF-D278-4492-B656-62D08DABB3F3}" type="presOf" srcId="{F44E943B-613C-4617-B323-BE90C8D49DD7}" destId="{55B22623-F001-4E73-8F03-DCD49B6FA324}" srcOrd="0" destOrd="0" presId="urn:microsoft.com/office/officeart/2005/8/layout/cycle4"/>
    <dgm:cxn modelId="{9A0A3CF8-4804-4BCB-A294-E9795C7BDD59}" srcId="{7ECBC3ED-4289-4B5C-AC2A-7A46173D1236}" destId="{9FB410F0-DE78-4480-94CD-B5B779CB3506}" srcOrd="0" destOrd="0" parTransId="{315F8694-A2CD-4F6A-A087-76D13C16BAA0}" sibTransId="{53F42D8B-26C6-47B7-96D1-54B76129E91C}"/>
    <dgm:cxn modelId="{CA76F4FD-0E07-4E8E-8803-0DE4934B4F52}" srcId="{532BAA0F-8E95-4A27-9AD0-557B86FF6FD3}" destId="{7ECBC3ED-4289-4B5C-AC2A-7A46173D1236}" srcOrd="2" destOrd="0" parTransId="{E0BC4DCA-FF08-4860-B5D2-08C029FB8657}" sibTransId="{5441AE48-0905-46D6-9428-51DC46B2B8F8}"/>
    <dgm:cxn modelId="{C620725C-05C2-405B-A491-D731DEACD6E6}" type="presParOf" srcId="{9156095A-BD97-4E7D-ABEA-BAF5EA3814D4}" destId="{03B43FC8-A47F-4061-8B8E-A26B8C102217}" srcOrd="0" destOrd="0" presId="urn:microsoft.com/office/officeart/2005/8/layout/cycle4"/>
    <dgm:cxn modelId="{715B0866-76F3-4144-8D66-F589BB11214A}" type="presParOf" srcId="{03B43FC8-A47F-4061-8B8E-A26B8C102217}" destId="{0A0D57D2-8675-4DDD-9B6A-29BF1038FE8A}" srcOrd="0" destOrd="0" presId="urn:microsoft.com/office/officeart/2005/8/layout/cycle4"/>
    <dgm:cxn modelId="{620A704A-928A-4EFA-869E-4881EFF22434}" type="presParOf" srcId="{0A0D57D2-8675-4DDD-9B6A-29BF1038FE8A}" destId="{1C2A3F93-AB1D-48C3-B33A-23DCF554C0F1}" srcOrd="0" destOrd="0" presId="urn:microsoft.com/office/officeart/2005/8/layout/cycle4"/>
    <dgm:cxn modelId="{4331573A-1E57-4499-9EDE-23C6C99C9BB9}" type="presParOf" srcId="{0A0D57D2-8675-4DDD-9B6A-29BF1038FE8A}" destId="{E294B938-31EF-4F94-A976-A18D33CF7523}" srcOrd="1" destOrd="0" presId="urn:microsoft.com/office/officeart/2005/8/layout/cycle4"/>
    <dgm:cxn modelId="{92A579AB-F4BD-4B52-9AA1-BDC75D661008}" type="presParOf" srcId="{03B43FC8-A47F-4061-8B8E-A26B8C102217}" destId="{FC225E4A-3A18-4516-9AED-C5DA5AD29C72}" srcOrd="1" destOrd="0" presId="urn:microsoft.com/office/officeart/2005/8/layout/cycle4"/>
    <dgm:cxn modelId="{3CDBE1E0-9773-4C08-8B28-D00945B97FEF}" type="presParOf" srcId="{FC225E4A-3A18-4516-9AED-C5DA5AD29C72}" destId="{E269A03B-174A-4E87-8102-4A5B148C5494}" srcOrd="0" destOrd="0" presId="urn:microsoft.com/office/officeart/2005/8/layout/cycle4"/>
    <dgm:cxn modelId="{12297C7B-BB6F-4B04-B34C-11E5C0365B73}" type="presParOf" srcId="{FC225E4A-3A18-4516-9AED-C5DA5AD29C72}" destId="{45E77E36-BD95-4CCA-A64C-75F23C264CC8}" srcOrd="1" destOrd="0" presId="urn:microsoft.com/office/officeart/2005/8/layout/cycle4"/>
    <dgm:cxn modelId="{A4A4F23F-6BA7-442C-99BC-F8D30A8CDAB7}" type="presParOf" srcId="{03B43FC8-A47F-4061-8B8E-A26B8C102217}" destId="{C50D62A4-F2D3-466D-BEE5-2694C5BE7891}" srcOrd="2" destOrd="0" presId="urn:microsoft.com/office/officeart/2005/8/layout/cycle4"/>
    <dgm:cxn modelId="{38BBE9E9-DEF6-4EAF-A3E4-AB1BA0600B4E}" type="presParOf" srcId="{C50D62A4-F2D3-466D-BEE5-2694C5BE7891}" destId="{041559EB-2541-4511-B6A6-8E41783DB5D0}" srcOrd="0" destOrd="0" presId="urn:microsoft.com/office/officeart/2005/8/layout/cycle4"/>
    <dgm:cxn modelId="{8FB0CF35-FD59-4509-B4CA-72D26F7CDF8F}" type="presParOf" srcId="{C50D62A4-F2D3-466D-BEE5-2694C5BE7891}" destId="{873722BD-FFC5-4449-97F1-195322200FEA}" srcOrd="1" destOrd="0" presId="urn:microsoft.com/office/officeart/2005/8/layout/cycle4"/>
    <dgm:cxn modelId="{1E8B9930-0AB5-46A8-9FD8-66A977BEA90F}" type="presParOf" srcId="{03B43FC8-A47F-4061-8B8E-A26B8C102217}" destId="{0D89E86C-62F0-48F4-8B2E-FD1B0A2CCC72}" srcOrd="3" destOrd="0" presId="urn:microsoft.com/office/officeart/2005/8/layout/cycle4"/>
    <dgm:cxn modelId="{94731B73-6A26-4534-8D39-511016BC8BC0}" type="presParOf" srcId="{0D89E86C-62F0-48F4-8B2E-FD1B0A2CCC72}" destId="{55B22623-F001-4E73-8F03-DCD49B6FA324}" srcOrd="0" destOrd="0" presId="urn:microsoft.com/office/officeart/2005/8/layout/cycle4"/>
    <dgm:cxn modelId="{C3817840-C587-4398-9117-424674AE18EC}" type="presParOf" srcId="{0D89E86C-62F0-48F4-8B2E-FD1B0A2CCC72}" destId="{08EEE052-FE06-43C3-825A-4960B7E7584D}" srcOrd="1" destOrd="0" presId="urn:microsoft.com/office/officeart/2005/8/layout/cycle4"/>
    <dgm:cxn modelId="{29868AFA-A8E1-4014-A6FB-B46FAD109CF3}" type="presParOf" srcId="{03B43FC8-A47F-4061-8B8E-A26B8C102217}" destId="{867C68E8-7D83-489F-9859-D1F98F66067F}" srcOrd="4" destOrd="0" presId="urn:microsoft.com/office/officeart/2005/8/layout/cycle4"/>
    <dgm:cxn modelId="{6E184505-9D3E-49FA-9C57-93766FBF3A7E}" type="presParOf" srcId="{9156095A-BD97-4E7D-ABEA-BAF5EA3814D4}" destId="{55A08530-CA19-49F9-BEC2-9025CE0004DC}" srcOrd="1" destOrd="0" presId="urn:microsoft.com/office/officeart/2005/8/layout/cycle4"/>
    <dgm:cxn modelId="{B7B06DF8-9D26-44AC-9513-F3248D004C2D}" type="presParOf" srcId="{55A08530-CA19-49F9-BEC2-9025CE0004DC}" destId="{032F412B-28EA-41F1-A4FB-106D01E99794}" srcOrd="0" destOrd="0" presId="urn:microsoft.com/office/officeart/2005/8/layout/cycle4"/>
    <dgm:cxn modelId="{FEFC72E5-B06B-4143-B760-0F43616137DB}" type="presParOf" srcId="{55A08530-CA19-49F9-BEC2-9025CE0004DC}" destId="{F086046A-F1B2-4156-9BC4-F3F38A180846}" srcOrd="1" destOrd="0" presId="urn:microsoft.com/office/officeart/2005/8/layout/cycle4"/>
    <dgm:cxn modelId="{AAD47684-3EE4-4D20-83CB-27190CF2E35C}" type="presParOf" srcId="{55A08530-CA19-49F9-BEC2-9025CE0004DC}" destId="{70F53F76-B9E9-475C-913C-325792376200}" srcOrd="2" destOrd="0" presId="urn:microsoft.com/office/officeart/2005/8/layout/cycle4"/>
    <dgm:cxn modelId="{E47F426E-191C-4F27-80C7-5B9873279A4F}" type="presParOf" srcId="{55A08530-CA19-49F9-BEC2-9025CE0004DC}" destId="{008738F3-72BB-4034-8ECD-F1BA60ED9970}" srcOrd="3" destOrd="0" presId="urn:microsoft.com/office/officeart/2005/8/layout/cycle4"/>
    <dgm:cxn modelId="{2A3D9C6B-43FC-44D1-841D-8B15737A74BA}" type="presParOf" srcId="{55A08530-CA19-49F9-BEC2-9025CE0004DC}" destId="{EA3DB3D5-33A8-4CF6-A563-96AD409848B1}" srcOrd="4" destOrd="0" presId="urn:microsoft.com/office/officeart/2005/8/layout/cycle4"/>
    <dgm:cxn modelId="{E04A5DBB-8969-4DB2-9AED-4606F9866510}" type="presParOf" srcId="{9156095A-BD97-4E7D-ABEA-BAF5EA3814D4}" destId="{0B08E435-FE9B-47AD-A72D-2046782CC661}" srcOrd="2" destOrd="0" presId="urn:microsoft.com/office/officeart/2005/8/layout/cycle4"/>
    <dgm:cxn modelId="{5BE1BE35-B2A3-4725-B0E8-69115FF5F5F7}" type="presParOf" srcId="{9156095A-BD97-4E7D-ABEA-BAF5EA3814D4}" destId="{4B1DE5F1-5498-49E0-B621-E1A43A021904}"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559EB-2541-4511-B6A6-8E41783DB5D0}">
      <dsp:nvSpPr>
        <dsp:cNvPr id="0" name=""/>
        <dsp:cNvSpPr/>
      </dsp:nvSpPr>
      <dsp:spPr>
        <a:xfrm>
          <a:off x="5142155" y="3212661"/>
          <a:ext cx="2333903" cy="151184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US" sz="1900" kern="1200" dirty="0"/>
            <a:t>Not urgent or Important</a:t>
          </a:r>
          <a:endParaRPr lang="en-GB" sz="1900" kern="1200" dirty="0"/>
        </a:p>
      </dsp:txBody>
      <dsp:txXfrm>
        <a:off x="5875536" y="3623831"/>
        <a:ext cx="1567312" cy="1067460"/>
      </dsp:txXfrm>
    </dsp:sp>
    <dsp:sp modelId="{55B22623-F001-4E73-8F03-DCD49B6FA324}">
      <dsp:nvSpPr>
        <dsp:cNvPr id="0" name=""/>
        <dsp:cNvSpPr/>
      </dsp:nvSpPr>
      <dsp:spPr>
        <a:xfrm>
          <a:off x="1334206" y="3212661"/>
          <a:ext cx="2333903" cy="151184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US" sz="1900" kern="1200" dirty="0"/>
            <a:t>Not Important but urgent</a:t>
          </a:r>
          <a:endParaRPr lang="en-GB" sz="1900" kern="1200" dirty="0"/>
        </a:p>
      </dsp:txBody>
      <dsp:txXfrm>
        <a:off x="1367416" y="3623831"/>
        <a:ext cx="1567312" cy="1067460"/>
      </dsp:txXfrm>
    </dsp:sp>
    <dsp:sp modelId="{E269A03B-174A-4E87-8102-4A5B148C5494}">
      <dsp:nvSpPr>
        <dsp:cNvPr id="0" name=""/>
        <dsp:cNvSpPr/>
      </dsp:nvSpPr>
      <dsp:spPr>
        <a:xfrm>
          <a:off x="5142155" y="0"/>
          <a:ext cx="2333903" cy="151184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US" sz="1900" kern="1200" dirty="0"/>
            <a:t>Important but not Urgent</a:t>
          </a:r>
          <a:endParaRPr lang="en-GB" sz="1900" kern="1200" dirty="0"/>
        </a:p>
      </dsp:txBody>
      <dsp:txXfrm>
        <a:off x="5875536" y="33210"/>
        <a:ext cx="1567312" cy="1067460"/>
      </dsp:txXfrm>
    </dsp:sp>
    <dsp:sp modelId="{1C2A3F93-AB1D-48C3-B33A-23DCF554C0F1}">
      <dsp:nvSpPr>
        <dsp:cNvPr id="0" name=""/>
        <dsp:cNvSpPr/>
      </dsp:nvSpPr>
      <dsp:spPr>
        <a:xfrm>
          <a:off x="1334206" y="0"/>
          <a:ext cx="2333903" cy="151184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US" sz="1900" kern="1200" dirty="0"/>
            <a:t>Urgent and Important</a:t>
          </a:r>
          <a:endParaRPr lang="en-GB" sz="1900" kern="1200" dirty="0"/>
        </a:p>
      </dsp:txBody>
      <dsp:txXfrm>
        <a:off x="1367416" y="33210"/>
        <a:ext cx="1567312" cy="1067460"/>
      </dsp:txXfrm>
    </dsp:sp>
    <dsp:sp modelId="{032F412B-28EA-41F1-A4FB-106D01E99794}">
      <dsp:nvSpPr>
        <dsp:cNvPr id="0" name=""/>
        <dsp:cNvSpPr/>
      </dsp:nvSpPr>
      <dsp:spPr>
        <a:xfrm>
          <a:off x="2312178" y="269296"/>
          <a:ext cx="2045709" cy="2045709"/>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dirty="0"/>
            <a:t>Assignments with deadline</a:t>
          </a:r>
        </a:p>
        <a:p>
          <a:pPr marL="0" lvl="0" indent="0" algn="ctr" defTabSz="488950">
            <a:lnSpc>
              <a:spcPct val="90000"/>
            </a:lnSpc>
            <a:spcBef>
              <a:spcPct val="0"/>
            </a:spcBef>
            <a:spcAft>
              <a:spcPct val="35000"/>
            </a:spcAft>
            <a:buNone/>
          </a:pPr>
          <a:r>
            <a:rPr lang="en-US" sz="1100" kern="1200" dirty="0"/>
            <a:t>Crisis</a:t>
          </a:r>
        </a:p>
        <a:p>
          <a:pPr marL="0" lvl="0" indent="0" algn="ctr" defTabSz="488950">
            <a:lnSpc>
              <a:spcPct val="90000"/>
            </a:lnSpc>
            <a:spcBef>
              <a:spcPct val="0"/>
            </a:spcBef>
            <a:spcAft>
              <a:spcPct val="35000"/>
            </a:spcAft>
            <a:buNone/>
          </a:pPr>
          <a:r>
            <a:rPr lang="en-US" sz="1100" kern="1200" dirty="0"/>
            <a:t>Problems what cannot be delayed</a:t>
          </a:r>
        </a:p>
        <a:p>
          <a:pPr marL="0" lvl="0" indent="0" algn="ctr" defTabSz="488950">
            <a:lnSpc>
              <a:spcPct val="90000"/>
            </a:lnSpc>
            <a:spcBef>
              <a:spcPct val="0"/>
            </a:spcBef>
            <a:spcAft>
              <a:spcPct val="35000"/>
            </a:spcAft>
            <a:buNone/>
          </a:pPr>
          <a:endParaRPr lang="en-GB" sz="1600" kern="1200" dirty="0"/>
        </a:p>
      </dsp:txBody>
      <dsp:txXfrm>
        <a:off x="2911352" y="868470"/>
        <a:ext cx="1446535" cy="1446535"/>
      </dsp:txXfrm>
    </dsp:sp>
    <dsp:sp modelId="{F086046A-F1B2-4156-9BC4-F3F38A180846}">
      <dsp:nvSpPr>
        <dsp:cNvPr id="0" name=""/>
        <dsp:cNvSpPr/>
      </dsp:nvSpPr>
      <dsp:spPr>
        <a:xfrm rot="5400000">
          <a:off x="4452378" y="269296"/>
          <a:ext cx="2045709" cy="2045709"/>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dirty="0"/>
            <a:t>Relationship plans </a:t>
          </a:r>
        </a:p>
        <a:p>
          <a:pPr marL="0" lvl="0" indent="0" algn="ctr" defTabSz="533400">
            <a:lnSpc>
              <a:spcPct val="90000"/>
            </a:lnSpc>
            <a:spcBef>
              <a:spcPct val="0"/>
            </a:spcBef>
            <a:spcAft>
              <a:spcPct val="35000"/>
            </a:spcAft>
            <a:buNone/>
          </a:pPr>
          <a:r>
            <a:rPr lang="en-US" sz="1200" kern="1200" dirty="0"/>
            <a:t>Holidays</a:t>
          </a:r>
        </a:p>
        <a:p>
          <a:pPr marL="0" lvl="0" indent="0" algn="ctr" defTabSz="533400">
            <a:lnSpc>
              <a:spcPct val="90000"/>
            </a:lnSpc>
            <a:spcBef>
              <a:spcPct val="0"/>
            </a:spcBef>
            <a:spcAft>
              <a:spcPct val="35000"/>
            </a:spcAft>
            <a:buNone/>
          </a:pPr>
          <a:r>
            <a:rPr lang="en-US" sz="1200" kern="1200" dirty="0"/>
            <a:t>Meetings with family or friends</a:t>
          </a:r>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GB" sz="1200" kern="1200" dirty="0"/>
        </a:p>
      </dsp:txBody>
      <dsp:txXfrm rot="-5400000">
        <a:off x="4452378" y="868470"/>
        <a:ext cx="1446535" cy="1446535"/>
      </dsp:txXfrm>
    </dsp:sp>
    <dsp:sp modelId="{70F53F76-B9E9-475C-913C-325792376200}">
      <dsp:nvSpPr>
        <dsp:cNvPr id="0" name=""/>
        <dsp:cNvSpPr/>
      </dsp:nvSpPr>
      <dsp:spPr>
        <a:xfrm rot="10800000">
          <a:off x="4452378" y="2409496"/>
          <a:ext cx="2045709" cy="2045709"/>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dirty="0"/>
            <a:t>Gaming </a:t>
          </a:r>
        </a:p>
        <a:p>
          <a:pPr marL="0" lvl="0" indent="0" algn="ctr" defTabSz="533400">
            <a:lnSpc>
              <a:spcPct val="90000"/>
            </a:lnSpc>
            <a:spcBef>
              <a:spcPct val="0"/>
            </a:spcBef>
            <a:spcAft>
              <a:spcPct val="35000"/>
            </a:spcAft>
            <a:buNone/>
          </a:pPr>
          <a:r>
            <a:rPr lang="en-US" sz="1200" kern="1200" dirty="0"/>
            <a:t>Social media</a:t>
          </a:r>
        </a:p>
        <a:p>
          <a:pPr marL="0" lvl="0" indent="0" algn="ctr" defTabSz="533400">
            <a:lnSpc>
              <a:spcPct val="90000"/>
            </a:lnSpc>
            <a:spcBef>
              <a:spcPct val="0"/>
            </a:spcBef>
            <a:spcAft>
              <a:spcPct val="35000"/>
            </a:spcAft>
            <a:buNone/>
          </a:pPr>
          <a:r>
            <a:rPr lang="en-GB" sz="1200" kern="1200" dirty="0"/>
            <a:t>Some phone calls</a:t>
          </a:r>
        </a:p>
        <a:p>
          <a:pPr marL="0" lvl="0" indent="0" algn="ctr" defTabSz="533400">
            <a:lnSpc>
              <a:spcPct val="90000"/>
            </a:lnSpc>
            <a:spcBef>
              <a:spcPct val="0"/>
            </a:spcBef>
            <a:spcAft>
              <a:spcPct val="35000"/>
            </a:spcAft>
            <a:buNone/>
          </a:pPr>
          <a:r>
            <a:rPr lang="en-GB" sz="1200" kern="1200" dirty="0"/>
            <a:t>Movies</a:t>
          </a:r>
        </a:p>
      </dsp:txBody>
      <dsp:txXfrm rot="10800000">
        <a:off x="4452378" y="2409496"/>
        <a:ext cx="1446535" cy="1446535"/>
      </dsp:txXfrm>
    </dsp:sp>
    <dsp:sp modelId="{008738F3-72BB-4034-8ECD-F1BA60ED9970}">
      <dsp:nvSpPr>
        <dsp:cNvPr id="0" name=""/>
        <dsp:cNvSpPr/>
      </dsp:nvSpPr>
      <dsp:spPr>
        <a:xfrm rot="16200000">
          <a:off x="2312178" y="2409496"/>
          <a:ext cx="2045709" cy="2045709"/>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dirty="0"/>
            <a:t>Phone calls</a:t>
          </a:r>
        </a:p>
        <a:p>
          <a:pPr marL="0" lvl="0" indent="0" algn="ctr" defTabSz="533400">
            <a:lnSpc>
              <a:spcPct val="90000"/>
            </a:lnSpc>
            <a:spcBef>
              <a:spcPct val="0"/>
            </a:spcBef>
            <a:spcAft>
              <a:spcPct val="35000"/>
            </a:spcAft>
            <a:buNone/>
          </a:pPr>
          <a:r>
            <a:rPr lang="en-US" sz="1200" kern="1200" dirty="0"/>
            <a:t>Emails</a:t>
          </a:r>
        </a:p>
        <a:p>
          <a:pPr marL="0" lvl="0" indent="0" algn="ctr" defTabSz="533400">
            <a:lnSpc>
              <a:spcPct val="90000"/>
            </a:lnSpc>
            <a:spcBef>
              <a:spcPct val="0"/>
            </a:spcBef>
            <a:spcAft>
              <a:spcPct val="35000"/>
            </a:spcAft>
            <a:buNone/>
          </a:pPr>
          <a:r>
            <a:rPr lang="en-US" sz="1200" kern="1200" dirty="0"/>
            <a:t>Interruptions</a:t>
          </a:r>
        </a:p>
        <a:p>
          <a:pPr marL="0" lvl="0" indent="0" algn="ctr" defTabSz="533400">
            <a:lnSpc>
              <a:spcPct val="90000"/>
            </a:lnSpc>
            <a:spcBef>
              <a:spcPct val="0"/>
            </a:spcBef>
            <a:spcAft>
              <a:spcPct val="35000"/>
            </a:spcAft>
            <a:buNone/>
          </a:pPr>
          <a:r>
            <a:rPr lang="en-US" sz="1200" kern="1200" dirty="0"/>
            <a:t>meetings</a:t>
          </a:r>
          <a:endParaRPr lang="en-GB" sz="1200" kern="1200" dirty="0"/>
        </a:p>
      </dsp:txBody>
      <dsp:txXfrm rot="5400000">
        <a:off x="2911352" y="2409496"/>
        <a:ext cx="1446535" cy="1446535"/>
      </dsp:txXfrm>
    </dsp:sp>
    <dsp:sp modelId="{0B08E435-FE9B-47AD-A72D-2046782CC661}">
      <dsp:nvSpPr>
        <dsp:cNvPr id="0" name=""/>
        <dsp:cNvSpPr/>
      </dsp:nvSpPr>
      <dsp:spPr>
        <a:xfrm>
          <a:off x="4051976" y="1937045"/>
          <a:ext cx="706313" cy="614185"/>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1DE5F1-5498-49E0-B621-E1A43A021904}">
      <dsp:nvSpPr>
        <dsp:cNvPr id="0" name=""/>
        <dsp:cNvSpPr/>
      </dsp:nvSpPr>
      <dsp:spPr>
        <a:xfrm rot="10800000">
          <a:off x="4051976" y="2173270"/>
          <a:ext cx="706313" cy="614185"/>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2913573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2485856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2038431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437D8E-B3F0-4163-A7AF-0379CEE9B0A8}" type="datetimeFigureOut">
              <a:rPr lang="en-GB" smtClean="0"/>
              <a:t>13/06/2025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2272218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437D8E-B3F0-4163-A7AF-0379CEE9B0A8}" type="datetimeFigureOut">
              <a:rPr lang="en-GB" smtClean="0"/>
              <a:t>13/06/2025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2926439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437D8E-B3F0-4163-A7AF-0379CEE9B0A8}" type="datetimeFigureOut">
              <a:rPr lang="en-GB" smtClean="0"/>
              <a:t>13/06/2025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2508152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437D8E-B3F0-4163-A7AF-0379CEE9B0A8}" type="datetimeFigureOut">
              <a:rPr lang="en-GB" smtClean="0"/>
              <a:t>13/06/2025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424092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437D8E-B3F0-4163-A7AF-0379CEE9B0A8}" type="datetimeFigureOut">
              <a:rPr lang="en-GB" smtClean="0"/>
              <a:t>13/06/2025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3406732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437D8E-B3F0-4163-A7AF-0379CEE9B0A8}" type="datetimeFigureOut">
              <a:rPr lang="en-GB" smtClean="0"/>
              <a:t>13/06/2025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1915630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4157788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442427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3789602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98096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6874763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10563789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437D8E-B3F0-4163-A7AF-0379CEE9B0A8}"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2DE3C-AE40-4256-BBC3-17741419A51E}" type="slidenum">
              <a:rPr lang="en-GB" smtClean="0"/>
              <a:t>‹#›</a:t>
            </a:fld>
            <a:endParaRPr lang="en-GB"/>
          </a:p>
        </p:txBody>
      </p:sp>
    </p:spTree>
    <p:extLst>
      <p:ext uri="{BB962C8B-B14F-4D97-AF65-F5344CB8AC3E}">
        <p14:creationId xmlns:p14="http://schemas.microsoft.com/office/powerpoint/2010/main" val="943507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C437D8E-B3F0-4163-A7AF-0379CEE9B0A8}" type="datetimeFigureOut">
              <a:rPr lang="en-GB" smtClean="0"/>
              <a:t>13/06/2025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7B2DE3C-AE40-4256-BBC3-17741419A51E}" type="slidenum">
              <a:rPr lang="en-GB" smtClean="0"/>
              <a:t>‹#›</a:t>
            </a:fld>
            <a:endParaRPr lang="en-GB"/>
          </a:p>
        </p:txBody>
      </p:sp>
    </p:spTree>
    <p:extLst>
      <p:ext uri="{BB962C8B-B14F-4D97-AF65-F5344CB8AC3E}">
        <p14:creationId xmlns:p14="http://schemas.microsoft.com/office/powerpoint/2010/main" val="342863414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ewsanyway.com/2019/10/08/how-social-media-affects-students-time-management" TargetMode="External"/><Relationship Id="rId7" Type="http://schemas.openxmlformats.org/officeDocument/2006/relationships/hyperlink" Target="https://extension.harvard.edu/blog/how-to-set-goals-and-achieve-balance-in-and-outside-the-classroom/#Keys-to-Achieving-Balance" TargetMode="External"/><Relationship Id="rId2" Type="http://schemas.openxmlformats.org/officeDocument/2006/relationships/hyperlink" Target="https://summer.harvard.edu/blog/8-time-management-tips-for-students/#8-Be-Realistic-and-Flexible-" TargetMode="External"/><Relationship Id="rId1" Type="http://schemas.openxmlformats.org/officeDocument/2006/relationships/slideLayout" Target="../slideLayouts/slideLayout2.xml"/><Relationship Id="rId6" Type="http://schemas.openxmlformats.org/officeDocument/2006/relationships/hyperlink" Target="https://www.apa.org/topics/research/multitasking" TargetMode="External"/><Relationship Id="rId5" Type="http://schemas.openxmlformats.org/officeDocument/2006/relationships/hyperlink" Target="https://hbr.org/2020/01/time-management-is-about-more-than-life-hacks" TargetMode="External"/><Relationship Id="rId4" Type="http://schemas.openxmlformats.org/officeDocument/2006/relationships/hyperlink" Target="https://hbr.org/search?term=Erich%20C.%20Dierdorf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42A6D-05CD-2E54-0527-10CB38E8CA98}"/>
              </a:ext>
            </a:extLst>
          </p:cNvPr>
          <p:cNvSpPr>
            <a:spLocks noGrp="1"/>
          </p:cNvSpPr>
          <p:nvPr>
            <p:ph type="ctrTitle"/>
          </p:nvPr>
        </p:nvSpPr>
        <p:spPr/>
        <p:txBody>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r>
              <a:rPr lang="en-GB" dirty="0"/>
              <a:t>Time-Management: </a:t>
            </a:r>
            <a:r>
              <a:rPr lang="en-GB" sz="3200" dirty="0"/>
              <a:t>An Essential Skill for Student Success in Higher Education</a:t>
            </a:r>
            <a:br>
              <a:rPr lang="en-US" dirty="0"/>
            </a:br>
            <a:endParaRPr lang="en-GB" dirty="0"/>
          </a:p>
        </p:txBody>
      </p:sp>
      <p:sp>
        <p:nvSpPr>
          <p:cNvPr id="3" name="Subtitle 2">
            <a:extLst>
              <a:ext uri="{FF2B5EF4-FFF2-40B4-BE49-F238E27FC236}">
                <a16:creationId xmlns:a16="http://schemas.microsoft.com/office/drawing/2014/main" id="{30C0FAC2-00E2-5594-B3B0-081E922EB79B}"/>
              </a:ext>
            </a:extLst>
          </p:cNvPr>
          <p:cNvSpPr>
            <a:spLocks noGrp="1"/>
          </p:cNvSpPr>
          <p:nvPr>
            <p:ph type="subTitle" idx="1"/>
          </p:nvPr>
        </p:nvSpPr>
        <p:spPr>
          <a:xfrm>
            <a:off x="1507066" y="3559277"/>
            <a:ext cx="8315359" cy="1799304"/>
          </a:xfrm>
        </p:spPr>
        <p:txBody>
          <a:bodyPr>
            <a:normAutofit lnSpcReduction="10000"/>
          </a:bodyPr>
          <a:lstStyle/>
          <a:p>
            <a:r>
              <a:rPr lang="en-US" dirty="0"/>
              <a:t>Presenter:</a:t>
            </a:r>
          </a:p>
          <a:p>
            <a:r>
              <a:rPr lang="en-US" dirty="0"/>
              <a:t>Vera Yasmin Ahmed</a:t>
            </a:r>
          </a:p>
          <a:p>
            <a:endParaRPr lang="en-US" dirty="0"/>
          </a:p>
          <a:p>
            <a:br>
              <a:rPr lang="en-GB" dirty="0"/>
            </a:br>
            <a:r>
              <a:rPr lang="en-GB" dirty="0"/>
              <a:t>2432984@student.uwtsd.ac.uk</a:t>
            </a:r>
            <a:endParaRPr lang="en-US" dirty="0"/>
          </a:p>
          <a:p>
            <a:endParaRPr lang="en-GB" dirty="0"/>
          </a:p>
        </p:txBody>
      </p:sp>
    </p:spTree>
    <p:extLst>
      <p:ext uri="{BB962C8B-B14F-4D97-AF65-F5344CB8AC3E}">
        <p14:creationId xmlns:p14="http://schemas.microsoft.com/office/powerpoint/2010/main" val="65843381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E9FE-DB6E-FB3A-325E-7744D33FCA88}"/>
              </a:ext>
            </a:extLst>
          </p:cNvPr>
          <p:cNvSpPr>
            <a:spLocks noGrp="1"/>
          </p:cNvSpPr>
          <p:nvPr>
            <p:ph type="title"/>
          </p:nvPr>
        </p:nvSpPr>
        <p:spPr/>
        <p:txBody>
          <a:bodyPr/>
          <a:lstStyle/>
          <a:p>
            <a:r>
              <a:rPr lang="en-US" dirty="0"/>
              <a:t>Time </a:t>
            </a:r>
            <a:r>
              <a:rPr lang="en-US" dirty="0" err="1"/>
              <a:t>Managment</a:t>
            </a:r>
            <a:endParaRPr lang="en-GB" dirty="0"/>
          </a:p>
        </p:txBody>
      </p:sp>
      <p:sp>
        <p:nvSpPr>
          <p:cNvPr id="3" name="Content Placeholder 2">
            <a:extLst>
              <a:ext uri="{FF2B5EF4-FFF2-40B4-BE49-F238E27FC236}">
                <a16:creationId xmlns:a16="http://schemas.microsoft.com/office/drawing/2014/main" id="{8C7B196F-1A01-4DA6-309F-5A8BF4A9FEFF}"/>
              </a:ext>
            </a:extLst>
          </p:cNvPr>
          <p:cNvSpPr>
            <a:spLocks noGrp="1"/>
          </p:cNvSpPr>
          <p:nvPr>
            <p:ph idx="1"/>
          </p:nvPr>
        </p:nvSpPr>
        <p:spPr/>
        <p:txBody>
          <a:bodyPr>
            <a:normAutofit fontScale="92500" lnSpcReduction="20000"/>
          </a:bodyPr>
          <a:lstStyle/>
          <a:p>
            <a:r>
              <a:rPr lang="en-US" dirty="0"/>
              <a:t>Time Management teaching more than managing time</a:t>
            </a:r>
          </a:p>
          <a:p>
            <a:endParaRPr lang="en-US" dirty="0"/>
          </a:p>
          <a:p>
            <a:r>
              <a:rPr lang="en-GB" dirty="0"/>
              <a:t>Plan everyday tasks, organise schedules, both academic and personal</a:t>
            </a:r>
          </a:p>
          <a:p>
            <a:endParaRPr lang="en-GB" dirty="0"/>
          </a:p>
          <a:p>
            <a:r>
              <a:rPr lang="en-GB" dirty="0"/>
              <a:t>Managing and prioritising tasks according to importance </a:t>
            </a:r>
          </a:p>
          <a:p>
            <a:endParaRPr lang="en-GB" dirty="0"/>
          </a:p>
          <a:p>
            <a:r>
              <a:rPr lang="en-GB" dirty="0"/>
              <a:t>Using Planners helps manage schedules and task  and keeps them under check</a:t>
            </a:r>
          </a:p>
          <a:p>
            <a:endParaRPr lang="en-GB" dirty="0"/>
          </a:p>
          <a:p>
            <a:r>
              <a:rPr lang="en-GB" dirty="0"/>
              <a:t>Taking control and using new strategies </a:t>
            </a:r>
          </a:p>
          <a:p>
            <a:endParaRPr lang="en-GB" dirty="0"/>
          </a:p>
          <a:p>
            <a:r>
              <a:rPr lang="en-GB" dirty="0"/>
              <a:t>Technology and digital distractions, changing of habits what leads to distraction</a:t>
            </a:r>
          </a:p>
          <a:p>
            <a:pPr marL="0" indent="0">
              <a:buNone/>
            </a:pPr>
            <a:endParaRPr lang="en-GB" dirty="0"/>
          </a:p>
          <a:p>
            <a:endParaRPr lang="en-GB" dirty="0"/>
          </a:p>
        </p:txBody>
      </p:sp>
    </p:spTree>
    <p:extLst>
      <p:ext uri="{BB962C8B-B14F-4D97-AF65-F5344CB8AC3E}">
        <p14:creationId xmlns:p14="http://schemas.microsoft.com/office/powerpoint/2010/main" val="3279157660"/>
      </p:ext>
    </p:extLst>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BFA70-3F80-BD1E-19D0-136153554AD4}"/>
              </a:ext>
            </a:extLst>
          </p:cNvPr>
          <p:cNvSpPr>
            <a:spLocks noGrp="1"/>
          </p:cNvSpPr>
          <p:nvPr>
            <p:ph type="title"/>
          </p:nvPr>
        </p:nvSpPr>
        <p:spPr/>
        <p:txBody>
          <a:bodyPr/>
          <a:lstStyle/>
          <a:p>
            <a:r>
              <a:rPr lang="en-US" dirty="0"/>
              <a:t>Managing Time</a:t>
            </a:r>
            <a:endParaRPr lang="en-GB" dirty="0"/>
          </a:p>
        </p:txBody>
      </p:sp>
      <p:sp>
        <p:nvSpPr>
          <p:cNvPr id="3" name="Content Placeholder 2">
            <a:extLst>
              <a:ext uri="{FF2B5EF4-FFF2-40B4-BE49-F238E27FC236}">
                <a16:creationId xmlns:a16="http://schemas.microsoft.com/office/drawing/2014/main" id="{7B55086E-AE51-5FD0-5138-66AA8E8E006F}"/>
              </a:ext>
            </a:extLst>
          </p:cNvPr>
          <p:cNvSpPr>
            <a:spLocks noGrp="1"/>
          </p:cNvSpPr>
          <p:nvPr>
            <p:ph idx="1"/>
          </p:nvPr>
        </p:nvSpPr>
        <p:spPr/>
        <p:txBody>
          <a:bodyPr>
            <a:normAutofit lnSpcReduction="10000"/>
          </a:bodyPr>
          <a:lstStyle/>
          <a:p>
            <a:pPr marL="0" indent="0">
              <a:buNone/>
            </a:pPr>
            <a:r>
              <a:rPr lang="en-US" b="1" dirty="0"/>
              <a:t>Urgent tasks</a:t>
            </a:r>
          </a:p>
          <a:p>
            <a:pPr marL="0" indent="0">
              <a:buNone/>
            </a:pPr>
            <a:r>
              <a:rPr lang="en-US" b="1" dirty="0"/>
              <a:t> </a:t>
            </a:r>
            <a:r>
              <a:rPr lang="en-US" dirty="0"/>
              <a:t>Urgent matters require immediate attention; however, their importance may vary and time for solutions  of such tasks can differ</a:t>
            </a:r>
          </a:p>
          <a:p>
            <a:pPr marL="0" indent="0">
              <a:buNone/>
            </a:pPr>
            <a:r>
              <a:rPr lang="en-US" dirty="0"/>
              <a:t>   </a:t>
            </a:r>
          </a:p>
          <a:p>
            <a:pPr marL="0" indent="0">
              <a:buNone/>
            </a:pPr>
            <a:r>
              <a:rPr lang="en-US" b="1" dirty="0"/>
              <a:t>Important tasks</a:t>
            </a:r>
          </a:p>
          <a:p>
            <a:pPr marL="0" indent="0">
              <a:buNone/>
            </a:pPr>
            <a:r>
              <a:rPr lang="en-US" dirty="0"/>
              <a:t>Important tasks are urgent and require immediate attention, not competing such tasks can have serious consequences for student and others</a:t>
            </a:r>
          </a:p>
          <a:p>
            <a:pPr marL="0" indent="0">
              <a:buNone/>
            </a:pPr>
            <a:endParaRPr lang="en-US" dirty="0"/>
          </a:p>
          <a:p>
            <a:pPr marL="0" indent="0">
              <a:buNone/>
            </a:pPr>
            <a:r>
              <a:rPr lang="en-US" b="1" dirty="0"/>
              <a:t>Not Important tasks</a:t>
            </a:r>
          </a:p>
          <a:p>
            <a:pPr marL="0" indent="0">
              <a:buNone/>
            </a:pPr>
            <a:r>
              <a:rPr lang="en-US" dirty="0"/>
              <a:t>Matters what do not need immediate attention and can be postponed or give it to someone else for solution</a:t>
            </a:r>
          </a:p>
          <a:p>
            <a:pPr marL="0" indent="0">
              <a:buNone/>
            </a:pPr>
            <a:endParaRPr lang="en-US" b="1"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45562673"/>
      </p:ext>
    </p:ext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72424-1F2D-26CB-F4E7-E187222BC3E6}"/>
              </a:ext>
            </a:extLst>
          </p:cNvPr>
          <p:cNvSpPr>
            <a:spLocks noGrp="1"/>
          </p:cNvSpPr>
          <p:nvPr>
            <p:ph type="title"/>
          </p:nvPr>
        </p:nvSpPr>
        <p:spPr/>
        <p:txBody>
          <a:bodyPr/>
          <a:lstStyle/>
          <a:p>
            <a:r>
              <a:rPr lang="en-GB" dirty="0"/>
              <a:t>Eisenhower Matrix - Time Management </a:t>
            </a:r>
          </a:p>
        </p:txBody>
      </p:sp>
      <p:graphicFrame>
        <p:nvGraphicFramePr>
          <p:cNvPr id="5" name="Content Placeholder 4">
            <a:extLst>
              <a:ext uri="{FF2B5EF4-FFF2-40B4-BE49-F238E27FC236}">
                <a16:creationId xmlns:a16="http://schemas.microsoft.com/office/drawing/2014/main" id="{FDE65481-DA6D-4D00-597C-9B018017CAE9}"/>
              </a:ext>
            </a:extLst>
          </p:cNvPr>
          <p:cNvGraphicFramePr>
            <a:graphicFrameLocks noGrp="1"/>
          </p:cNvGraphicFramePr>
          <p:nvPr>
            <p:ph idx="1"/>
            <p:extLst>
              <p:ext uri="{D42A27DB-BD31-4B8C-83A1-F6EECF244321}">
                <p14:modId xmlns:p14="http://schemas.microsoft.com/office/powerpoint/2010/main" val="976386197"/>
              </p:ext>
            </p:extLst>
          </p:nvPr>
        </p:nvGraphicFramePr>
        <p:xfrm>
          <a:off x="677863" y="1317524"/>
          <a:ext cx="8810266" cy="4724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9368491"/>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BDC60-B122-1319-290C-ED32D95218A5}"/>
              </a:ext>
            </a:extLst>
          </p:cNvPr>
          <p:cNvSpPr>
            <a:spLocks noGrp="1"/>
          </p:cNvSpPr>
          <p:nvPr>
            <p:ph type="title"/>
          </p:nvPr>
        </p:nvSpPr>
        <p:spPr/>
        <p:txBody>
          <a:bodyPr/>
          <a:lstStyle/>
          <a:p>
            <a:r>
              <a:rPr lang="en-GB" b="1" dirty="0"/>
              <a:t>Time Management Strategies</a:t>
            </a:r>
            <a:endParaRPr lang="en-GB" dirty="0"/>
          </a:p>
        </p:txBody>
      </p:sp>
      <p:sp>
        <p:nvSpPr>
          <p:cNvPr id="3" name="Content Placeholder 2">
            <a:extLst>
              <a:ext uri="{FF2B5EF4-FFF2-40B4-BE49-F238E27FC236}">
                <a16:creationId xmlns:a16="http://schemas.microsoft.com/office/drawing/2014/main" id="{574901A8-735E-9BFA-4A45-642CDC7F3FC1}"/>
              </a:ext>
            </a:extLst>
          </p:cNvPr>
          <p:cNvSpPr>
            <a:spLocks noGrp="1"/>
          </p:cNvSpPr>
          <p:nvPr>
            <p:ph idx="1"/>
          </p:nvPr>
        </p:nvSpPr>
        <p:spPr/>
        <p:txBody>
          <a:bodyPr>
            <a:normAutofit fontScale="92500" lnSpcReduction="20000"/>
          </a:bodyPr>
          <a:lstStyle/>
          <a:p>
            <a:r>
              <a:rPr lang="en-GB" b="1" dirty="0"/>
              <a:t>Create a provisional plan how to handle tasks and start preparations for assignments</a:t>
            </a:r>
          </a:p>
          <a:p>
            <a:r>
              <a:rPr lang="en-GB" b="1" dirty="0"/>
              <a:t>Use Planner</a:t>
            </a:r>
          </a:p>
          <a:p>
            <a:pPr marL="0" indent="0">
              <a:buNone/>
            </a:pPr>
            <a:r>
              <a:rPr lang="en-GB" dirty="0"/>
              <a:t>Using a planner is first step of how to keep priorities in check</a:t>
            </a:r>
          </a:p>
          <a:p>
            <a:pPr>
              <a:buFontTx/>
              <a:buChar char="-"/>
            </a:pPr>
            <a:r>
              <a:rPr lang="en-GB" dirty="0"/>
              <a:t>Digital Planners</a:t>
            </a:r>
          </a:p>
          <a:p>
            <a:pPr>
              <a:buFontTx/>
              <a:buChar char="-"/>
            </a:pPr>
            <a:r>
              <a:rPr lang="en-GB" dirty="0"/>
              <a:t>Handwriting Planners</a:t>
            </a:r>
          </a:p>
          <a:p>
            <a:pPr>
              <a:buFontTx/>
              <a:buChar char="-"/>
            </a:pPr>
            <a:r>
              <a:rPr lang="en-GB" dirty="0"/>
              <a:t>Asana, Trello,</a:t>
            </a:r>
          </a:p>
          <a:p>
            <a:pPr>
              <a:buFontTx/>
              <a:buChar char="-"/>
            </a:pPr>
            <a:r>
              <a:rPr lang="en-GB" dirty="0"/>
              <a:t>Smartphone apps</a:t>
            </a:r>
          </a:p>
          <a:p>
            <a:r>
              <a:rPr lang="en-GB" b="1" dirty="0"/>
              <a:t>Set goals / weekly</a:t>
            </a:r>
          </a:p>
          <a:p>
            <a:pPr marL="0" indent="0">
              <a:buNone/>
            </a:pPr>
            <a:r>
              <a:rPr lang="en-GB" dirty="0"/>
              <a:t>Test outcome of sets of goals each week and reflect on weak points end of each week. The following week than students can improve their planning with appropriate adjustments to improve weak points</a:t>
            </a:r>
          </a:p>
        </p:txBody>
      </p:sp>
    </p:spTree>
    <p:extLst>
      <p:ext uri="{BB962C8B-B14F-4D97-AF65-F5344CB8AC3E}">
        <p14:creationId xmlns:p14="http://schemas.microsoft.com/office/powerpoint/2010/main" val="2713548134"/>
      </p:ext>
    </p:extLst>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72684-5E38-9FC9-A146-B9EE3FDC86BF}"/>
              </a:ext>
            </a:extLst>
          </p:cNvPr>
          <p:cNvSpPr>
            <a:spLocks noGrp="1"/>
          </p:cNvSpPr>
          <p:nvPr>
            <p:ph type="title"/>
          </p:nvPr>
        </p:nvSpPr>
        <p:spPr/>
        <p:txBody>
          <a:bodyPr/>
          <a:lstStyle/>
          <a:p>
            <a:r>
              <a:rPr lang="en-US" dirty="0"/>
              <a:t>Other Time Management Tips</a:t>
            </a:r>
            <a:endParaRPr lang="en-GB" dirty="0"/>
          </a:p>
        </p:txBody>
      </p:sp>
      <p:sp>
        <p:nvSpPr>
          <p:cNvPr id="3" name="Content Placeholder 2">
            <a:extLst>
              <a:ext uri="{FF2B5EF4-FFF2-40B4-BE49-F238E27FC236}">
                <a16:creationId xmlns:a16="http://schemas.microsoft.com/office/drawing/2014/main" id="{8C53B7C1-65AD-370D-E5E3-73758CB3BDA2}"/>
              </a:ext>
            </a:extLst>
          </p:cNvPr>
          <p:cNvSpPr>
            <a:spLocks noGrp="1"/>
          </p:cNvSpPr>
          <p:nvPr>
            <p:ph idx="1"/>
          </p:nvPr>
        </p:nvSpPr>
        <p:spPr>
          <a:xfrm>
            <a:off x="677334" y="1494503"/>
            <a:ext cx="8596668" cy="4546859"/>
          </a:xfrm>
        </p:spPr>
        <p:txBody>
          <a:bodyPr/>
          <a:lstStyle/>
          <a:p>
            <a:r>
              <a:rPr lang="en-US" dirty="0"/>
              <a:t>Stress Management</a:t>
            </a:r>
          </a:p>
          <a:p>
            <a:pPr marL="0" indent="0">
              <a:buNone/>
            </a:pPr>
            <a:r>
              <a:rPr lang="en-US" dirty="0"/>
              <a:t>Stress can be huge issue when working on assignments or dealing with critical decisions and situation. Controlling Stress and taking time to refresh helps improve students well being and academic performance.    </a:t>
            </a:r>
          </a:p>
          <a:p>
            <a:pPr marL="0" indent="0">
              <a:buNone/>
            </a:pPr>
            <a:r>
              <a:rPr lang="en-US" dirty="0"/>
              <a:t> </a:t>
            </a:r>
          </a:p>
          <a:p>
            <a:r>
              <a:rPr lang="en-US" dirty="0"/>
              <a:t>Pomodoro Technique</a:t>
            </a:r>
          </a:p>
          <a:p>
            <a:pPr marL="0" indent="0">
              <a:buNone/>
            </a:pPr>
            <a:r>
              <a:rPr lang="en-GB" dirty="0"/>
              <a:t>Balances intense focus with balanced breaks so that students don’t burn out. This technique helps better concentration and academic performance (Dickenson,2023).</a:t>
            </a:r>
          </a:p>
          <a:p>
            <a:pPr marL="0" indent="0">
              <a:buNone/>
            </a:pPr>
            <a:endParaRPr lang="en-GB" dirty="0"/>
          </a:p>
          <a:p>
            <a:r>
              <a:rPr lang="en-GB" dirty="0"/>
              <a:t>Break habits of multitasking </a:t>
            </a:r>
          </a:p>
          <a:p>
            <a:pPr marL="0" indent="0">
              <a:buNone/>
            </a:pPr>
            <a:r>
              <a:rPr lang="en-GB" dirty="0"/>
              <a:t>Harvard university research suggests students reduce productivity as much as 40 precent, when split attention between many tasks.  </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3293548981"/>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7743D-547E-3FB1-0047-BABEABE3097E}"/>
              </a:ext>
            </a:extLst>
          </p:cNvPr>
          <p:cNvSpPr>
            <a:spLocks noGrp="1"/>
          </p:cNvSpPr>
          <p:nvPr>
            <p:ph type="title"/>
          </p:nvPr>
        </p:nvSpPr>
        <p:spPr/>
        <p:txBody>
          <a:bodyPr/>
          <a:lstStyle/>
          <a:p>
            <a:r>
              <a:rPr lang="en-GB" b="1" dirty="0"/>
              <a:t>Conclusion </a:t>
            </a:r>
            <a:br>
              <a:rPr lang="en-GB" dirty="0"/>
            </a:br>
            <a:endParaRPr lang="en-GB" dirty="0"/>
          </a:p>
        </p:txBody>
      </p:sp>
      <p:sp>
        <p:nvSpPr>
          <p:cNvPr id="3" name="Content Placeholder 2">
            <a:extLst>
              <a:ext uri="{FF2B5EF4-FFF2-40B4-BE49-F238E27FC236}">
                <a16:creationId xmlns:a16="http://schemas.microsoft.com/office/drawing/2014/main" id="{30093C94-CDE5-D27D-D7DF-0874C6BD294F}"/>
              </a:ext>
            </a:extLst>
          </p:cNvPr>
          <p:cNvSpPr>
            <a:spLocks noGrp="1"/>
          </p:cNvSpPr>
          <p:nvPr>
            <p:ph idx="1"/>
          </p:nvPr>
        </p:nvSpPr>
        <p:spPr/>
        <p:txBody>
          <a:bodyPr/>
          <a:lstStyle/>
          <a:p>
            <a:r>
              <a:rPr lang="en-GB" dirty="0"/>
              <a:t>Time Management allows students to take control on everyday chaos and hold it under control, organise and plan student's everyday lives and tasks. </a:t>
            </a:r>
          </a:p>
          <a:p>
            <a:endParaRPr lang="en-GB" dirty="0"/>
          </a:p>
          <a:p>
            <a:r>
              <a:rPr lang="en-GB" dirty="0"/>
              <a:t>Time Management and Techniques like Pomodoro or the Eisenhower Matrix help students to reach their goals, improve their academic performance and reduce stress.</a:t>
            </a:r>
          </a:p>
          <a:p>
            <a:endParaRPr lang="en-GB" dirty="0"/>
          </a:p>
          <a:p>
            <a:r>
              <a:rPr lang="en-GB" dirty="0"/>
              <a:t>  Time Management Strategies helps student to manage their time effectively, set goals and achieve better academic performance.</a:t>
            </a:r>
          </a:p>
          <a:p>
            <a:pPr marL="0" indent="0">
              <a:buNone/>
            </a:pPr>
            <a:endParaRPr lang="en-GB" dirty="0"/>
          </a:p>
        </p:txBody>
      </p:sp>
    </p:spTree>
    <p:extLst>
      <p:ext uri="{BB962C8B-B14F-4D97-AF65-F5344CB8AC3E}">
        <p14:creationId xmlns:p14="http://schemas.microsoft.com/office/powerpoint/2010/main" val="418359768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5B680-50C8-C082-824D-97C0605FB591}"/>
              </a:ext>
            </a:extLst>
          </p:cNvPr>
          <p:cNvSpPr>
            <a:spLocks noGrp="1"/>
          </p:cNvSpPr>
          <p:nvPr>
            <p:ph type="title"/>
          </p:nvPr>
        </p:nvSpPr>
        <p:spPr>
          <a:xfrm>
            <a:off x="677334" y="609599"/>
            <a:ext cx="9000066" cy="4010025"/>
          </a:xfrm>
        </p:spPr>
        <p:txBody>
          <a:bodyPr/>
          <a:lstStyle/>
          <a:p>
            <a:pPr algn="ctr"/>
            <a:br>
              <a:rPr lang="en-US" b="1" dirty="0">
                <a:solidFill>
                  <a:schemeClr val="tx1"/>
                </a:solidFill>
                <a:latin typeface="Arial" panose="020B0604020202020204" pitchFamily="34" charset="0"/>
                <a:cs typeface="Arial" panose="020B0604020202020204" pitchFamily="34" charset="0"/>
              </a:rPr>
            </a:br>
            <a:br>
              <a:rPr lang="en-US" b="1" dirty="0">
                <a:solidFill>
                  <a:schemeClr val="tx1"/>
                </a:solidFill>
                <a:latin typeface="Arial" panose="020B0604020202020204" pitchFamily="34" charset="0"/>
                <a:cs typeface="Arial" panose="020B0604020202020204" pitchFamily="34" charset="0"/>
              </a:rPr>
            </a:br>
            <a:br>
              <a:rPr lang="en-US" sz="7200" b="1" dirty="0">
                <a:solidFill>
                  <a:schemeClr val="tx1"/>
                </a:solidFill>
                <a:latin typeface="Arial" panose="020B0604020202020204" pitchFamily="34" charset="0"/>
                <a:cs typeface="Arial" panose="020B0604020202020204" pitchFamily="34" charset="0"/>
              </a:rPr>
            </a:br>
            <a:r>
              <a:rPr lang="en-US" sz="7200" b="1" dirty="0">
                <a:solidFill>
                  <a:schemeClr val="tx1"/>
                </a:solidFill>
                <a:latin typeface="Arial" panose="020B0604020202020204" pitchFamily="34" charset="0"/>
                <a:cs typeface="Arial" panose="020B0604020202020204" pitchFamily="34" charset="0"/>
              </a:rPr>
              <a:t>THANK YOU</a:t>
            </a:r>
            <a:endParaRPr lang="en-GB" sz="72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0B67B67-AA59-3F6C-E68B-B49E101D8AB4}"/>
              </a:ext>
            </a:extLst>
          </p:cNvPr>
          <p:cNvSpPr>
            <a:spLocks noGrp="1"/>
          </p:cNvSpPr>
          <p:nvPr>
            <p:ph idx="1"/>
          </p:nvPr>
        </p:nvSpPr>
        <p:spPr>
          <a:xfrm rot="10800000" flipV="1">
            <a:off x="677334" y="4962525"/>
            <a:ext cx="8419041" cy="1171575"/>
          </a:xfrm>
        </p:spPr>
        <p:txBody>
          <a:bodyPr>
            <a:normAutofit/>
          </a:bodyPr>
          <a:lstStyle/>
          <a:p>
            <a:endParaRPr lang="en-GB" dirty="0"/>
          </a:p>
          <a:p>
            <a:endParaRPr lang="en-GB" dirty="0"/>
          </a:p>
        </p:txBody>
      </p:sp>
    </p:spTree>
    <p:extLst>
      <p:ext uri="{BB962C8B-B14F-4D97-AF65-F5344CB8AC3E}">
        <p14:creationId xmlns:p14="http://schemas.microsoft.com/office/powerpoint/2010/main" val="43613818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9D442-79E8-232C-CB7E-23336423E3C1}"/>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72F12501-BAAA-0622-4C0F-B1EB7C459E4C}"/>
              </a:ext>
            </a:extLst>
          </p:cNvPr>
          <p:cNvSpPr>
            <a:spLocks noGrp="1"/>
          </p:cNvSpPr>
          <p:nvPr>
            <p:ph idx="1"/>
          </p:nvPr>
        </p:nvSpPr>
        <p:spPr/>
        <p:txBody>
          <a:bodyPr>
            <a:normAutofit fontScale="92500" lnSpcReduction="20000"/>
          </a:bodyPr>
          <a:lstStyle/>
          <a:p>
            <a:r>
              <a:rPr lang="en-GB" dirty="0"/>
              <a:t>Harvard Summer School. (2024). 8 Time Management Tips for Students. Available at : </a:t>
            </a:r>
            <a:r>
              <a:rPr lang="en-GB" b="1" u="sng" dirty="0"/>
              <a:t> </a:t>
            </a:r>
            <a:r>
              <a:rPr lang="en-GB" dirty="0"/>
              <a:t> </a:t>
            </a:r>
            <a:r>
              <a:rPr lang="en-GB" u="sng" dirty="0">
                <a:hlinkClick r:id="rId2"/>
              </a:rPr>
              <a:t>https://summer.harvard.edu/blog/8-time-management-tips-for-students/#8-Be-Realistic-and-Flexible-</a:t>
            </a:r>
            <a:r>
              <a:rPr lang="en-GB" dirty="0"/>
              <a:t> (Accessed: 20 May, 2025).</a:t>
            </a:r>
          </a:p>
          <a:p>
            <a:r>
              <a:rPr lang="en-GB" dirty="0"/>
              <a:t> Claire James. (2019). How Social Media Affects Students Time Management. Available at:  </a:t>
            </a:r>
            <a:r>
              <a:rPr lang="en-GB" u="sng" dirty="0">
                <a:hlinkClick r:id="rId3"/>
              </a:rPr>
              <a:t>https://www.newsanyway.com/2019/10/08/how-social-media-affects-students-time-management</a:t>
            </a:r>
            <a:r>
              <a:rPr lang="en-GB" dirty="0"/>
              <a:t> (Accessed: 28 May, 2025). </a:t>
            </a:r>
          </a:p>
          <a:p>
            <a:r>
              <a:rPr lang="en-GB" dirty="0"/>
              <a:t> </a:t>
            </a:r>
            <a:r>
              <a:rPr lang="en-GB" u="sng" dirty="0">
                <a:hlinkClick r:id="rId4"/>
              </a:rPr>
              <a:t>Erich C. Dierdorff</a:t>
            </a:r>
            <a:r>
              <a:rPr lang="en-GB" dirty="0"/>
              <a:t>. (2020). Time Management Is About More Than Life Hacks. Available at: </a:t>
            </a:r>
            <a:r>
              <a:rPr lang="en-GB" u="sng" dirty="0">
                <a:hlinkClick r:id="rId5"/>
              </a:rPr>
              <a:t>https://hbr.org/2020/01/time-management-is-about-more-than-life-hacks</a:t>
            </a:r>
            <a:r>
              <a:rPr lang="en-GB" dirty="0"/>
              <a:t> Accessed: 25 May, 2025).</a:t>
            </a:r>
          </a:p>
          <a:p>
            <a:r>
              <a:rPr lang="en-GB" dirty="0"/>
              <a:t>APA. (2006). Multitasking: Switching costs. Available at: </a:t>
            </a:r>
            <a:r>
              <a:rPr lang="en-GB" u="sng" dirty="0">
                <a:hlinkClick r:id="rId6"/>
              </a:rPr>
              <a:t>https://www.apa.org/topics/research/multitasking</a:t>
            </a:r>
            <a:r>
              <a:rPr lang="en-GB" dirty="0"/>
              <a:t> (Accessed: 4 June, 2025).</a:t>
            </a:r>
          </a:p>
          <a:p>
            <a:r>
              <a:rPr lang="en-GB" dirty="0"/>
              <a:t>Harvard Extension School. (2025). How to Set Goals and Achieve Balance — in and Outside the Classroom.</a:t>
            </a:r>
            <a:r>
              <a:rPr lang="en-GB" b="1" dirty="0"/>
              <a:t>  </a:t>
            </a:r>
            <a:r>
              <a:rPr lang="en-GB" dirty="0"/>
              <a:t>Available at: </a:t>
            </a:r>
            <a:r>
              <a:rPr lang="en-GB" u="sng" dirty="0">
                <a:hlinkClick r:id="rId7"/>
              </a:rPr>
              <a:t>https://extension.harvard.edu/blog/how-to-set-goals-and-achieve-balance-in-and-outside-the-classroom/#Keys-to-Achieving-Balance</a:t>
            </a:r>
            <a:r>
              <a:rPr lang="en-GB" dirty="0"/>
              <a:t> (Accessed: 28 May, 2025).</a:t>
            </a:r>
          </a:p>
          <a:p>
            <a:endParaRPr lang="en-GB" dirty="0"/>
          </a:p>
          <a:p>
            <a:endParaRPr lang="en-GB" dirty="0"/>
          </a:p>
        </p:txBody>
      </p:sp>
    </p:spTree>
    <p:extLst>
      <p:ext uri="{BB962C8B-B14F-4D97-AF65-F5344CB8AC3E}">
        <p14:creationId xmlns:p14="http://schemas.microsoft.com/office/powerpoint/2010/main" val="45048699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134</TotalTime>
  <Words>655</Words>
  <Application>Microsoft Office PowerPoint</Application>
  <PresentationFormat>Widescreen</PresentationFormat>
  <Paragraphs>80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          Time-Management: An Essential Skill for Student Success in Higher Education </vt:lpstr>
      <vt:lpstr>Time Managment</vt:lpstr>
      <vt:lpstr>Managing Time</vt:lpstr>
      <vt:lpstr>Eisenhower Matrix - Time Management </vt:lpstr>
      <vt:lpstr>Time Management Strategies</vt:lpstr>
      <vt:lpstr>Other Time Management Tips</vt:lpstr>
      <vt:lpstr>Conclusion  </vt:lpstr>
      <vt:lpstr>   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Vera Ahmed</dc:creator>
  <cp:lastModifiedBy>Vera Ahmed</cp:lastModifiedBy>
  <cp:revision>2</cp:revision>
  <dcterms:created xsi:type="dcterms:W3CDTF">2025-06-12T13:49:39Z</dcterms:created>
  <dcterms:modified xsi:type="dcterms:W3CDTF">2025-06-13T20:19:17Z</dcterms:modified>
</cp:coreProperties>
</file>