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1"/>
  </p:sldMasterIdLst>
  <p:notesMasterIdLst>
    <p:notesMasterId r:id="rId15"/>
  </p:notesMasterIdLst>
  <p:sldIdLst>
    <p:sldId id="256" r:id="rId2"/>
    <p:sldId id="259" r:id="rId3"/>
    <p:sldId id="258" r:id="rId4"/>
    <p:sldId id="260" r:id="rId5"/>
    <p:sldId id="261" r:id="rId6"/>
    <p:sldId id="262" r:id="rId7"/>
    <p:sldId id="263" r:id="rId8"/>
    <p:sldId id="296" r:id="rId9"/>
    <p:sldId id="269" r:id="rId10"/>
    <p:sldId id="297" r:id="rId11"/>
    <p:sldId id="305" r:id="rId12"/>
    <p:sldId id="306" r:id="rId13"/>
    <p:sldId id="304" r:id="rId14"/>
  </p:sldIdLst>
  <p:sldSz cx="9144000" cy="5143500" type="screen16x9"/>
  <p:notesSz cx="6858000" cy="9144000"/>
  <p:embeddedFontLst>
    <p:embeddedFont>
      <p:font typeface="Anaheim" pitchFamily="2" charset="0"/>
      <p:regular r:id="rId16"/>
      <p:bold r:id="rId17"/>
    </p:embeddedFont>
    <p:embeddedFont>
      <p:font typeface="Bernard MT Condensed" panose="02050806060905020404" pitchFamily="18" charset="0"/>
      <p:regular r:id="rId18"/>
    </p:embeddedFont>
    <p:embeddedFont>
      <p:font typeface="Blinker" panose="02000000000000000000" pitchFamily="2" charset="0"/>
      <p:regular r:id="rId19"/>
      <p:bold r:id="rId20"/>
    </p:embeddedFont>
    <p:embeddedFont>
      <p:font typeface="Nunito Light" pitchFamily="2" charset="0"/>
      <p:regular r:id="rId21"/>
      <p:italic r:id="rId22"/>
    </p:embeddedFont>
    <p:embeddedFont>
      <p:font typeface="Open Sans" panose="020B0606030504020204" pitchFamily="34" charset="0"/>
      <p:regular r:id="rId23"/>
      <p:bold r:id="rId24"/>
      <p:italic r:id="rId25"/>
      <p:boldItalic r:id="rId26"/>
    </p:embeddedFont>
    <p:embeddedFont>
      <p:font typeface="Raleway"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0CFDC73-CA85-4EE4-8876-FBC9B5D4E858}">
  <a:tblStyle styleId="{E0CFDC73-CA85-4EE4-8876-FBC9B5D4E85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A32EC31-7E77-492A-A278-724852EC4022}"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81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26" Type="http://schemas.openxmlformats.org/officeDocument/2006/relationships/font" Target="fonts/font11.fntdata" /><Relationship Id="rId3" Type="http://schemas.openxmlformats.org/officeDocument/2006/relationships/slide" Target="slides/slide2.xml" /><Relationship Id="rId21" Type="http://schemas.openxmlformats.org/officeDocument/2006/relationships/font" Target="fonts/font6.fntdata" /><Relationship Id="rId34"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5" Type="http://schemas.openxmlformats.org/officeDocument/2006/relationships/font" Target="fonts/font10.fntdata" /><Relationship Id="rId33"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font" Target="fonts/font5.fntdata" /><Relationship Id="rId29" Type="http://schemas.openxmlformats.org/officeDocument/2006/relationships/font" Target="fonts/font14.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9.fntdata" /><Relationship Id="rId32"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font" Target="fonts/font8.fntdata" /><Relationship Id="rId28" Type="http://schemas.openxmlformats.org/officeDocument/2006/relationships/font" Target="fonts/font13.fntdata" /><Relationship Id="rId10" Type="http://schemas.openxmlformats.org/officeDocument/2006/relationships/slide" Target="slides/slide9.xml" /><Relationship Id="rId19" Type="http://schemas.openxmlformats.org/officeDocument/2006/relationships/font" Target="fonts/font4.fntdata" /><Relationship Id="rId31"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7.fntdata" /><Relationship Id="rId27" Type="http://schemas.openxmlformats.org/officeDocument/2006/relationships/font" Target="fonts/font12.fntdata" /><Relationship Id="rId30" Type="http://schemas.openxmlformats.org/officeDocument/2006/relationships/font" Target="fonts/font15.fntdata" /><Relationship Id="rId35" Type="http://schemas.microsoft.com/office/2016/11/relationships/changesInfo" Target="changesInfos/changesInfo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eena Iqbal (2315950)" userId="c7d166f0-ff1b-4679-9484-228ddd7fa423" providerId="ADAL" clId="{3623EA00-6E80-3C53-9FBA-22FA33222CFD}"/>
    <pc:docChg chg="modSld">
      <pc:chgData name="Sameena Iqbal (2315950)" userId="c7d166f0-ff1b-4679-9484-228ddd7fa423" providerId="ADAL" clId="{3623EA00-6E80-3C53-9FBA-22FA33222CFD}" dt="2025-10-29T16:41:44.680" v="107" actId="20577"/>
      <pc:docMkLst>
        <pc:docMk/>
      </pc:docMkLst>
      <pc:sldChg chg="modSp mod">
        <pc:chgData name="Sameena Iqbal (2315950)" userId="c7d166f0-ff1b-4679-9484-228ddd7fa423" providerId="ADAL" clId="{3623EA00-6E80-3C53-9FBA-22FA33222CFD}" dt="2025-10-29T16:41:44.680" v="107" actId="20577"/>
        <pc:sldMkLst>
          <pc:docMk/>
          <pc:sldMk cId="0" sldId="256"/>
        </pc:sldMkLst>
        <pc:spChg chg="mod">
          <ac:chgData name="Sameena Iqbal (2315950)" userId="c7d166f0-ff1b-4679-9484-228ddd7fa423" providerId="ADAL" clId="{3623EA00-6E80-3C53-9FBA-22FA33222CFD}" dt="2025-10-29T16:41:44.680" v="107" actId="20577"/>
          <ac:spMkLst>
            <pc:docMk/>
            <pc:sldMk cId="0" sldId="256"/>
            <ac:spMk id="138" creationId="{00000000-0000-0000-0000-000000000000}"/>
          </ac:spMkLst>
        </pc:spChg>
      </pc:sldChg>
      <pc:sldChg chg="modSp mod">
        <pc:chgData name="Sameena Iqbal (2315950)" userId="c7d166f0-ff1b-4679-9484-228ddd7fa423" providerId="ADAL" clId="{3623EA00-6E80-3C53-9FBA-22FA33222CFD}" dt="2025-10-29T16:27:56.447" v="74" actId="1076"/>
        <pc:sldMkLst>
          <pc:docMk/>
          <pc:sldMk cId="1385925740" sldId="305"/>
        </pc:sldMkLst>
        <pc:spChg chg="mod">
          <ac:chgData name="Sameena Iqbal (2315950)" userId="c7d166f0-ff1b-4679-9484-228ddd7fa423" providerId="ADAL" clId="{3623EA00-6E80-3C53-9FBA-22FA33222CFD}" dt="2025-10-29T16:27:56.447" v="74" actId="1076"/>
          <ac:spMkLst>
            <pc:docMk/>
            <pc:sldMk cId="1385925740" sldId="305"/>
            <ac:spMk id="2" creationId="{7D151030-5BB9-9EC0-5C5D-AD7E32D1CAD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200" i="1">
              <a:solidFill>
                <a:srgbClr val="595959"/>
              </a:solidFill>
              <a:latin typeface="Anaheim"/>
              <a:ea typeface="Anaheim"/>
              <a:cs typeface="Anaheim"/>
              <a:sym typeface="Anaheim"/>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 name="Google Shape;268;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a:extLst>
            <a:ext uri="{FF2B5EF4-FFF2-40B4-BE49-F238E27FC236}">
              <a16:creationId xmlns:a16="http://schemas.microsoft.com/office/drawing/2014/main" id="{1E0729A6-1FCB-9EDA-5F0E-402EC9D413E0}"/>
            </a:ext>
          </a:extLst>
        </p:cNvPr>
        <p:cNvGrpSpPr/>
        <p:nvPr/>
      </p:nvGrpSpPr>
      <p:grpSpPr>
        <a:xfrm>
          <a:off x="0" y="0"/>
          <a:ext cx="0" cy="0"/>
          <a:chOff x="0" y="0"/>
          <a:chExt cx="0" cy="0"/>
        </a:xfrm>
      </p:grpSpPr>
      <p:sp>
        <p:nvSpPr>
          <p:cNvPr id="179" name="Google Shape;179;g54dda1946d_6_308:notes">
            <a:extLst>
              <a:ext uri="{FF2B5EF4-FFF2-40B4-BE49-F238E27FC236}">
                <a16:creationId xmlns:a16="http://schemas.microsoft.com/office/drawing/2014/main" id="{8B1A754A-1289-E3EB-BD91-714C633D9DF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54dda1946d_6_308:notes">
            <a:extLst>
              <a:ext uri="{FF2B5EF4-FFF2-40B4-BE49-F238E27FC236}">
                <a16:creationId xmlns:a16="http://schemas.microsoft.com/office/drawing/2014/main" id="{B9DD1F85-120C-A662-0C63-86273A445C7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784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54dda1946d_4_27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54dda1946d_4_27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a:extLst>
            <a:ext uri="{FF2B5EF4-FFF2-40B4-BE49-F238E27FC236}">
              <a16:creationId xmlns:a16="http://schemas.microsoft.com/office/drawing/2014/main" id="{F1CE2088-BE30-E709-D265-0710F9849B3B}"/>
            </a:ext>
          </a:extLst>
        </p:cNvPr>
        <p:cNvGrpSpPr/>
        <p:nvPr/>
      </p:nvGrpSpPr>
      <p:grpSpPr>
        <a:xfrm>
          <a:off x="0" y="0"/>
          <a:ext cx="0" cy="0"/>
          <a:chOff x="0" y="0"/>
          <a:chExt cx="0" cy="0"/>
        </a:xfrm>
      </p:grpSpPr>
      <p:sp>
        <p:nvSpPr>
          <p:cNvPr id="338" name="Google Shape;338;g54dda1946d_4_2758:notes">
            <a:extLst>
              <a:ext uri="{FF2B5EF4-FFF2-40B4-BE49-F238E27FC236}">
                <a16:creationId xmlns:a16="http://schemas.microsoft.com/office/drawing/2014/main" id="{E1573F08-8474-3BC0-EA60-295E9F9925A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54dda1946d_4_2758:notes">
            <a:extLst>
              <a:ext uri="{FF2B5EF4-FFF2-40B4-BE49-F238E27FC236}">
                <a16:creationId xmlns:a16="http://schemas.microsoft.com/office/drawing/2014/main" id="{96852DDA-2E81-A9DC-4C23-125B156CF26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84653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a:extLst>
            <a:ext uri="{FF2B5EF4-FFF2-40B4-BE49-F238E27FC236}">
              <a16:creationId xmlns:a16="http://schemas.microsoft.com/office/drawing/2014/main" id="{81AD3129-CFFC-73A7-34ED-3C5515E0452A}"/>
            </a:ext>
          </a:extLst>
        </p:cNvPr>
        <p:cNvGrpSpPr/>
        <p:nvPr/>
      </p:nvGrpSpPr>
      <p:grpSpPr>
        <a:xfrm>
          <a:off x="0" y="0"/>
          <a:ext cx="0" cy="0"/>
          <a:chOff x="0" y="0"/>
          <a:chExt cx="0" cy="0"/>
        </a:xfrm>
      </p:grpSpPr>
      <p:sp>
        <p:nvSpPr>
          <p:cNvPr id="171" name="Google Shape;171;g54dda1946d_6_322:notes">
            <a:extLst>
              <a:ext uri="{FF2B5EF4-FFF2-40B4-BE49-F238E27FC236}">
                <a16:creationId xmlns:a16="http://schemas.microsoft.com/office/drawing/2014/main" id="{9E43056A-122C-7A13-E65E-258225D730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54dda1946d_6_322:notes">
            <a:extLst>
              <a:ext uri="{FF2B5EF4-FFF2-40B4-BE49-F238E27FC236}">
                <a16:creationId xmlns:a16="http://schemas.microsoft.com/office/drawing/2014/main" id="{EF628D49-1500-C5C3-09AE-D5FD669341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56013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a:extLst>
            <a:ext uri="{FF2B5EF4-FFF2-40B4-BE49-F238E27FC236}">
              <a16:creationId xmlns:a16="http://schemas.microsoft.com/office/drawing/2014/main" id="{81AD3129-CFFC-73A7-34ED-3C5515E0452A}"/>
            </a:ext>
          </a:extLst>
        </p:cNvPr>
        <p:cNvGrpSpPr/>
        <p:nvPr/>
      </p:nvGrpSpPr>
      <p:grpSpPr>
        <a:xfrm>
          <a:off x="0" y="0"/>
          <a:ext cx="0" cy="0"/>
          <a:chOff x="0" y="0"/>
          <a:chExt cx="0" cy="0"/>
        </a:xfrm>
      </p:grpSpPr>
      <p:sp>
        <p:nvSpPr>
          <p:cNvPr id="171" name="Google Shape;171;g54dda1946d_6_322:notes">
            <a:extLst>
              <a:ext uri="{FF2B5EF4-FFF2-40B4-BE49-F238E27FC236}">
                <a16:creationId xmlns:a16="http://schemas.microsoft.com/office/drawing/2014/main" id="{9E43056A-122C-7A13-E65E-258225D7300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54dda1946d_6_322:notes">
            <a:extLst>
              <a:ext uri="{FF2B5EF4-FFF2-40B4-BE49-F238E27FC236}">
                <a16:creationId xmlns:a16="http://schemas.microsoft.com/office/drawing/2014/main" id="{EF628D49-1500-C5C3-09AE-D5FD669341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376094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a:extLst>
            <a:ext uri="{FF2B5EF4-FFF2-40B4-BE49-F238E27FC236}">
              <a16:creationId xmlns:a16="http://schemas.microsoft.com/office/drawing/2014/main" id="{FB110B37-DFFE-4998-00A0-C9ECC3F6C52E}"/>
            </a:ext>
          </a:extLst>
        </p:cNvPr>
        <p:cNvGrpSpPr/>
        <p:nvPr/>
      </p:nvGrpSpPr>
      <p:grpSpPr>
        <a:xfrm>
          <a:off x="0" y="0"/>
          <a:ext cx="0" cy="0"/>
          <a:chOff x="0" y="0"/>
          <a:chExt cx="0" cy="0"/>
        </a:xfrm>
      </p:grpSpPr>
      <p:sp>
        <p:nvSpPr>
          <p:cNvPr id="171" name="Google Shape;171;g54dda1946d_6_322:notes">
            <a:extLst>
              <a:ext uri="{FF2B5EF4-FFF2-40B4-BE49-F238E27FC236}">
                <a16:creationId xmlns:a16="http://schemas.microsoft.com/office/drawing/2014/main" id="{39544EAD-C2A0-8BAD-F06C-D414DA21962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54dda1946d_6_322:notes">
            <a:extLst>
              <a:ext uri="{FF2B5EF4-FFF2-40B4-BE49-F238E27FC236}">
                <a16:creationId xmlns:a16="http://schemas.microsoft.com/office/drawing/2014/main" id="{890FD616-A761-2B4C-67BF-85EFC48BDAE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365835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1280100" y="2289700"/>
            <a:ext cx="6583800" cy="1645800"/>
          </a:xfrm>
          <a:prstGeom prst="rect">
            <a:avLst/>
          </a:prstGeom>
        </p:spPr>
        <p:txBody>
          <a:bodyPr spcFirstLastPara="1" wrap="square" lIns="91425" tIns="91425" rIns="91425" bIns="91425" anchor="b" anchorCtr="0">
            <a:noAutofit/>
          </a:bodyPr>
          <a:lstStyle>
            <a:lvl1pPr lvl="0" algn="ctr">
              <a:spcBef>
                <a:spcPts val="0"/>
              </a:spcBef>
              <a:spcAft>
                <a:spcPts val="0"/>
              </a:spcAft>
              <a:buClr>
                <a:srgbClr val="191919"/>
              </a:buClr>
              <a:buSzPts val="5200"/>
              <a:buNone/>
              <a:defRPr sz="5000">
                <a:latin typeface="Blinker"/>
                <a:ea typeface="Blinker"/>
                <a:cs typeface="Blinker"/>
                <a:sym typeface="Blinker"/>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2307675" y="3935500"/>
            <a:ext cx="4528800" cy="475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solidFill>
                  <a:schemeClr val="dk1"/>
                </a:solidFill>
                <a:latin typeface="Blinker"/>
                <a:ea typeface="Blinker"/>
                <a:cs typeface="Blinker"/>
                <a:sym typeface="Blinker"/>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txBox="1">
            <a:spLocks noGrp="1"/>
          </p:cNvSpPr>
          <p:nvPr>
            <p:ph type="title"/>
          </p:nvPr>
        </p:nvSpPr>
        <p:spPr>
          <a:xfrm>
            <a:off x="4681675" y="1973300"/>
            <a:ext cx="3749100" cy="1626600"/>
          </a:xfrm>
          <a:prstGeom prst="rect">
            <a:avLst/>
          </a:prstGeom>
        </p:spPr>
        <p:txBody>
          <a:bodyPr spcFirstLastPara="1" wrap="square" lIns="91425" tIns="91425" rIns="91425" bIns="91425" anchor="t" anchorCtr="0">
            <a:noAutofit/>
          </a:bodyPr>
          <a:lstStyle>
            <a:lvl1pPr lvl="0" algn="r">
              <a:spcBef>
                <a:spcPts val="0"/>
              </a:spcBef>
              <a:spcAft>
                <a:spcPts val="0"/>
              </a:spcAft>
              <a:buSzPts val="3600"/>
              <a:buNone/>
              <a:defRPr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6956275" y="539500"/>
            <a:ext cx="1474500" cy="12801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chemeClr val="lt1"/>
              </a:buClr>
              <a:buSzPts val="6000"/>
              <a:buNone/>
              <a:defRPr sz="10000">
                <a:solidFill>
                  <a:schemeClr val="accent2"/>
                </a:solidFill>
              </a:defRPr>
            </a:lvl1pPr>
            <a:lvl2pPr lvl="1" algn="ctr" rtl="0">
              <a:spcBef>
                <a:spcPts val="0"/>
              </a:spcBef>
              <a:spcAft>
                <a:spcPts val="0"/>
              </a:spcAft>
              <a:buClr>
                <a:schemeClr val="lt1"/>
              </a:buClr>
              <a:buSzPts val="6000"/>
              <a:buNone/>
              <a:defRPr sz="6000">
                <a:solidFill>
                  <a:schemeClr val="lt1"/>
                </a:solidFill>
              </a:defRPr>
            </a:lvl2pPr>
            <a:lvl3pPr lvl="2" algn="ctr" rtl="0">
              <a:spcBef>
                <a:spcPts val="0"/>
              </a:spcBef>
              <a:spcAft>
                <a:spcPts val="0"/>
              </a:spcAft>
              <a:buClr>
                <a:schemeClr val="lt1"/>
              </a:buClr>
              <a:buSzPts val="6000"/>
              <a:buNone/>
              <a:defRPr sz="6000">
                <a:solidFill>
                  <a:schemeClr val="lt1"/>
                </a:solidFill>
              </a:defRPr>
            </a:lvl3pPr>
            <a:lvl4pPr lvl="3" algn="ctr" rtl="0">
              <a:spcBef>
                <a:spcPts val="0"/>
              </a:spcBef>
              <a:spcAft>
                <a:spcPts val="0"/>
              </a:spcAft>
              <a:buClr>
                <a:schemeClr val="lt1"/>
              </a:buClr>
              <a:buSzPts val="6000"/>
              <a:buNone/>
              <a:defRPr sz="6000">
                <a:solidFill>
                  <a:schemeClr val="lt1"/>
                </a:solidFill>
              </a:defRPr>
            </a:lvl4pPr>
            <a:lvl5pPr lvl="4" algn="ctr" rtl="0">
              <a:spcBef>
                <a:spcPts val="0"/>
              </a:spcBef>
              <a:spcAft>
                <a:spcPts val="0"/>
              </a:spcAft>
              <a:buClr>
                <a:schemeClr val="lt1"/>
              </a:buClr>
              <a:buSzPts val="6000"/>
              <a:buNone/>
              <a:defRPr sz="6000">
                <a:solidFill>
                  <a:schemeClr val="lt1"/>
                </a:solidFill>
              </a:defRPr>
            </a:lvl5pPr>
            <a:lvl6pPr lvl="5" algn="ctr" rtl="0">
              <a:spcBef>
                <a:spcPts val="0"/>
              </a:spcBef>
              <a:spcAft>
                <a:spcPts val="0"/>
              </a:spcAft>
              <a:buClr>
                <a:schemeClr val="lt1"/>
              </a:buClr>
              <a:buSzPts val="6000"/>
              <a:buNone/>
              <a:defRPr sz="6000">
                <a:solidFill>
                  <a:schemeClr val="lt1"/>
                </a:solidFill>
              </a:defRPr>
            </a:lvl6pPr>
            <a:lvl7pPr lvl="6" algn="ctr" rtl="0">
              <a:spcBef>
                <a:spcPts val="0"/>
              </a:spcBef>
              <a:spcAft>
                <a:spcPts val="0"/>
              </a:spcAft>
              <a:buClr>
                <a:schemeClr val="lt1"/>
              </a:buClr>
              <a:buSzPts val="6000"/>
              <a:buNone/>
              <a:defRPr sz="6000">
                <a:solidFill>
                  <a:schemeClr val="lt1"/>
                </a:solidFill>
              </a:defRPr>
            </a:lvl7pPr>
            <a:lvl8pPr lvl="7" algn="ctr" rtl="0">
              <a:spcBef>
                <a:spcPts val="0"/>
              </a:spcBef>
              <a:spcAft>
                <a:spcPts val="0"/>
              </a:spcAft>
              <a:buClr>
                <a:schemeClr val="lt1"/>
              </a:buClr>
              <a:buSzPts val="6000"/>
              <a:buNone/>
              <a:defRPr sz="6000">
                <a:solidFill>
                  <a:schemeClr val="lt1"/>
                </a:solidFill>
              </a:defRPr>
            </a:lvl8pPr>
            <a:lvl9pPr lvl="8" algn="ctr" rtl="0">
              <a:spcBef>
                <a:spcPts val="0"/>
              </a:spcBef>
              <a:spcAft>
                <a:spcPts val="0"/>
              </a:spcAft>
              <a:buClr>
                <a:schemeClr val="lt1"/>
              </a:buClr>
              <a:buSzPts val="6000"/>
              <a:buNone/>
              <a:defRPr sz="6000">
                <a:solidFill>
                  <a:schemeClr val="lt1"/>
                </a:solidFill>
              </a:defRPr>
            </a:lvl9pPr>
          </a:lstStyle>
          <a:p>
            <a:r>
              <a:t>xx%</a:t>
            </a:r>
          </a:p>
        </p:txBody>
      </p:sp>
      <p:sp>
        <p:nvSpPr>
          <p:cNvPr id="16" name="Google Shape;16;p3"/>
          <p:cNvSpPr>
            <a:spLocks noGrp="1"/>
          </p:cNvSpPr>
          <p:nvPr>
            <p:ph type="pic" idx="3"/>
          </p:nvPr>
        </p:nvSpPr>
        <p:spPr>
          <a:xfrm>
            <a:off x="483675" y="539500"/>
            <a:ext cx="3657600" cy="4064400"/>
          </a:xfrm>
          <a:prstGeom prst="roundRect">
            <a:avLst>
              <a:gd name="adj" fmla="val 5553"/>
            </a:avLst>
          </a:prstGeom>
          <a:noFill/>
          <a:ln w="9525" cap="flat" cmpd="sng">
            <a:solidFill>
              <a:schemeClr val="dk1"/>
            </a:solidFill>
            <a:prstDash val="solid"/>
            <a:round/>
            <a:headEnd type="none" w="sm" len="sm"/>
            <a:tailEnd type="none" w="sm" len="sm"/>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4" name="Google Shape;24;p5"/>
          <p:cNvSpPr txBox="1">
            <a:spLocks noGrp="1"/>
          </p:cNvSpPr>
          <p:nvPr>
            <p:ph type="subTitle" idx="1"/>
          </p:nvPr>
        </p:nvSpPr>
        <p:spPr>
          <a:xfrm>
            <a:off x="5590492" y="2497399"/>
            <a:ext cx="2651700" cy="1280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5" name="Google Shape;25;p5"/>
          <p:cNvSpPr txBox="1">
            <a:spLocks noGrp="1"/>
          </p:cNvSpPr>
          <p:nvPr>
            <p:ph type="subTitle" idx="2"/>
          </p:nvPr>
        </p:nvSpPr>
        <p:spPr>
          <a:xfrm>
            <a:off x="1685976" y="2497399"/>
            <a:ext cx="2651700" cy="1280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26" name="Google Shape;26;p5"/>
          <p:cNvSpPr txBox="1">
            <a:spLocks noGrp="1"/>
          </p:cNvSpPr>
          <p:nvPr>
            <p:ph type="subTitle" idx="3"/>
          </p:nvPr>
        </p:nvSpPr>
        <p:spPr>
          <a:xfrm>
            <a:off x="1685976" y="2040204"/>
            <a:ext cx="26517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27" name="Google Shape;27;p5"/>
          <p:cNvSpPr txBox="1">
            <a:spLocks noGrp="1"/>
          </p:cNvSpPr>
          <p:nvPr>
            <p:ph type="subTitle" idx="4"/>
          </p:nvPr>
        </p:nvSpPr>
        <p:spPr>
          <a:xfrm>
            <a:off x="5590494" y="2040204"/>
            <a:ext cx="26517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sp>
        <p:nvSpPr>
          <p:cNvPr id="32" name="Google Shape;32;p7"/>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7"/>
          <p:cNvSpPr txBox="1">
            <a:spLocks noGrp="1"/>
          </p:cNvSpPr>
          <p:nvPr>
            <p:ph type="title"/>
          </p:nvPr>
        </p:nvSpPr>
        <p:spPr>
          <a:xfrm>
            <a:off x="713225" y="834300"/>
            <a:ext cx="3657600" cy="10059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4" name="Google Shape;34;p7"/>
          <p:cNvSpPr txBox="1">
            <a:spLocks noGrp="1"/>
          </p:cNvSpPr>
          <p:nvPr>
            <p:ph type="subTitle" idx="1"/>
          </p:nvPr>
        </p:nvSpPr>
        <p:spPr>
          <a:xfrm>
            <a:off x="713225" y="1840200"/>
            <a:ext cx="3657600" cy="2469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200"/>
              <a:buFont typeface="Open Sans"/>
              <a:buAutoNum type="arabicPeriod"/>
              <a:defRPr/>
            </a:lvl1pPr>
            <a:lvl2pPr lvl="1" algn="ctr" rtl="0">
              <a:lnSpc>
                <a:spcPct val="100000"/>
              </a:lnSpc>
              <a:spcBef>
                <a:spcPts val="1000"/>
              </a:spcBef>
              <a:spcAft>
                <a:spcPts val="0"/>
              </a:spcAft>
              <a:buClr>
                <a:srgbClr val="E76A28"/>
              </a:buClr>
              <a:buSzPts val="1200"/>
              <a:buFont typeface="Nunito Light"/>
              <a:buAutoNum type="alphaLcPeriod"/>
              <a:defRPr/>
            </a:lvl2pPr>
            <a:lvl3pPr lvl="2" algn="ctr" rtl="0">
              <a:lnSpc>
                <a:spcPct val="100000"/>
              </a:lnSpc>
              <a:spcBef>
                <a:spcPts val="0"/>
              </a:spcBef>
              <a:spcAft>
                <a:spcPts val="0"/>
              </a:spcAft>
              <a:buClr>
                <a:srgbClr val="E76A28"/>
              </a:buClr>
              <a:buSzPts val="1200"/>
              <a:buFont typeface="Nunito Light"/>
              <a:buAutoNum type="romanLcPeriod"/>
              <a:defRPr/>
            </a:lvl3pPr>
            <a:lvl4pPr lvl="3" algn="ctr" rtl="0">
              <a:lnSpc>
                <a:spcPct val="100000"/>
              </a:lnSpc>
              <a:spcBef>
                <a:spcPts val="0"/>
              </a:spcBef>
              <a:spcAft>
                <a:spcPts val="0"/>
              </a:spcAft>
              <a:buClr>
                <a:srgbClr val="E76A28"/>
              </a:buClr>
              <a:buSzPts val="1200"/>
              <a:buFont typeface="Nunito Light"/>
              <a:buAutoNum type="arabicPeriod"/>
              <a:defRPr/>
            </a:lvl4pPr>
            <a:lvl5pPr lvl="4" algn="ctr" rtl="0">
              <a:lnSpc>
                <a:spcPct val="100000"/>
              </a:lnSpc>
              <a:spcBef>
                <a:spcPts val="0"/>
              </a:spcBef>
              <a:spcAft>
                <a:spcPts val="0"/>
              </a:spcAft>
              <a:buClr>
                <a:srgbClr val="E76A28"/>
              </a:buClr>
              <a:buSzPts val="1200"/>
              <a:buFont typeface="Nunito Light"/>
              <a:buAutoNum type="alphaLcPeriod"/>
              <a:defRPr/>
            </a:lvl5pPr>
            <a:lvl6pPr lvl="5" algn="ctr" rtl="0">
              <a:lnSpc>
                <a:spcPct val="100000"/>
              </a:lnSpc>
              <a:spcBef>
                <a:spcPts val="0"/>
              </a:spcBef>
              <a:spcAft>
                <a:spcPts val="0"/>
              </a:spcAft>
              <a:buClr>
                <a:srgbClr val="999999"/>
              </a:buClr>
              <a:buSzPts val="1200"/>
              <a:buFont typeface="Nunito Light"/>
              <a:buAutoNum type="romanLcPeriod"/>
              <a:defRPr/>
            </a:lvl6pPr>
            <a:lvl7pPr lvl="6" algn="ctr" rtl="0">
              <a:lnSpc>
                <a:spcPct val="100000"/>
              </a:lnSpc>
              <a:spcBef>
                <a:spcPts val="0"/>
              </a:spcBef>
              <a:spcAft>
                <a:spcPts val="0"/>
              </a:spcAft>
              <a:buClr>
                <a:srgbClr val="999999"/>
              </a:buClr>
              <a:buSzPts val="1200"/>
              <a:buFont typeface="Nunito Light"/>
              <a:buAutoNum type="arabicPeriod"/>
              <a:defRPr/>
            </a:lvl7pPr>
            <a:lvl8pPr lvl="7" algn="ctr" rtl="0">
              <a:lnSpc>
                <a:spcPct val="100000"/>
              </a:lnSpc>
              <a:spcBef>
                <a:spcPts val="0"/>
              </a:spcBef>
              <a:spcAft>
                <a:spcPts val="0"/>
              </a:spcAft>
              <a:buClr>
                <a:srgbClr val="999999"/>
              </a:buClr>
              <a:buSzPts val="1200"/>
              <a:buFont typeface="Nunito Light"/>
              <a:buAutoNum type="alphaLcPeriod"/>
              <a:defRPr/>
            </a:lvl8pPr>
            <a:lvl9pPr lvl="8" algn="ctr" rtl="0">
              <a:lnSpc>
                <a:spcPct val="100000"/>
              </a:lnSpc>
              <a:spcBef>
                <a:spcPts val="0"/>
              </a:spcBef>
              <a:spcAft>
                <a:spcPts val="0"/>
              </a:spcAft>
              <a:buClr>
                <a:srgbClr val="999999"/>
              </a:buClr>
              <a:buSzPts val="1200"/>
              <a:buFont typeface="Nunito Light"/>
              <a:buAutoNum type="romanLcPeriod"/>
              <a:defRPr/>
            </a:lvl9pPr>
          </a:lstStyle>
          <a:p>
            <a:endParaRPr/>
          </a:p>
        </p:txBody>
      </p:sp>
      <p:sp>
        <p:nvSpPr>
          <p:cNvPr id="35" name="Google Shape;35;p7"/>
          <p:cNvSpPr>
            <a:spLocks noGrp="1"/>
          </p:cNvSpPr>
          <p:nvPr>
            <p:ph type="pic" idx="2"/>
          </p:nvPr>
        </p:nvSpPr>
        <p:spPr>
          <a:xfrm>
            <a:off x="4925575" y="539500"/>
            <a:ext cx="3657600" cy="4064400"/>
          </a:xfrm>
          <a:prstGeom prst="roundRect">
            <a:avLst>
              <a:gd name="adj" fmla="val 16667"/>
            </a:avLst>
          </a:prstGeom>
          <a:noFill/>
          <a:ln w="9525" cap="flat" cmpd="sng">
            <a:solidFill>
              <a:schemeClr val="dk1"/>
            </a:solidFill>
            <a:prstDash val="solid"/>
            <a:round/>
            <a:headEnd type="none" w="sm" len="sm"/>
            <a:tailEnd type="none" w="sm" len="sm"/>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8" name="Google Shape;38;p8"/>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41" name="Google Shape;41;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2" name="Google Shape;42;p9"/>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a:spLocks noGrp="1"/>
          </p:cNvSpPr>
          <p:nvPr>
            <p:ph type="pic" idx="2"/>
          </p:nvPr>
        </p:nvSpPr>
        <p:spPr>
          <a:xfrm>
            <a:off x="271750" y="212400"/>
            <a:ext cx="8577900" cy="4718700"/>
          </a:xfrm>
          <a:prstGeom prst="roundRect">
            <a:avLst>
              <a:gd name="adj" fmla="val 4096"/>
            </a:avLst>
          </a:prstGeom>
          <a:noFill/>
          <a:ln w="9525" cap="flat" cmpd="sng">
            <a:solidFill>
              <a:schemeClr val="dk1"/>
            </a:solidFill>
            <a:prstDash val="solid"/>
            <a:round/>
            <a:headEnd type="none" w="sm" len="sm"/>
            <a:tailEnd type="none" w="sm" len="sm"/>
          </a:ln>
        </p:spPr>
      </p:sp>
      <p:sp>
        <p:nvSpPr>
          <p:cNvPr id="45" name="Google Shape;45;p10"/>
          <p:cNvSpPr txBox="1">
            <a:spLocks noGrp="1"/>
          </p:cNvSpPr>
          <p:nvPr>
            <p:ph type="title"/>
          </p:nvPr>
        </p:nvSpPr>
        <p:spPr>
          <a:xfrm>
            <a:off x="720000" y="4014450"/>
            <a:ext cx="7704000" cy="572700"/>
          </a:xfrm>
          <a:prstGeom prst="rect">
            <a:avLst/>
          </a:prstGeom>
          <a:solidFill>
            <a:schemeClr val="accent2"/>
          </a:solidFill>
        </p:spPr>
        <p:txBody>
          <a:bodyPr spcFirstLastPara="1" wrap="square" lIns="91425" tIns="91425" rIns="91425" bIns="91425" anchor="t"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51"/>
        <p:cNvGrpSpPr/>
        <p:nvPr/>
      </p:nvGrpSpPr>
      <p:grpSpPr>
        <a:xfrm>
          <a:off x="0" y="0"/>
          <a:ext cx="0" cy="0"/>
          <a:chOff x="0" y="0"/>
          <a:chExt cx="0" cy="0"/>
        </a:xfrm>
      </p:grpSpPr>
      <p:sp>
        <p:nvSpPr>
          <p:cNvPr id="52" name="Google Shape;52;p13"/>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4" name="Google Shape;54;p13"/>
          <p:cNvSpPr txBox="1">
            <a:spLocks noGrp="1"/>
          </p:cNvSpPr>
          <p:nvPr>
            <p:ph type="title" idx="2" hasCustomPrompt="1"/>
          </p:nvPr>
        </p:nvSpPr>
        <p:spPr>
          <a:xfrm>
            <a:off x="1148900" y="1341783"/>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5" name="Google Shape;55;p13"/>
          <p:cNvSpPr txBox="1">
            <a:spLocks noGrp="1"/>
          </p:cNvSpPr>
          <p:nvPr>
            <p:ph type="title" idx="3" hasCustomPrompt="1"/>
          </p:nvPr>
        </p:nvSpPr>
        <p:spPr>
          <a:xfrm>
            <a:off x="1148900" y="3003791"/>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6" name="Google Shape;56;p13"/>
          <p:cNvSpPr txBox="1">
            <a:spLocks noGrp="1"/>
          </p:cNvSpPr>
          <p:nvPr>
            <p:ph type="title" idx="4" hasCustomPrompt="1"/>
          </p:nvPr>
        </p:nvSpPr>
        <p:spPr>
          <a:xfrm>
            <a:off x="1142125" y="1875183"/>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7" name="Google Shape;57;p13"/>
          <p:cNvSpPr txBox="1">
            <a:spLocks noGrp="1"/>
          </p:cNvSpPr>
          <p:nvPr>
            <p:ph type="title" idx="5" hasCustomPrompt="1"/>
          </p:nvPr>
        </p:nvSpPr>
        <p:spPr>
          <a:xfrm>
            <a:off x="1142125" y="3537191"/>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a:spLocks noGrp="1"/>
          </p:cNvSpPr>
          <p:nvPr>
            <p:ph type="title" idx="6" hasCustomPrompt="1"/>
          </p:nvPr>
        </p:nvSpPr>
        <p:spPr>
          <a:xfrm>
            <a:off x="1142125" y="2408583"/>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9" name="Google Shape;59;p13"/>
          <p:cNvSpPr txBox="1">
            <a:spLocks noGrp="1"/>
          </p:cNvSpPr>
          <p:nvPr>
            <p:ph type="title" idx="7" hasCustomPrompt="1"/>
          </p:nvPr>
        </p:nvSpPr>
        <p:spPr>
          <a:xfrm>
            <a:off x="1142125" y="4070591"/>
            <a:ext cx="734700" cy="457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accent2"/>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60" name="Google Shape;60;p13"/>
          <p:cNvSpPr txBox="1">
            <a:spLocks noGrp="1"/>
          </p:cNvSpPr>
          <p:nvPr>
            <p:ph type="subTitle" idx="1"/>
          </p:nvPr>
        </p:nvSpPr>
        <p:spPr>
          <a:xfrm>
            <a:off x="1883600" y="1341775"/>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1" name="Google Shape;61;p13"/>
          <p:cNvSpPr txBox="1">
            <a:spLocks noGrp="1"/>
          </p:cNvSpPr>
          <p:nvPr>
            <p:ph type="subTitle" idx="8"/>
          </p:nvPr>
        </p:nvSpPr>
        <p:spPr>
          <a:xfrm>
            <a:off x="1876825" y="1875175"/>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2" name="Google Shape;62;p13"/>
          <p:cNvSpPr txBox="1">
            <a:spLocks noGrp="1"/>
          </p:cNvSpPr>
          <p:nvPr>
            <p:ph type="subTitle" idx="9"/>
          </p:nvPr>
        </p:nvSpPr>
        <p:spPr>
          <a:xfrm>
            <a:off x="1876825" y="2408575"/>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3" name="Google Shape;63;p13"/>
          <p:cNvSpPr txBox="1">
            <a:spLocks noGrp="1"/>
          </p:cNvSpPr>
          <p:nvPr>
            <p:ph type="subTitle" idx="13"/>
          </p:nvPr>
        </p:nvSpPr>
        <p:spPr>
          <a:xfrm>
            <a:off x="1883600" y="3003800"/>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4" name="Google Shape;64;p13"/>
          <p:cNvSpPr txBox="1">
            <a:spLocks noGrp="1"/>
          </p:cNvSpPr>
          <p:nvPr>
            <p:ph type="subTitle" idx="14"/>
          </p:nvPr>
        </p:nvSpPr>
        <p:spPr>
          <a:xfrm>
            <a:off x="1876825" y="3537200"/>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5" name="Google Shape;65;p13"/>
          <p:cNvSpPr txBox="1">
            <a:spLocks noGrp="1"/>
          </p:cNvSpPr>
          <p:nvPr>
            <p:ph type="subTitle" idx="15"/>
          </p:nvPr>
        </p:nvSpPr>
        <p:spPr>
          <a:xfrm>
            <a:off x="1876825" y="4070600"/>
            <a:ext cx="2532000" cy="45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Raleway"/>
              <a:buNone/>
              <a:defRPr sz="1800" b="1">
                <a:solidFill>
                  <a:schemeClr val="dk1"/>
                </a:solidFill>
              </a:defRPr>
            </a:lvl1pPr>
            <a:lvl2pPr lvl="1" rtl="0">
              <a:lnSpc>
                <a:spcPct val="100000"/>
              </a:lnSpc>
              <a:spcBef>
                <a:spcPts val="0"/>
              </a:spcBef>
              <a:spcAft>
                <a:spcPts val="0"/>
              </a:spcAft>
              <a:buSzPts val="2400"/>
              <a:buFont typeface="Raleway"/>
              <a:buNone/>
              <a:defRPr sz="2400" b="1">
                <a:latin typeface="Raleway"/>
                <a:ea typeface="Raleway"/>
                <a:cs typeface="Raleway"/>
                <a:sym typeface="Raleway"/>
              </a:defRPr>
            </a:lvl2pPr>
            <a:lvl3pPr lvl="2" rtl="0">
              <a:lnSpc>
                <a:spcPct val="100000"/>
              </a:lnSpc>
              <a:spcBef>
                <a:spcPts val="0"/>
              </a:spcBef>
              <a:spcAft>
                <a:spcPts val="0"/>
              </a:spcAft>
              <a:buSzPts val="2400"/>
              <a:buFont typeface="Raleway"/>
              <a:buNone/>
              <a:defRPr sz="2400" b="1">
                <a:latin typeface="Raleway"/>
                <a:ea typeface="Raleway"/>
                <a:cs typeface="Raleway"/>
                <a:sym typeface="Raleway"/>
              </a:defRPr>
            </a:lvl3pPr>
            <a:lvl4pPr lvl="3" rtl="0">
              <a:lnSpc>
                <a:spcPct val="100000"/>
              </a:lnSpc>
              <a:spcBef>
                <a:spcPts val="0"/>
              </a:spcBef>
              <a:spcAft>
                <a:spcPts val="0"/>
              </a:spcAft>
              <a:buSzPts val="2400"/>
              <a:buFont typeface="Raleway"/>
              <a:buNone/>
              <a:defRPr sz="2400" b="1">
                <a:latin typeface="Raleway"/>
                <a:ea typeface="Raleway"/>
                <a:cs typeface="Raleway"/>
                <a:sym typeface="Raleway"/>
              </a:defRPr>
            </a:lvl4pPr>
            <a:lvl5pPr lvl="4" rtl="0">
              <a:lnSpc>
                <a:spcPct val="100000"/>
              </a:lnSpc>
              <a:spcBef>
                <a:spcPts val="0"/>
              </a:spcBef>
              <a:spcAft>
                <a:spcPts val="0"/>
              </a:spcAft>
              <a:buSzPts val="2400"/>
              <a:buFont typeface="Raleway"/>
              <a:buNone/>
              <a:defRPr sz="2400" b="1">
                <a:latin typeface="Raleway"/>
                <a:ea typeface="Raleway"/>
                <a:cs typeface="Raleway"/>
                <a:sym typeface="Raleway"/>
              </a:defRPr>
            </a:lvl5pPr>
            <a:lvl6pPr lvl="5" rtl="0">
              <a:lnSpc>
                <a:spcPct val="100000"/>
              </a:lnSpc>
              <a:spcBef>
                <a:spcPts val="0"/>
              </a:spcBef>
              <a:spcAft>
                <a:spcPts val="0"/>
              </a:spcAft>
              <a:buSzPts val="2400"/>
              <a:buFont typeface="Raleway"/>
              <a:buNone/>
              <a:defRPr sz="2400" b="1">
                <a:latin typeface="Raleway"/>
                <a:ea typeface="Raleway"/>
                <a:cs typeface="Raleway"/>
                <a:sym typeface="Raleway"/>
              </a:defRPr>
            </a:lvl6pPr>
            <a:lvl7pPr lvl="6" rtl="0">
              <a:lnSpc>
                <a:spcPct val="100000"/>
              </a:lnSpc>
              <a:spcBef>
                <a:spcPts val="0"/>
              </a:spcBef>
              <a:spcAft>
                <a:spcPts val="0"/>
              </a:spcAft>
              <a:buSzPts val="2400"/>
              <a:buFont typeface="Raleway"/>
              <a:buNone/>
              <a:defRPr sz="2400" b="1">
                <a:latin typeface="Raleway"/>
                <a:ea typeface="Raleway"/>
                <a:cs typeface="Raleway"/>
                <a:sym typeface="Raleway"/>
              </a:defRPr>
            </a:lvl7pPr>
            <a:lvl8pPr lvl="7" rtl="0">
              <a:lnSpc>
                <a:spcPct val="100000"/>
              </a:lnSpc>
              <a:spcBef>
                <a:spcPts val="0"/>
              </a:spcBef>
              <a:spcAft>
                <a:spcPts val="0"/>
              </a:spcAft>
              <a:buSzPts val="2400"/>
              <a:buFont typeface="Raleway"/>
              <a:buNone/>
              <a:defRPr sz="2400" b="1">
                <a:latin typeface="Raleway"/>
                <a:ea typeface="Raleway"/>
                <a:cs typeface="Raleway"/>
                <a:sym typeface="Raleway"/>
              </a:defRPr>
            </a:lvl8pPr>
            <a:lvl9pPr lvl="8"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66"/>
        <p:cNvGrpSpPr/>
        <p:nvPr/>
      </p:nvGrpSpPr>
      <p:grpSpPr>
        <a:xfrm>
          <a:off x="0" y="0"/>
          <a:ext cx="0" cy="0"/>
          <a:chOff x="0" y="0"/>
          <a:chExt cx="0" cy="0"/>
        </a:xfrm>
      </p:grpSpPr>
      <p:sp>
        <p:nvSpPr>
          <p:cNvPr id="67" name="Google Shape;67;p14"/>
          <p:cNvSpPr txBox="1">
            <a:spLocks noGrp="1"/>
          </p:cNvSpPr>
          <p:nvPr>
            <p:ph type="title"/>
          </p:nvPr>
        </p:nvSpPr>
        <p:spPr>
          <a:xfrm>
            <a:off x="3585113" y="1421100"/>
            <a:ext cx="4373700" cy="548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8" name="Google Shape;68;p14"/>
          <p:cNvSpPr txBox="1">
            <a:spLocks noGrp="1"/>
          </p:cNvSpPr>
          <p:nvPr>
            <p:ph type="subTitle" idx="1"/>
          </p:nvPr>
        </p:nvSpPr>
        <p:spPr>
          <a:xfrm>
            <a:off x="3585113" y="1893600"/>
            <a:ext cx="4373700" cy="1828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2"/>
              </a:buClr>
              <a:buSzPts val="1200"/>
              <a:buAutoNum type="arabicPeriod"/>
              <a:defRPr/>
            </a:lvl1pPr>
            <a:lvl2pPr lvl="1" algn="ctr" rtl="0">
              <a:lnSpc>
                <a:spcPct val="100000"/>
              </a:lnSpc>
              <a:spcBef>
                <a:spcPts val="0"/>
              </a:spcBef>
              <a:spcAft>
                <a:spcPts val="0"/>
              </a:spcAft>
              <a:buSzPts val="1200"/>
              <a:buAutoNum type="alphaLcPeriod"/>
              <a:defRPr/>
            </a:lvl2pPr>
            <a:lvl3pPr lvl="2" algn="ctr" rtl="0">
              <a:lnSpc>
                <a:spcPct val="100000"/>
              </a:lnSpc>
              <a:spcBef>
                <a:spcPts val="0"/>
              </a:spcBef>
              <a:spcAft>
                <a:spcPts val="0"/>
              </a:spcAft>
              <a:buSzPts val="1200"/>
              <a:buAutoNum type="romanLcPeriod"/>
              <a:defRPr/>
            </a:lvl3pPr>
            <a:lvl4pPr lvl="3" algn="ctr" rtl="0">
              <a:lnSpc>
                <a:spcPct val="100000"/>
              </a:lnSpc>
              <a:spcBef>
                <a:spcPts val="0"/>
              </a:spcBef>
              <a:spcAft>
                <a:spcPts val="0"/>
              </a:spcAft>
              <a:buSzPts val="1200"/>
              <a:buAutoNum type="arabicPeriod"/>
              <a:defRPr/>
            </a:lvl4pPr>
            <a:lvl5pPr lvl="4" algn="ctr" rtl="0">
              <a:lnSpc>
                <a:spcPct val="100000"/>
              </a:lnSpc>
              <a:spcBef>
                <a:spcPts val="0"/>
              </a:spcBef>
              <a:spcAft>
                <a:spcPts val="0"/>
              </a:spcAft>
              <a:buSzPts val="1200"/>
              <a:buAutoNum type="alphaLcPeriod"/>
              <a:defRPr/>
            </a:lvl5pPr>
            <a:lvl6pPr lvl="5" algn="ctr" rtl="0">
              <a:lnSpc>
                <a:spcPct val="100000"/>
              </a:lnSpc>
              <a:spcBef>
                <a:spcPts val="0"/>
              </a:spcBef>
              <a:spcAft>
                <a:spcPts val="0"/>
              </a:spcAft>
              <a:buSzPts val="1200"/>
              <a:buAutoNum type="romanLcPeriod"/>
              <a:defRPr/>
            </a:lvl6pPr>
            <a:lvl7pPr lvl="6" algn="ctr" rtl="0">
              <a:lnSpc>
                <a:spcPct val="100000"/>
              </a:lnSpc>
              <a:spcBef>
                <a:spcPts val="0"/>
              </a:spcBef>
              <a:spcAft>
                <a:spcPts val="0"/>
              </a:spcAft>
              <a:buSzPts val="1200"/>
              <a:buAutoNum type="arabicPeriod"/>
              <a:defRPr/>
            </a:lvl7pPr>
            <a:lvl8pPr lvl="7" algn="ctr" rtl="0">
              <a:lnSpc>
                <a:spcPct val="100000"/>
              </a:lnSpc>
              <a:spcBef>
                <a:spcPts val="0"/>
              </a:spcBef>
              <a:spcAft>
                <a:spcPts val="0"/>
              </a:spcAft>
              <a:buSzPts val="1200"/>
              <a:buAutoNum type="alphaLcPeriod"/>
              <a:defRPr/>
            </a:lvl8pPr>
            <a:lvl9pPr lvl="8" algn="ctr" rtl="0">
              <a:lnSpc>
                <a:spcPct val="100000"/>
              </a:lnSpc>
              <a:spcBef>
                <a:spcPts val="0"/>
              </a:spcBef>
              <a:spcAft>
                <a:spcPts val="0"/>
              </a:spcAft>
              <a:buSzPts val="1200"/>
              <a:buAutoNum type="romanLcPeriod"/>
              <a:defRPr/>
            </a:lvl9pPr>
          </a:lstStyle>
          <a:p>
            <a:endParaRPr/>
          </a:p>
        </p:txBody>
      </p:sp>
      <p:sp>
        <p:nvSpPr>
          <p:cNvPr id="69" name="Google Shape;69;p14"/>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77"/>
        <p:cNvGrpSpPr/>
        <p:nvPr/>
      </p:nvGrpSpPr>
      <p:grpSpPr>
        <a:xfrm>
          <a:off x="0" y="0"/>
          <a:ext cx="0" cy="0"/>
          <a:chOff x="0" y="0"/>
          <a:chExt cx="0" cy="0"/>
        </a:xfrm>
      </p:grpSpPr>
      <p:sp>
        <p:nvSpPr>
          <p:cNvPr id="78" name="Google Shape;78;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9" name="Google Shape;79;p16"/>
          <p:cNvSpPr txBox="1">
            <a:spLocks noGrp="1"/>
          </p:cNvSpPr>
          <p:nvPr>
            <p:ph type="subTitle" idx="1"/>
          </p:nvPr>
        </p:nvSpPr>
        <p:spPr>
          <a:xfrm>
            <a:off x="720000" y="2805801"/>
            <a:ext cx="2175300" cy="1645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0" name="Google Shape;80;p16"/>
          <p:cNvSpPr txBox="1">
            <a:spLocks noGrp="1"/>
          </p:cNvSpPr>
          <p:nvPr>
            <p:ph type="subTitle" idx="2"/>
          </p:nvPr>
        </p:nvSpPr>
        <p:spPr>
          <a:xfrm>
            <a:off x="3484348" y="2805801"/>
            <a:ext cx="2175300" cy="1645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1" name="Google Shape;81;p16"/>
          <p:cNvSpPr txBox="1">
            <a:spLocks noGrp="1"/>
          </p:cNvSpPr>
          <p:nvPr>
            <p:ph type="subTitle" idx="3"/>
          </p:nvPr>
        </p:nvSpPr>
        <p:spPr>
          <a:xfrm>
            <a:off x="6248700" y="2805801"/>
            <a:ext cx="2175300" cy="1645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2" name="Google Shape;82;p16"/>
          <p:cNvSpPr txBox="1">
            <a:spLocks noGrp="1"/>
          </p:cNvSpPr>
          <p:nvPr>
            <p:ph type="subTitle" idx="4"/>
          </p:nvPr>
        </p:nvSpPr>
        <p:spPr>
          <a:xfrm>
            <a:off x="720000" y="2173700"/>
            <a:ext cx="21753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83" name="Google Shape;83;p16"/>
          <p:cNvSpPr txBox="1">
            <a:spLocks noGrp="1"/>
          </p:cNvSpPr>
          <p:nvPr>
            <p:ph type="subTitle" idx="5"/>
          </p:nvPr>
        </p:nvSpPr>
        <p:spPr>
          <a:xfrm>
            <a:off x="3484352" y="2173700"/>
            <a:ext cx="21753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84" name="Google Shape;84;p16"/>
          <p:cNvSpPr txBox="1">
            <a:spLocks noGrp="1"/>
          </p:cNvSpPr>
          <p:nvPr>
            <p:ph type="subTitle" idx="6"/>
          </p:nvPr>
        </p:nvSpPr>
        <p:spPr>
          <a:xfrm>
            <a:off x="6248700" y="2173700"/>
            <a:ext cx="2175300" cy="708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85" name="Google Shape;85;p16"/>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86"/>
        <p:cNvGrpSpPr/>
        <p:nvPr/>
      </p:nvGrpSpPr>
      <p:grpSpPr>
        <a:xfrm>
          <a:off x="0" y="0"/>
          <a:ext cx="0" cy="0"/>
          <a:chOff x="0" y="0"/>
          <a:chExt cx="0" cy="0"/>
        </a:xfrm>
      </p:grpSpPr>
      <p:sp>
        <p:nvSpPr>
          <p:cNvPr id="87" name="Google Shape;87;p1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8" name="Google Shape;88;p17"/>
          <p:cNvSpPr txBox="1">
            <a:spLocks noGrp="1"/>
          </p:cNvSpPr>
          <p:nvPr>
            <p:ph type="subTitle" idx="1"/>
          </p:nvPr>
        </p:nvSpPr>
        <p:spPr>
          <a:xfrm>
            <a:off x="902878" y="1861325"/>
            <a:ext cx="34845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89" name="Google Shape;89;p17"/>
          <p:cNvSpPr txBox="1">
            <a:spLocks noGrp="1"/>
          </p:cNvSpPr>
          <p:nvPr>
            <p:ph type="subTitle" idx="2"/>
          </p:nvPr>
        </p:nvSpPr>
        <p:spPr>
          <a:xfrm>
            <a:off x="4893720" y="1861325"/>
            <a:ext cx="34845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0" name="Google Shape;90;p17"/>
          <p:cNvSpPr txBox="1">
            <a:spLocks noGrp="1"/>
          </p:cNvSpPr>
          <p:nvPr>
            <p:ph type="subTitle" idx="3"/>
          </p:nvPr>
        </p:nvSpPr>
        <p:spPr>
          <a:xfrm>
            <a:off x="902878" y="3521900"/>
            <a:ext cx="34845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1" name="Google Shape;91;p17"/>
          <p:cNvSpPr txBox="1">
            <a:spLocks noGrp="1"/>
          </p:cNvSpPr>
          <p:nvPr>
            <p:ph type="subTitle" idx="4"/>
          </p:nvPr>
        </p:nvSpPr>
        <p:spPr>
          <a:xfrm>
            <a:off x="4893720" y="3521900"/>
            <a:ext cx="3484500" cy="1005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92" name="Google Shape;92;p17"/>
          <p:cNvSpPr txBox="1">
            <a:spLocks noGrp="1"/>
          </p:cNvSpPr>
          <p:nvPr>
            <p:ph type="subTitle" idx="5"/>
          </p:nvPr>
        </p:nvSpPr>
        <p:spPr>
          <a:xfrm>
            <a:off x="902879" y="1482475"/>
            <a:ext cx="34845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3" name="Google Shape;93;p17"/>
          <p:cNvSpPr txBox="1">
            <a:spLocks noGrp="1"/>
          </p:cNvSpPr>
          <p:nvPr>
            <p:ph type="subTitle" idx="6"/>
          </p:nvPr>
        </p:nvSpPr>
        <p:spPr>
          <a:xfrm>
            <a:off x="902879" y="3143175"/>
            <a:ext cx="34845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4" name="Google Shape;94;p17"/>
          <p:cNvSpPr txBox="1">
            <a:spLocks noGrp="1"/>
          </p:cNvSpPr>
          <p:nvPr>
            <p:ph type="subTitle" idx="7"/>
          </p:nvPr>
        </p:nvSpPr>
        <p:spPr>
          <a:xfrm>
            <a:off x="4893691" y="1482475"/>
            <a:ext cx="34845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5" name="Google Shape;95;p17"/>
          <p:cNvSpPr txBox="1">
            <a:spLocks noGrp="1"/>
          </p:cNvSpPr>
          <p:nvPr>
            <p:ph type="subTitle" idx="8"/>
          </p:nvPr>
        </p:nvSpPr>
        <p:spPr>
          <a:xfrm>
            <a:off x="4893691" y="3143175"/>
            <a:ext cx="3484500" cy="45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000" b="1">
                <a:solidFill>
                  <a:schemeClr val="dk1"/>
                </a:solidFill>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6" name="Google Shape;96;p17"/>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25"/>
        <p:cNvGrpSpPr/>
        <p:nvPr/>
      </p:nvGrpSpPr>
      <p:grpSpPr>
        <a:xfrm>
          <a:off x="0" y="0"/>
          <a:ext cx="0" cy="0"/>
          <a:chOff x="0" y="0"/>
          <a:chExt cx="0" cy="0"/>
        </a:xfrm>
      </p:grpSpPr>
      <p:sp>
        <p:nvSpPr>
          <p:cNvPr id="126" name="Google Shape;126;p21"/>
          <p:cNvSpPr/>
          <p:nvPr/>
        </p:nvSpPr>
        <p:spPr>
          <a:xfrm>
            <a:off x="271750" y="212400"/>
            <a:ext cx="8600700" cy="4718700"/>
          </a:xfrm>
          <a:prstGeom prst="roundRect">
            <a:avLst>
              <a:gd name="adj" fmla="val 377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1pPr>
            <a:lvl2pPr lvl="1"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2pPr>
            <a:lvl3pPr lvl="2"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3pPr>
            <a:lvl4pPr lvl="3"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4pPr>
            <a:lvl5pPr lvl="4"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5pPr>
            <a:lvl6pPr lvl="5"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6pPr>
            <a:lvl7pPr lvl="6"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7pPr>
            <a:lvl8pPr lvl="7"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8pPr>
            <a:lvl9pPr lvl="8" rtl="0">
              <a:spcBef>
                <a:spcPts val="0"/>
              </a:spcBef>
              <a:spcAft>
                <a:spcPts val="0"/>
              </a:spcAft>
              <a:buClr>
                <a:schemeClr val="dk1"/>
              </a:buClr>
              <a:buSzPts val="3000"/>
              <a:buFont typeface="Blinker"/>
              <a:buNone/>
              <a:defRPr sz="3000" b="1">
                <a:solidFill>
                  <a:schemeClr val="dk1"/>
                </a:solidFill>
                <a:latin typeface="Blinker"/>
                <a:ea typeface="Blinker"/>
                <a:cs typeface="Blinker"/>
                <a:sym typeface="Blinker"/>
              </a:defRPr>
            </a:lvl9pPr>
          </a:lstStyle>
          <a:p>
            <a:endParaRPr/>
          </a:p>
        </p:txBody>
      </p:sp>
      <p:sp>
        <p:nvSpPr>
          <p:cNvPr id="7" name="Google Shape;7;p1"/>
          <p:cNvSpPr txBox="1">
            <a:spLocks noGrp="1"/>
          </p:cNvSpPr>
          <p:nvPr>
            <p:ph type="body" idx="1"/>
          </p:nvPr>
        </p:nvSpPr>
        <p:spPr>
          <a:xfrm>
            <a:off x="713225" y="1187600"/>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1pPr>
            <a:lvl2pPr marL="914400" lvl="1"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2pPr>
            <a:lvl3pPr marL="1371600" lvl="2"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3pPr>
            <a:lvl4pPr marL="1828800" lvl="3"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4pPr>
            <a:lvl5pPr marL="2286000" lvl="4"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5pPr>
            <a:lvl6pPr marL="2743200" lvl="5"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6pPr>
            <a:lvl7pPr marL="3200400" lvl="6"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7pPr>
            <a:lvl8pPr marL="3657600" lvl="7"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8pPr>
            <a:lvl9pPr marL="4114800" lvl="8" indent="-304800">
              <a:lnSpc>
                <a:spcPct val="100000"/>
              </a:lnSpc>
              <a:spcBef>
                <a:spcPts val="0"/>
              </a:spcBef>
              <a:spcAft>
                <a:spcPts val="0"/>
              </a:spcAft>
              <a:buClr>
                <a:schemeClr val="dk1"/>
              </a:buClr>
              <a:buSzPts val="1200"/>
              <a:buFont typeface="Blinker"/>
              <a:buChar char="■"/>
              <a:defRPr sz="1200">
                <a:solidFill>
                  <a:schemeClr val="dk1"/>
                </a:solidFill>
                <a:latin typeface="Blinker"/>
                <a:ea typeface="Blinker"/>
                <a:cs typeface="Blinker"/>
                <a:sym typeface="Blink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6" r:id="rId7"/>
    <p:sldLayoutId id="2147483658" r:id="rId8"/>
    <p:sldLayoutId id="2147483659" r:id="rId9"/>
    <p:sldLayoutId id="2147483660" r:id="rId10"/>
    <p:sldLayoutId id="2147483662" r:id="rId11"/>
    <p:sldLayoutId id="2147483663" r:id="rId12"/>
    <p:sldLayoutId id="2147483667"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2.xml" /><Relationship Id="rId1" Type="http://schemas.openxmlformats.org/officeDocument/2006/relationships/slideLayout" Target="../slideLayouts/slideLayout4.xml"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7"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9.xml" /><Relationship Id="rId6" Type="http://schemas.openxmlformats.org/officeDocument/2006/relationships/image" Target="../media/image7.png" /><Relationship Id="rId5" Type="http://schemas.openxmlformats.org/officeDocument/2006/relationships/image" Target="../media/image6.png" /><Relationship Id="rId4" Type="http://schemas.openxmlformats.org/officeDocument/2006/relationships/image" Target="../media/image5.png" /></Relationships>
</file>

<file path=ppt/slides/_rels/slide4.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5.xml" /><Relationship Id="rId1" Type="http://schemas.openxmlformats.org/officeDocument/2006/relationships/slideLayout" Target="../slideLayouts/slideLayout3.xml"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6.xml" /><Relationship Id="rId1" Type="http://schemas.openxmlformats.org/officeDocument/2006/relationships/slideLayout" Target="../slideLayouts/slideLayout11.xml" /><Relationship Id="rId5" Type="http://schemas.openxmlformats.org/officeDocument/2006/relationships/image" Target="../media/image14.jpeg" /><Relationship Id="rId4" Type="http://schemas.openxmlformats.org/officeDocument/2006/relationships/image" Target="../media/image13.jpeg" /></Relationships>
</file>

<file path=ppt/slides/_rels/slide7.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7.xml" /><Relationship Id="rId1" Type="http://schemas.openxmlformats.org/officeDocument/2006/relationships/slideLayout" Target="../slideLayouts/slideLayout12.xml" /><Relationship Id="rId5" Type="http://schemas.openxmlformats.org/officeDocument/2006/relationships/image" Target="../media/image17.jpeg" /><Relationship Id="rId4" Type="http://schemas.openxmlformats.org/officeDocument/2006/relationships/image" Target="../media/image16.jpeg"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18.jpg" /></Relationships>
</file>

<file path=ppt/slides/_rels/slide9.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9.xml" /><Relationship Id="rId1" Type="http://schemas.openxmlformats.org/officeDocument/2006/relationships/slideLayout" Target="../slideLayouts/slideLayout10.xml" /><Relationship Id="rId4" Type="http://schemas.openxmlformats.org/officeDocument/2006/relationships/image" Target="../media/image20.jpeg" /></Relationships>
</file>

<file path=ppt/slides/_rels/slide10.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notesSlide" Target="../notesSlides/notesSlide10.xml" /><Relationship Id="rId1" Type="http://schemas.openxmlformats.org/officeDocument/2006/relationships/slideLayout" Target="../slideLayouts/slideLayout10.xml" /><Relationship Id="rId5" Type="http://schemas.openxmlformats.org/officeDocument/2006/relationships/image" Target="../media/image23.jpeg" /><Relationship Id="rId4" Type="http://schemas.openxmlformats.org/officeDocument/2006/relationships/image" Target="../media/image22.jpeg" /></Relationships>
</file>

<file path=ppt/slides/_rels/slide11.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hyperlink" Target="https://www.wysa.io/" TargetMode="External" /><Relationship Id="rId2" Type="http://schemas.openxmlformats.org/officeDocument/2006/relationships/notesSlide" Target="../notesSlides/notesSlide12.xml" /><Relationship Id="rId1" Type="http://schemas.openxmlformats.org/officeDocument/2006/relationships/slideLayout" Target="../slideLayouts/slideLayout4.xml" /><Relationship Id="rId4" Type="http://schemas.openxmlformats.org/officeDocument/2006/relationships/image" Target="../media/image24.png" /></Relationships>
</file>

<file path=ppt/slides/_rels/slide13.xml.rels><?xml version="1.0" encoding="UTF-8" standalone="yes"?>
<Relationships xmlns="http://schemas.openxmlformats.org/package/2006/relationships"><Relationship Id="rId3" Type="http://schemas.openxmlformats.org/officeDocument/2006/relationships/image" Target="../media/image25.png" /><Relationship Id="rId7" Type="http://schemas.openxmlformats.org/officeDocument/2006/relationships/image" Target="../media/image28.jpeg" /><Relationship Id="rId2" Type="http://schemas.openxmlformats.org/officeDocument/2006/relationships/notesSlide" Target="../notesSlides/notesSlide13.xml" /><Relationship Id="rId1" Type="http://schemas.openxmlformats.org/officeDocument/2006/relationships/slideLayout" Target="../slideLayouts/slideLayout4.xml" /><Relationship Id="rId6" Type="http://schemas.openxmlformats.org/officeDocument/2006/relationships/image" Target="../media/image27.png" /><Relationship Id="rId5" Type="http://schemas.openxmlformats.org/officeDocument/2006/relationships/image" Target="../media/image26.png" /><Relationship Id="rId4"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ctrTitle"/>
          </p:nvPr>
        </p:nvSpPr>
        <p:spPr>
          <a:xfrm>
            <a:off x="1280100" y="2375425"/>
            <a:ext cx="6583800" cy="1645800"/>
          </a:xfrm>
          <a:prstGeom prst="rect">
            <a:avLst/>
          </a:prstGeom>
        </p:spPr>
        <p:txBody>
          <a:bodyPr spcFirstLastPara="1" wrap="square" lIns="91425" tIns="91425" rIns="91425" bIns="91425" anchor="b" anchorCtr="0">
            <a:noAutofit/>
          </a:bodyPr>
          <a:lstStyle/>
          <a:p>
            <a:pPr lvl="0"/>
            <a:r>
              <a:rPr lang="en-US" sz="3600" dirty="0"/>
              <a:t>The Impact of the </a:t>
            </a:r>
            <a:r>
              <a:rPr lang="en-US" sz="3600" dirty="0" err="1"/>
              <a:t>Wysa</a:t>
            </a:r>
            <a:r>
              <a:rPr lang="en-US" sz="3600" dirty="0"/>
              <a:t> App on Mental Health Care Transformation in the UK</a:t>
            </a:r>
            <a:endParaRPr sz="3600" dirty="0"/>
          </a:p>
        </p:txBody>
      </p:sp>
      <p:sp>
        <p:nvSpPr>
          <p:cNvPr id="138" name="Google Shape;138;p25"/>
          <p:cNvSpPr txBox="1">
            <a:spLocks noGrp="1"/>
          </p:cNvSpPr>
          <p:nvPr>
            <p:ph type="subTitle" idx="1"/>
          </p:nvPr>
        </p:nvSpPr>
        <p:spPr>
          <a:xfrm>
            <a:off x="7129569" y="3665031"/>
            <a:ext cx="1335637" cy="47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t>Student Name:</a:t>
            </a:r>
            <a:r>
              <a:rPr lang="en-GB" sz="1200" dirty="0"/>
              <a:t> </a:t>
            </a:r>
            <a:r>
              <a:rPr lang="en-GB" sz="1200" dirty="0" err="1"/>
              <a:t>Sameena</a:t>
            </a:r>
            <a:r>
              <a:rPr lang="en-GB" sz="1200" dirty="0"/>
              <a:t> Iqbal</a:t>
            </a:r>
            <a:endParaRPr lang="en" sz="1200" dirty="0"/>
          </a:p>
          <a:p>
            <a:pPr marL="0" lvl="0" indent="0" algn="ctr" rtl="0">
              <a:spcBef>
                <a:spcPts val="0"/>
              </a:spcBef>
              <a:spcAft>
                <a:spcPts val="0"/>
              </a:spcAft>
              <a:buNone/>
            </a:pPr>
            <a:r>
              <a:rPr lang="en" sz="1200" dirty="0"/>
              <a:t>Student ID:</a:t>
            </a:r>
            <a:r>
              <a:rPr lang="en-GB" sz="1200" dirty="0"/>
              <a:t> 2315950</a:t>
            </a:r>
            <a:endParaRPr sz="1200" dirty="0"/>
          </a:p>
        </p:txBody>
      </p:sp>
      <p:pic>
        <p:nvPicPr>
          <p:cNvPr id="139" name="Google Shape;139;p25"/>
          <p:cNvPicPr preferRelativeResize="0"/>
          <p:nvPr/>
        </p:nvPicPr>
        <p:blipFill>
          <a:blip r:embed="rId3">
            <a:alphaModFix/>
          </a:blip>
          <a:stretch>
            <a:fillRect/>
          </a:stretch>
        </p:blipFill>
        <p:spPr>
          <a:xfrm>
            <a:off x="2641999" y="58525"/>
            <a:ext cx="3860152" cy="213222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8"/>
          <p:cNvSpPr txBox="1">
            <a:spLocks noGrp="1"/>
          </p:cNvSpPr>
          <p:nvPr>
            <p:ph type="title"/>
          </p:nvPr>
        </p:nvSpPr>
        <p:spPr>
          <a:xfrm>
            <a:off x="713224" y="834300"/>
            <a:ext cx="2327687" cy="715894"/>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dirty="0"/>
              <a:t>Introduction</a:t>
            </a:r>
            <a:endParaRPr dirty="0"/>
          </a:p>
        </p:txBody>
      </p:sp>
      <p:pic>
        <p:nvPicPr>
          <p:cNvPr id="176" name="Google Shape;176;p28"/>
          <p:cNvPicPr preferRelativeResize="0">
            <a:picLocks noGrp="1"/>
          </p:cNvPicPr>
          <p:nvPr>
            <p:ph type="pic" idx="2"/>
          </p:nvPr>
        </p:nvPicPr>
        <p:blipFill rotWithShape="1">
          <a:blip r:embed="rId3">
            <a:alphaModFix/>
          </a:blip>
          <a:srcRect l="31009" r="18370"/>
          <a:stretch/>
        </p:blipFill>
        <p:spPr>
          <a:xfrm>
            <a:off x="4925575" y="539500"/>
            <a:ext cx="3657600" cy="4064400"/>
          </a:xfrm>
          <a:prstGeom prst="roundRect">
            <a:avLst>
              <a:gd name="adj" fmla="val 6478"/>
            </a:avLst>
          </a:prstGeom>
        </p:spPr>
      </p:pic>
      <p:pic>
        <p:nvPicPr>
          <p:cNvPr id="177" name="Google Shape;177;p28"/>
          <p:cNvPicPr preferRelativeResize="0"/>
          <p:nvPr/>
        </p:nvPicPr>
        <p:blipFill>
          <a:blip r:embed="rId4">
            <a:alphaModFix/>
          </a:blip>
          <a:stretch>
            <a:fillRect/>
          </a:stretch>
        </p:blipFill>
        <p:spPr>
          <a:xfrm>
            <a:off x="4052098" y="460727"/>
            <a:ext cx="1471961" cy="1463039"/>
          </a:xfrm>
          <a:prstGeom prst="rect">
            <a:avLst/>
          </a:prstGeom>
          <a:noFill/>
          <a:ln>
            <a:noFill/>
          </a:ln>
        </p:spPr>
      </p:pic>
      <p:sp>
        <p:nvSpPr>
          <p:cNvPr id="2" name="Subtitle 1">
            <a:extLst>
              <a:ext uri="{FF2B5EF4-FFF2-40B4-BE49-F238E27FC236}">
                <a16:creationId xmlns:a16="http://schemas.microsoft.com/office/drawing/2014/main" id="{044F703A-5E90-2DAF-8CB5-B05F2F942F1E}"/>
              </a:ext>
            </a:extLst>
          </p:cNvPr>
          <p:cNvSpPr>
            <a:spLocks noGrp="1" noChangeArrowheads="1"/>
          </p:cNvSpPr>
          <p:nvPr>
            <p:ph type="subTitle" idx="1"/>
          </p:nvPr>
        </p:nvSpPr>
        <p:spPr bwMode="auto">
          <a:xfrm>
            <a:off x="350874" y="1550700"/>
            <a:ext cx="4299708"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52400" indent="0" algn="just">
              <a:buNone/>
            </a:pPr>
            <a:r>
              <a:rPr lang="en-GB" dirty="0"/>
              <a:t>The Presentation will: </a:t>
            </a:r>
          </a:p>
          <a:p>
            <a:pPr algn="just"/>
            <a:r>
              <a:rPr lang="en-GB" dirty="0"/>
              <a:t>Critically evaluate </a:t>
            </a:r>
            <a:r>
              <a:rPr lang="en-GB" dirty="0" err="1"/>
              <a:t>Wysa’s</a:t>
            </a:r>
            <a:r>
              <a:rPr lang="en-GB" dirty="0"/>
              <a:t> influence on the NHS workforce, examining how AI reshapes clinical roles, reduces workload, and introduces new competency and governance demands.</a:t>
            </a:r>
          </a:p>
          <a:p>
            <a:pPr algn="just"/>
            <a:r>
              <a:rPr lang="en-GB" dirty="0"/>
              <a:t>Analyse </a:t>
            </a:r>
            <a:r>
              <a:rPr lang="en-GB" dirty="0" err="1"/>
              <a:t>Wysa’s</a:t>
            </a:r>
            <a:r>
              <a:rPr lang="en-GB" dirty="0"/>
              <a:t> impact on service delivery, focusing on its effectiveness in improving accessibility, triage efficiency, and continuity of mental health care.</a:t>
            </a:r>
          </a:p>
          <a:p>
            <a:pPr algn="just"/>
            <a:r>
              <a:rPr lang="en-GB" dirty="0"/>
              <a:t>Assess the ethical, legal, and professional challenges arising from </a:t>
            </a:r>
            <a:r>
              <a:rPr lang="en-GB" dirty="0" err="1"/>
              <a:t>Wysa’s</a:t>
            </a:r>
            <a:r>
              <a:rPr lang="en-GB" dirty="0"/>
              <a:t> integration, including data protection, accountability, and digital literacy disparities.</a:t>
            </a:r>
          </a:p>
          <a:p>
            <a:pPr algn="just"/>
            <a:r>
              <a:rPr lang="en-GB" dirty="0"/>
              <a:t>Explore the broader implications for digital transformation in UK healthcare, highlighting how </a:t>
            </a:r>
            <a:r>
              <a:rPr lang="en-GB" dirty="0" err="1"/>
              <a:t>Wysa</a:t>
            </a:r>
            <a:r>
              <a:rPr lang="en-GB" dirty="0"/>
              <a:t> reflects both the potential and limitations of AI-driven innovation in achieving sustainable, person-centred mental health services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5" name="Google Shape;155;p27"/>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US" dirty="0"/>
              <a:t>Background and Context</a:t>
            </a:r>
            <a:endParaRPr dirty="0"/>
          </a:p>
        </p:txBody>
      </p:sp>
      <p:pic>
        <p:nvPicPr>
          <p:cNvPr id="166" name="Google Shape;166;p27"/>
          <p:cNvPicPr preferRelativeResize="0"/>
          <p:nvPr/>
        </p:nvPicPr>
        <p:blipFill>
          <a:blip r:embed="rId3">
            <a:alphaModFix/>
          </a:blip>
          <a:stretch>
            <a:fillRect/>
          </a:stretch>
        </p:blipFill>
        <p:spPr>
          <a:xfrm>
            <a:off x="5078818" y="591824"/>
            <a:ext cx="3484180" cy="1828800"/>
          </a:xfrm>
          <a:prstGeom prst="rect">
            <a:avLst/>
          </a:prstGeom>
          <a:noFill/>
          <a:ln>
            <a:noFill/>
          </a:ln>
        </p:spPr>
      </p:pic>
      <p:pic>
        <p:nvPicPr>
          <p:cNvPr id="167" name="Google Shape;167;p27"/>
          <p:cNvPicPr preferRelativeResize="0"/>
          <p:nvPr/>
        </p:nvPicPr>
        <p:blipFill>
          <a:blip r:embed="rId4">
            <a:alphaModFix/>
          </a:blip>
          <a:stretch>
            <a:fillRect/>
          </a:stretch>
        </p:blipFill>
        <p:spPr>
          <a:xfrm>
            <a:off x="7446411" y="121123"/>
            <a:ext cx="1457071" cy="1408175"/>
          </a:xfrm>
          <a:prstGeom prst="rect">
            <a:avLst/>
          </a:prstGeom>
          <a:noFill/>
          <a:ln>
            <a:noFill/>
          </a:ln>
        </p:spPr>
      </p:pic>
      <p:pic>
        <p:nvPicPr>
          <p:cNvPr id="168" name="Google Shape;168;p27"/>
          <p:cNvPicPr preferRelativeResize="0"/>
          <p:nvPr/>
        </p:nvPicPr>
        <p:blipFill>
          <a:blip r:embed="rId5">
            <a:alphaModFix/>
          </a:blip>
          <a:stretch>
            <a:fillRect/>
          </a:stretch>
        </p:blipFill>
        <p:spPr>
          <a:xfrm rot="5400000">
            <a:off x="5189657" y="825210"/>
            <a:ext cx="997458" cy="1408176"/>
          </a:xfrm>
          <a:prstGeom prst="rect">
            <a:avLst/>
          </a:prstGeom>
          <a:noFill/>
          <a:ln>
            <a:noFill/>
          </a:ln>
        </p:spPr>
      </p:pic>
      <p:pic>
        <p:nvPicPr>
          <p:cNvPr id="169" name="Google Shape;169;p27"/>
          <p:cNvPicPr preferRelativeResize="0"/>
          <p:nvPr/>
        </p:nvPicPr>
        <p:blipFill>
          <a:blip r:embed="rId6">
            <a:alphaModFix/>
          </a:blip>
          <a:stretch>
            <a:fillRect/>
          </a:stretch>
        </p:blipFill>
        <p:spPr>
          <a:xfrm>
            <a:off x="7815917" y="1808476"/>
            <a:ext cx="922020" cy="914401"/>
          </a:xfrm>
          <a:prstGeom prst="rect">
            <a:avLst/>
          </a:prstGeom>
          <a:noFill/>
          <a:ln>
            <a:noFill/>
          </a:ln>
        </p:spPr>
      </p:pic>
      <p:sp>
        <p:nvSpPr>
          <p:cNvPr id="29" name="Rectangle 1">
            <a:extLst>
              <a:ext uri="{FF2B5EF4-FFF2-40B4-BE49-F238E27FC236}">
                <a16:creationId xmlns:a16="http://schemas.microsoft.com/office/drawing/2014/main" id="{21D16512-ABDD-41D2-B609-3AB3FA2F9B86}"/>
              </a:ext>
            </a:extLst>
          </p:cNvPr>
          <p:cNvSpPr>
            <a:spLocks noChangeArrowheads="1"/>
          </p:cNvSpPr>
          <p:nvPr/>
        </p:nvSpPr>
        <p:spPr bwMode="auto">
          <a:xfrm>
            <a:off x="318977" y="1162124"/>
            <a:ext cx="4620843" cy="32316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indent="-304800" algn="just">
              <a:buClr>
                <a:schemeClr val="accent2"/>
              </a:buClr>
              <a:buSzPts val="1200"/>
              <a:buFont typeface="Open Sans"/>
              <a:buAutoNum type="arabicPeriod"/>
            </a:pPr>
            <a:r>
              <a:rPr lang="en-GB" sz="1200" dirty="0">
                <a:solidFill>
                  <a:schemeClr val="dk1"/>
                </a:solidFill>
                <a:latin typeface="Blinker"/>
                <a:sym typeface="Blinker"/>
              </a:rPr>
              <a:t>The UK mental health sector continues to face critical workforce shortages, extended waiting times, and increased post-COVID demand, intensifying pressure on already limited services and prompting the need for scalable digital solutions.</a:t>
            </a:r>
          </a:p>
          <a:p>
            <a:pPr marL="457200" indent="-304800" algn="just">
              <a:buClr>
                <a:schemeClr val="accent2"/>
              </a:buClr>
              <a:buSzPts val="1200"/>
              <a:buFont typeface="Open Sans"/>
              <a:buAutoNum type="arabicPeriod"/>
            </a:pPr>
            <a:r>
              <a:rPr lang="en-GB" sz="1200" dirty="0" err="1">
                <a:solidFill>
                  <a:schemeClr val="dk1"/>
                </a:solidFill>
                <a:latin typeface="Blinker"/>
                <a:sym typeface="Blinker"/>
              </a:rPr>
              <a:t>Wysa</a:t>
            </a:r>
            <a:r>
              <a:rPr lang="en-GB" sz="1200" dirty="0">
                <a:solidFill>
                  <a:schemeClr val="dk1"/>
                </a:solidFill>
                <a:latin typeface="Blinker"/>
                <a:sym typeface="Blinker"/>
              </a:rPr>
              <a:t>, an AI-driven mental health application, delivers evidence-based interventions such as CBT and mindfulness to provide accessible, confidential, and low-intensity psychological support for individuals with mild-to-moderate symptoms (Inkster et al., 2018).</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Through NHS pilot projects in Birmingham &amp; Solihull, Dorset, and Lancashire, </a:t>
            </a:r>
            <a:r>
              <a:rPr lang="en-GB" sz="1200" dirty="0" err="1">
                <a:solidFill>
                  <a:schemeClr val="dk1"/>
                </a:solidFill>
                <a:latin typeface="Blinker"/>
                <a:sym typeface="Blinker"/>
              </a:rPr>
              <a:t>Wysa</a:t>
            </a:r>
            <a:r>
              <a:rPr lang="en-GB" sz="1200" dirty="0">
                <a:solidFill>
                  <a:schemeClr val="dk1"/>
                </a:solidFill>
                <a:latin typeface="Blinker"/>
                <a:sym typeface="Blinker"/>
              </a:rPr>
              <a:t> demonstrated its potential to reduce clinician burden, enhance staff wellbeing, and expand access to early mental health support (NHS Digital, 2022).</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The app directly aligns with the NHS Long Term Plan (2019) and the DHSC Digital Health and Wellbeing Plan (2022), reflecting the UK’s strategic commitment to digital transformation and preventative, person-centred mental healthcare delivery.</a:t>
            </a:r>
          </a:p>
        </p:txBody>
      </p:sp>
      <p:pic>
        <p:nvPicPr>
          <p:cNvPr id="2053" name="Picture 5" descr="Cartoon AI Penguin ...">
            <a:extLst>
              <a:ext uri="{FF2B5EF4-FFF2-40B4-BE49-F238E27FC236}">
                <a16:creationId xmlns:a16="http://schemas.microsoft.com/office/drawing/2014/main" id="{600BF4C0-F6A7-B54E-433D-29DF7363804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72387" y="2891325"/>
            <a:ext cx="3290611" cy="184890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9"/>
          <p:cNvSpPr txBox="1">
            <a:spLocks noGrp="1"/>
          </p:cNvSpPr>
          <p:nvPr>
            <p:ph type="title"/>
          </p:nvPr>
        </p:nvSpPr>
        <p:spPr>
          <a:xfrm>
            <a:off x="4247814" y="518116"/>
            <a:ext cx="4306185" cy="1244277"/>
          </a:xfrm>
          <a:prstGeom prst="rect">
            <a:avLst/>
          </a:prstGeom>
        </p:spPr>
        <p:txBody>
          <a:bodyPr spcFirstLastPara="1" wrap="square" lIns="91425" tIns="91425" rIns="91425" bIns="91425" anchor="t" anchorCtr="0">
            <a:noAutofit/>
          </a:bodyPr>
          <a:lstStyle/>
          <a:p>
            <a:pPr lvl="0"/>
            <a:r>
              <a:rPr lang="en-GB" sz="3200" dirty="0"/>
              <a:t>Rationale &amp; Chosen Areas </a:t>
            </a:r>
            <a:endParaRPr sz="2000" dirty="0"/>
          </a:p>
        </p:txBody>
      </p:sp>
      <p:pic>
        <p:nvPicPr>
          <p:cNvPr id="184" name="Google Shape;184;p29"/>
          <p:cNvPicPr preferRelativeResize="0">
            <a:picLocks noGrp="1"/>
          </p:cNvPicPr>
          <p:nvPr>
            <p:ph type="pic" idx="3"/>
          </p:nvPr>
        </p:nvPicPr>
        <p:blipFill rotWithShape="1">
          <a:blip r:embed="rId3">
            <a:alphaModFix/>
          </a:blip>
          <a:srcRect t="10337" b="10329"/>
          <a:stretch/>
        </p:blipFill>
        <p:spPr>
          <a:xfrm>
            <a:off x="483675" y="539500"/>
            <a:ext cx="3657600" cy="4064400"/>
          </a:xfrm>
          <a:prstGeom prst="roundRect">
            <a:avLst>
              <a:gd name="adj" fmla="val 16667"/>
            </a:avLst>
          </a:prstGeom>
        </p:spPr>
      </p:pic>
      <p:pic>
        <p:nvPicPr>
          <p:cNvPr id="185" name="Google Shape;185;p29"/>
          <p:cNvPicPr preferRelativeResize="0"/>
          <p:nvPr/>
        </p:nvPicPr>
        <p:blipFill>
          <a:blip r:embed="rId4">
            <a:alphaModFix/>
          </a:blip>
          <a:stretch>
            <a:fillRect/>
          </a:stretch>
        </p:blipFill>
        <p:spPr>
          <a:xfrm flipH="1">
            <a:off x="3412738" y="354218"/>
            <a:ext cx="1457071" cy="1408175"/>
          </a:xfrm>
          <a:prstGeom prst="rect">
            <a:avLst/>
          </a:prstGeom>
          <a:noFill/>
          <a:ln>
            <a:noFill/>
          </a:ln>
        </p:spPr>
      </p:pic>
      <p:sp>
        <p:nvSpPr>
          <p:cNvPr id="6" name="Rectangle 1">
            <a:extLst>
              <a:ext uri="{FF2B5EF4-FFF2-40B4-BE49-F238E27FC236}">
                <a16:creationId xmlns:a16="http://schemas.microsoft.com/office/drawing/2014/main" id="{FCFD511C-4540-3138-D907-C362CBDD0248}"/>
              </a:ext>
            </a:extLst>
          </p:cNvPr>
          <p:cNvSpPr>
            <a:spLocks noChangeArrowheads="1"/>
          </p:cNvSpPr>
          <p:nvPr/>
        </p:nvSpPr>
        <p:spPr bwMode="auto">
          <a:xfrm>
            <a:off x="4354139" y="1599293"/>
            <a:ext cx="4306186"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indent="-304800" algn="just">
              <a:buClr>
                <a:schemeClr val="accent2"/>
              </a:buClr>
              <a:buSzPts val="1200"/>
              <a:buFont typeface="Open Sans"/>
              <a:buAutoNum type="arabicPeriod"/>
            </a:pPr>
            <a:r>
              <a:rPr lang="en-GB" sz="1200" b="1" dirty="0">
                <a:solidFill>
                  <a:schemeClr val="dk1"/>
                </a:solidFill>
                <a:latin typeface="Blinker"/>
                <a:sym typeface="Blinker"/>
              </a:rPr>
              <a:t>Chosen Areas: </a:t>
            </a:r>
            <a:r>
              <a:rPr lang="en-GB" sz="1200" dirty="0">
                <a:solidFill>
                  <a:schemeClr val="dk1"/>
                </a:solidFill>
                <a:latin typeface="Blinker"/>
                <a:sym typeface="Blinker"/>
              </a:rPr>
              <a:t>Workforce and Service Delivery.</a:t>
            </a:r>
          </a:p>
          <a:p>
            <a:pPr marL="457200" indent="-304800" algn="just">
              <a:buClr>
                <a:schemeClr val="accent2"/>
              </a:buClr>
              <a:buSzPts val="1200"/>
              <a:buFont typeface="Open Sans"/>
              <a:buAutoNum type="arabicPeriod"/>
            </a:pPr>
            <a:r>
              <a:rPr lang="en-GB" sz="1200" b="1" dirty="0">
                <a:solidFill>
                  <a:schemeClr val="dk1"/>
                </a:solidFill>
                <a:latin typeface="Blinker"/>
                <a:sym typeface="Blinker"/>
              </a:rPr>
              <a:t>Workforce: </a:t>
            </a:r>
            <a:r>
              <a:rPr lang="en-GB" sz="1200" dirty="0">
                <a:solidFill>
                  <a:schemeClr val="dk1"/>
                </a:solidFill>
                <a:latin typeface="Blinker"/>
                <a:sym typeface="Blinker"/>
              </a:rPr>
              <a:t>Redefines clinical roles, demands digital literacy, and raises ethical accountability (Sinha et al., 2023). </a:t>
            </a:r>
          </a:p>
          <a:p>
            <a:pPr marL="457200" indent="-304800" algn="just">
              <a:buClr>
                <a:schemeClr val="accent2"/>
              </a:buClr>
              <a:buSzPts val="1200"/>
              <a:buFont typeface="Open Sans"/>
              <a:buAutoNum type="arabicPeriod"/>
            </a:pPr>
            <a:r>
              <a:rPr lang="en-GB" sz="1200" b="1" dirty="0">
                <a:solidFill>
                  <a:schemeClr val="dk1"/>
                </a:solidFill>
                <a:latin typeface="Blinker"/>
                <a:sym typeface="Blinker"/>
              </a:rPr>
              <a:t>Service Delivery: </a:t>
            </a:r>
            <a:r>
              <a:rPr lang="en-GB" sz="1200" dirty="0">
                <a:solidFill>
                  <a:schemeClr val="dk1"/>
                </a:solidFill>
                <a:latin typeface="Blinker"/>
                <a:sym typeface="Blinker"/>
              </a:rPr>
              <a:t>Enhances access and efficiency but challenges equity and interoperability (CQC, 2021; Marmot et al., 2020).</a:t>
            </a:r>
          </a:p>
          <a:p>
            <a:pPr marL="457200" indent="-304800" algn="just">
              <a:buClr>
                <a:schemeClr val="accent2"/>
              </a:buClr>
              <a:buSzPts val="1200"/>
              <a:buFont typeface="Open Sans"/>
              <a:buAutoNum type="arabicPeriod"/>
            </a:pPr>
            <a:r>
              <a:rPr lang="en-GB" sz="1200" b="1" dirty="0">
                <a:solidFill>
                  <a:schemeClr val="dk1"/>
                </a:solidFill>
                <a:latin typeface="Blinker"/>
                <a:sym typeface="Blinker"/>
              </a:rPr>
              <a:t>Aim:</a:t>
            </a:r>
            <a:r>
              <a:rPr lang="en-GB" sz="1200" dirty="0">
                <a:solidFill>
                  <a:schemeClr val="dk1"/>
                </a:solidFill>
                <a:latin typeface="Blinker"/>
                <a:sym typeface="Blinker"/>
              </a:rPr>
              <a:t> To critically evaluate </a:t>
            </a:r>
            <a:r>
              <a:rPr lang="en-GB" sz="1200" dirty="0" err="1">
                <a:solidFill>
                  <a:schemeClr val="dk1"/>
                </a:solidFill>
                <a:latin typeface="Blinker"/>
                <a:sym typeface="Blinker"/>
              </a:rPr>
              <a:t>Wysa’s</a:t>
            </a:r>
            <a:r>
              <a:rPr lang="en-GB" sz="1200" dirty="0">
                <a:solidFill>
                  <a:schemeClr val="dk1"/>
                </a:solidFill>
                <a:latin typeface="Blinker"/>
                <a:sym typeface="Blinker"/>
              </a:rPr>
              <a:t> benefits and challenges across these two domains within the NHS context and to explore how digital transformation reshapes professional practice, service models, and ethical standards in mental health care.</a:t>
            </a:r>
          </a:p>
          <a:p>
            <a:pPr marL="457200" lvl="0" indent="-304800" algn="just" defTabSz="914400" eaLnBrk="0" fontAlgn="base" latinLnBrk="0" hangingPunct="0">
              <a:buClr>
                <a:schemeClr val="accent2"/>
              </a:buClr>
              <a:buSzPts val="1200"/>
              <a:buFont typeface="Open Sans"/>
              <a:buAutoNum type="arabicPeriod"/>
              <a:tabLst/>
            </a:pPr>
            <a:endParaRPr lang="en-US" altLang="en-US" sz="1200" dirty="0">
              <a:solidFill>
                <a:schemeClr val="dk1"/>
              </a:solidFill>
              <a:latin typeface="Blinker"/>
              <a:sym typeface="Blinke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1" name="Google Shape;191;p30"/>
          <p:cNvSpPr txBox="1">
            <a:spLocks noGrp="1"/>
          </p:cNvSpPr>
          <p:nvPr>
            <p:ph type="title"/>
          </p:nvPr>
        </p:nvSpPr>
        <p:spPr>
          <a:xfrm>
            <a:off x="1392689" y="3342103"/>
            <a:ext cx="3359081" cy="1083738"/>
          </a:xfrm>
          <a:prstGeom prst="rect">
            <a:avLst/>
          </a:prstGeom>
        </p:spPr>
        <p:txBody>
          <a:bodyPr spcFirstLastPara="1" wrap="square" lIns="91425" tIns="91425" rIns="91425" bIns="91425" anchor="t" anchorCtr="0">
            <a:noAutofit/>
          </a:bodyPr>
          <a:lstStyle/>
          <a:p>
            <a:pPr lvl="0"/>
            <a:r>
              <a:rPr lang="en-GB" dirty="0"/>
              <a:t>Impact on Workforce </a:t>
            </a:r>
            <a:endParaRPr dirty="0"/>
          </a:p>
        </p:txBody>
      </p:sp>
      <p:sp>
        <p:nvSpPr>
          <p:cNvPr id="8" name="Rectangle 1">
            <a:extLst>
              <a:ext uri="{FF2B5EF4-FFF2-40B4-BE49-F238E27FC236}">
                <a16:creationId xmlns:a16="http://schemas.microsoft.com/office/drawing/2014/main" id="{7F4F15A5-0C14-1A25-5E1C-0B0CF28CF23A}"/>
              </a:ext>
            </a:extLst>
          </p:cNvPr>
          <p:cNvSpPr>
            <a:spLocks noGrp="1" noChangeArrowheads="1"/>
          </p:cNvSpPr>
          <p:nvPr>
            <p:ph type="subTitle" idx="2"/>
          </p:nvPr>
        </p:nvSpPr>
        <p:spPr bwMode="auto">
          <a:xfrm>
            <a:off x="4572000" y="1194187"/>
            <a:ext cx="3904185" cy="32316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r>
              <a:rPr lang="en-GB" b="1" dirty="0"/>
              <a:t>Positive Impacts</a:t>
            </a:r>
            <a:endParaRPr lang="en-GB" dirty="0"/>
          </a:p>
          <a:p>
            <a:pPr lvl="1" algn="l">
              <a:buFont typeface="Arial" panose="020B0604020202020204" pitchFamily="34" charset="0"/>
              <a:buChar char="•"/>
            </a:pPr>
            <a:r>
              <a:rPr lang="en-GB" dirty="0"/>
              <a:t>Reduces clinician workload and supports mild-to-moderate cases (Inkster et al., 2018).</a:t>
            </a:r>
          </a:p>
          <a:p>
            <a:pPr lvl="1" algn="l">
              <a:buFont typeface="Arial" panose="020B0604020202020204" pitchFamily="34" charset="0"/>
              <a:buChar char="•"/>
            </a:pPr>
            <a:r>
              <a:rPr lang="en-GB" dirty="0"/>
              <a:t>Aligns with NHS vision of a “digitally enabled workforce” (NHS England, 2019).</a:t>
            </a:r>
          </a:p>
          <a:p>
            <a:pPr lvl="1" algn="l">
              <a:buFont typeface="Arial" panose="020B0604020202020204" pitchFamily="34" charset="0"/>
              <a:buChar char="•"/>
            </a:pPr>
            <a:r>
              <a:rPr lang="en-GB" dirty="0"/>
              <a:t>Enhances staff wellbeing and reduces burnout (NHS Digital, 2022).</a:t>
            </a:r>
          </a:p>
          <a:p>
            <a:pPr lvl="0"/>
            <a:r>
              <a:rPr lang="en-GB" b="1" dirty="0"/>
              <a:t>Challenges</a:t>
            </a:r>
            <a:endParaRPr lang="en-GB" dirty="0"/>
          </a:p>
          <a:p>
            <a:pPr lvl="1" algn="l">
              <a:buFont typeface="Arial" panose="020B0604020202020204" pitchFamily="34" charset="0"/>
              <a:buChar char="•"/>
            </a:pPr>
            <a:r>
              <a:rPr lang="en-GB" dirty="0"/>
              <a:t>Persistent digital literacy gaps across professions (Sinha et al., 2023).</a:t>
            </a:r>
          </a:p>
          <a:p>
            <a:pPr lvl="1" algn="l">
              <a:buFont typeface="Arial" panose="020B0604020202020204" pitchFamily="34" charset="0"/>
              <a:buChar char="•"/>
            </a:pPr>
            <a:r>
              <a:rPr lang="en-GB" dirty="0"/>
              <a:t>Ethical accountability and data protection concerns under GDPR (2018).</a:t>
            </a:r>
          </a:p>
          <a:p>
            <a:pPr lvl="1" algn="l">
              <a:buFont typeface="Arial" panose="020B0604020202020204" pitchFamily="34" charset="0"/>
              <a:buChar char="•"/>
            </a:pPr>
            <a:r>
              <a:rPr lang="en-GB" dirty="0"/>
              <a:t>Digital fatigue and erosion of human empathy (Greenhalgh, </a:t>
            </a:r>
            <a:r>
              <a:rPr lang="en-GB" dirty="0" err="1"/>
              <a:t>Wherton</a:t>
            </a:r>
            <a:r>
              <a:rPr lang="en-GB" dirty="0"/>
              <a:t> and </a:t>
            </a:r>
            <a:r>
              <a:rPr lang="en-GB" dirty="0" err="1"/>
              <a:t>Papoutsi</a:t>
            </a:r>
            <a:r>
              <a:rPr lang="en-GB" dirty="0"/>
              <a:t>, 2022).</a:t>
            </a:r>
          </a:p>
          <a:p>
            <a:r>
              <a:rPr lang="en-GB" dirty="0"/>
              <a:t>Shift from direct therapy to digital facilitation and supervision.</a:t>
            </a:r>
            <a:endParaRPr kumimoji="0" lang="en-US" altLang="en-US" sz="1200" i="0" u="none" strike="noStrike" cap="none" normalizeH="0" baseline="0" dirty="0">
              <a:ln>
                <a:noFill/>
              </a:ln>
              <a:solidFill>
                <a:schemeClr val="tx1"/>
              </a:solidFill>
              <a:effectLst/>
              <a:latin typeface="Arial" panose="020B0604020202020204" pitchFamily="34" charset="0"/>
            </a:endParaRPr>
          </a:p>
        </p:txBody>
      </p:sp>
      <p:pic>
        <p:nvPicPr>
          <p:cNvPr id="9" name="Google Shape;396;p41">
            <a:extLst>
              <a:ext uri="{FF2B5EF4-FFF2-40B4-BE49-F238E27FC236}">
                <a16:creationId xmlns:a16="http://schemas.microsoft.com/office/drawing/2014/main" id="{0D2C81AC-5A2C-88F4-185E-0C84CEEE71A1}"/>
              </a:ext>
            </a:extLst>
          </p:cNvPr>
          <p:cNvPicPr preferRelativeResize="0">
            <a:picLocks/>
          </p:cNvPicPr>
          <p:nvPr/>
        </p:nvPicPr>
        <p:blipFill rotWithShape="1">
          <a:blip r:embed="rId3">
            <a:alphaModFix/>
          </a:blip>
          <a:srcRect t="5038" b="15608"/>
          <a:stretch/>
        </p:blipFill>
        <p:spPr>
          <a:xfrm>
            <a:off x="1030969" y="441907"/>
            <a:ext cx="3155268" cy="2803367"/>
          </a:xfrm>
          <a:prstGeom prst="roundRect">
            <a:avLst>
              <a:gd name="adj" fmla="val 7890"/>
            </a:avLst>
          </a:prstGeom>
          <a:noFill/>
          <a:ln>
            <a:noFill/>
          </a:ln>
        </p:spPr>
      </p:pic>
      <p:pic>
        <p:nvPicPr>
          <p:cNvPr id="10" name="Google Shape;310;p34">
            <a:extLst>
              <a:ext uri="{FF2B5EF4-FFF2-40B4-BE49-F238E27FC236}">
                <a16:creationId xmlns:a16="http://schemas.microsoft.com/office/drawing/2014/main" id="{9BE8FD50-C88E-C380-58F5-F4FC53E94A20}"/>
              </a:ext>
            </a:extLst>
          </p:cNvPr>
          <p:cNvPicPr preferRelativeResize="0"/>
          <p:nvPr/>
        </p:nvPicPr>
        <p:blipFill>
          <a:blip r:embed="rId4">
            <a:alphaModFix/>
          </a:blip>
          <a:stretch>
            <a:fillRect/>
          </a:stretch>
        </p:blipFill>
        <p:spPr>
          <a:xfrm>
            <a:off x="7495503" y="230338"/>
            <a:ext cx="1477047" cy="86277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31"/>
          <p:cNvSpPr txBox="1">
            <a:spLocks noGrp="1"/>
          </p:cNvSpPr>
          <p:nvPr>
            <p:ph type="title"/>
          </p:nvPr>
        </p:nvSpPr>
        <p:spPr>
          <a:xfrm>
            <a:off x="591413" y="501576"/>
            <a:ext cx="5209313" cy="572700"/>
          </a:xfrm>
          <a:prstGeom prst="rect">
            <a:avLst/>
          </a:prstGeom>
        </p:spPr>
        <p:txBody>
          <a:bodyPr spcFirstLastPara="1" wrap="square" lIns="91425" tIns="91425" rIns="91425" bIns="91425" anchor="t" anchorCtr="0">
            <a:noAutofit/>
          </a:bodyPr>
          <a:lstStyle/>
          <a:p>
            <a:pPr lvl="0"/>
            <a:r>
              <a:rPr lang="en-GB" dirty="0"/>
              <a:t>Workforce: Critical Reflection </a:t>
            </a:r>
            <a:endParaRPr dirty="0"/>
          </a:p>
        </p:txBody>
      </p:sp>
      <p:sp>
        <p:nvSpPr>
          <p:cNvPr id="12" name="Rectangle 1">
            <a:extLst>
              <a:ext uri="{FF2B5EF4-FFF2-40B4-BE49-F238E27FC236}">
                <a16:creationId xmlns:a16="http://schemas.microsoft.com/office/drawing/2014/main" id="{B56ADE32-3F5E-3169-1296-F8FDD0B4561F}"/>
              </a:ext>
            </a:extLst>
          </p:cNvPr>
          <p:cNvSpPr>
            <a:spLocks noGrp="1" noChangeArrowheads="1"/>
          </p:cNvSpPr>
          <p:nvPr>
            <p:ph type="subTitle" idx="2"/>
          </p:nvPr>
        </p:nvSpPr>
        <p:spPr bwMode="auto">
          <a:xfrm>
            <a:off x="631935" y="1517722"/>
            <a:ext cx="3894932"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buFont typeface="Arial" panose="020B0604020202020204" pitchFamily="34" charset="0"/>
              <a:buChar char="•"/>
            </a:pPr>
            <a:r>
              <a:rPr lang="en-GB" dirty="0"/>
              <a:t>Emphasises that human empathy and clinical judgment remain essential alongside AI-assisted mental health support Coyle and McGlade, 2022).</a:t>
            </a:r>
          </a:p>
          <a:p>
            <a:pPr algn="just">
              <a:buFont typeface="Arial" panose="020B0604020202020204" pitchFamily="34" charset="0"/>
              <a:buChar char="•"/>
            </a:pPr>
            <a:r>
              <a:rPr lang="en-GB" dirty="0"/>
              <a:t>Collaboration ensures AI tools like </a:t>
            </a:r>
            <a:r>
              <a:rPr lang="en-GB" dirty="0" err="1"/>
              <a:t>Wysa</a:t>
            </a:r>
            <a:r>
              <a:rPr lang="en-GB" dirty="0"/>
              <a:t> are clinically relevant, ethically sound, and aligned with patient-centred care values (NHS Digital, 2022).</a:t>
            </a:r>
          </a:p>
          <a:p>
            <a:pPr algn="just">
              <a:buFont typeface="Arial" panose="020B0604020202020204" pitchFamily="34" charset="0"/>
              <a:buChar char="•"/>
            </a:pPr>
            <a:r>
              <a:rPr lang="en-GB" dirty="0"/>
              <a:t>Regular professional development is vital to build digital confidence, governance awareness, and safe AI integration skills.</a:t>
            </a:r>
          </a:p>
          <a:p>
            <a:pPr algn="just">
              <a:buFont typeface="Arial" panose="020B0604020202020204" pitchFamily="34" charset="0"/>
              <a:buChar char="•"/>
            </a:pPr>
            <a:r>
              <a:rPr lang="en-GB" dirty="0"/>
              <a:t>Establishing clear ethical and regulatory oversight fosters accountability and public trust in AI-driven mental health care.</a:t>
            </a:r>
          </a:p>
          <a:p>
            <a:pPr algn="just">
              <a:buFont typeface="Arial" panose="020B0604020202020204" pitchFamily="34" charset="0"/>
              <a:buChar char="•"/>
            </a:pPr>
            <a:r>
              <a:rPr lang="en-GB" dirty="0"/>
              <a:t>Defining professional responsibility prevents ambiguity in decision-making and ensures ethical handling of patient data (van Voorst, 2024).</a:t>
            </a:r>
          </a:p>
        </p:txBody>
      </p:sp>
      <p:pic>
        <p:nvPicPr>
          <p:cNvPr id="5125" name="Picture 5" descr="Wysa brings mental health digital therapeutic to small to mid-size US  employers - Wysa">
            <a:extLst>
              <a:ext uri="{FF2B5EF4-FFF2-40B4-BE49-F238E27FC236}">
                <a16:creationId xmlns:a16="http://schemas.microsoft.com/office/drawing/2014/main" id="{202CBC18-EE70-790A-3183-109A721CFC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6957" y="501576"/>
            <a:ext cx="2619375" cy="174307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5133" name="Picture 13" descr="How Wysa App Helps People With Depression And Anxiety Lead A Stress-Free  Life">
            <a:extLst>
              <a:ext uri="{FF2B5EF4-FFF2-40B4-BE49-F238E27FC236}">
                <a16:creationId xmlns:a16="http://schemas.microsoft.com/office/drawing/2014/main" id="{0A953DC2-6B80-D299-D1DA-E30EAA1C20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4888" y="1873180"/>
            <a:ext cx="2729489" cy="157724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5135" name="Picture 15" descr="Emotional bonds with AI digital therapeutic Wysa are equivalent to human  therapist relationships - Wysa">
            <a:extLst>
              <a:ext uri="{FF2B5EF4-FFF2-40B4-BE49-F238E27FC236}">
                <a16:creationId xmlns:a16="http://schemas.microsoft.com/office/drawing/2014/main" id="{3AC7BF1F-B872-E1B7-F58F-25518FC493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93607" y="3078956"/>
            <a:ext cx="2752725" cy="16573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1" name="Google Shape;271;p32"/>
          <p:cNvSpPr txBox="1">
            <a:spLocks noGrp="1"/>
          </p:cNvSpPr>
          <p:nvPr>
            <p:ph type="title"/>
          </p:nvPr>
        </p:nvSpPr>
        <p:spPr>
          <a:xfrm>
            <a:off x="421480" y="2571750"/>
            <a:ext cx="4053683" cy="572700"/>
          </a:xfrm>
          <a:prstGeom prst="rect">
            <a:avLst/>
          </a:prstGeom>
        </p:spPr>
        <p:txBody>
          <a:bodyPr spcFirstLastPara="1" wrap="square" lIns="91425" tIns="91425" rIns="91425" bIns="91425" anchor="t" anchorCtr="0">
            <a:noAutofit/>
          </a:bodyPr>
          <a:lstStyle/>
          <a:p>
            <a:pPr lvl="0"/>
            <a:r>
              <a:rPr lang="en-GB" dirty="0"/>
              <a:t>Impact on Service Delivery </a:t>
            </a:r>
            <a:endParaRPr dirty="0"/>
          </a:p>
        </p:txBody>
      </p:sp>
      <p:sp>
        <p:nvSpPr>
          <p:cNvPr id="16" name="Rectangle 1">
            <a:extLst>
              <a:ext uri="{FF2B5EF4-FFF2-40B4-BE49-F238E27FC236}">
                <a16:creationId xmlns:a16="http://schemas.microsoft.com/office/drawing/2014/main" id="{F568FEB3-6CED-A9C5-C1EB-A10514EFF977}"/>
              </a:ext>
            </a:extLst>
          </p:cNvPr>
          <p:cNvSpPr>
            <a:spLocks noGrp="1" noChangeArrowheads="1"/>
          </p:cNvSpPr>
          <p:nvPr>
            <p:ph type="subTitle" idx="1"/>
          </p:nvPr>
        </p:nvSpPr>
        <p:spPr bwMode="auto">
          <a:xfrm>
            <a:off x="4094955" y="2306598"/>
            <a:ext cx="4247357"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r>
              <a:rPr lang="en-GB" b="1" dirty="0"/>
              <a:t>Benefits:</a:t>
            </a:r>
            <a:endParaRPr lang="en-GB" dirty="0"/>
          </a:p>
          <a:p>
            <a:pPr lvl="1" algn="l">
              <a:buFont typeface="Arial" panose="020B0604020202020204" pitchFamily="34" charset="0"/>
              <a:buChar char="•"/>
            </a:pPr>
            <a:r>
              <a:rPr lang="en-GB" dirty="0"/>
              <a:t>24/7 support; waiting times reduced by 30% (NHS Digital, 2022).</a:t>
            </a:r>
          </a:p>
          <a:p>
            <a:pPr lvl="1" algn="l">
              <a:buFont typeface="Arial" panose="020B0604020202020204" pitchFamily="34" charset="0"/>
              <a:buChar char="•"/>
            </a:pPr>
            <a:r>
              <a:rPr lang="en-GB" dirty="0"/>
              <a:t>Improved accessibility and continuity of care (Chen and Asch, 2022).</a:t>
            </a:r>
          </a:p>
          <a:p>
            <a:pPr lvl="1" algn="l">
              <a:buFont typeface="Arial" panose="020B0604020202020204" pitchFamily="34" charset="0"/>
              <a:buChar char="•"/>
            </a:pPr>
            <a:r>
              <a:rPr lang="en-GB" dirty="0"/>
              <a:t>Enables preventative care and early intervention.</a:t>
            </a:r>
          </a:p>
          <a:p>
            <a:pPr lvl="0"/>
            <a:r>
              <a:rPr lang="en-GB" b="1" dirty="0"/>
              <a:t>Challenges:</a:t>
            </a:r>
            <a:endParaRPr lang="en-GB" dirty="0"/>
          </a:p>
          <a:p>
            <a:pPr lvl="1" algn="l">
              <a:buFont typeface="Arial" panose="020B0604020202020204" pitchFamily="34" charset="0"/>
              <a:buChar char="•"/>
            </a:pPr>
            <a:r>
              <a:rPr lang="en-GB" dirty="0"/>
              <a:t>Interoperability gaps across NHS systems (CQC, 2021).</a:t>
            </a:r>
          </a:p>
          <a:p>
            <a:pPr lvl="1" algn="l">
              <a:buFont typeface="Arial" panose="020B0604020202020204" pitchFamily="34" charset="0"/>
              <a:buChar char="•"/>
            </a:pPr>
            <a:r>
              <a:rPr lang="en-GB" dirty="0"/>
              <a:t>Persistent inequities and digital exclusion (Marmot et al., 2020).</a:t>
            </a:r>
          </a:p>
          <a:p>
            <a:pPr lvl="1" algn="l">
              <a:buFont typeface="Arial" panose="020B0604020202020204" pitchFamily="34" charset="0"/>
              <a:buChar char="•"/>
            </a:pPr>
            <a:r>
              <a:rPr lang="en-GB" dirty="0"/>
              <a:t>Limited capacity to detect crisis-level needs (van Voorst, 2024).</a:t>
            </a:r>
          </a:p>
        </p:txBody>
      </p:sp>
      <p:pic>
        <p:nvPicPr>
          <p:cNvPr id="6147" name="Picture 3" descr="How Artificial Intelligence Is ...">
            <a:extLst>
              <a:ext uri="{FF2B5EF4-FFF2-40B4-BE49-F238E27FC236}">
                <a16:creationId xmlns:a16="http://schemas.microsoft.com/office/drawing/2014/main" id="{B30F9634-B4B2-1625-363E-FEB007FACF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64" y="260743"/>
            <a:ext cx="2848382" cy="1807371"/>
          </a:xfrm>
          <a:prstGeom prst="roundRect">
            <a:avLst>
              <a:gd name="adj" fmla="val 11111"/>
            </a:avLst>
          </a:prstGeom>
          <a:ln w="3175"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pic>
        <p:nvPicPr>
          <p:cNvPr id="6149" name="Picture 5" descr="AI tools may weaken critical thinking ...">
            <a:extLst>
              <a:ext uri="{FF2B5EF4-FFF2-40B4-BE49-F238E27FC236}">
                <a16:creationId xmlns:a16="http://schemas.microsoft.com/office/drawing/2014/main" id="{29B00687-E359-62A9-665F-51CEF5A537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183" y="280197"/>
            <a:ext cx="2839364" cy="1807371"/>
          </a:xfrm>
          <a:prstGeom prst="roundRect">
            <a:avLst>
              <a:gd name="adj" fmla="val 11111"/>
            </a:avLst>
          </a:prstGeom>
          <a:ln w="3175"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pic>
        <p:nvPicPr>
          <p:cNvPr id="6151" name="Picture 7" descr="The AI therapist will see you now ...">
            <a:extLst>
              <a:ext uri="{FF2B5EF4-FFF2-40B4-BE49-F238E27FC236}">
                <a16:creationId xmlns:a16="http://schemas.microsoft.com/office/drawing/2014/main" id="{472644EC-10C9-BF01-6140-C05B2C2553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9385" y="260742"/>
            <a:ext cx="2668599" cy="1826826"/>
          </a:xfrm>
          <a:prstGeom prst="roundRect">
            <a:avLst>
              <a:gd name="adj" fmla="val 11111"/>
            </a:avLst>
          </a:prstGeom>
          <a:ln w="3175"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1">
          <a:extLst>
            <a:ext uri="{FF2B5EF4-FFF2-40B4-BE49-F238E27FC236}">
              <a16:creationId xmlns:a16="http://schemas.microsoft.com/office/drawing/2014/main" id="{27D15FE0-73CF-31BF-2B6E-394DE9CCB46B}"/>
            </a:ext>
          </a:extLst>
        </p:cNvPr>
        <p:cNvGrpSpPr/>
        <p:nvPr/>
      </p:nvGrpSpPr>
      <p:grpSpPr>
        <a:xfrm>
          <a:off x="0" y="0"/>
          <a:ext cx="0" cy="0"/>
          <a:chOff x="0" y="0"/>
          <a:chExt cx="0" cy="0"/>
        </a:xfrm>
      </p:grpSpPr>
      <p:sp>
        <p:nvSpPr>
          <p:cNvPr id="182" name="Google Shape;182;p29">
            <a:extLst>
              <a:ext uri="{FF2B5EF4-FFF2-40B4-BE49-F238E27FC236}">
                <a16:creationId xmlns:a16="http://schemas.microsoft.com/office/drawing/2014/main" id="{F4B5DDBE-A581-9301-5B71-47A34E9D6BA2}"/>
              </a:ext>
            </a:extLst>
          </p:cNvPr>
          <p:cNvSpPr txBox="1">
            <a:spLocks noGrp="1"/>
          </p:cNvSpPr>
          <p:nvPr>
            <p:ph type="title"/>
          </p:nvPr>
        </p:nvSpPr>
        <p:spPr>
          <a:xfrm>
            <a:off x="4293394" y="460920"/>
            <a:ext cx="3957638" cy="1217862"/>
          </a:xfrm>
          <a:prstGeom prst="rect">
            <a:avLst/>
          </a:prstGeom>
        </p:spPr>
        <p:txBody>
          <a:bodyPr spcFirstLastPara="1" wrap="square" lIns="91425" tIns="91425" rIns="91425" bIns="91425" anchor="t" anchorCtr="0">
            <a:noAutofit/>
          </a:bodyPr>
          <a:lstStyle/>
          <a:p>
            <a:pPr lvl="0"/>
            <a:r>
              <a:rPr lang="en-US" sz="3200" dirty="0"/>
              <a:t>Service Delivery: Critical Reflection </a:t>
            </a:r>
            <a:endParaRPr sz="3200" dirty="0"/>
          </a:p>
        </p:txBody>
      </p:sp>
      <p:pic>
        <p:nvPicPr>
          <p:cNvPr id="185" name="Google Shape;185;p29">
            <a:extLst>
              <a:ext uri="{FF2B5EF4-FFF2-40B4-BE49-F238E27FC236}">
                <a16:creationId xmlns:a16="http://schemas.microsoft.com/office/drawing/2014/main" id="{C2DAEC36-5F3F-A738-9F7B-62979815A587}"/>
              </a:ext>
            </a:extLst>
          </p:cNvPr>
          <p:cNvPicPr preferRelativeResize="0"/>
          <p:nvPr/>
        </p:nvPicPr>
        <p:blipFill>
          <a:blip r:embed="rId3">
            <a:alphaModFix/>
          </a:blip>
          <a:stretch>
            <a:fillRect/>
          </a:stretch>
        </p:blipFill>
        <p:spPr>
          <a:xfrm flipH="1">
            <a:off x="0" y="76870"/>
            <a:ext cx="1028700" cy="992981"/>
          </a:xfrm>
          <a:prstGeom prst="rect">
            <a:avLst/>
          </a:prstGeom>
          <a:noFill/>
          <a:ln>
            <a:noFill/>
          </a:ln>
        </p:spPr>
      </p:pic>
      <p:sp>
        <p:nvSpPr>
          <p:cNvPr id="6" name="Rectangle 1">
            <a:extLst>
              <a:ext uri="{FF2B5EF4-FFF2-40B4-BE49-F238E27FC236}">
                <a16:creationId xmlns:a16="http://schemas.microsoft.com/office/drawing/2014/main" id="{63BD8389-E856-FA05-7E1A-7A1411A20218}"/>
              </a:ext>
            </a:extLst>
          </p:cNvPr>
          <p:cNvSpPr>
            <a:spLocks noChangeArrowheads="1"/>
          </p:cNvSpPr>
          <p:nvPr/>
        </p:nvSpPr>
        <p:spPr bwMode="auto">
          <a:xfrm>
            <a:off x="4192332" y="1756715"/>
            <a:ext cx="415976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457200" indent="-304800" algn="just">
              <a:buClr>
                <a:schemeClr val="accent2"/>
              </a:buClr>
              <a:buSzPts val="1200"/>
              <a:buFont typeface="Open Sans"/>
              <a:buAutoNum type="arabicPeriod"/>
            </a:pPr>
            <a:r>
              <a:rPr lang="en-GB" sz="1200" dirty="0">
                <a:solidFill>
                  <a:schemeClr val="dk1"/>
                </a:solidFill>
                <a:latin typeface="Blinker"/>
                <a:sym typeface="Blinker"/>
              </a:rPr>
              <a:t>Combining technological precision with compassionate human care ensures safety and emotional connection in mental health support (van Voorst, 2024).</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Clear communication on data use and algorithmic decision-making is crucial to uphold ethical integrity and user confidence (CQC, 2022).</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Targeted interventions are needed to bridge access gaps among disadvantaged groups and promote equitable digital participation (Marmot et al., 2020).</a:t>
            </a:r>
          </a:p>
          <a:p>
            <a:pPr marL="457200" indent="-304800" algn="just">
              <a:buClr>
                <a:schemeClr val="accent2"/>
              </a:buClr>
              <a:buSzPts val="1200"/>
              <a:buFont typeface="Open Sans"/>
              <a:buAutoNum type="arabicPeriod"/>
            </a:pPr>
            <a:r>
              <a:rPr lang="en-GB" sz="1200" dirty="0">
                <a:solidFill>
                  <a:schemeClr val="dk1"/>
                </a:solidFill>
                <a:latin typeface="Blinker"/>
                <a:sym typeface="Blinker"/>
              </a:rPr>
              <a:t>Continuous monitoring of AI practices safeguards fairness, accountability, and compliance with healthcare governance standards.</a:t>
            </a:r>
            <a:endParaRPr lang="en-US" altLang="en-US" sz="1200" dirty="0">
              <a:solidFill>
                <a:schemeClr val="dk1"/>
              </a:solidFill>
              <a:latin typeface="Blinker"/>
              <a:sym typeface="Blinker"/>
            </a:endParaRPr>
          </a:p>
        </p:txBody>
      </p:sp>
      <p:pic>
        <p:nvPicPr>
          <p:cNvPr id="4" name="Google Shape;395;p41">
            <a:extLst>
              <a:ext uri="{FF2B5EF4-FFF2-40B4-BE49-F238E27FC236}">
                <a16:creationId xmlns:a16="http://schemas.microsoft.com/office/drawing/2014/main" id="{8EDD55BD-4CCE-D0F3-4D62-44EE604FE4F8}"/>
              </a:ext>
            </a:extLst>
          </p:cNvPr>
          <p:cNvPicPr preferRelativeResize="0">
            <a:picLocks/>
          </p:cNvPicPr>
          <p:nvPr/>
        </p:nvPicPr>
        <p:blipFill rotWithShape="1">
          <a:blip r:embed="rId4">
            <a:alphaModFix/>
          </a:blip>
          <a:srcRect t="1811" b="1811"/>
          <a:stretch/>
        </p:blipFill>
        <p:spPr>
          <a:xfrm>
            <a:off x="1107281" y="573360"/>
            <a:ext cx="2801100" cy="4049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90184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p38"/>
          <p:cNvSpPr txBox="1">
            <a:spLocks noGrp="1"/>
          </p:cNvSpPr>
          <p:nvPr>
            <p:ph type="title"/>
          </p:nvPr>
        </p:nvSpPr>
        <p:spPr>
          <a:xfrm>
            <a:off x="408671" y="474350"/>
            <a:ext cx="4373700" cy="1089324"/>
          </a:xfrm>
          <a:prstGeom prst="rect">
            <a:avLst/>
          </a:prstGeom>
        </p:spPr>
        <p:txBody>
          <a:bodyPr spcFirstLastPara="1" wrap="square" lIns="91425" tIns="91425" rIns="91425" bIns="91425" anchor="b" anchorCtr="0">
            <a:noAutofit/>
          </a:bodyPr>
          <a:lstStyle/>
          <a:p>
            <a:pPr lvl="0"/>
            <a:r>
              <a:rPr lang="en-GB" dirty="0"/>
              <a:t>Conclusion &amp; Recommendations </a:t>
            </a:r>
            <a:endParaRPr dirty="0"/>
          </a:p>
        </p:txBody>
      </p:sp>
      <p:sp>
        <p:nvSpPr>
          <p:cNvPr id="2" name="Subtitle 1">
            <a:extLst>
              <a:ext uri="{FF2B5EF4-FFF2-40B4-BE49-F238E27FC236}">
                <a16:creationId xmlns:a16="http://schemas.microsoft.com/office/drawing/2014/main" id="{C22DEC96-B164-B533-5339-AEAE9571E583}"/>
              </a:ext>
            </a:extLst>
          </p:cNvPr>
          <p:cNvSpPr>
            <a:spLocks noGrp="1" noChangeArrowheads="1"/>
          </p:cNvSpPr>
          <p:nvPr>
            <p:ph type="subTitle" idx="1"/>
          </p:nvPr>
        </p:nvSpPr>
        <p:spPr bwMode="auto">
          <a:xfrm>
            <a:off x="516126" y="1783787"/>
            <a:ext cx="3934431"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r>
              <a:rPr lang="en-GB" b="1" dirty="0"/>
              <a:t>Summary:</a:t>
            </a:r>
            <a:r>
              <a:rPr lang="en-GB" dirty="0"/>
              <a:t> Improved efficiency, triage speed, and access, but ethical and skill challenges remain.</a:t>
            </a:r>
          </a:p>
          <a:p>
            <a:pPr lvl="0"/>
            <a:r>
              <a:rPr lang="en-GB" b="1" dirty="0"/>
              <a:t>Relevance:</a:t>
            </a:r>
            <a:r>
              <a:rPr lang="en-GB" dirty="0"/>
              <a:t> </a:t>
            </a:r>
            <a:r>
              <a:rPr lang="en-GB" dirty="0" err="1"/>
              <a:t>Wysa</a:t>
            </a:r>
            <a:r>
              <a:rPr lang="en-GB" dirty="0"/>
              <a:t> exemplifies innovation from the past decade aligned with NHS digital priorities (NHS England, 2019).</a:t>
            </a:r>
          </a:p>
          <a:p>
            <a:pPr lvl="0"/>
            <a:r>
              <a:rPr lang="en-GB" b="1" dirty="0"/>
              <a:t>Recommendations:</a:t>
            </a:r>
            <a:endParaRPr lang="en-GB" dirty="0"/>
          </a:p>
          <a:p>
            <a:pPr lvl="1" algn="l"/>
            <a:r>
              <a:rPr lang="en-GB" dirty="0"/>
              <a:t>Continuous digital literacy and ethics training (Sinha et al., 2023).</a:t>
            </a:r>
          </a:p>
          <a:p>
            <a:pPr lvl="1" algn="l"/>
            <a:r>
              <a:rPr lang="en-GB" dirty="0"/>
              <a:t>Stronger AI governance and algorithmic transparency (van Voorst, 2024).</a:t>
            </a:r>
          </a:p>
          <a:p>
            <a:pPr lvl="1" algn="l"/>
            <a:r>
              <a:rPr lang="en-GB" dirty="0"/>
              <a:t>Inclusive strategies to reduce digital exclusion (Marmot et al., 2020).</a:t>
            </a:r>
          </a:p>
          <a:p>
            <a:r>
              <a:rPr lang="en-GB" i="1" dirty="0"/>
              <a:t>“Technology should enhance, not replace, human compassion in care.”</a:t>
            </a:r>
            <a:endParaRPr kumimoji="0" lang="en-US" altLang="en-US" sz="1200" i="0" u="none" strike="noStrike" cap="none" normalizeH="0" baseline="0" dirty="0">
              <a:ln>
                <a:noFill/>
              </a:ln>
              <a:solidFill>
                <a:schemeClr val="tx1"/>
              </a:solidFill>
              <a:effectLst/>
              <a:latin typeface="Arial" panose="020B0604020202020204" pitchFamily="34" charset="0"/>
            </a:endParaRPr>
          </a:p>
        </p:txBody>
      </p:sp>
      <p:pic>
        <p:nvPicPr>
          <p:cNvPr id="7175" name="Picture 7" descr="Apps Reviewed: Wysa, Woebot, Joyable ...">
            <a:extLst>
              <a:ext uri="{FF2B5EF4-FFF2-40B4-BE49-F238E27FC236}">
                <a16:creationId xmlns:a16="http://schemas.microsoft.com/office/drawing/2014/main" id="{7C7F64F8-6D94-1CBA-9018-57D624F099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3483" y="2660400"/>
            <a:ext cx="3209641" cy="2037325"/>
          </a:xfrm>
          <a:prstGeom prst="rect">
            <a:avLst/>
          </a:prstGeom>
          <a:solidFill>
            <a:srgbClr val="FFFFFF">
              <a:shade val="85000"/>
            </a:srgbClr>
          </a:solidFill>
          <a:ln w="190500" cap="sq">
            <a:solidFill>
              <a:schemeClr val="accent6">
                <a:lumMod val="85000"/>
              </a:schemeClr>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7177" name="Picture 9" descr="Wysa - Everyday Mental Health">
            <a:extLst>
              <a:ext uri="{FF2B5EF4-FFF2-40B4-BE49-F238E27FC236}">
                <a16:creationId xmlns:a16="http://schemas.microsoft.com/office/drawing/2014/main" id="{8C5B1053-455E-E846-C5A5-4B495294DD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9897" y="402912"/>
            <a:ext cx="3209640" cy="201167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40">
          <a:extLst>
            <a:ext uri="{FF2B5EF4-FFF2-40B4-BE49-F238E27FC236}">
              <a16:creationId xmlns:a16="http://schemas.microsoft.com/office/drawing/2014/main" id="{D6301989-60FD-4514-CF30-2776073C9EE2}"/>
            </a:ext>
          </a:extLst>
        </p:cNvPr>
        <p:cNvGrpSpPr/>
        <p:nvPr/>
      </p:nvGrpSpPr>
      <p:grpSpPr>
        <a:xfrm>
          <a:off x="0" y="0"/>
          <a:ext cx="0" cy="0"/>
          <a:chOff x="0" y="0"/>
          <a:chExt cx="0" cy="0"/>
        </a:xfrm>
      </p:grpSpPr>
      <p:sp>
        <p:nvSpPr>
          <p:cNvPr id="341" name="Google Shape;341;p38">
            <a:extLst>
              <a:ext uri="{FF2B5EF4-FFF2-40B4-BE49-F238E27FC236}">
                <a16:creationId xmlns:a16="http://schemas.microsoft.com/office/drawing/2014/main" id="{CD80D4CD-0B40-2895-3BCA-3DF3A8154937}"/>
              </a:ext>
            </a:extLst>
          </p:cNvPr>
          <p:cNvSpPr txBox="1">
            <a:spLocks noGrp="1"/>
          </p:cNvSpPr>
          <p:nvPr>
            <p:ph type="title"/>
          </p:nvPr>
        </p:nvSpPr>
        <p:spPr>
          <a:xfrm>
            <a:off x="3216165" y="331475"/>
            <a:ext cx="4949640" cy="1140137"/>
          </a:xfrm>
          <a:prstGeom prst="rect">
            <a:avLst/>
          </a:prstGeom>
        </p:spPr>
        <p:txBody>
          <a:bodyPr spcFirstLastPara="1" wrap="square" lIns="91425" tIns="91425" rIns="91425" bIns="91425" anchor="b" anchorCtr="0">
            <a:noAutofit/>
          </a:bodyPr>
          <a:lstStyle/>
          <a:p>
            <a:pPr lvl="0"/>
            <a:r>
              <a:rPr lang="en-US" dirty="0"/>
              <a:t>Reflection &amp; Future Implications </a:t>
            </a:r>
            <a:endParaRPr dirty="0"/>
          </a:p>
        </p:txBody>
      </p:sp>
      <p:sp>
        <p:nvSpPr>
          <p:cNvPr id="3" name="Rectangle 1">
            <a:extLst>
              <a:ext uri="{FF2B5EF4-FFF2-40B4-BE49-F238E27FC236}">
                <a16:creationId xmlns:a16="http://schemas.microsoft.com/office/drawing/2014/main" id="{8F80022D-7066-5DCA-8F7F-820344C72FC6}"/>
              </a:ext>
            </a:extLst>
          </p:cNvPr>
          <p:cNvSpPr>
            <a:spLocks noGrp="1" noChangeArrowheads="1"/>
          </p:cNvSpPr>
          <p:nvPr>
            <p:ph type="subTitle" idx="1"/>
          </p:nvPr>
        </p:nvSpPr>
        <p:spPr bwMode="auto">
          <a:xfrm>
            <a:off x="4344988" y="1606077"/>
            <a:ext cx="4134643"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r>
              <a:rPr lang="en-GB" sz="1600" b="1" dirty="0"/>
              <a:t>Reflection on key insights from Component 1: </a:t>
            </a:r>
            <a:r>
              <a:rPr lang="en-GB" sz="1600" dirty="0"/>
              <a:t>critical evaluation of </a:t>
            </a:r>
            <a:r>
              <a:rPr lang="en-GB" sz="1600" dirty="0" err="1"/>
              <a:t>Wysa’s</a:t>
            </a:r>
            <a:r>
              <a:rPr lang="en-GB" sz="1600" dirty="0"/>
              <a:t> workforce and service delivery impact.</a:t>
            </a:r>
          </a:p>
          <a:p>
            <a:pPr lvl="0"/>
            <a:r>
              <a:rPr lang="en-GB" sz="1600" dirty="0"/>
              <a:t>Importance of ethical, inclusive, and evidence-based digital practice.</a:t>
            </a:r>
          </a:p>
          <a:p>
            <a:pPr lvl="0"/>
            <a:r>
              <a:rPr lang="en-GB" sz="1600" dirty="0"/>
              <a:t>Application to future roles in digital health leadership and innovation (NHS Digital Academy, 2020).</a:t>
            </a:r>
          </a:p>
          <a:p>
            <a:r>
              <a:rPr lang="en-GB" sz="1600" dirty="0"/>
              <a:t>Ongoing need for critical awareness in AI integration and governance (van Voorst, 2024).</a:t>
            </a:r>
            <a:endParaRPr kumimoji="0" lang="en-US" altLang="en-US" sz="1400" i="0" u="none" strike="noStrike" cap="none" normalizeH="0" baseline="0" dirty="0">
              <a:ln>
                <a:noFill/>
              </a:ln>
              <a:solidFill>
                <a:schemeClr val="tx1"/>
              </a:solidFill>
              <a:effectLst/>
              <a:latin typeface="Arial" panose="020B0604020202020204" pitchFamily="34" charset="0"/>
            </a:endParaRPr>
          </a:p>
        </p:txBody>
      </p:sp>
      <p:pic>
        <p:nvPicPr>
          <p:cNvPr id="8195" name="Picture 3" descr="Wysa - Everyday Mental Health">
            <a:extLst>
              <a:ext uri="{FF2B5EF4-FFF2-40B4-BE49-F238E27FC236}">
                <a16:creationId xmlns:a16="http://schemas.microsoft.com/office/drawing/2014/main" id="{E6CDDB72-4B46-F9C9-D35E-9E0A70B2D3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3382" y="328007"/>
            <a:ext cx="2507458" cy="166859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8199" name="Picture 7" descr="A Human-Centred Approach to AI Mental ...">
            <a:extLst>
              <a:ext uri="{FF2B5EF4-FFF2-40B4-BE49-F238E27FC236}">
                <a16:creationId xmlns:a16="http://schemas.microsoft.com/office/drawing/2014/main" id="{D0BD7AAE-3627-C2AA-16D5-5B4757CC9F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3062" y="1700212"/>
            <a:ext cx="2507457" cy="166255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8201" name="Picture 9" descr="Wise Up Issue Four by Wysa-ai - Issuu">
            <a:extLst>
              <a:ext uri="{FF2B5EF4-FFF2-40B4-BE49-F238E27FC236}">
                <a16:creationId xmlns:a16="http://schemas.microsoft.com/office/drawing/2014/main" id="{DE4D4A6C-33F6-E3D7-6BFA-265EE447F5A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0526" y="3072419"/>
            <a:ext cx="2440304" cy="1743074"/>
          </a:xfrm>
          <a:prstGeom prst="roundRect">
            <a:avLst>
              <a:gd name="adj" fmla="val 11111"/>
            </a:avLst>
          </a:prstGeom>
          <a:ln w="762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4820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3">
          <a:extLst>
            <a:ext uri="{FF2B5EF4-FFF2-40B4-BE49-F238E27FC236}">
              <a16:creationId xmlns:a16="http://schemas.microsoft.com/office/drawing/2014/main" id="{E4EE8EFE-A403-8DF6-260B-50F42C92D0BB}"/>
            </a:ext>
          </a:extLst>
        </p:cNvPr>
        <p:cNvGrpSpPr/>
        <p:nvPr/>
      </p:nvGrpSpPr>
      <p:grpSpPr>
        <a:xfrm>
          <a:off x="0" y="0"/>
          <a:ext cx="0" cy="0"/>
          <a:chOff x="0" y="0"/>
          <a:chExt cx="0" cy="0"/>
        </a:xfrm>
      </p:grpSpPr>
      <p:sp>
        <p:nvSpPr>
          <p:cNvPr id="174" name="Google Shape;174;p28">
            <a:extLst>
              <a:ext uri="{FF2B5EF4-FFF2-40B4-BE49-F238E27FC236}">
                <a16:creationId xmlns:a16="http://schemas.microsoft.com/office/drawing/2014/main" id="{373C813F-F446-3310-4DF4-502540B48C04}"/>
              </a:ext>
            </a:extLst>
          </p:cNvPr>
          <p:cNvSpPr txBox="1">
            <a:spLocks noGrp="1"/>
          </p:cNvSpPr>
          <p:nvPr>
            <p:ph type="title"/>
          </p:nvPr>
        </p:nvSpPr>
        <p:spPr>
          <a:xfrm>
            <a:off x="561977" y="450057"/>
            <a:ext cx="3070838" cy="601690"/>
          </a:xfrm>
          <a:prstGeom prst="rect">
            <a:avLst/>
          </a:prstGeom>
        </p:spPr>
        <p:txBody>
          <a:bodyPr spcFirstLastPara="1" wrap="square" lIns="91425" tIns="91425" rIns="91425" bIns="91425" anchor="b" anchorCtr="0">
            <a:noAutofit/>
          </a:bodyPr>
          <a:lstStyle/>
          <a:p>
            <a:pPr lvl="0"/>
            <a:r>
              <a:rPr lang="en-US" sz="2400" dirty="0"/>
              <a:t>References</a:t>
            </a:r>
            <a:endParaRPr sz="2400" dirty="0"/>
          </a:p>
        </p:txBody>
      </p:sp>
      <p:sp>
        <p:nvSpPr>
          <p:cNvPr id="2" name="Subtitle 1">
            <a:extLst>
              <a:ext uri="{FF2B5EF4-FFF2-40B4-BE49-F238E27FC236}">
                <a16:creationId xmlns:a16="http://schemas.microsoft.com/office/drawing/2014/main" id="{7D151030-5BB9-9EC0-5C5D-AD7E32D1CADA}"/>
              </a:ext>
            </a:extLst>
          </p:cNvPr>
          <p:cNvSpPr>
            <a:spLocks noGrp="1" noChangeArrowheads="1"/>
          </p:cNvSpPr>
          <p:nvPr>
            <p:ph type="subTitle" idx="1"/>
          </p:nvPr>
        </p:nvSpPr>
        <p:spPr bwMode="auto">
          <a:xfrm>
            <a:off x="442601" y="1439912"/>
            <a:ext cx="7829549" cy="35548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r>
              <a:rPr lang="en-US" sz="900" dirty="0" err="1"/>
              <a:t>Alasmrai</a:t>
            </a:r>
            <a:r>
              <a:rPr lang="en-US" sz="900" dirty="0"/>
              <a:t>, M.A., Ismail, R.M. and Al-</a:t>
            </a:r>
            <a:r>
              <a:rPr lang="en-US" sz="900" dirty="0" err="1"/>
              <a:t>Abyadh</a:t>
            </a:r>
            <a:r>
              <a:rPr lang="en-US" sz="900" dirty="0"/>
              <a:t>, M.H.A. (2025) ‘Personalized Cognitive Behavioral Therapy for Adults Using Machine Learning: A Multi-Factor, Reinforcement-Based Approach’, </a:t>
            </a:r>
            <a:r>
              <a:rPr lang="en-US" sz="900" i="1" dirty="0"/>
              <a:t>Fusion: Practice and Applications</a:t>
            </a:r>
            <a:r>
              <a:rPr lang="en-US" sz="900" dirty="0"/>
              <a:t>, 20(2). Available at: https://doi.org/10.54216/fpa.200205.</a:t>
            </a:r>
            <a:endParaRPr lang="en-GB" sz="900" dirty="0"/>
          </a:p>
          <a:p>
            <a:pPr>
              <a:buFont typeface="Arial" panose="020B0604020202020204" pitchFamily="34" charset="0"/>
              <a:buChar char="•"/>
            </a:pPr>
            <a:r>
              <a:rPr lang="en-US" sz="900" dirty="0"/>
              <a:t>Amin, A., Hong, Y. and Mazhar, B. (2025) ‘Enhancing AI-Driven Mental Health Solutions: The Role of Social Support in </a:t>
            </a:r>
            <a:r>
              <a:rPr lang="en-US" sz="900" dirty="0" err="1"/>
              <a:t>Wysa’s</a:t>
            </a:r>
            <a:r>
              <a:rPr lang="en-US" sz="900" dirty="0"/>
              <a:t> Effectiveness for Stress Management and Anxiety Reduction among International Medical Students in China’, </a:t>
            </a:r>
            <a:r>
              <a:rPr lang="en-US" sz="900" i="1" dirty="0"/>
              <a:t>International Journal of Human-Computer Interaction</a:t>
            </a:r>
            <a:r>
              <a:rPr lang="en-US" sz="900" dirty="0"/>
              <a:t>, pp. 1–16. Available at: https://doi.org/10.1080/10447318.2025.2537788.</a:t>
            </a:r>
            <a:endParaRPr lang="en-GB" sz="900" dirty="0"/>
          </a:p>
          <a:p>
            <a:pPr>
              <a:buFont typeface="Arial" panose="020B0604020202020204" pitchFamily="34" charset="0"/>
              <a:buChar char="•"/>
            </a:pPr>
            <a:r>
              <a:rPr lang="en-US" sz="900" dirty="0"/>
              <a:t>Gautam, M. </a:t>
            </a:r>
            <a:r>
              <a:rPr lang="en-US" sz="900" i="1" dirty="0"/>
              <a:t>et al.</a:t>
            </a:r>
            <a:r>
              <a:rPr lang="en-US" sz="900" dirty="0"/>
              <a:t> (2020) ‘Current and Future Challenges in the Delivery of Mental Healthcare during COVID-19’, </a:t>
            </a:r>
            <a:r>
              <a:rPr lang="en-US" sz="900" i="1" dirty="0"/>
              <a:t>SN Comprehensive Clinical Medicine</a:t>
            </a:r>
            <a:r>
              <a:rPr lang="en-US" sz="900" dirty="0"/>
              <a:t>, 2(7), pp. 865–870. Available at: https://doi.org/10.1007/s42399-020-00348-3.</a:t>
            </a:r>
            <a:endParaRPr lang="en-GB" sz="900" dirty="0"/>
          </a:p>
          <a:p>
            <a:pPr>
              <a:buFont typeface="Arial" panose="020B0604020202020204" pitchFamily="34" charset="0"/>
              <a:buChar char="•"/>
            </a:pPr>
            <a:r>
              <a:rPr lang="en-US" sz="900" dirty="0" err="1"/>
              <a:t>Gudepu</a:t>
            </a:r>
            <a:r>
              <a:rPr lang="en-US" sz="900" dirty="0"/>
              <a:t>, B.K. and </a:t>
            </a:r>
            <a:r>
              <a:rPr lang="en-US" sz="900" dirty="0" err="1"/>
              <a:t>Jaladi</a:t>
            </a:r>
            <a:r>
              <a:rPr lang="en-US" sz="900" dirty="0"/>
              <a:t>, D.S. (2021) ‘GDPR Compliance Challenges and How to Overcome Them’, </a:t>
            </a:r>
            <a:r>
              <a:rPr lang="en-US" sz="900" i="1" dirty="0"/>
              <a:t>International Journal of Modern Computing</a:t>
            </a:r>
            <a:r>
              <a:rPr lang="en-US" sz="900" dirty="0"/>
              <a:t>, 4(1), pp. 61–71. Available at: https://yuktabpublisher.com/index.php/IJMC/article/view/263.</a:t>
            </a:r>
            <a:endParaRPr lang="en-GB" sz="900" dirty="0"/>
          </a:p>
          <a:p>
            <a:pPr>
              <a:buFont typeface="Arial" panose="020B0604020202020204" pitchFamily="34" charset="0"/>
              <a:buChar char="•"/>
            </a:pPr>
            <a:r>
              <a:rPr lang="en-US" sz="900" dirty="0"/>
              <a:t>Inkster, B., </a:t>
            </a:r>
            <a:r>
              <a:rPr lang="en-US" sz="900" dirty="0" err="1"/>
              <a:t>Sarda</a:t>
            </a:r>
            <a:r>
              <a:rPr lang="en-US" sz="900" dirty="0"/>
              <a:t>, S. and Subramanian, V. (2018) </a:t>
            </a:r>
            <a:r>
              <a:rPr lang="en-US" sz="900" i="1" dirty="0"/>
              <a:t>An Empathy-Driven, Conversational Artificial Intelligence Agent (</a:t>
            </a:r>
            <a:r>
              <a:rPr lang="en-US" sz="900" i="1" dirty="0" err="1"/>
              <a:t>Wysa</a:t>
            </a:r>
            <a:r>
              <a:rPr lang="en-US" sz="900" i="1" dirty="0"/>
              <a:t>) for Digital Mental Well-Being: Real-World Data Evaluation Mixed-Methods Study</a:t>
            </a:r>
            <a:r>
              <a:rPr lang="en-US" sz="900" dirty="0"/>
              <a:t>, </a:t>
            </a:r>
            <a:r>
              <a:rPr lang="en-US" sz="900" i="1" dirty="0"/>
              <a:t>JMIR Preprints</a:t>
            </a:r>
            <a:r>
              <a:rPr lang="en-US" sz="900" dirty="0"/>
              <a:t>. Available at: https://preprints.jmir.org/preprint/12106 (Accessed</a:t>
            </a:r>
            <a:r>
              <a:rPr lang="en-GB" sz="900" dirty="0"/>
              <a:t> </a:t>
            </a:r>
            <a:r>
              <a:rPr lang="en-GB" sz="900"/>
              <a:t>23 October </a:t>
            </a:r>
            <a:r>
              <a:rPr lang="en-US" sz="900"/>
              <a:t>202</a:t>
            </a:r>
            <a:r>
              <a:rPr lang="en-GB" sz="900" dirty="0"/>
              <a:t>5).</a:t>
            </a:r>
          </a:p>
          <a:p>
            <a:pPr>
              <a:buFont typeface="Arial" panose="020B0604020202020204" pitchFamily="34" charset="0"/>
              <a:buChar char="•"/>
            </a:pPr>
            <a:r>
              <a:rPr lang="en-US" sz="900" dirty="0" err="1"/>
              <a:t>Kazandjian</a:t>
            </a:r>
            <a:r>
              <a:rPr lang="en-US" sz="900" dirty="0"/>
              <a:t>, C. (2025) </a:t>
            </a:r>
            <a:r>
              <a:rPr lang="en-US" sz="900" i="1" dirty="0"/>
              <a:t>Utilizing Artificial Intelligence to Improve Access to Mental Health Services for Depression and Anxiety in Underserved Communities - ProQuest</a:t>
            </a:r>
            <a:r>
              <a:rPr lang="en-US" sz="900" dirty="0"/>
              <a:t>, </a:t>
            </a:r>
            <a:r>
              <a:rPr lang="en-US" sz="900" i="1" dirty="0"/>
              <a:t>Proquest.com</a:t>
            </a:r>
            <a:r>
              <a:rPr lang="en-US" sz="900" dirty="0"/>
              <a:t>. Available at: https://www.proquest.com/openview/fdece5ea85da719b56ffa8de6789e6a0/1?pq-origsite=gscholar&amp;cbl=18750&amp;diss=y (Accessed: 23 October 2025).</a:t>
            </a:r>
            <a:endParaRPr lang="en-GB" sz="900" dirty="0"/>
          </a:p>
          <a:p>
            <a:pPr>
              <a:buFont typeface="Arial" panose="020B0604020202020204" pitchFamily="34" charset="0"/>
              <a:buChar char="•"/>
            </a:pPr>
            <a:r>
              <a:rPr lang="en-US" sz="900" dirty="0"/>
              <a:t>Marmot, M. (2020) ‘Health Equity in England: the Marmot Review 10 Years on’, </a:t>
            </a:r>
            <a:r>
              <a:rPr lang="en-US" sz="900" i="1" dirty="0"/>
              <a:t>British Medical Journal</a:t>
            </a:r>
            <a:r>
              <a:rPr lang="en-US" sz="900" dirty="0"/>
              <a:t>, 368(1). Available at: https://doi.org/10.1136/bmj.m693.</a:t>
            </a:r>
            <a:endParaRPr lang="en-GB" sz="900" dirty="0"/>
          </a:p>
          <a:p>
            <a:pPr>
              <a:buFont typeface="Arial" panose="020B0604020202020204" pitchFamily="34" charset="0"/>
              <a:buChar char="•"/>
            </a:pPr>
            <a:r>
              <a:rPr lang="en-US" sz="900" dirty="0" err="1"/>
              <a:t>Peipert</a:t>
            </a:r>
            <a:r>
              <a:rPr lang="en-US" sz="900" dirty="0"/>
              <a:t>, A., </a:t>
            </a:r>
            <a:r>
              <a:rPr lang="en-US" sz="900" dirty="0" err="1"/>
              <a:t>Krendl</a:t>
            </a:r>
            <a:r>
              <a:rPr lang="en-US" sz="900" dirty="0"/>
              <a:t>, A.C. and Lorenzo-</a:t>
            </a:r>
            <a:r>
              <a:rPr lang="en-US" sz="900" dirty="0" err="1"/>
              <a:t>Luaces</a:t>
            </a:r>
            <a:r>
              <a:rPr lang="en-US" sz="900" dirty="0"/>
              <a:t>, L. (2022) ‘Waiting Lists For Psychotherapy And Provider Attitudes Towards Low-Intensity Treatments As Potential Interventions: Survey Study (Preprint)’, </a:t>
            </a:r>
            <a:r>
              <a:rPr lang="en-US" sz="900" i="1" dirty="0"/>
              <a:t>JMIR Formative Research</a:t>
            </a:r>
            <a:r>
              <a:rPr lang="en-US" sz="900" dirty="0"/>
              <a:t>, 6(9). Available at: https://doi.org/10.2196/39787.</a:t>
            </a:r>
            <a:endParaRPr lang="en-GB" sz="900" dirty="0"/>
          </a:p>
          <a:p>
            <a:pPr>
              <a:buFont typeface="Arial" panose="020B0604020202020204" pitchFamily="34" charset="0"/>
              <a:buChar char="•"/>
            </a:pPr>
            <a:r>
              <a:rPr lang="en-US" sz="900" dirty="0"/>
              <a:t>Sinha, C., </a:t>
            </a:r>
            <a:r>
              <a:rPr lang="en-US" sz="900" dirty="0" err="1"/>
              <a:t>Meheli</a:t>
            </a:r>
            <a:r>
              <a:rPr lang="en-US" sz="900" dirty="0"/>
              <a:t>, S. and </a:t>
            </a:r>
            <a:r>
              <a:rPr lang="en-US" sz="900" dirty="0" err="1"/>
              <a:t>Kadaba</a:t>
            </a:r>
            <a:r>
              <a:rPr lang="en-US" sz="900" dirty="0"/>
              <a:t>, M. (2022) ‘Understanding digital mental health needs and usage with an AI-led mental health app (</a:t>
            </a:r>
            <a:r>
              <a:rPr lang="en-US" sz="900" dirty="0" err="1"/>
              <a:t>wysa</a:t>
            </a:r>
            <a:r>
              <a:rPr lang="en-US" sz="900" dirty="0"/>
              <a:t>) during the COVID-19 pandemic: Retrospective analysis (preprint)’, </a:t>
            </a:r>
            <a:r>
              <a:rPr lang="en-US" sz="900" i="1" dirty="0"/>
              <a:t>JMIR Formative Research</a:t>
            </a:r>
            <a:r>
              <a:rPr lang="en-US" sz="900" dirty="0"/>
              <a:t>, 7. Available at: https://doi.org/10.2196/41913.</a:t>
            </a:r>
            <a:endParaRPr lang="en-GB" sz="900" dirty="0"/>
          </a:p>
          <a:p>
            <a:pPr>
              <a:buFont typeface="Arial" panose="020B0604020202020204" pitchFamily="34" charset="0"/>
              <a:buChar char="•"/>
            </a:pPr>
            <a:r>
              <a:rPr lang="en-US" sz="900" dirty="0"/>
              <a:t>Thomas, K.A., Schroder, A.M. and </a:t>
            </a:r>
            <a:r>
              <a:rPr lang="en-US" sz="900" dirty="0" err="1"/>
              <a:t>Rickwood</a:t>
            </a:r>
            <a:r>
              <a:rPr lang="en-US" sz="900" dirty="0"/>
              <a:t>, D.J. (2020) ‘A systematic review of current approaches to managing demand and waitlists for mental health services’, </a:t>
            </a:r>
            <a:r>
              <a:rPr lang="en-US" sz="900" i="1" dirty="0"/>
              <a:t>Mental Health Review Journal</a:t>
            </a:r>
            <a:r>
              <a:rPr lang="en-US" sz="900" dirty="0"/>
              <a:t>, ahead-of-print(ahead-of-print). Available at: https://doi.org/10.1108/mhrj-05-2020-0025.</a:t>
            </a:r>
            <a:endParaRPr lang="en-GB" sz="900" dirty="0"/>
          </a:p>
          <a:p>
            <a:pPr>
              <a:buFont typeface="Arial" panose="020B0604020202020204" pitchFamily="34" charset="0"/>
              <a:buChar char="•"/>
            </a:pPr>
            <a:r>
              <a:rPr lang="en-US" sz="900" dirty="0"/>
              <a:t>van Voorst, R. (2024) ‘Challenges and Limitations of Human Oversight in Ethical Artificial Intelligence Implementation in Health Care: Balancing Digital Literacy and Professional Strain’, </a:t>
            </a:r>
            <a:r>
              <a:rPr lang="en-US" sz="900" i="1" dirty="0"/>
              <a:t>Mayo Clinic Proceedings: Digital Health</a:t>
            </a:r>
            <a:r>
              <a:rPr lang="en-US" sz="900" dirty="0"/>
              <a:t>, 2(4), pp. 559–563. Available at: https://doi.org/10.1016/j.mcpdig.2024.08.004.</a:t>
            </a:r>
            <a:endParaRPr lang="en-GB" sz="900" dirty="0"/>
          </a:p>
          <a:p>
            <a:pPr>
              <a:buFont typeface="Arial" panose="020B0604020202020204" pitchFamily="34" charset="0"/>
              <a:buChar char="•"/>
            </a:pPr>
            <a:r>
              <a:rPr lang="en-US" sz="900" dirty="0"/>
              <a:t>Care Quality Commission (2021) Driving Improvement Through Digital Innovation. London: CQC.</a:t>
            </a:r>
            <a:endParaRPr lang="en-GB" sz="900" dirty="0"/>
          </a:p>
          <a:p>
            <a:pPr>
              <a:buFont typeface="Arial" panose="020B0604020202020204" pitchFamily="34" charset="0"/>
              <a:buChar char="•"/>
            </a:pPr>
            <a:r>
              <a:rPr lang="en-US" sz="900" dirty="0"/>
              <a:t>Care Quality Commission (2022) Digital Mental Health: Safety and Effectiveness Review. London: CQC</a:t>
            </a:r>
            <a:endParaRPr lang="en-GB" sz="900" dirty="0"/>
          </a:p>
        </p:txBody>
      </p:sp>
      <p:pic>
        <p:nvPicPr>
          <p:cNvPr id="7" name="Google Shape;319;p35">
            <a:extLst>
              <a:ext uri="{FF2B5EF4-FFF2-40B4-BE49-F238E27FC236}">
                <a16:creationId xmlns:a16="http://schemas.microsoft.com/office/drawing/2014/main" id="{E498A9CF-4F2D-BE63-FF3B-9888D03318C1}"/>
              </a:ext>
            </a:extLst>
          </p:cNvPr>
          <p:cNvPicPr preferRelativeResize="0"/>
          <p:nvPr/>
        </p:nvPicPr>
        <p:blipFill>
          <a:blip r:embed="rId3">
            <a:alphaModFix/>
          </a:blip>
          <a:stretch>
            <a:fillRect/>
          </a:stretch>
        </p:blipFill>
        <p:spPr>
          <a:xfrm>
            <a:off x="7849790" y="256417"/>
            <a:ext cx="965597" cy="601690"/>
          </a:xfrm>
          <a:prstGeom prst="rect">
            <a:avLst/>
          </a:prstGeom>
          <a:noFill/>
          <a:ln>
            <a:noFill/>
          </a:ln>
        </p:spPr>
      </p:pic>
    </p:spTree>
    <p:extLst>
      <p:ext uri="{BB962C8B-B14F-4D97-AF65-F5344CB8AC3E}">
        <p14:creationId xmlns:p14="http://schemas.microsoft.com/office/powerpoint/2010/main" val="1385925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3">
          <a:extLst>
            <a:ext uri="{FF2B5EF4-FFF2-40B4-BE49-F238E27FC236}">
              <a16:creationId xmlns:a16="http://schemas.microsoft.com/office/drawing/2014/main" id="{E4EE8EFE-A403-8DF6-260B-50F42C92D0BB}"/>
            </a:ext>
          </a:extLst>
        </p:cNvPr>
        <p:cNvGrpSpPr/>
        <p:nvPr/>
      </p:nvGrpSpPr>
      <p:grpSpPr>
        <a:xfrm>
          <a:off x="0" y="0"/>
          <a:ext cx="0" cy="0"/>
          <a:chOff x="0" y="0"/>
          <a:chExt cx="0" cy="0"/>
        </a:xfrm>
      </p:grpSpPr>
      <p:sp>
        <p:nvSpPr>
          <p:cNvPr id="174" name="Google Shape;174;p28">
            <a:extLst>
              <a:ext uri="{FF2B5EF4-FFF2-40B4-BE49-F238E27FC236}">
                <a16:creationId xmlns:a16="http://schemas.microsoft.com/office/drawing/2014/main" id="{373C813F-F446-3310-4DF4-502540B48C04}"/>
              </a:ext>
            </a:extLst>
          </p:cNvPr>
          <p:cNvSpPr txBox="1">
            <a:spLocks noGrp="1"/>
          </p:cNvSpPr>
          <p:nvPr>
            <p:ph type="title"/>
          </p:nvPr>
        </p:nvSpPr>
        <p:spPr>
          <a:xfrm>
            <a:off x="561977" y="450057"/>
            <a:ext cx="3070838" cy="601690"/>
          </a:xfrm>
          <a:prstGeom prst="rect">
            <a:avLst/>
          </a:prstGeom>
        </p:spPr>
        <p:txBody>
          <a:bodyPr spcFirstLastPara="1" wrap="square" lIns="91425" tIns="91425" rIns="91425" bIns="91425" anchor="b" anchorCtr="0">
            <a:noAutofit/>
          </a:bodyPr>
          <a:lstStyle/>
          <a:p>
            <a:pPr lvl="0"/>
            <a:r>
              <a:rPr lang="en-US" sz="2400" dirty="0"/>
              <a:t>References</a:t>
            </a:r>
            <a:endParaRPr sz="2400" dirty="0"/>
          </a:p>
        </p:txBody>
      </p:sp>
      <p:sp>
        <p:nvSpPr>
          <p:cNvPr id="2" name="Subtitle 1">
            <a:extLst>
              <a:ext uri="{FF2B5EF4-FFF2-40B4-BE49-F238E27FC236}">
                <a16:creationId xmlns:a16="http://schemas.microsoft.com/office/drawing/2014/main" id="{7D151030-5BB9-9EC0-5C5D-AD7E32D1CADA}"/>
              </a:ext>
            </a:extLst>
          </p:cNvPr>
          <p:cNvSpPr>
            <a:spLocks noGrp="1" noChangeArrowheads="1"/>
          </p:cNvSpPr>
          <p:nvPr>
            <p:ph type="subTitle" idx="1"/>
          </p:nvPr>
        </p:nvSpPr>
        <p:spPr bwMode="auto">
          <a:xfrm>
            <a:off x="435769" y="1025037"/>
            <a:ext cx="7829549" cy="39241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r>
              <a:rPr lang="en-US" dirty="0"/>
              <a:t>Chen, M. and Asch, D.A. (2022) ‘Machine Learning and the Future of Mental Health Care’, New England Journal of Medicine, 387(5), pp.348–356.</a:t>
            </a:r>
            <a:endParaRPr lang="en-GB" dirty="0"/>
          </a:p>
          <a:p>
            <a:pPr>
              <a:buFont typeface="Arial" panose="020B0604020202020204" pitchFamily="34" charset="0"/>
              <a:buChar char="•"/>
            </a:pPr>
            <a:r>
              <a:rPr lang="en-US" dirty="0"/>
              <a:t>Coyle, D. and McGlade, A. (2022) ‘Ethical Challenges in AI-Based Mental Health Tools’, Digital Health Journal, 8(3), pp.210–223.</a:t>
            </a:r>
            <a:endParaRPr lang="en-GB" dirty="0"/>
          </a:p>
          <a:p>
            <a:pPr>
              <a:buFont typeface="Arial" panose="020B0604020202020204" pitchFamily="34" charset="0"/>
              <a:buChar char="•"/>
            </a:pPr>
            <a:r>
              <a:rPr lang="en-US" dirty="0"/>
              <a:t>Department of Health (2014) Closing the Gap: Priorities for Essential Change in Mental Health. London: DH.</a:t>
            </a:r>
            <a:endParaRPr lang="en-GB" dirty="0"/>
          </a:p>
          <a:p>
            <a:pPr>
              <a:buFont typeface="Arial" panose="020B0604020202020204" pitchFamily="34" charset="0"/>
              <a:buChar char="•"/>
            </a:pPr>
            <a:r>
              <a:rPr lang="en-US" dirty="0"/>
              <a:t>Department of Health and Social Care (2022) Mental Health and Wellbeing Plan: Discussion Paper. London: DHSC.</a:t>
            </a:r>
            <a:endParaRPr lang="en-GB" dirty="0"/>
          </a:p>
          <a:p>
            <a:pPr>
              <a:buFont typeface="Arial" panose="020B0604020202020204" pitchFamily="34" charset="0"/>
              <a:buChar char="•"/>
            </a:pPr>
            <a:r>
              <a:rPr lang="en-US" dirty="0"/>
              <a:t>East, R. and </a:t>
            </a:r>
            <a:r>
              <a:rPr lang="en-US" dirty="0" err="1"/>
              <a:t>Havard</a:t>
            </a:r>
            <a:r>
              <a:rPr lang="en-US" dirty="0"/>
              <a:t>, J. (2021) ‘Self-Management and AI: Empowerment or Burden?’, British Journal of Nursing, 30(12), pp.690–696.</a:t>
            </a:r>
            <a:endParaRPr lang="en-GB" dirty="0"/>
          </a:p>
          <a:p>
            <a:pPr>
              <a:buFont typeface="Arial" panose="020B0604020202020204" pitchFamily="34" charset="0"/>
              <a:buChar char="•"/>
            </a:pPr>
            <a:r>
              <a:rPr lang="en-US" dirty="0"/>
              <a:t>Greenhalgh, T., </a:t>
            </a:r>
            <a:r>
              <a:rPr lang="en-US" dirty="0" err="1"/>
              <a:t>Wherton</a:t>
            </a:r>
            <a:r>
              <a:rPr lang="en-US" dirty="0"/>
              <a:t>, J. and </a:t>
            </a:r>
            <a:r>
              <a:rPr lang="en-US" dirty="0" err="1"/>
              <a:t>Papoutsi</a:t>
            </a:r>
            <a:r>
              <a:rPr lang="en-US" dirty="0"/>
              <a:t>, C. (2022) ‘Beyond Adoption: A New Framework for Digital Transformation in Health Care’, Social Science &amp; Medicine, 298, p.114877.</a:t>
            </a:r>
            <a:endParaRPr lang="en-GB" dirty="0"/>
          </a:p>
          <a:p>
            <a:pPr>
              <a:buFont typeface="Arial" panose="020B0604020202020204" pitchFamily="34" charset="0"/>
              <a:buChar char="•"/>
            </a:pPr>
            <a:r>
              <a:rPr lang="en-US" dirty="0"/>
              <a:t>House of Commons Library (2023) Data Protection and Artificial Intelligence in Health Care. London: UK Parliament.</a:t>
            </a:r>
            <a:endParaRPr lang="en-GB" dirty="0"/>
          </a:p>
          <a:p>
            <a:pPr>
              <a:buFont typeface="Arial" panose="020B0604020202020204" pitchFamily="34" charset="0"/>
              <a:buChar char="•"/>
            </a:pPr>
            <a:r>
              <a:rPr lang="en-US" dirty="0"/>
              <a:t>NHS Digital (2021) Data Strategy for Health and Social Care: Transforming for a Digital Future. London: NHS Digital.</a:t>
            </a:r>
            <a:endParaRPr lang="en-GB" dirty="0"/>
          </a:p>
          <a:p>
            <a:pPr>
              <a:buFont typeface="Arial" panose="020B0604020202020204" pitchFamily="34" charset="0"/>
              <a:buChar char="•"/>
            </a:pPr>
            <a:r>
              <a:rPr lang="en-US" dirty="0"/>
              <a:t>NHS Digital (2022) Innovation Case Study: </a:t>
            </a:r>
            <a:r>
              <a:rPr lang="en-US" dirty="0" err="1"/>
              <a:t>Wysa</a:t>
            </a:r>
            <a:r>
              <a:rPr lang="en-US" dirty="0"/>
              <a:t> Mental Health App Implementation. London: NHS Digital.</a:t>
            </a:r>
            <a:endParaRPr lang="en-GB" dirty="0"/>
          </a:p>
          <a:p>
            <a:pPr>
              <a:buFont typeface="Arial" panose="020B0604020202020204" pitchFamily="34" charset="0"/>
              <a:buChar char="•"/>
            </a:pPr>
            <a:r>
              <a:rPr lang="en-US" dirty="0"/>
              <a:t>NHS England (2019) The NHS Long Term Plan. London: NHS England.</a:t>
            </a:r>
            <a:endParaRPr lang="en-GB" dirty="0"/>
          </a:p>
          <a:p>
            <a:pPr>
              <a:buFont typeface="Arial" panose="020B0604020202020204" pitchFamily="34" charset="0"/>
              <a:buChar char="•"/>
            </a:pPr>
            <a:r>
              <a:rPr lang="en-US" dirty="0"/>
              <a:t>NHS England (2020) Digital Academy: Building a Digitally-Ready Workforce. London: NHS England.</a:t>
            </a:r>
            <a:endParaRPr lang="en-GB" dirty="0"/>
          </a:p>
          <a:p>
            <a:pPr>
              <a:buFont typeface="Arial" panose="020B0604020202020204" pitchFamily="34" charset="0"/>
              <a:buChar char="•"/>
            </a:pPr>
            <a:r>
              <a:rPr lang="en-US" dirty="0"/>
              <a:t>NHS England (2021) Digital First: Remote and Online Mental Health Services. London: NHS England.</a:t>
            </a:r>
            <a:endParaRPr lang="en-GB" dirty="0"/>
          </a:p>
          <a:p>
            <a:pPr>
              <a:buFont typeface="Arial" panose="020B0604020202020204" pitchFamily="34" charset="0"/>
              <a:buChar char="•"/>
            </a:pPr>
            <a:r>
              <a:rPr lang="en-US" dirty="0" err="1"/>
              <a:t>Ofcom</a:t>
            </a:r>
            <a:r>
              <a:rPr lang="en-US" dirty="0"/>
              <a:t> (2023) UK Online Nation Report 2023. London: </a:t>
            </a:r>
            <a:r>
              <a:rPr lang="en-US" dirty="0" err="1"/>
              <a:t>Ofcom</a:t>
            </a:r>
            <a:r>
              <a:rPr lang="en-US" dirty="0"/>
              <a:t>.</a:t>
            </a:r>
            <a:endParaRPr lang="en-GB" dirty="0"/>
          </a:p>
          <a:p>
            <a:pPr>
              <a:buFont typeface="Arial" panose="020B0604020202020204" pitchFamily="34" charset="0"/>
              <a:buChar char="•"/>
            </a:pPr>
            <a:r>
              <a:rPr lang="en-US" dirty="0"/>
              <a:t>Royal College of Psychiatrists (2022) The Future of Digital Psychiatry: Position Statement. London: </a:t>
            </a:r>
            <a:r>
              <a:rPr lang="en-US" dirty="0" err="1"/>
              <a:t>RCPsych</a:t>
            </a:r>
            <a:r>
              <a:rPr lang="en-US" dirty="0"/>
              <a:t>.</a:t>
            </a:r>
            <a:endParaRPr lang="en-GB" dirty="0"/>
          </a:p>
          <a:p>
            <a:pPr>
              <a:buFont typeface="Arial" panose="020B0604020202020204" pitchFamily="34" charset="0"/>
              <a:buChar char="•"/>
            </a:pPr>
            <a:r>
              <a:rPr lang="en-US" dirty="0" err="1"/>
              <a:t>Wysa</a:t>
            </a:r>
            <a:r>
              <a:rPr lang="en-US" dirty="0"/>
              <a:t>. (2018) </a:t>
            </a:r>
            <a:r>
              <a:rPr lang="en-US" dirty="0" err="1"/>
              <a:t>Wysa</a:t>
            </a:r>
            <a:r>
              <a:rPr lang="en-US" dirty="0"/>
              <a:t> partners with NHS to provide digital mental health support. Available at: </a:t>
            </a:r>
            <a:r>
              <a:rPr lang="en-US" u="sng" dirty="0">
                <a:hlinkClick r:id="rId3"/>
              </a:rPr>
              <a:t>https://www.wysa.io</a:t>
            </a:r>
            <a:r>
              <a:rPr lang="en-US" dirty="0"/>
              <a:t> (Accessed: 23 October 2025).</a:t>
            </a:r>
            <a:endParaRPr lang="en-GB" dirty="0"/>
          </a:p>
          <a:p>
            <a:pPr>
              <a:buFont typeface="Arial" panose="020B0604020202020204" pitchFamily="34" charset="0"/>
              <a:buChar char="•"/>
            </a:pPr>
            <a:endParaRPr lang="en-GB" sz="900" dirty="0"/>
          </a:p>
        </p:txBody>
      </p:sp>
      <p:pic>
        <p:nvPicPr>
          <p:cNvPr id="7" name="Google Shape;319;p35">
            <a:extLst>
              <a:ext uri="{FF2B5EF4-FFF2-40B4-BE49-F238E27FC236}">
                <a16:creationId xmlns:a16="http://schemas.microsoft.com/office/drawing/2014/main" id="{E498A9CF-4F2D-BE63-FF3B-9888D03318C1}"/>
              </a:ext>
            </a:extLst>
          </p:cNvPr>
          <p:cNvPicPr preferRelativeResize="0"/>
          <p:nvPr/>
        </p:nvPicPr>
        <p:blipFill>
          <a:blip r:embed="rId4">
            <a:alphaModFix/>
          </a:blip>
          <a:stretch>
            <a:fillRect/>
          </a:stretch>
        </p:blipFill>
        <p:spPr>
          <a:xfrm>
            <a:off x="7849790" y="256417"/>
            <a:ext cx="965597" cy="601690"/>
          </a:xfrm>
          <a:prstGeom prst="rect">
            <a:avLst/>
          </a:prstGeom>
          <a:noFill/>
          <a:ln>
            <a:noFill/>
          </a:ln>
        </p:spPr>
      </p:pic>
    </p:spTree>
    <p:extLst>
      <p:ext uri="{BB962C8B-B14F-4D97-AF65-F5344CB8AC3E}">
        <p14:creationId xmlns:p14="http://schemas.microsoft.com/office/powerpoint/2010/main" val="28189932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3">
          <a:extLst>
            <a:ext uri="{FF2B5EF4-FFF2-40B4-BE49-F238E27FC236}">
              <a16:creationId xmlns:a16="http://schemas.microsoft.com/office/drawing/2014/main" id="{D9CF6B57-4634-6990-78C1-BA0B5E720948}"/>
            </a:ext>
          </a:extLst>
        </p:cNvPr>
        <p:cNvGrpSpPr/>
        <p:nvPr/>
      </p:nvGrpSpPr>
      <p:grpSpPr>
        <a:xfrm>
          <a:off x="0" y="0"/>
          <a:ext cx="0" cy="0"/>
          <a:chOff x="0" y="0"/>
          <a:chExt cx="0" cy="0"/>
        </a:xfrm>
      </p:grpSpPr>
      <p:sp>
        <p:nvSpPr>
          <p:cNvPr id="174" name="Google Shape;174;p28">
            <a:extLst>
              <a:ext uri="{FF2B5EF4-FFF2-40B4-BE49-F238E27FC236}">
                <a16:creationId xmlns:a16="http://schemas.microsoft.com/office/drawing/2014/main" id="{BEE4CD1B-D330-5A30-0DF5-BDDBE919484A}"/>
              </a:ext>
            </a:extLst>
          </p:cNvPr>
          <p:cNvSpPr txBox="1">
            <a:spLocks noGrp="1"/>
          </p:cNvSpPr>
          <p:nvPr>
            <p:ph type="title"/>
          </p:nvPr>
        </p:nvSpPr>
        <p:spPr>
          <a:xfrm>
            <a:off x="2862266" y="2048777"/>
            <a:ext cx="4088604" cy="630266"/>
          </a:xfrm>
          <a:prstGeom prst="rect">
            <a:avLst/>
          </a:prstGeom>
        </p:spPr>
        <p:txBody>
          <a:bodyPr spcFirstLastPara="1" wrap="square" lIns="91425" tIns="91425" rIns="91425" bIns="91425" anchor="b" anchorCtr="0">
            <a:noAutofit/>
          </a:bodyPr>
          <a:lstStyle/>
          <a:p>
            <a:pPr lvl="0"/>
            <a:r>
              <a:rPr lang="en-US" sz="6000" dirty="0">
                <a:latin typeface="Bernard MT Condensed" panose="02050806060905020404" pitchFamily="18" charset="0"/>
              </a:rPr>
              <a:t>Thank You</a:t>
            </a:r>
            <a:endParaRPr sz="6000" dirty="0">
              <a:latin typeface="Bernard MT Condensed" panose="02050806060905020404" pitchFamily="18" charset="0"/>
            </a:endParaRPr>
          </a:p>
        </p:txBody>
      </p:sp>
      <p:pic>
        <p:nvPicPr>
          <p:cNvPr id="4" name="Google Shape;450;p44">
            <a:extLst>
              <a:ext uri="{FF2B5EF4-FFF2-40B4-BE49-F238E27FC236}">
                <a16:creationId xmlns:a16="http://schemas.microsoft.com/office/drawing/2014/main" id="{CE7D194A-8170-8D2A-D099-46FB00714CCF}"/>
              </a:ext>
            </a:extLst>
          </p:cNvPr>
          <p:cNvPicPr preferRelativeResize="0"/>
          <p:nvPr/>
        </p:nvPicPr>
        <p:blipFill>
          <a:blip r:embed="rId3">
            <a:alphaModFix/>
          </a:blip>
          <a:stretch>
            <a:fillRect/>
          </a:stretch>
        </p:blipFill>
        <p:spPr>
          <a:xfrm>
            <a:off x="465861" y="421481"/>
            <a:ext cx="935182" cy="1371599"/>
          </a:xfrm>
          <a:prstGeom prst="rect">
            <a:avLst/>
          </a:prstGeom>
          <a:noFill/>
          <a:ln>
            <a:noFill/>
          </a:ln>
        </p:spPr>
      </p:pic>
      <p:pic>
        <p:nvPicPr>
          <p:cNvPr id="5" name="Google Shape;452;p44">
            <a:extLst>
              <a:ext uri="{FF2B5EF4-FFF2-40B4-BE49-F238E27FC236}">
                <a16:creationId xmlns:a16="http://schemas.microsoft.com/office/drawing/2014/main" id="{F04C5D75-A75D-1FFA-FBB4-C6176E3C954C}"/>
              </a:ext>
            </a:extLst>
          </p:cNvPr>
          <p:cNvPicPr preferRelativeResize="0"/>
          <p:nvPr/>
        </p:nvPicPr>
        <p:blipFill>
          <a:blip r:embed="rId4">
            <a:alphaModFix/>
          </a:blip>
          <a:stretch>
            <a:fillRect/>
          </a:stretch>
        </p:blipFill>
        <p:spPr>
          <a:xfrm>
            <a:off x="7643110" y="334372"/>
            <a:ext cx="1139482" cy="1097280"/>
          </a:xfrm>
          <a:prstGeom prst="rect">
            <a:avLst/>
          </a:prstGeom>
          <a:noFill/>
          <a:ln>
            <a:noFill/>
          </a:ln>
        </p:spPr>
      </p:pic>
      <p:pic>
        <p:nvPicPr>
          <p:cNvPr id="6" name="Google Shape;453;p44">
            <a:extLst>
              <a:ext uri="{FF2B5EF4-FFF2-40B4-BE49-F238E27FC236}">
                <a16:creationId xmlns:a16="http://schemas.microsoft.com/office/drawing/2014/main" id="{3C07D185-9550-F5A7-031A-6D1645091467}"/>
              </a:ext>
            </a:extLst>
          </p:cNvPr>
          <p:cNvPicPr preferRelativeResize="0"/>
          <p:nvPr/>
        </p:nvPicPr>
        <p:blipFill>
          <a:blip r:embed="rId5">
            <a:alphaModFix/>
          </a:blip>
          <a:stretch>
            <a:fillRect/>
          </a:stretch>
        </p:blipFill>
        <p:spPr>
          <a:xfrm flipH="1">
            <a:off x="276271" y="3602642"/>
            <a:ext cx="1124772" cy="1132812"/>
          </a:xfrm>
          <a:prstGeom prst="rect">
            <a:avLst/>
          </a:prstGeom>
          <a:noFill/>
          <a:ln>
            <a:noFill/>
          </a:ln>
        </p:spPr>
      </p:pic>
      <p:pic>
        <p:nvPicPr>
          <p:cNvPr id="8" name="Google Shape;451;p44">
            <a:extLst>
              <a:ext uri="{FF2B5EF4-FFF2-40B4-BE49-F238E27FC236}">
                <a16:creationId xmlns:a16="http://schemas.microsoft.com/office/drawing/2014/main" id="{B3317BD6-A9B7-BBF0-765A-56305E55E765}"/>
              </a:ext>
            </a:extLst>
          </p:cNvPr>
          <p:cNvPicPr preferRelativeResize="0"/>
          <p:nvPr/>
        </p:nvPicPr>
        <p:blipFill>
          <a:blip r:embed="rId6">
            <a:alphaModFix/>
          </a:blip>
          <a:stretch>
            <a:fillRect/>
          </a:stretch>
        </p:blipFill>
        <p:spPr>
          <a:xfrm>
            <a:off x="7876633" y="3528967"/>
            <a:ext cx="905959" cy="1280161"/>
          </a:xfrm>
          <a:prstGeom prst="rect">
            <a:avLst/>
          </a:prstGeom>
          <a:noFill/>
          <a:ln>
            <a:noFill/>
          </a:ln>
        </p:spPr>
      </p:pic>
      <p:pic>
        <p:nvPicPr>
          <p:cNvPr id="9" name="Picture 5" descr="Wysa - APK Download for Android | Aptoide">
            <a:extLst>
              <a:ext uri="{FF2B5EF4-FFF2-40B4-BE49-F238E27FC236}">
                <a16:creationId xmlns:a16="http://schemas.microsoft.com/office/drawing/2014/main" id="{F1A162D7-0838-0409-48F9-1F41EADC220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827157" y="2679043"/>
            <a:ext cx="1756874" cy="175687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324196766"/>
      </p:ext>
    </p:extLst>
  </p:cSld>
  <p:clrMapOvr>
    <a:masterClrMapping/>
  </p:clrMapOvr>
</p:sld>
</file>

<file path=ppt/theme/theme1.xml><?xml version="1.0" encoding="utf-8"?>
<a:theme xmlns:a="http://schemas.openxmlformats.org/drawingml/2006/main" name="Digital Transformation Plan Project Proposal by Slidesgo">
  <a:themeElements>
    <a:clrScheme name="Simple Light">
      <a:dk1>
        <a:srgbClr val="1C285A"/>
      </a:dk1>
      <a:lt1>
        <a:srgbClr val="FFFFFF"/>
      </a:lt1>
      <a:dk2>
        <a:srgbClr val="6574CA"/>
      </a:dk2>
      <a:lt2>
        <a:srgbClr val="65B2F5"/>
      </a:lt2>
      <a:accent1>
        <a:srgbClr val="94EAF8"/>
      </a:accent1>
      <a:accent2>
        <a:srgbClr val="D98AE9"/>
      </a:accent2>
      <a:accent3>
        <a:srgbClr val="EDE9F8"/>
      </a:accent3>
      <a:accent4>
        <a:srgbClr val="FFFFFF"/>
      </a:accent4>
      <a:accent5>
        <a:srgbClr val="FFFFFF"/>
      </a:accent5>
      <a:accent6>
        <a:srgbClr val="FFFFFF"/>
      </a:accent6>
      <a:hlink>
        <a:srgbClr val="1C285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TotalTime>
  <Words>1963</Words>
  <Application>Microsoft Office PowerPoint</Application>
  <PresentationFormat>On-screen Show (16:9)</PresentationFormat>
  <Paragraphs>93</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Digital Transformation Plan Project Proposal by Slidesgo</vt:lpstr>
      <vt:lpstr>The Impact of the Wysa App on Mental Health Care Transformation in the UK</vt:lpstr>
      <vt:lpstr>Introduction</vt:lpstr>
      <vt:lpstr>Background and Context</vt:lpstr>
      <vt:lpstr>Rationale &amp; Chosen Areas </vt:lpstr>
      <vt:lpstr>Impact on Workforce </vt:lpstr>
      <vt:lpstr>Workforce: Critical Reflection </vt:lpstr>
      <vt:lpstr>Impact on Service Delivery </vt:lpstr>
      <vt:lpstr>Service Delivery: Critical Reflection </vt:lpstr>
      <vt:lpstr>Conclusion &amp; Recommendations </vt:lpstr>
      <vt:lpstr>Reflection &amp; Future Implications </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the Wysa App on Mental Health Care Transformation in the UK</dc:title>
  <cp:lastModifiedBy>Sam Iqbal 368351</cp:lastModifiedBy>
  <cp:revision>4</cp:revision>
  <dcterms:modified xsi:type="dcterms:W3CDTF">2025-10-29T16:41:50Z</dcterms:modified>
</cp:coreProperties>
</file>