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65" r:id="rId3"/>
    <p:sldId id="270" r:id="rId4"/>
    <p:sldId id="268" r:id="rId5"/>
    <p:sldId id="267" r:id="rId6"/>
    <p:sldId id="269" r:id="rId7"/>
    <p:sldId id="280" r:id="rId8"/>
    <p:sldId id="278" r:id="rId9"/>
    <p:sldId id="258" r:id="rId10"/>
    <p:sldId id="275" r:id="rId11"/>
    <p:sldId id="273" r:id="rId12"/>
    <p:sldId id="272" r:id="rId13"/>
    <p:sldId id="276" r:id="rId14"/>
    <p:sldId id="277" r:id="rId15"/>
    <p:sldId id="279" r:id="rId16"/>
    <p:sldId id="266"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55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8126" autoAdjust="0"/>
  </p:normalViewPr>
  <p:slideViewPr>
    <p:cSldViewPr snapToGrid="0">
      <p:cViewPr varScale="1">
        <p:scale>
          <a:sx n="63" d="100"/>
          <a:sy n="63" d="100"/>
        </p:scale>
        <p:origin x="1020" y="78"/>
      </p:cViewPr>
      <p:guideLst/>
    </p:cSldViewPr>
  </p:slideViewPr>
  <p:notesTextViewPr>
    <p:cViewPr>
      <p:scale>
        <a:sx n="1" d="1"/>
        <a:sy n="1" d="1"/>
      </p:scale>
      <p:origin x="0" y="0"/>
    </p:cViewPr>
  </p:notesTextViewPr>
  <p:sorterViewPr>
    <p:cViewPr>
      <p:scale>
        <a:sx n="100" d="100"/>
        <a:sy n="100" d="100"/>
      </p:scale>
      <p:origin x="0" y="-52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78CE7B-280F-4345-B157-1F00E34ECE14}" type="datetimeFigureOut">
              <a:rPr lang="en-GB" smtClean="0"/>
              <a:t>05/06/2020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E68559-CE22-460C-B974-A378A7EB2073}" type="slidenum">
              <a:rPr lang="en-GB" smtClean="0"/>
              <a:t>‹#›</a:t>
            </a:fld>
            <a:endParaRPr lang="en-GB" dirty="0"/>
          </a:p>
        </p:txBody>
      </p:sp>
    </p:spTree>
    <p:extLst>
      <p:ext uri="{BB962C8B-B14F-4D97-AF65-F5344CB8AC3E}">
        <p14:creationId xmlns:p14="http://schemas.microsoft.com/office/powerpoint/2010/main" val="4157985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extmanuscripts.com/blog/entry/11_16_deadseascroll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ibleodyssey.org/en/tools/map-gallery/q/map-qumran"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pinterest.com/pin/79727855874510350/"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PGfvqBl-3Ao"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Great Isaiah Scroll- 1QIsª : </a:t>
            </a:r>
            <a:r>
              <a:rPr lang="en-GB" dirty="0">
                <a:hlinkClick r:id="rId3"/>
              </a:rPr>
              <a:t>https://www.textmanuscripts.com/blog/entry/11_16_deadseascrolls</a:t>
            </a:r>
            <a:r>
              <a:rPr lang="en-GB" dirty="0"/>
              <a:t>  - accessed: 04/06/20</a:t>
            </a:r>
          </a:p>
          <a:p>
            <a:r>
              <a:rPr lang="en-US" sz="1200" dirty="0"/>
              <a:t>The Leon Levy Dead Sea Scrolls digital Library</a:t>
            </a:r>
          </a:p>
          <a:p>
            <a:r>
              <a:rPr lang="en-US" sz="1200" dirty="0"/>
              <a:t>S, Hindman. 2016</a:t>
            </a:r>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2</a:t>
            </a:fld>
            <a:endParaRPr lang="en-GB" dirty="0"/>
          </a:p>
        </p:txBody>
      </p:sp>
    </p:spTree>
    <p:extLst>
      <p:ext uri="{BB962C8B-B14F-4D97-AF65-F5344CB8AC3E}">
        <p14:creationId xmlns:p14="http://schemas.microsoft.com/office/powerpoint/2010/main" val="3690772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 : </a:t>
            </a:r>
            <a:r>
              <a:rPr lang="en-GB" dirty="0">
                <a:hlinkClick r:id="rId3"/>
              </a:rPr>
              <a:t>https://www.bibleodyssey.org/en/tools/map-gallery/q/map-Qumran</a:t>
            </a:r>
            <a:r>
              <a:rPr lang="en-GB" dirty="0"/>
              <a:t>  - accessed: 04/06/2020</a:t>
            </a:r>
          </a:p>
          <a:p>
            <a:r>
              <a:rPr lang="en-GB" sz="1200" b="0" i="0" kern="1200" dirty="0">
                <a:solidFill>
                  <a:schemeClr val="tx1"/>
                </a:solidFill>
                <a:effectLst/>
                <a:latin typeface="+mn-lt"/>
                <a:ea typeface="+mn-ea"/>
                <a:cs typeface="+mn-cs"/>
              </a:rPr>
              <a:t>Map of the caves that hid the Scrolls : saved by Reinhart. C. Y. </a:t>
            </a:r>
            <a:r>
              <a:rPr lang="en-GB" dirty="0">
                <a:hlinkClick r:id="rId4"/>
              </a:rPr>
              <a:t>https://www.pinterest.com/pin/79727855874510350/</a:t>
            </a:r>
            <a:r>
              <a:rPr lang="en-GB" dirty="0"/>
              <a:t>- accessed: 04/06/2020</a:t>
            </a:r>
          </a:p>
          <a:p>
            <a:r>
              <a:rPr lang="en-US" sz="1200" dirty="0"/>
              <a:t>The Leon Levy Dead Sea Scrolls digital Library.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 Hindman. 2016</a:t>
            </a:r>
            <a:endParaRPr lang="en-GB" dirty="0"/>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DE68559-CE22-460C-B974-A378A7EB2073}" type="slidenum">
              <a:rPr lang="en-GB" smtClean="0"/>
              <a:t>3</a:t>
            </a:fld>
            <a:endParaRPr lang="en-GB" dirty="0"/>
          </a:p>
        </p:txBody>
      </p:sp>
    </p:spTree>
    <p:extLst>
      <p:ext uri="{BB962C8B-B14F-4D97-AF65-F5344CB8AC3E}">
        <p14:creationId xmlns:p14="http://schemas.microsoft.com/office/powerpoint/2010/main" val="2147033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5</a:t>
            </a:fld>
            <a:endParaRPr lang="en-GB" dirty="0"/>
          </a:p>
        </p:txBody>
      </p:sp>
    </p:spTree>
    <p:extLst>
      <p:ext uri="{BB962C8B-B14F-4D97-AF65-F5344CB8AC3E}">
        <p14:creationId xmlns:p14="http://schemas.microsoft.com/office/powerpoint/2010/main" val="2760823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J, Klawans. 2010.</a:t>
            </a:r>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6</a:t>
            </a:fld>
            <a:endParaRPr lang="en-GB" dirty="0"/>
          </a:p>
        </p:txBody>
      </p:sp>
    </p:spTree>
    <p:extLst>
      <p:ext uri="{BB962C8B-B14F-4D97-AF65-F5344CB8AC3E}">
        <p14:creationId xmlns:p14="http://schemas.microsoft.com/office/powerpoint/2010/main" val="2282956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a:t>
            </a:r>
            <a:r>
              <a:rPr lang="en-GB" sz="1200" b="0" i="0" kern="1200" dirty="0">
                <a:solidFill>
                  <a:schemeClr val="tx1"/>
                </a:solidFill>
                <a:effectLst/>
                <a:latin typeface="+mn-lt"/>
                <a:ea typeface="+mn-ea"/>
                <a:cs typeface="+mn-cs"/>
              </a:rPr>
              <a:t>What is a Mikvah? An introduction to the Jewish Ritual Bath. -</a:t>
            </a:r>
            <a:r>
              <a:rPr lang="en-GB" dirty="0">
                <a:hlinkClick r:id="rId3"/>
              </a:rPr>
              <a:t>https://www.youtube.com/watch?v=PGfvqBl-3Ao</a:t>
            </a:r>
            <a:r>
              <a:rPr lang="en-GB" dirty="0"/>
              <a:t> accessed: 04/06/2020</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7</a:t>
            </a:fld>
            <a:endParaRPr lang="en-GB" dirty="0"/>
          </a:p>
        </p:txBody>
      </p:sp>
    </p:spTree>
    <p:extLst>
      <p:ext uri="{BB962C8B-B14F-4D97-AF65-F5344CB8AC3E}">
        <p14:creationId xmlns:p14="http://schemas.microsoft.com/office/powerpoint/2010/main" val="100119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 Judaism</a:t>
            </a:r>
          </a:p>
          <a:p>
            <a:r>
              <a:rPr lang="en-GB" dirty="0"/>
              <a:t>Pink = Purity</a:t>
            </a:r>
          </a:p>
          <a:p>
            <a:r>
              <a:rPr lang="en-GB" dirty="0"/>
              <a:t>Yellow = Gender </a:t>
            </a:r>
          </a:p>
          <a:p>
            <a:r>
              <a:rPr lang="en-GB" dirty="0"/>
              <a:t>English Translation taken from J. Sanford. </a:t>
            </a:r>
          </a:p>
        </p:txBody>
      </p:sp>
      <p:sp>
        <p:nvSpPr>
          <p:cNvPr id="4" name="Slide Number Placeholder 3"/>
          <p:cNvSpPr>
            <a:spLocks noGrp="1"/>
          </p:cNvSpPr>
          <p:nvPr>
            <p:ph type="sldNum" sz="quarter" idx="5"/>
          </p:nvPr>
        </p:nvSpPr>
        <p:spPr/>
        <p:txBody>
          <a:bodyPr/>
          <a:lstStyle/>
          <a:p>
            <a:fld id="{1DE68559-CE22-460C-B974-A378A7EB2073}" type="slidenum">
              <a:rPr lang="en-GB" smtClean="0"/>
              <a:t>9</a:t>
            </a:fld>
            <a:endParaRPr lang="en-GB" dirty="0"/>
          </a:p>
        </p:txBody>
      </p:sp>
    </p:spTree>
    <p:extLst>
      <p:ext uri="{BB962C8B-B14F-4D97-AF65-F5344CB8AC3E}">
        <p14:creationId xmlns:p14="http://schemas.microsoft.com/office/powerpoint/2010/main" val="405129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 Klawans. 2010.</a:t>
            </a:r>
            <a:endParaRPr lang="en-GB" dirty="0"/>
          </a:p>
          <a:p>
            <a:r>
              <a:rPr lang="en-GB" dirty="0"/>
              <a:t>The Leon Levy Dead Sea Scrolls digital Library.</a:t>
            </a:r>
          </a:p>
          <a:p>
            <a:r>
              <a:rPr lang="en-GB" dirty="0"/>
              <a:t>Leviticus 11-15. NRSV Bible.</a:t>
            </a:r>
          </a:p>
        </p:txBody>
      </p:sp>
      <p:sp>
        <p:nvSpPr>
          <p:cNvPr id="4" name="Slide Number Placeholder 3"/>
          <p:cNvSpPr>
            <a:spLocks noGrp="1"/>
          </p:cNvSpPr>
          <p:nvPr>
            <p:ph type="sldNum" sz="quarter" idx="5"/>
          </p:nvPr>
        </p:nvSpPr>
        <p:spPr/>
        <p:txBody>
          <a:bodyPr/>
          <a:lstStyle/>
          <a:p>
            <a:fld id="{1DE68559-CE22-460C-B974-A378A7EB2073}" type="slidenum">
              <a:rPr lang="en-GB" smtClean="0"/>
              <a:t>11</a:t>
            </a:fld>
            <a:endParaRPr lang="en-GB" dirty="0"/>
          </a:p>
        </p:txBody>
      </p:sp>
    </p:spTree>
    <p:extLst>
      <p:ext uri="{BB962C8B-B14F-4D97-AF65-F5344CB8AC3E}">
        <p14:creationId xmlns:p14="http://schemas.microsoft.com/office/powerpoint/2010/main" val="1725560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 = Judaism</a:t>
            </a:r>
          </a:p>
          <a:p>
            <a:r>
              <a:rPr lang="en-GB" dirty="0"/>
              <a:t>Pink = Purity</a:t>
            </a:r>
          </a:p>
          <a:p>
            <a:r>
              <a:rPr lang="en-GB" dirty="0"/>
              <a:t>Yellow = Gender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English Translation taken from J. Sanford. </a:t>
            </a:r>
          </a:p>
        </p:txBody>
      </p:sp>
      <p:sp>
        <p:nvSpPr>
          <p:cNvPr id="4" name="Slide Number Placeholder 3"/>
          <p:cNvSpPr>
            <a:spLocks noGrp="1"/>
          </p:cNvSpPr>
          <p:nvPr>
            <p:ph type="sldNum" sz="quarter" idx="5"/>
          </p:nvPr>
        </p:nvSpPr>
        <p:spPr/>
        <p:txBody>
          <a:bodyPr/>
          <a:lstStyle/>
          <a:p>
            <a:fld id="{1DE68559-CE22-460C-B974-A378A7EB2073}" type="slidenum">
              <a:rPr lang="en-GB" smtClean="0"/>
              <a:t>12</a:t>
            </a:fld>
            <a:endParaRPr lang="en-GB" dirty="0"/>
          </a:p>
        </p:txBody>
      </p:sp>
    </p:spTree>
    <p:extLst>
      <p:ext uri="{BB962C8B-B14F-4D97-AF65-F5344CB8AC3E}">
        <p14:creationId xmlns:p14="http://schemas.microsoft.com/office/powerpoint/2010/main" val="810620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 Klawans. 2010.</a:t>
            </a:r>
            <a:endParaRPr lang="en-GB" dirty="0"/>
          </a:p>
          <a:p>
            <a:r>
              <a:rPr lang="en-GB" dirty="0"/>
              <a:t>The Leon Levy Dead Sea Scrolls digital Library.</a:t>
            </a:r>
          </a:p>
          <a:p>
            <a:r>
              <a:rPr lang="en-GB" dirty="0"/>
              <a:t>Leviticus 11-15. NRSV Bible.</a:t>
            </a:r>
          </a:p>
        </p:txBody>
      </p:sp>
      <p:sp>
        <p:nvSpPr>
          <p:cNvPr id="4" name="Slide Number Placeholder 3"/>
          <p:cNvSpPr>
            <a:spLocks noGrp="1"/>
          </p:cNvSpPr>
          <p:nvPr>
            <p:ph type="sldNum" sz="quarter" idx="5"/>
          </p:nvPr>
        </p:nvSpPr>
        <p:spPr/>
        <p:txBody>
          <a:bodyPr/>
          <a:lstStyle/>
          <a:p>
            <a:fld id="{1DE68559-CE22-460C-B974-A378A7EB2073}" type="slidenum">
              <a:rPr lang="en-GB" smtClean="0"/>
              <a:t>14</a:t>
            </a:fld>
            <a:endParaRPr lang="en-GB" dirty="0"/>
          </a:p>
        </p:txBody>
      </p:sp>
    </p:spTree>
    <p:extLst>
      <p:ext uri="{BB962C8B-B14F-4D97-AF65-F5344CB8AC3E}">
        <p14:creationId xmlns:p14="http://schemas.microsoft.com/office/powerpoint/2010/main" val="4026197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 Klawans. 2010.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Leon Levy Dead Sea Scrolls digital Library.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Leviticus 11-15. NRSV Bible.</a:t>
            </a:r>
          </a:p>
          <a:p>
            <a:endParaRPr lang="en-GB" dirty="0"/>
          </a:p>
        </p:txBody>
      </p:sp>
      <p:sp>
        <p:nvSpPr>
          <p:cNvPr id="4" name="Slide Number Placeholder 3"/>
          <p:cNvSpPr>
            <a:spLocks noGrp="1"/>
          </p:cNvSpPr>
          <p:nvPr>
            <p:ph type="sldNum" sz="quarter" idx="5"/>
          </p:nvPr>
        </p:nvSpPr>
        <p:spPr/>
        <p:txBody>
          <a:bodyPr/>
          <a:lstStyle/>
          <a:p>
            <a:fld id="{1DE68559-CE22-460C-B974-A378A7EB2073}" type="slidenum">
              <a:rPr lang="en-GB" smtClean="0"/>
              <a:t>15</a:t>
            </a:fld>
            <a:endParaRPr lang="en-GB" dirty="0"/>
          </a:p>
        </p:txBody>
      </p:sp>
    </p:spTree>
    <p:extLst>
      <p:ext uri="{BB962C8B-B14F-4D97-AF65-F5344CB8AC3E}">
        <p14:creationId xmlns:p14="http://schemas.microsoft.com/office/powerpoint/2010/main" val="2088227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6/5/2020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6/5/2020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6/5/2020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dirty="0"/>
              <a:t>Click icon to add picture</a:t>
            </a:r>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6/5/2020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dirty="0"/>
              <a:t>Click icon to add picture</a:t>
            </a:r>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6/5/2020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6/5/2020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mc:AlternateContent xmlns:mc="http://schemas.openxmlformats.org/markup-compatibility/2006" xmlns:p15="http://schemas.microsoft.com/office/powerpoint/2012/main">
    <mc:Choice Requires="p15">
      <p:transition xmlns:p14="http://schemas.microsoft.com/office/powerpoint/2010/main" spd="slow" p14:dur="2000">
        <p15:prstTrans prst="pageCurlDouble" invX="1"/>
      </p:transition>
    </mc:Choice>
    <mc:Fallback xmlns="">
      <p:transition spd="slow">
        <p:fade/>
      </p:transition>
    </mc:Fallback>
  </mc:AlternateConten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https://www.youtube.com/embed/PGfvqBl-3Ao?feature=oembed" TargetMode="External"/><Relationship Id="rId1" Type="http://schemas.openxmlformats.org/officeDocument/2006/relationships/tags" Target="../tags/tag1.xml"/><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s://www.deadseascrolls.org.il/explore-the-archive/manuscript/4Q265-1" TargetMode="External"/><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hyperlink" Target="https://www.biblegateway.com/passage/?search=Leviticus+12&amp;version=NRSV"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hyperlink" Target="https://www.deadseascrolls.org.il/explore-the-archive/manuscript/4Q274-1" TargetMode="External"/><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hyperlink" Target="https://www.biblegateway.com/passage/?search=Leviticus+15&amp;version=NRSV"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blegateway.com/passage/?search=Leviticus+12&amp;version=NRSV" TargetMode="External"/><Relationship Id="rId2" Type="http://schemas.openxmlformats.org/officeDocument/2006/relationships/hyperlink" Target="https://www.deadseascrolls.org.il/explore-the-archiv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extmanuscripts.com/blog/entry/11_16_deadseascrolls" TargetMode="External"/><Relationship Id="rId2" Type="http://schemas.openxmlformats.org/officeDocument/2006/relationships/hyperlink" Target="https://www.deadseascrolls.org.il/learn-about-the-scrolls/discovery-and-publication" TargetMode="External"/><Relationship Id="rId1" Type="http://schemas.openxmlformats.org/officeDocument/2006/relationships/slideLayout" Target="../slideLayouts/slideLayout7.xml"/><Relationship Id="rId5" Type="http://schemas.openxmlformats.org/officeDocument/2006/relationships/hyperlink" Target="https://uwtsd.hosted.panopto.com/Panopto/Pages/Viewer.aspx?id=a936e792-a138-4c05-a2c9-abc50099be9f&amp;start=undefined" TargetMode="External"/><Relationship Id="rId4" Type="http://schemas.openxmlformats.org/officeDocument/2006/relationships/hyperlink" Target="https://www-oxfordhandbooks-com.ezproxy.uwtsd.ac.uk/view/10.1093/oxfordhb/9780199207237.001.0001/oxfordhb-9780199207237-e-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6B4D5-77C5-4977-B6E3-A6548EF06010}"/>
              </a:ext>
            </a:extLst>
          </p:cNvPr>
          <p:cNvSpPr>
            <a:spLocks noGrp="1"/>
          </p:cNvSpPr>
          <p:nvPr>
            <p:ph type="ctrTitle"/>
          </p:nvPr>
        </p:nvSpPr>
        <p:spPr/>
        <p:txBody>
          <a:bodyPr/>
          <a:lstStyle/>
          <a:p>
            <a:r>
              <a:rPr lang="en-GB" dirty="0"/>
              <a:t>Using themes of Purity and Gender to interpret the Dead Sea Scrolls.</a:t>
            </a:r>
          </a:p>
        </p:txBody>
      </p:sp>
      <p:sp>
        <p:nvSpPr>
          <p:cNvPr id="3" name="Subtitle 2">
            <a:extLst>
              <a:ext uri="{FF2B5EF4-FFF2-40B4-BE49-F238E27FC236}">
                <a16:creationId xmlns:a16="http://schemas.microsoft.com/office/drawing/2014/main" id="{B99003B5-AFB4-4B5E-8663-7E0B68EBD2C4}"/>
              </a:ext>
            </a:extLst>
          </p:cNvPr>
          <p:cNvSpPr>
            <a:spLocks noGrp="1"/>
          </p:cNvSpPr>
          <p:nvPr>
            <p:ph type="subTitle" idx="1"/>
          </p:nvPr>
        </p:nvSpPr>
        <p:spPr>
          <a:xfrm>
            <a:off x="810001" y="5280846"/>
            <a:ext cx="3914399" cy="1135193"/>
          </a:xfrm>
        </p:spPr>
        <p:txBody>
          <a:bodyPr>
            <a:normAutofit/>
          </a:bodyPr>
          <a:lstStyle/>
          <a:p>
            <a:r>
              <a:rPr lang="en-GB" dirty="0"/>
              <a:t>By Lorna Kelly</a:t>
            </a:r>
          </a:p>
          <a:p>
            <a:r>
              <a:rPr lang="en-GB" dirty="0"/>
              <a:t>1700914</a:t>
            </a:r>
          </a:p>
        </p:txBody>
      </p:sp>
      <p:sp>
        <p:nvSpPr>
          <p:cNvPr id="4" name="Subtitle 2">
            <a:extLst>
              <a:ext uri="{FF2B5EF4-FFF2-40B4-BE49-F238E27FC236}">
                <a16:creationId xmlns:a16="http://schemas.microsoft.com/office/drawing/2014/main" id="{CDD6BA8F-7C17-4149-8596-48973A9FF258}"/>
              </a:ext>
            </a:extLst>
          </p:cNvPr>
          <p:cNvSpPr txBox="1">
            <a:spLocks/>
          </p:cNvSpPr>
          <p:nvPr/>
        </p:nvSpPr>
        <p:spPr>
          <a:xfrm>
            <a:off x="6385560" y="5280846"/>
            <a:ext cx="5455921" cy="1135193"/>
          </a:xfrm>
          <a:prstGeom prst="rect">
            <a:avLst/>
          </a:prstGeom>
          <a:effectLst>
            <a:outerShdw blurRad="50800" dir="14400000">
              <a:srgbClr val="000000">
                <a:alpha val="40000"/>
              </a:srgbClr>
            </a:outerShdw>
          </a:effectLst>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1"/>
              </a:buClr>
              <a:buFont typeface="Wingdings 2" charset="2"/>
              <a:buNone/>
              <a:defRPr sz="18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pPr algn="r"/>
            <a:r>
              <a:rPr lang="en-GB" dirty="0"/>
              <a:t>From Maccabees to Masada: Jews, Christians and Romans (167 BCE - 74 CE)</a:t>
            </a:r>
          </a:p>
          <a:p>
            <a:pPr algn="r"/>
            <a:r>
              <a:rPr lang="en-GB" dirty="0"/>
              <a:t>HPRS6008</a:t>
            </a:r>
          </a:p>
        </p:txBody>
      </p:sp>
      <p:pic>
        <p:nvPicPr>
          <p:cNvPr id="1026" name="Picture 2" descr="Dylan Day poetry share, UWTSD, Carmarthen | Discover Dylan Thomas">
            <a:extLst>
              <a:ext uri="{FF2B5EF4-FFF2-40B4-BE49-F238E27FC236}">
                <a16:creationId xmlns:a16="http://schemas.microsoft.com/office/drawing/2014/main" id="{FB01934A-ACFF-4C0B-AEE1-BD9A88B3DC1B}"/>
              </a:ext>
            </a:extLst>
          </p:cNvPr>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0364361" y="1"/>
            <a:ext cx="1827639" cy="73152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F5503190-0FAA-4498-9E69-4C3BA45C49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0401" y="175934"/>
            <a:ext cx="609600" cy="609600"/>
          </a:xfrm>
          <a:prstGeom prst="rect">
            <a:avLst/>
          </a:prstGeom>
        </p:spPr>
      </p:pic>
    </p:spTree>
    <p:extLst>
      <p:ext uri="{BB962C8B-B14F-4D97-AF65-F5344CB8AC3E}">
        <p14:creationId xmlns:p14="http://schemas.microsoft.com/office/powerpoint/2010/main" val="26410818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33859">
        <p15:prstTrans prst="pageCurlDouble" invX="1"/>
      </p:transition>
    </mc:Choice>
    <mc:Fallback xmlns="">
      <p:transition spd="slow" advTm="338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34212-5622-48C3-826F-FD69F4793217}"/>
              </a:ext>
            </a:extLst>
          </p:cNvPr>
          <p:cNvSpPr>
            <a:spLocks noGrp="1"/>
          </p:cNvSpPr>
          <p:nvPr>
            <p:ph type="title"/>
          </p:nvPr>
        </p:nvSpPr>
        <p:spPr>
          <a:xfrm>
            <a:off x="814728" y="571368"/>
            <a:ext cx="4852988" cy="851165"/>
          </a:xfrm>
        </p:spPr>
        <p:txBody>
          <a:bodyPr>
            <a:normAutofit/>
          </a:bodyPr>
          <a:lstStyle/>
          <a:p>
            <a:r>
              <a:rPr lang="en-GB" sz="3200" b="1" dirty="0"/>
              <a:t>About the sources </a:t>
            </a:r>
          </a:p>
        </p:txBody>
      </p:sp>
      <p:sp>
        <p:nvSpPr>
          <p:cNvPr id="4" name="Text Placeholder 3">
            <a:extLst>
              <a:ext uri="{FF2B5EF4-FFF2-40B4-BE49-F238E27FC236}">
                <a16:creationId xmlns:a16="http://schemas.microsoft.com/office/drawing/2014/main" id="{159A9902-863C-4A07-99B3-54D28E007A97}"/>
              </a:ext>
            </a:extLst>
          </p:cNvPr>
          <p:cNvSpPr>
            <a:spLocks noGrp="1"/>
          </p:cNvSpPr>
          <p:nvPr>
            <p:ph type="body" sz="half" idx="2"/>
          </p:nvPr>
        </p:nvSpPr>
        <p:spPr>
          <a:xfrm>
            <a:off x="814728" y="1670817"/>
            <a:ext cx="4368310" cy="4882383"/>
          </a:xfrm>
        </p:spPr>
        <p:txBody>
          <a:bodyPr>
            <a:normAutofit/>
          </a:bodyPr>
          <a:lstStyle/>
          <a:p>
            <a:r>
              <a:rPr lang="en-GB" sz="1400" b="1" dirty="0"/>
              <a:t>Name of the source:</a:t>
            </a:r>
          </a:p>
          <a:p>
            <a:r>
              <a:rPr lang="en-GB" sz="1800" b="1" dirty="0"/>
              <a:t>Dead Sea</a:t>
            </a:r>
            <a:r>
              <a:rPr lang="en-GB" sz="1600" b="1" dirty="0"/>
              <a:t> </a:t>
            </a:r>
            <a:r>
              <a:rPr lang="en-GB" sz="1800" b="1" dirty="0"/>
              <a:t>Scrolls corpus. </a:t>
            </a:r>
            <a:endParaRPr lang="en-GB" sz="1400" b="1" dirty="0"/>
          </a:p>
          <a:p>
            <a:r>
              <a:rPr lang="en-GB" sz="1400" b="1" dirty="0"/>
              <a:t>When was it written?</a:t>
            </a:r>
          </a:p>
          <a:p>
            <a:r>
              <a:rPr lang="en-GB" sz="1800" b="1" dirty="0"/>
              <a:t>The corpus includes written sources dating throughout the second temple period. I will be focussing on the Biblical texts, specifically manuscripts which were thought to be written by the Essenes living in Qumran.</a:t>
            </a:r>
          </a:p>
          <a:p>
            <a:r>
              <a:rPr lang="en-GB" sz="1400" b="1" dirty="0"/>
              <a:t>Who was it written for?</a:t>
            </a:r>
          </a:p>
          <a:p>
            <a:r>
              <a:rPr lang="en-GB" sz="1800" b="1" dirty="0"/>
              <a:t>The Texts were probably written to spoken, though some are letters and nearly all the manuscripts are counted as religious texts. </a:t>
            </a:r>
          </a:p>
        </p:txBody>
      </p:sp>
      <p:pic>
        <p:nvPicPr>
          <p:cNvPr id="20" name="Picture 19">
            <a:extLst>
              <a:ext uri="{FF2B5EF4-FFF2-40B4-BE49-F238E27FC236}">
                <a16:creationId xmlns:a16="http://schemas.microsoft.com/office/drawing/2014/main" id="{87E8C51D-6DFD-4D35-817B-EBB6619255F2}"/>
              </a:ext>
            </a:extLst>
          </p:cNvPr>
          <p:cNvPicPr>
            <a:picLocks noChangeAspect="1"/>
          </p:cNvPicPr>
          <p:nvPr/>
        </p:nvPicPr>
        <p:blipFill>
          <a:blip r:embed="rId5"/>
          <a:stretch>
            <a:fillRect/>
          </a:stretch>
        </p:blipFill>
        <p:spPr>
          <a:xfrm>
            <a:off x="5060399" y="1670817"/>
            <a:ext cx="7008962" cy="3714750"/>
          </a:xfrm>
          <a:prstGeom prst="flowChartAlternateProcess">
            <a:avLst/>
          </a:prstGeom>
        </p:spPr>
      </p:pic>
      <p:sp>
        <p:nvSpPr>
          <p:cNvPr id="25" name="TextBox 24">
            <a:extLst>
              <a:ext uri="{FF2B5EF4-FFF2-40B4-BE49-F238E27FC236}">
                <a16:creationId xmlns:a16="http://schemas.microsoft.com/office/drawing/2014/main" id="{A92405C9-D2ED-4042-8E1C-6D36496D5B88}"/>
              </a:ext>
            </a:extLst>
          </p:cNvPr>
          <p:cNvSpPr txBox="1"/>
          <p:nvPr/>
        </p:nvSpPr>
        <p:spPr>
          <a:xfrm>
            <a:off x="5532120" y="5562600"/>
            <a:ext cx="6065520" cy="369332"/>
          </a:xfrm>
          <a:prstGeom prst="rect">
            <a:avLst/>
          </a:prstGeom>
          <a:noFill/>
        </p:spPr>
        <p:txBody>
          <a:bodyPr wrap="square" rtlCol="0">
            <a:spAutoFit/>
          </a:bodyPr>
          <a:lstStyle/>
          <a:p>
            <a:pPr algn="ctr"/>
            <a:r>
              <a:rPr lang="en-GB" dirty="0"/>
              <a:t>Great Isaiah Scroll- 1QIsª</a:t>
            </a:r>
          </a:p>
        </p:txBody>
      </p:sp>
      <p:pic>
        <p:nvPicPr>
          <p:cNvPr id="3" name="Audio 2">
            <a:hlinkClick r:id="" action="ppaction://media"/>
            <a:extLst>
              <a:ext uri="{FF2B5EF4-FFF2-40B4-BE49-F238E27FC236}">
                <a16:creationId xmlns:a16="http://schemas.microsoft.com/office/drawing/2014/main" id="{E7116F53-29F2-4EA0-9BAD-43583F5FD0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60125" y="266568"/>
            <a:ext cx="609600" cy="609600"/>
          </a:xfrm>
          <a:prstGeom prst="rect">
            <a:avLst/>
          </a:prstGeom>
        </p:spPr>
      </p:pic>
    </p:spTree>
    <p:extLst>
      <p:ext uri="{BB962C8B-B14F-4D97-AF65-F5344CB8AC3E}">
        <p14:creationId xmlns:p14="http://schemas.microsoft.com/office/powerpoint/2010/main" val="28994166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92802">
        <p15:prstTrans prst="pageCurlDouble" invX="1"/>
      </p:transition>
    </mc:Choice>
    <mc:Fallback xmlns="">
      <p:transition spd="slow" advTm="928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4C3F1-4D48-4855-B8D6-5FD5AD751FBF}"/>
              </a:ext>
            </a:extLst>
          </p:cNvPr>
          <p:cNvSpPr>
            <a:spLocks noGrp="1"/>
          </p:cNvSpPr>
          <p:nvPr>
            <p:ph type="title"/>
          </p:nvPr>
        </p:nvSpPr>
        <p:spPr>
          <a:xfrm>
            <a:off x="814728" y="670427"/>
            <a:ext cx="4852988" cy="653045"/>
          </a:xfrm>
        </p:spPr>
        <p:txBody>
          <a:bodyPr>
            <a:normAutofit/>
          </a:bodyPr>
          <a:lstStyle/>
          <a:p>
            <a:r>
              <a:rPr lang="en-GB" sz="3200" b="1" dirty="0"/>
              <a:t>Location </a:t>
            </a:r>
          </a:p>
        </p:txBody>
      </p:sp>
      <p:pic>
        <p:nvPicPr>
          <p:cNvPr id="6" name="Picture Placeholder 5" descr="A close up of a map&#10;&#10;Description automatically generated">
            <a:extLst>
              <a:ext uri="{FF2B5EF4-FFF2-40B4-BE49-F238E27FC236}">
                <a16:creationId xmlns:a16="http://schemas.microsoft.com/office/drawing/2014/main" id="{022ED7B3-6760-427F-96A3-6349F78F032D}"/>
              </a:ext>
            </a:extLst>
          </p:cNvPr>
          <p:cNvPicPr>
            <a:picLocks noGrp="1" noChangeAspect="1"/>
          </p:cNvPicPr>
          <p:nvPr>
            <p:ph type="pic" sz="quarter" idx="13"/>
          </p:nvPr>
        </p:nvPicPr>
        <p:blipFill>
          <a:blip r:embed="rId5"/>
          <a:srcRect l="18757" r="18757"/>
          <a:stretch>
            <a:fillRect/>
          </a:stretch>
        </p:blipFill>
        <p:spPr/>
      </p:pic>
      <p:sp>
        <p:nvSpPr>
          <p:cNvPr id="4" name="Text Placeholder 3">
            <a:extLst>
              <a:ext uri="{FF2B5EF4-FFF2-40B4-BE49-F238E27FC236}">
                <a16:creationId xmlns:a16="http://schemas.microsoft.com/office/drawing/2014/main" id="{9CEB5577-0A22-411F-8F1C-EA49FC2FA8E3}"/>
              </a:ext>
            </a:extLst>
          </p:cNvPr>
          <p:cNvSpPr>
            <a:spLocks noGrp="1"/>
          </p:cNvSpPr>
          <p:nvPr>
            <p:ph type="body" sz="half" idx="2"/>
          </p:nvPr>
        </p:nvSpPr>
        <p:spPr>
          <a:xfrm>
            <a:off x="384327" y="1323472"/>
            <a:ext cx="6139959" cy="5430254"/>
          </a:xfrm>
        </p:spPr>
        <p:txBody>
          <a:bodyPr>
            <a:normAutofit/>
          </a:bodyPr>
          <a:lstStyle/>
          <a:p>
            <a:r>
              <a:rPr lang="en-GB" sz="1400" b="1" dirty="0"/>
              <a:t>Where was the source discovered?</a:t>
            </a:r>
          </a:p>
          <a:p>
            <a:r>
              <a:rPr lang="en-GB" sz="1800" b="1" dirty="0"/>
              <a:t>The caves both natural and man made near Qumran.</a:t>
            </a:r>
          </a:p>
          <a:p>
            <a:r>
              <a:rPr lang="en-GB" sz="1400" b="1" dirty="0"/>
              <a:t>When was it excavated?</a:t>
            </a:r>
          </a:p>
          <a:p>
            <a:r>
              <a:rPr lang="en-GB" sz="1800" b="1" dirty="0"/>
              <a:t>The sites were first discovered in 1947 but were not excavated until 1949. The archaeological record is still being translated. </a:t>
            </a:r>
          </a:p>
          <a:p>
            <a:r>
              <a:rPr lang="en-GB" sz="1400" b="1" dirty="0"/>
              <a:t>Where was probably written:</a:t>
            </a:r>
          </a:p>
          <a:p>
            <a:r>
              <a:rPr lang="en-GB" sz="1800" b="1" dirty="0"/>
              <a:t>The texts were likely written nearby but we can not discount that they were brought from other Jewish sites such as Jerusalem. </a:t>
            </a:r>
          </a:p>
          <a:p>
            <a:pPr>
              <a:lnSpc>
                <a:spcPct val="110000"/>
              </a:lnSpc>
            </a:pPr>
            <a:r>
              <a:rPr lang="en-GB" sz="1400" b="1" dirty="0"/>
              <a:t>Why is this Important?</a:t>
            </a:r>
          </a:p>
          <a:p>
            <a:pPr>
              <a:lnSpc>
                <a:spcPct val="110000"/>
              </a:lnSpc>
            </a:pPr>
            <a:r>
              <a:rPr lang="en-GB" sz="1800" b="1" dirty="0"/>
              <a:t>Jews from the diasporas and those from Judea </a:t>
            </a:r>
          </a:p>
          <a:p>
            <a:pPr>
              <a:lnSpc>
                <a:spcPct val="110000"/>
              </a:lnSpc>
            </a:pPr>
            <a:r>
              <a:rPr lang="en-GB" sz="1800" b="1" dirty="0"/>
              <a:t>wrote with a Hellenistic style rather </a:t>
            </a:r>
          </a:p>
          <a:p>
            <a:pPr>
              <a:lnSpc>
                <a:spcPct val="110000"/>
              </a:lnSpc>
            </a:pPr>
            <a:r>
              <a:rPr lang="en-GB" sz="1800" b="1" dirty="0"/>
              <a:t>than Biblical.</a:t>
            </a:r>
          </a:p>
        </p:txBody>
      </p:sp>
      <p:pic>
        <p:nvPicPr>
          <p:cNvPr id="8" name="Picture 7" descr="A close up of a map&#10;&#10;Description automatically generated">
            <a:extLst>
              <a:ext uri="{FF2B5EF4-FFF2-40B4-BE49-F238E27FC236}">
                <a16:creationId xmlns:a16="http://schemas.microsoft.com/office/drawing/2014/main" id="{9CED7A8E-B2AA-4E2D-BA87-35BAF0AAB5E6}"/>
              </a:ext>
            </a:extLst>
          </p:cNvPr>
          <p:cNvPicPr>
            <a:picLocks noChangeAspect="1"/>
          </p:cNvPicPr>
          <p:nvPr/>
        </p:nvPicPr>
        <p:blipFill rotWithShape="1">
          <a:blip r:embed="rId5"/>
          <a:srcRect t="76923" r="65049"/>
          <a:stretch/>
        </p:blipFill>
        <p:spPr>
          <a:xfrm>
            <a:off x="4389462" y="5275385"/>
            <a:ext cx="3408843" cy="1582615"/>
          </a:xfrm>
          <a:prstGeom prst="snip2SameRect">
            <a:avLst>
              <a:gd name="adj1" fmla="val 50000"/>
              <a:gd name="adj2" fmla="val 0"/>
            </a:avLst>
          </a:prstGeom>
        </p:spPr>
      </p:pic>
      <p:pic>
        <p:nvPicPr>
          <p:cNvPr id="10" name="Picture 9" descr="A close up of a map&#10;&#10;Description automatically generated">
            <a:extLst>
              <a:ext uri="{FF2B5EF4-FFF2-40B4-BE49-F238E27FC236}">
                <a16:creationId xmlns:a16="http://schemas.microsoft.com/office/drawing/2014/main" id="{AD9115F6-83D9-408B-BC52-7F40AE2AF310}"/>
              </a:ext>
            </a:extLst>
          </p:cNvPr>
          <p:cNvPicPr>
            <a:picLocks noChangeAspect="1"/>
          </p:cNvPicPr>
          <p:nvPr/>
        </p:nvPicPr>
        <p:blipFill>
          <a:blip r:embed="rId6"/>
          <a:stretch>
            <a:fillRect/>
          </a:stretch>
        </p:blipFill>
        <p:spPr>
          <a:xfrm>
            <a:off x="8338360" y="1573686"/>
            <a:ext cx="3853640" cy="1933750"/>
          </a:xfrm>
          <a:prstGeom prst="roundRect">
            <a:avLst>
              <a:gd name="adj" fmla="val 14485"/>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 name="Audio 2">
            <a:hlinkClick r:id="" action="ppaction://media"/>
            <a:extLst>
              <a:ext uri="{FF2B5EF4-FFF2-40B4-BE49-F238E27FC236}">
                <a16:creationId xmlns:a16="http://schemas.microsoft.com/office/drawing/2014/main" id="{B1E71F4B-7505-41B4-8215-00311C207C9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94728" y="261353"/>
            <a:ext cx="609600" cy="609600"/>
          </a:xfrm>
          <a:prstGeom prst="rect">
            <a:avLst/>
          </a:prstGeom>
        </p:spPr>
      </p:pic>
    </p:spTree>
    <p:extLst>
      <p:ext uri="{BB962C8B-B14F-4D97-AF65-F5344CB8AC3E}">
        <p14:creationId xmlns:p14="http://schemas.microsoft.com/office/powerpoint/2010/main" val="20884350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89770">
        <p15:prstTrans prst="pageCurlDouble" invX="1"/>
      </p:transition>
    </mc:Choice>
    <mc:Fallback xmlns="">
      <p:transition spd="slow" advTm="1897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FDF80-9E71-4352-92CD-A53A3A3CBAF5}"/>
              </a:ext>
            </a:extLst>
          </p:cNvPr>
          <p:cNvSpPr>
            <a:spLocks noGrp="1"/>
          </p:cNvSpPr>
          <p:nvPr>
            <p:ph type="title"/>
          </p:nvPr>
        </p:nvSpPr>
        <p:spPr/>
        <p:txBody>
          <a:bodyPr/>
          <a:lstStyle/>
          <a:p>
            <a:r>
              <a:rPr lang="en-GB" dirty="0"/>
              <a:t>Judaism </a:t>
            </a:r>
          </a:p>
        </p:txBody>
      </p:sp>
      <p:sp>
        <p:nvSpPr>
          <p:cNvPr id="3" name="Text Placeholder 2">
            <a:extLst>
              <a:ext uri="{FF2B5EF4-FFF2-40B4-BE49-F238E27FC236}">
                <a16:creationId xmlns:a16="http://schemas.microsoft.com/office/drawing/2014/main" id="{B5B0389C-D757-4F2D-9173-38CE8A3B67B0}"/>
              </a:ext>
            </a:extLst>
          </p:cNvPr>
          <p:cNvSpPr>
            <a:spLocks noGrp="1"/>
          </p:cNvSpPr>
          <p:nvPr>
            <p:ph type="body" idx="1"/>
          </p:nvPr>
        </p:nvSpPr>
        <p:spPr/>
        <p:txBody>
          <a:bodyPr/>
          <a:lstStyle/>
          <a:p>
            <a:r>
              <a:rPr lang="en-GB" dirty="0"/>
              <a:t>The religious title for the Jewish religion. It has many sects or ministries especially between the death of Jesus and the destruction of the second temple. </a:t>
            </a:r>
          </a:p>
        </p:txBody>
      </p:sp>
      <p:sp>
        <p:nvSpPr>
          <p:cNvPr id="4" name="Text Placeholder 3">
            <a:extLst>
              <a:ext uri="{FF2B5EF4-FFF2-40B4-BE49-F238E27FC236}">
                <a16:creationId xmlns:a16="http://schemas.microsoft.com/office/drawing/2014/main" id="{51A02C5D-205E-440A-8F7E-75CC654FD837}"/>
              </a:ext>
            </a:extLst>
          </p:cNvPr>
          <p:cNvSpPr>
            <a:spLocks noGrp="1"/>
          </p:cNvSpPr>
          <p:nvPr>
            <p:ph type="body" sz="quarter" idx="16"/>
          </p:nvPr>
        </p:nvSpPr>
        <p:spPr>
          <a:xfrm>
            <a:off x="7574642" y="693175"/>
            <a:ext cx="4397817" cy="5973096"/>
          </a:xfrm>
        </p:spPr>
        <p:txBody>
          <a:bodyPr>
            <a:normAutofit/>
          </a:bodyPr>
          <a:lstStyle/>
          <a:p>
            <a:r>
              <a:rPr lang="en-GB" dirty="0"/>
              <a:t>4 sects (mentioned by Josephus):</a:t>
            </a:r>
          </a:p>
          <a:p>
            <a:pPr marL="342900" indent="-342900">
              <a:buAutoNum type="arabicPeriod"/>
            </a:pPr>
            <a:r>
              <a:rPr lang="en-GB" dirty="0"/>
              <a:t>Pharisees: Resurrection belief and later became Rabies. </a:t>
            </a:r>
          </a:p>
          <a:p>
            <a:pPr marL="342900" indent="-342900">
              <a:buAutoNum type="arabicPeriod"/>
            </a:pPr>
            <a:r>
              <a:rPr lang="en-GB" dirty="0"/>
              <a:t>Sadducees: do NOT believe in resurrection.</a:t>
            </a:r>
          </a:p>
          <a:p>
            <a:pPr marL="342900" indent="-342900">
              <a:buAutoNum type="arabicPeriod"/>
            </a:pPr>
            <a:r>
              <a:rPr lang="en-GB" dirty="0"/>
              <a:t>Essenes: have enhanced purity laws.</a:t>
            </a:r>
          </a:p>
          <a:p>
            <a:pPr marL="342900" indent="-342900">
              <a:buAutoNum type="arabicPeriod"/>
            </a:pPr>
            <a:r>
              <a:rPr lang="en-GB" dirty="0"/>
              <a:t>The ‘fourth Philosophy’</a:t>
            </a:r>
          </a:p>
          <a:p>
            <a:r>
              <a:rPr lang="en-GB" dirty="0"/>
              <a:t>Ministries:</a:t>
            </a:r>
          </a:p>
          <a:p>
            <a:pPr marL="285750" indent="-285750">
              <a:buFont typeface="Arial" panose="020B0604020202020204" pitchFamily="34" charset="0"/>
              <a:buChar char="•"/>
            </a:pPr>
            <a:r>
              <a:rPr lang="en-GB" dirty="0"/>
              <a:t>The Jesus movement is the most famous and become the Christian faith. 30-70CE.</a:t>
            </a:r>
          </a:p>
          <a:p>
            <a:pPr marL="285750" indent="-285750">
              <a:buFont typeface="Arial" panose="020B0604020202020204" pitchFamily="34" charset="0"/>
              <a:buChar char="•"/>
            </a:pPr>
            <a:r>
              <a:rPr lang="en-GB" dirty="0"/>
              <a:t>Essenes: thought to have written the majority of the Dead Sea Scrolls due to living at the Qumran site. </a:t>
            </a:r>
          </a:p>
        </p:txBody>
      </p:sp>
      <p:sp>
        <p:nvSpPr>
          <p:cNvPr id="5" name="Oval 4">
            <a:extLst>
              <a:ext uri="{FF2B5EF4-FFF2-40B4-BE49-F238E27FC236}">
                <a16:creationId xmlns:a16="http://schemas.microsoft.com/office/drawing/2014/main" id="{5837E3C7-CF65-4EB8-9712-C0176838B5E0}"/>
              </a:ext>
            </a:extLst>
          </p:cNvPr>
          <p:cNvSpPr/>
          <p:nvPr/>
        </p:nvSpPr>
        <p:spPr>
          <a:xfrm>
            <a:off x="6078619" y="1238502"/>
            <a:ext cx="666206" cy="566448"/>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Audio 5">
            <a:hlinkClick r:id="" action="ppaction://media"/>
            <a:extLst>
              <a:ext uri="{FF2B5EF4-FFF2-40B4-BE49-F238E27FC236}">
                <a16:creationId xmlns:a16="http://schemas.microsoft.com/office/drawing/2014/main" id="{65D75111-A36E-4B39-9590-C91390B2AE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1385" y="388375"/>
            <a:ext cx="609600" cy="609600"/>
          </a:xfrm>
          <a:prstGeom prst="rect">
            <a:avLst/>
          </a:prstGeom>
        </p:spPr>
      </p:pic>
    </p:spTree>
    <p:extLst>
      <p:ext uri="{BB962C8B-B14F-4D97-AF65-F5344CB8AC3E}">
        <p14:creationId xmlns:p14="http://schemas.microsoft.com/office/powerpoint/2010/main" val="19727137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09707">
        <p15:prstTrans prst="pageCurlDouble" invX="1"/>
      </p:transition>
    </mc:Choice>
    <mc:Fallback xmlns="">
      <p:transition spd="slow" advTm="1097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06B3B-1F09-45FC-B139-C5889CF82E60}"/>
              </a:ext>
            </a:extLst>
          </p:cNvPr>
          <p:cNvSpPr>
            <a:spLocks noGrp="1"/>
          </p:cNvSpPr>
          <p:nvPr>
            <p:ph type="title"/>
          </p:nvPr>
        </p:nvSpPr>
        <p:spPr/>
        <p:txBody>
          <a:bodyPr/>
          <a:lstStyle/>
          <a:p>
            <a:r>
              <a:rPr lang="en-GB" dirty="0"/>
              <a:t>Gender</a:t>
            </a:r>
          </a:p>
        </p:txBody>
      </p:sp>
      <p:sp>
        <p:nvSpPr>
          <p:cNvPr id="3" name="Text Placeholder 2">
            <a:extLst>
              <a:ext uri="{FF2B5EF4-FFF2-40B4-BE49-F238E27FC236}">
                <a16:creationId xmlns:a16="http://schemas.microsoft.com/office/drawing/2014/main" id="{FF4F3C5A-5463-4FFD-AF90-A5818339B6BC}"/>
              </a:ext>
            </a:extLst>
          </p:cNvPr>
          <p:cNvSpPr>
            <a:spLocks noGrp="1"/>
          </p:cNvSpPr>
          <p:nvPr>
            <p:ph type="body" idx="1"/>
          </p:nvPr>
        </p:nvSpPr>
        <p:spPr/>
        <p:txBody>
          <a:bodyPr/>
          <a:lstStyle/>
          <a:p>
            <a:r>
              <a:rPr lang="en-GB" dirty="0"/>
              <a:t>The preconceived notion of a persons sex. Men and women having different social expectations, in modern and Ancient societies.</a:t>
            </a:r>
          </a:p>
        </p:txBody>
      </p:sp>
      <p:sp>
        <p:nvSpPr>
          <p:cNvPr id="4" name="Text Placeholder 3">
            <a:extLst>
              <a:ext uri="{FF2B5EF4-FFF2-40B4-BE49-F238E27FC236}">
                <a16:creationId xmlns:a16="http://schemas.microsoft.com/office/drawing/2014/main" id="{E38FAF9C-972E-4C7A-B844-AA95F29BBC17}"/>
              </a:ext>
            </a:extLst>
          </p:cNvPr>
          <p:cNvSpPr>
            <a:spLocks noGrp="1"/>
          </p:cNvSpPr>
          <p:nvPr>
            <p:ph type="body" sz="quarter" idx="16"/>
          </p:nvPr>
        </p:nvSpPr>
        <p:spPr>
          <a:xfrm>
            <a:off x="7574642" y="848140"/>
            <a:ext cx="3810001" cy="5523164"/>
          </a:xfrm>
        </p:spPr>
        <p:txBody>
          <a:bodyPr>
            <a:normAutofit/>
          </a:bodyPr>
          <a:lstStyle/>
          <a:p>
            <a:r>
              <a:rPr lang="en-GB" dirty="0"/>
              <a:t>Men:</a:t>
            </a:r>
          </a:p>
          <a:p>
            <a:pPr marL="285750" indent="-285750">
              <a:buFont typeface="Arial" panose="020B0604020202020204" pitchFamily="34" charset="0"/>
              <a:buChar char="•"/>
            </a:pPr>
            <a:r>
              <a:rPr lang="en-GB" dirty="0"/>
              <a:t>Can be part of the Priesthood.</a:t>
            </a:r>
          </a:p>
          <a:p>
            <a:pPr marL="285750" indent="-285750">
              <a:buFont typeface="Arial" panose="020B0604020202020204" pitchFamily="34" charset="0"/>
              <a:buChar char="•"/>
            </a:pPr>
            <a:r>
              <a:rPr lang="en-GB" dirty="0"/>
              <a:t>May either be celibate or practice abstinence if they are part of the Essenes.</a:t>
            </a:r>
          </a:p>
          <a:p>
            <a:pPr marL="285750" indent="-285750">
              <a:buFont typeface="Arial" panose="020B0604020202020204" pitchFamily="34" charset="0"/>
              <a:buChar char="•"/>
            </a:pPr>
            <a:r>
              <a:rPr lang="en-GB" dirty="0"/>
              <a:t>Be protector and providers of the home and community.</a:t>
            </a:r>
          </a:p>
          <a:p>
            <a:r>
              <a:rPr lang="en-GB" dirty="0"/>
              <a:t>Women:</a:t>
            </a:r>
          </a:p>
          <a:p>
            <a:pPr marL="285750" indent="-285750">
              <a:buFont typeface="Arial" panose="020B0604020202020204" pitchFamily="34" charset="0"/>
              <a:buChar char="•"/>
            </a:pPr>
            <a:r>
              <a:rPr lang="en-GB" dirty="0"/>
              <a:t>Raise the family to follow tradition.</a:t>
            </a:r>
          </a:p>
          <a:p>
            <a:pPr marL="285750" indent="-285750">
              <a:buFont typeface="Arial" panose="020B0604020202020204" pitchFamily="34" charset="0"/>
              <a:buChar char="•"/>
            </a:pPr>
            <a:r>
              <a:rPr lang="en-GB" dirty="0"/>
              <a:t>Work with other females to provide a good home and community.</a:t>
            </a:r>
          </a:p>
          <a:p>
            <a:pPr marL="285750" indent="-285750">
              <a:buFont typeface="Arial" panose="020B0604020202020204" pitchFamily="34" charset="0"/>
              <a:buChar char="•"/>
            </a:pPr>
            <a:r>
              <a:rPr lang="en-GB" dirty="0"/>
              <a:t>Were created from Men (according to creation story).</a:t>
            </a:r>
          </a:p>
        </p:txBody>
      </p:sp>
      <p:sp>
        <p:nvSpPr>
          <p:cNvPr id="5" name="Oval 4">
            <a:extLst>
              <a:ext uri="{FF2B5EF4-FFF2-40B4-BE49-F238E27FC236}">
                <a16:creationId xmlns:a16="http://schemas.microsoft.com/office/drawing/2014/main" id="{545C76D3-D0A9-427C-9BDF-BAA15AA9D973}"/>
              </a:ext>
            </a:extLst>
          </p:cNvPr>
          <p:cNvSpPr/>
          <p:nvPr/>
        </p:nvSpPr>
        <p:spPr>
          <a:xfrm>
            <a:off x="6078619" y="1238502"/>
            <a:ext cx="666206" cy="566448"/>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Audio 5">
            <a:hlinkClick r:id="" action="ppaction://media"/>
            <a:extLst>
              <a:ext uri="{FF2B5EF4-FFF2-40B4-BE49-F238E27FC236}">
                <a16:creationId xmlns:a16="http://schemas.microsoft.com/office/drawing/2014/main" id="{109A4229-7714-4B38-A821-5FD4FEEB10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41385" y="238540"/>
            <a:ext cx="609600" cy="609600"/>
          </a:xfrm>
          <a:prstGeom prst="rect">
            <a:avLst/>
          </a:prstGeom>
        </p:spPr>
      </p:pic>
    </p:spTree>
    <p:extLst>
      <p:ext uri="{BB962C8B-B14F-4D97-AF65-F5344CB8AC3E}">
        <p14:creationId xmlns:p14="http://schemas.microsoft.com/office/powerpoint/2010/main" val="1829329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88643">
        <p15:prstTrans prst="pageCurlDouble" invX="1"/>
      </p:transition>
    </mc:Choice>
    <mc:Fallback xmlns="">
      <p:transition spd="slow" advTm="886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B67CD-897D-4082-8A4C-EEC6E5074C0A}"/>
              </a:ext>
            </a:extLst>
          </p:cNvPr>
          <p:cNvSpPr>
            <a:spLocks noGrp="1"/>
          </p:cNvSpPr>
          <p:nvPr>
            <p:ph type="title"/>
          </p:nvPr>
        </p:nvSpPr>
        <p:spPr/>
        <p:txBody>
          <a:bodyPr/>
          <a:lstStyle/>
          <a:p>
            <a:r>
              <a:rPr lang="en-GB" dirty="0"/>
              <a:t>Purity</a:t>
            </a:r>
          </a:p>
        </p:txBody>
      </p:sp>
      <p:sp>
        <p:nvSpPr>
          <p:cNvPr id="3" name="Text Placeholder 2">
            <a:extLst>
              <a:ext uri="{FF2B5EF4-FFF2-40B4-BE49-F238E27FC236}">
                <a16:creationId xmlns:a16="http://schemas.microsoft.com/office/drawing/2014/main" id="{AD7DF31D-7AB3-45B0-AA1F-E5119CA60806}"/>
              </a:ext>
            </a:extLst>
          </p:cNvPr>
          <p:cNvSpPr>
            <a:spLocks noGrp="1"/>
          </p:cNvSpPr>
          <p:nvPr>
            <p:ph type="body" idx="1"/>
          </p:nvPr>
        </p:nvSpPr>
        <p:spPr>
          <a:xfrm>
            <a:off x="853190" y="4443680"/>
            <a:ext cx="5891636" cy="2142650"/>
          </a:xfrm>
        </p:spPr>
        <p:txBody>
          <a:bodyPr/>
          <a:lstStyle/>
          <a:p>
            <a:r>
              <a:rPr lang="en-GB" dirty="0"/>
              <a:t>Being pure or clean as a part of Judaism.</a:t>
            </a:r>
          </a:p>
          <a:p>
            <a:endParaRPr lang="en-GB" dirty="0"/>
          </a:p>
          <a:p>
            <a:r>
              <a:rPr lang="en-GB" dirty="0"/>
              <a:t>Purity is still part of modern Jewish rituals with the Mikvah being the most wide spread.</a:t>
            </a:r>
          </a:p>
        </p:txBody>
      </p:sp>
      <p:sp>
        <p:nvSpPr>
          <p:cNvPr id="4" name="Text Placeholder 3">
            <a:extLst>
              <a:ext uri="{FF2B5EF4-FFF2-40B4-BE49-F238E27FC236}">
                <a16:creationId xmlns:a16="http://schemas.microsoft.com/office/drawing/2014/main" id="{A0F3C1B0-82A4-444E-8E42-805032BA4540}"/>
              </a:ext>
            </a:extLst>
          </p:cNvPr>
          <p:cNvSpPr>
            <a:spLocks noGrp="1"/>
          </p:cNvSpPr>
          <p:nvPr>
            <p:ph type="body" sz="quarter" idx="16"/>
          </p:nvPr>
        </p:nvSpPr>
        <p:spPr>
          <a:xfrm>
            <a:off x="7226710" y="988143"/>
            <a:ext cx="4586749" cy="5442154"/>
          </a:xfrm>
        </p:spPr>
        <p:txBody>
          <a:bodyPr>
            <a:normAutofit/>
          </a:bodyPr>
          <a:lstStyle/>
          <a:p>
            <a:r>
              <a:rPr lang="en-GB" dirty="0"/>
              <a:t>Diseases such as Leprous, menstruation, male or female discharge, childbirth are considered impure or unclean.</a:t>
            </a:r>
          </a:p>
          <a:p>
            <a:r>
              <a:rPr lang="en-GB" dirty="0"/>
              <a:t>To become pure a person must:</a:t>
            </a:r>
          </a:p>
          <a:p>
            <a:pPr marL="285750" indent="-285750">
              <a:buFont typeface="Arial" panose="020B0604020202020204" pitchFamily="34" charset="0"/>
              <a:buChar char="•"/>
            </a:pPr>
            <a:r>
              <a:rPr lang="en-GB" dirty="0"/>
              <a:t>Not touch anything. </a:t>
            </a:r>
          </a:p>
          <a:p>
            <a:pPr marL="285750" indent="-285750">
              <a:buFont typeface="Arial" panose="020B0604020202020204" pitchFamily="34" charset="0"/>
              <a:buChar char="•"/>
            </a:pPr>
            <a:r>
              <a:rPr lang="en-GB" dirty="0"/>
              <a:t>Stay apart from those considered ‘pure’ for a set time, this include not going to sanctuary.</a:t>
            </a:r>
          </a:p>
          <a:p>
            <a:pPr marL="285750" indent="-285750">
              <a:buFont typeface="Arial" panose="020B0604020202020204" pitchFamily="34" charset="0"/>
              <a:buChar char="•"/>
            </a:pPr>
            <a:r>
              <a:rPr lang="en-GB" dirty="0"/>
              <a:t>Bathe and wash your clothes before eating.</a:t>
            </a:r>
          </a:p>
          <a:p>
            <a:r>
              <a:rPr lang="en-GB" dirty="0"/>
              <a:t>What is it different for women:</a:t>
            </a:r>
          </a:p>
          <a:p>
            <a:pPr marL="285750" indent="-285750">
              <a:buFont typeface="Arial" panose="020B0604020202020204" pitchFamily="34" charset="0"/>
              <a:buChar char="•"/>
            </a:pPr>
            <a:r>
              <a:rPr lang="en-GB" dirty="0"/>
              <a:t>Staying apart for 7 days during menstruation.</a:t>
            </a:r>
          </a:p>
          <a:p>
            <a:pPr marL="285750" indent="-285750">
              <a:buFont typeface="Arial" panose="020B0604020202020204" pitchFamily="34" charset="0"/>
              <a:buChar char="•"/>
            </a:pPr>
            <a:r>
              <a:rPr lang="en-GB" dirty="0"/>
              <a:t>Isolation after birth being 1 week for baby boys and 2 weeks for baby girls. </a:t>
            </a:r>
          </a:p>
        </p:txBody>
      </p:sp>
      <p:sp>
        <p:nvSpPr>
          <p:cNvPr id="5" name="Oval 4">
            <a:extLst>
              <a:ext uri="{FF2B5EF4-FFF2-40B4-BE49-F238E27FC236}">
                <a16:creationId xmlns:a16="http://schemas.microsoft.com/office/drawing/2014/main" id="{1A83DDFA-05AB-462D-A8D0-C5AB8E7FAE04}"/>
              </a:ext>
            </a:extLst>
          </p:cNvPr>
          <p:cNvSpPr/>
          <p:nvPr/>
        </p:nvSpPr>
        <p:spPr>
          <a:xfrm>
            <a:off x="6096000" y="1238502"/>
            <a:ext cx="666206" cy="566448"/>
          </a:xfrm>
          <a:prstGeom prst="ellipse">
            <a:avLst/>
          </a:prstGeom>
          <a:solidFill>
            <a:srgbClr val="F955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Audio 6">
            <a:hlinkClick r:id="" action="ppaction://media"/>
            <a:extLst>
              <a:ext uri="{FF2B5EF4-FFF2-40B4-BE49-F238E27FC236}">
                <a16:creationId xmlns:a16="http://schemas.microsoft.com/office/drawing/2014/main" id="{2B808CE3-5F48-4862-9BD5-AB975C1EDD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41385" y="271670"/>
            <a:ext cx="609600" cy="609600"/>
          </a:xfrm>
          <a:prstGeom prst="rect">
            <a:avLst/>
          </a:prstGeom>
        </p:spPr>
      </p:pic>
    </p:spTree>
    <p:extLst>
      <p:ext uri="{BB962C8B-B14F-4D97-AF65-F5344CB8AC3E}">
        <p14:creationId xmlns:p14="http://schemas.microsoft.com/office/powerpoint/2010/main" val="22719777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91691">
        <p15:prstTrans prst="pageCurlDouble" invX="1"/>
      </p:transition>
    </mc:Choice>
    <mc:Fallback xmlns="">
      <p:transition spd="slow" advTm="916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01907A-BF04-440F-BA0D-49BC9627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1">
            <a:schemeClr val="dk1"/>
          </a:lnRef>
          <a:fillRef idx="3">
            <a:schemeClr val="dk1"/>
          </a:fillRef>
          <a:effectRef idx="2">
            <a:schemeClr val="dk1"/>
          </a:effectRef>
          <a:fontRef idx="minor">
            <a:schemeClr val="lt1"/>
          </a:fontRef>
        </p:style>
        <p:txBody>
          <a:bodyPr rtlCol="0" anchor="ctr"/>
          <a:lstStyle/>
          <a:p>
            <a:pPr algn="ctr"/>
            <a:endParaRPr lang="en-US" dirty="0"/>
          </a:p>
        </p:txBody>
      </p:sp>
      <p:pic>
        <p:nvPicPr>
          <p:cNvPr id="4" name="Online Media 3" title="What is a Mikvah? An introduction to the Jewish Ritual Bath">
            <a:hlinkClick r:id="" action="ppaction://media"/>
            <a:extLst>
              <a:ext uri="{FF2B5EF4-FFF2-40B4-BE49-F238E27FC236}">
                <a16:creationId xmlns:a16="http://schemas.microsoft.com/office/drawing/2014/main" id="{660F6592-1DCB-43FA-8451-A694E6E758FC}"/>
              </a:ext>
            </a:extLst>
          </p:cNvPr>
          <p:cNvPicPr>
            <a:picLocks noRot="1" noChangeAspect="1"/>
          </p:cNvPicPr>
          <p:nvPr>
            <a:videoFile r:link="rId2"/>
          </p:nvPr>
        </p:nvPicPr>
        <p:blipFill>
          <a:blip r:embed="rId5"/>
          <a:stretch>
            <a:fillRect/>
          </a:stretch>
        </p:blipFill>
        <p:spPr>
          <a:xfrm>
            <a:off x="1143941" y="643467"/>
            <a:ext cx="9904117" cy="5571066"/>
          </a:xfrm>
          <a:prstGeom prst="rect">
            <a:avLst/>
          </a:prstGeom>
        </p:spPr>
      </p:pic>
    </p:spTree>
    <p:custDataLst>
      <p:tags r:id="rId1"/>
    </p:custDataLst>
    <p:extLst>
      <p:ext uri="{BB962C8B-B14F-4D97-AF65-F5344CB8AC3E}">
        <p14:creationId xmlns:p14="http://schemas.microsoft.com/office/powerpoint/2010/main" val="249959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67470">
        <p15:prstTrans prst="pageCurlDouble" invX="1"/>
      </p:transition>
    </mc:Choice>
    <mc:Fallback xmlns="">
      <p:transition spd="slow" advTm="16747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extLst>
    <p:ext uri="{E180D4A7-C9FB-4DFB-919C-405C955672EB}">
      <p14:showEvtLst xmlns:p14="http://schemas.microsoft.com/office/powerpoint/2010/main">
        <p14:playEvt time="3586" objId="4"/>
        <p14:triggerEvt type="onClick" time="3612" objId="4"/>
        <p14:triggerEvt type="onClick" time="7705" objId="4"/>
        <p14:triggerEvt type="onClick" time="12710" objId="4"/>
        <p14:stopEvt time="162504" objId="4"/>
        <p14:playEvt time="162601" objId="4"/>
        <p14:pauseEvt time="167470" objId="4"/>
        <p14:stopEvt time="167470" objId="4"/>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16D42-30D4-4D32-B942-B852D37A2708}"/>
              </a:ext>
            </a:extLst>
          </p:cNvPr>
          <p:cNvSpPr>
            <a:spLocks noGrp="1"/>
          </p:cNvSpPr>
          <p:nvPr>
            <p:ph type="title"/>
          </p:nvPr>
        </p:nvSpPr>
        <p:spPr/>
        <p:txBody>
          <a:bodyPr/>
          <a:lstStyle/>
          <a:p>
            <a:r>
              <a:rPr lang="en-GB" dirty="0"/>
              <a:t>Analysing the sources</a:t>
            </a:r>
          </a:p>
        </p:txBody>
      </p:sp>
      <p:sp>
        <p:nvSpPr>
          <p:cNvPr id="3" name="Content Placeholder 2">
            <a:extLst>
              <a:ext uri="{FF2B5EF4-FFF2-40B4-BE49-F238E27FC236}">
                <a16:creationId xmlns:a16="http://schemas.microsoft.com/office/drawing/2014/main" id="{1744FD6E-C501-4F3A-A26B-F8FE22EE052B}"/>
              </a:ext>
            </a:extLst>
          </p:cNvPr>
          <p:cNvSpPr>
            <a:spLocks noGrp="1"/>
          </p:cNvSpPr>
          <p:nvPr>
            <p:ph idx="1"/>
          </p:nvPr>
        </p:nvSpPr>
        <p:spPr>
          <a:xfrm>
            <a:off x="818712" y="2222287"/>
            <a:ext cx="10554574" cy="4188525"/>
          </a:xfrm>
        </p:spPr>
        <p:txBody>
          <a:bodyPr/>
          <a:lstStyle/>
          <a:p>
            <a:r>
              <a:rPr lang="en-GB" dirty="0"/>
              <a:t>The first source will be from the Dead Sea Scrolls Corpus. </a:t>
            </a:r>
          </a:p>
          <a:p>
            <a:r>
              <a:rPr lang="en-GB" dirty="0"/>
              <a:t>The second source will be from Leviticus.</a:t>
            </a:r>
          </a:p>
          <a:p>
            <a:r>
              <a:rPr lang="en-GB" dirty="0"/>
              <a:t>Both sources will have key point highlighted:</a:t>
            </a:r>
          </a:p>
          <a:p>
            <a:pPr lvl="1"/>
            <a:r>
              <a:rPr lang="en-GB" dirty="0"/>
              <a:t>Green for points relevant to Judaism.</a:t>
            </a:r>
          </a:p>
          <a:p>
            <a:pPr lvl="1"/>
            <a:r>
              <a:rPr lang="en-GB" dirty="0"/>
              <a:t>Yellow for points important to understanding gender.</a:t>
            </a:r>
          </a:p>
          <a:p>
            <a:pPr lvl="1"/>
            <a:r>
              <a:rPr lang="en-GB" dirty="0"/>
              <a:t>Pink for the points relevant to purity.</a:t>
            </a:r>
          </a:p>
          <a:p>
            <a:pPr lvl="1"/>
            <a:r>
              <a:rPr lang="en-GB" dirty="0"/>
              <a:t>The word that are black are refences and those in grey are guesses due to missing pieces of the manuscript. </a:t>
            </a:r>
          </a:p>
          <a:p>
            <a:r>
              <a:rPr lang="en-GB" dirty="0"/>
              <a:t>The third slide will be a comparison of the two sources. </a:t>
            </a:r>
          </a:p>
        </p:txBody>
      </p:sp>
      <p:sp>
        <p:nvSpPr>
          <p:cNvPr id="7" name="Flowchart: Connector 6">
            <a:extLst>
              <a:ext uri="{FF2B5EF4-FFF2-40B4-BE49-F238E27FC236}">
                <a16:creationId xmlns:a16="http://schemas.microsoft.com/office/drawing/2014/main" id="{BA67DF76-6CC2-4F9A-908A-15E5B47D27BB}"/>
              </a:ext>
            </a:extLst>
          </p:cNvPr>
          <p:cNvSpPr/>
          <p:nvPr/>
        </p:nvSpPr>
        <p:spPr>
          <a:xfrm>
            <a:off x="1285461" y="3949148"/>
            <a:ext cx="311425" cy="251791"/>
          </a:xfrm>
          <a:prstGeom prst="flowChartConnector">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Connector 7">
            <a:extLst>
              <a:ext uri="{FF2B5EF4-FFF2-40B4-BE49-F238E27FC236}">
                <a16:creationId xmlns:a16="http://schemas.microsoft.com/office/drawing/2014/main" id="{A0B64259-9DE1-4731-B268-379140CF9E0A}"/>
              </a:ext>
            </a:extLst>
          </p:cNvPr>
          <p:cNvSpPr/>
          <p:nvPr/>
        </p:nvSpPr>
        <p:spPr>
          <a:xfrm>
            <a:off x="1285460" y="4276718"/>
            <a:ext cx="311425" cy="251791"/>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Flowchart: Connector 8">
            <a:extLst>
              <a:ext uri="{FF2B5EF4-FFF2-40B4-BE49-F238E27FC236}">
                <a16:creationId xmlns:a16="http://schemas.microsoft.com/office/drawing/2014/main" id="{62A53F98-DB22-4EB8-B764-51F39121B5B6}"/>
              </a:ext>
            </a:extLst>
          </p:cNvPr>
          <p:cNvSpPr/>
          <p:nvPr/>
        </p:nvSpPr>
        <p:spPr>
          <a:xfrm>
            <a:off x="1285460" y="4666815"/>
            <a:ext cx="311425" cy="251791"/>
          </a:xfrm>
          <a:prstGeom prst="flowChartConnector">
            <a:avLst/>
          </a:prstGeom>
          <a:solidFill>
            <a:srgbClr val="F955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Audio 10">
            <a:hlinkClick r:id="" action="ppaction://media"/>
            <a:extLst>
              <a:ext uri="{FF2B5EF4-FFF2-40B4-BE49-F238E27FC236}">
                <a16:creationId xmlns:a16="http://schemas.microsoft.com/office/drawing/2014/main" id="{F575FAC2-14AE-4884-B608-A381F7D574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9112" y="142388"/>
            <a:ext cx="609600" cy="609600"/>
          </a:xfrm>
          <a:prstGeom prst="rect">
            <a:avLst/>
          </a:prstGeom>
        </p:spPr>
      </p:pic>
    </p:spTree>
    <p:extLst>
      <p:ext uri="{BB962C8B-B14F-4D97-AF65-F5344CB8AC3E}">
        <p14:creationId xmlns:p14="http://schemas.microsoft.com/office/powerpoint/2010/main" val="9132581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61254">
        <p15:prstTrans prst="pageCurlDouble" invX="1"/>
      </p:transition>
    </mc:Choice>
    <mc:Fallback xmlns="">
      <p:transition spd="slow" advTm="612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9" name="Freeform: Shape 18">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A2D82A-9DB7-4BBF-A1B8-98E2723DB85B}"/>
              </a:ext>
            </a:extLst>
          </p:cNvPr>
          <p:cNvSpPr>
            <a:spLocks noGrp="1"/>
          </p:cNvSpPr>
          <p:nvPr>
            <p:ph type="title"/>
          </p:nvPr>
        </p:nvSpPr>
        <p:spPr>
          <a:xfrm>
            <a:off x="5148955" y="514350"/>
            <a:ext cx="6399577" cy="5638800"/>
          </a:xfrm>
        </p:spPr>
        <p:txBody>
          <a:bodyPr vert="horz" lIns="91440" tIns="45720" rIns="91440" bIns="45720" rtlCol="0" anchor="ctr">
            <a:normAutofit/>
          </a:bodyPr>
          <a:lstStyle/>
          <a:p>
            <a:pPr>
              <a:lnSpc>
                <a:spcPct val="90000"/>
              </a:lnSpc>
            </a:pPr>
            <a:r>
              <a:rPr lang="en-US" sz="2000" dirty="0">
                <a:solidFill>
                  <a:schemeClr val="tx1"/>
                </a:solidFill>
              </a:rPr>
              <a:t>‘In the first week </a:t>
            </a:r>
            <a:r>
              <a:rPr lang="en-US" sz="2000" dirty="0">
                <a:solidFill>
                  <a:schemeClr val="bg2">
                    <a:lumMod val="25000"/>
                    <a:lumOff val="75000"/>
                  </a:schemeClr>
                </a:solidFill>
              </a:rPr>
              <a:t>[Adam was created but he had no holiness un]</a:t>
            </a:r>
            <a:r>
              <a:rPr lang="en-US" sz="2000" dirty="0">
                <a:solidFill>
                  <a:schemeClr val="tx1"/>
                </a:solidFill>
              </a:rPr>
              <a:t>til he was brought to the Garden of Eden. And a bone from his</a:t>
            </a:r>
            <a:r>
              <a:rPr lang="en-US" sz="2000" dirty="0">
                <a:solidFill>
                  <a:schemeClr val="tx1"/>
                </a:solidFill>
                <a:highlight>
                  <a:srgbClr val="FFFF00"/>
                </a:highlight>
              </a:rPr>
              <a:t> bones was taken for the woman,</a:t>
            </a:r>
            <a:r>
              <a:rPr lang="en-US" sz="2000" dirty="0">
                <a:solidFill>
                  <a:schemeClr val="tx1"/>
                </a:solidFill>
              </a:rPr>
              <a:t> but she had no holiness until she was brought to him in the Garden of Eden after eighty days </a:t>
            </a:r>
            <a:r>
              <a:rPr lang="en-US" sz="2000" dirty="0">
                <a:solidFill>
                  <a:schemeClr val="tx1"/>
                </a:solidFill>
                <a:highlight>
                  <a:srgbClr val="00FF00"/>
                </a:highlight>
              </a:rPr>
              <a:t>because the Garden of Eden is holy and every growing thing in its midst is h</a:t>
            </a:r>
            <a:r>
              <a:rPr lang="en-US" sz="2000" dirty="0">
                <a:solidFill>
                  <a:schemeClr val="bg2">
                    <a:lumMod val="25000"/>
                    <a:lumOff val="75000"/>
                  </a:schemeClr>
                </a:solidFill>
                <a:highlight>
                  <a:srgbClr val="00FF00"/>
                </a:highlight>
              </a:rPr>
              <a:t>[oly</a:t>
            </a:r>
            <a:r>
              <a:rPr lang="en-US" sz="2000" dirty="0">
                <a:solidFill>
                  <a:schemeClr val="bg2">
                    <a:lumMod val="25000"/>
                    <a:lumOff val="75000"/>
                  </a:schemeClr>
                </a:solidFill>
              </a:rPr>
              <a:t>. Therefore a woman who]</a:t>
            </a:r>
            <a:r>
              <a:rPr lang="en-US" sz="2000" dirty="0">
                <a:solidFill>
                  <a:schemeClr val="bg1"/>
                </a:solidFill>
              </a:rPr>
              <a:t> </a:t>
            </a:r>
            <a:r>
              <a:rPr lang="en-US" sz="2000" dirty="0">
                <a:solidFill>
                  <a:schemeClr val="tx1"/>
                </a:solidFill>
              </a:rPr>
              <a:t>bears </a:t>
            </a:r>
            <a:r>
              <a:rPr lang="en-US" sz="2000" dirty="0">
                <a:solidFill>
                  <a:schemeClr val="tx1"/>
                </a:solidFill>
                <a:highlight>
                  <a:srgbClr val="FFFF00"/>
                </a:highlight>
              </a:rPr>
              <a:t>a male child she shall be unclean for seven days</a:t>
            </a:r>
            <a:r>
              <a:rPr lang="en-US" sz="2000" dirty="0">
                <a:solidFill>
                  <a:schemeClr val="tx1"/>
                </a:solidFill>
              </a:rPr>
              <a:t>; as at the time of her </a:t>
            </a:r>
            <a:r>
              <a:rPr lang="en-US" sz="2000" dirty="0">
                <a:solidFill>
                  <a:schemeClr val="tx1"/>
                </a:solidFill>
                <a:highlight>
                  <a:srgbClr val="F955CE"/>
                </a:highlight>
              </a:rPr>
              <a:t>menstruation she shall be unclean</a:t>
            </a:r>
            <a:r>
              <a:rPr lang="en-US" sz="2000" dirty="0">
                <a:solidFill>
                  <a:schemeClr val="tx1"/>
                </a:solidFill>
              </a:rPr>
              <a:t>. And she shall remain for thirty-three days in the blood of her purification. And if she bears </a:t>
            </a:r>
            <a:r>
              <a:rPr lang="en-US" sz="2000" dirty="0">
                <a:solidFill>
                  <a:schemeClr val="tx1"/>
                </a:solidFill>
                <a:highlight>
                  <a:srgbClr val="FFFF00"/>
                </a:highlight>
              </a:rPr>
              <a:t>a female child, then she shall be unclean for two weeks, as in her menstruation; and for sixty-six days she shall remain in the blood of her purification</a:t>
            </a:r>
            <a:r>
              <a:rPr lang="en-US" sz="2000" dirty="0">
                <a:solidFill>
                  <a:schemeClr val="bg2">
                    <a:lumMod val="25000"/>
                    <a:lumOff val="75000"/>
                  </a:schemeClr>
                </a:solidFill>
              </a:rPr>
              <a:t>.</a:t>
            </a:r>
            <a:r>
              <a:rPr lang="en-US" sz="2000" dirty="0">
                <a:solidFill>
                  <a:schemeClr val="bg2">
                    <a:lumMod val="25000"/>
                    <a:lumOff val="75000"/>
                  </a:schemeClr>
                </a:solidFill>
                <a:highlight>
                  <a:srgbClr val="F955CE"/>
                </a:highlight>
              </a:rPr>
              <a:t> [No holy thing shall she t]</a:t>
            </a:r>
            <a:r>
              <a:rPr lang="en-US" sz="2000" dirty="0">
                <a:solidFill>
                  <a:schemeClr val="tx1"/>
                </a:solidFill>
                <a:highlight>
                  <a:srgbClr val="F955CE"/>
                </a:highlight>
              </a:rPr>
              <a:t>ouch, not come into the sanctuary</a:t>
            </a:r>
            <a:r>
              <a:rPr lang="en-US" sz="2000" dirty="0">
                <a:solidFill>
                  <a:schemeClr val="tx1"/>
                </a:solidFill>
              </a:rPr>
              <a:t>, until the days of her purification are completed.’ </a:t>
            </a:r>
            <a:br>
              <a:rPr lang="en-US" sz="1500" b="0" dirty="0">
                <a:solidFill>
                  <a:schemeClr val="tx1"/>
                </a:solidFill>
              </a:rPr>
            </a:br>
            <a:endParaRPr lang="en-US" sz="1500" b="0" dirty="0">
              <a:solidFill>
                <a:schemeClr val="tx1"/>
              </a:solidFill>
            </a:endParaRPr>
          </a:p>
        </p:txBody>
      </p:sp>
      <p:sp useBgFill="1">
        <p:nvSpPr>
          <p:cNvPr id="21" name="Freeform: Shape 20">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EF17B954-6BF8-474D-8C1B-A35A87C7EE4A}"/>
              </a:ext>
            </a:extLst>
          </p:cNvPr>
          <p:cNvSpPr>
            <a:spLocks noGrp="1"/>
          </p:cNvSpPr>
          <p:nvPr>
            <p:ph type="body" idx="1"/>
          </p:nvPr>
        </p:nvSpPr>
        <p:spPr>
          <a:xfrm>
            <a:off x="212036" y="870740"/>
            <a:ext cx="4041912" cy="5116520"/>
          </a:xfrm>
          <a:effectLst/>
        </p:spPr>
        <p:txBody>
          <a:bodyPr vert="horz" lIns="91440" tIns="45720" rIns="91440" bIns="45720" rtlCol="0" anchor="ctr">
            <a:normAutofit/>
          </a:bodyPr>
          <a:lstStyle/>
          <a:p>
            <a:r>
              <a:rPr lang="en-US" sz="2400" b="1" dirty="0"/>
              <a:t>4Q Miscellaneous rules: 4Q265 frag. 1 lines 11 – 17</a:t>
            </a:r>
          </a:p>
          <a:p>
            <a:r>
              <a:rPr lang="en-US" b="1" dirty="0"/>
              <a:t>(English Translation)</a:t>
            </a:r>
          </a:p>
          <a:p>
            <a:endParaRPr lang="en-US" b="1" dirty="0"/>
          </a:p>
          <a:p>
            <a:r>
              <a:rPr lang="en-US" b="1" dirty="0"/>
              <a:t>Link to images:</a:t>
            </a:r>
          </a:p>
          <a:p>
            <a:r>
              <a:rPr lang="en-US" dirty="0">
                <a:solidFill>
                  <a:srgbClr val="00B0F0"/>
                </a:solidFill>
                <a:hlinkClick r:id="rId5">
                  <a:extLst>
                    <a:ext uri="{A12FA001-AC4F-418D-AE19-62706E023703}">
                      <ahyp:hlinkClr xmlns:ahyp="http://schemas.microsoft.com/office/drawing/2018/hyperlinkcolor" val="tx"/>
                    </a:ext>
                  </a:extLst>
                </a:hlinkClick>
              </a:rPr>
              <a:t>https://www.deadseascrolls.org.il/explore-the-archive/manuscript/4Q265-1</a:t>
            </a:r>
            <a:r>
              <a:rPr lang="en-US" dirty="0">
                <a:solidFill>
                  <a:srgbClr val="00B0F0"/>
                </a:solidFill>
              </a:rPr>
              <a:t> </a:t>
            </a:r>
            <a:endParaRPr lang="en-US" b="1" dirty="0">
              <a:solidFill>
                <a:srgbClr val="00B0F0"/>
              </a:solidFill>
            </a:endParaRPr>
          </a:p>
        </p:txBody>
      </p:sp>
      <p:pic>
        <p:nvPicPr>
          <p:cNvPr id="5" name="Audio 4">
            <a:hlinkClick r:id="" action="ppaction://media"/>
            <a:extLst>
              <a:ext uri="{FF2B5EF4-FFF2-40B4-BE49-F238E27FC236}">
                <a16:creationId xmlns:a16="http://schemas.microsoft.com/office/drawing/2014/main" id="{03BB22D1-17AC-46B0-9C34-92C54E039E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38668" y="261140"/>
            <a:ext cx="609600" cy="609600"/>
          </a:xfrm>
          <a:prstGeom prst="rect">
            <a:avLst/>
          </a:prstGeom>
        </p:spPr>
      </p:pic>
    </p:spTree>
    <p:extLst>
      <p:ext uri="{BB962C8B-B14F-4D97-AF65-F5344CB8AC3E}">
        <p14:creationId xmlns:p14="http://schemas.microsoft.com/office/powerpoint/2010/main" val="16505993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42176">
        <p15:prstTrans prst="pageCurlDouble" invX="1"/>
      </p:transition>
    </mc:Choice>
    <mc:Fallback xmlns="">
      <p:transition spd="slow" advTm="1421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137E23B-A58D-4799-8F29-7BE9CA1EA2D7}"/>
              </a:ext>
            </a:extLst>
          </p:cNvPr>
          <p:cNvSpPr>
            <a:spLocks noGrp="1"/>
          </p:cNvSpPr>
          <p:nvPr>
            <p:ph type="title"/>
          </p:nvPr>
        </p:nvSpPr>
        <p:spPr>
          <a:xfrm>
            <a:off x="451515" y="1734857"/>
            <a:ext cx="3765483" cy="3388287"/>
          </a:xfrm>
        </p:spPr>
        <p:txBody>
          <a:bodyPr vert="horz" lIns="91440" tIns="45720" rIns="91440" bIns="45720" rtlCol="0" anchor="ctr">
            <a:normAutofit/>
          </a:bodyPr>
          <a:lstStyle/>
          <a:p>
            <a:pPr>
              <a:lnSpc>
                <a:spcPct val="90000"/>
              </a:lnSpc>
            </a:pPr>
            <a:r>
              <a:rPr lang="en-US" sz="3600" dirty="0"/>
              <a:t>Leviticus 12:1-5</a:t>
            </a:r>
            <a:br>
              <a:rPr lang="en-US" sz="2800" dirty="0"/>
            </a:br>
            <a:br>
              <a:rPr lang="en-US" sz="2800" dirty="0"/>
            </a:br>
            <a:r>
              <a:rPr lang="en-US" sz="2800" dirty="0"/>
              <a:t>Link to full chapter:</a:t>
            </a:r>
            <a:br>
              <a:rPr lang="en-US" sz="2800" dirty="0"/>
            </a:br>
            <a:r>
              <a:rPr lang="en-US" sz="2800" dirty="0">
                <a:solidFill>
                  <a:schemeClr val="bg1"/>
                </a:solidFill>
                <a:hlinkClick r:id="rId4">
                  <a:extLst>
                    <a:ext uri="{A12FA001-AC4F-418D-AE19-62706E023703}">
                      <ahyp:hlinkClr xmlns:ahyp="http://schemas.microsoft.com/office/drawing/2018/hyperlinkcolor" val="tx"/>
                    </a:ext>
                  </a:extLst>
                </a:hlinkClick>
              </a:rPr>
              <a:t>https://www.biblegateway.com/passage/?search=Leviticus+12&amp;version=NRSV</a:t>
            </a:r>
            <a:r>
              <a:rPr lang="en-US" sz="2800" dirty="0">
                <a:solidFill>
                  <a:schemeClr val="bg1"/>
                </a:solidFill>
              </a:rPr>
              <a:t> </a:t>
            </a:r>
            <a:br>
              <a:rPr lang="en-US" sz="2800" dirty="0"/>
            </a:br>
            <a:endParaRPr lang="en-US" sz="2800" dirty="0"/>
          </a:p>
        </p:txBody>
      </p:sp>
      <p:sp>
        <p:nvSpPr>
          <p:cNvPr id="3" name="Text Placeholder 2">
            <a:extLst>
              <a:ext uri="{FF2B5EF4-FFF2-40B4-BE49-F238E27FC236}">
                <a16:creationId xmlns:a16="http://schemas.microsoft.com/office/drawing/2014/main" id="{D331F567-4249-4B75-8F5C-82445EB2FC44}"/>
              </a:ext>
            </a:extLst>
          </p:cNvPr>
          <p:cNvSpPr>
            <a:spLocks noGrp="1"/>
          </p:cNvSpPr>
          <p:nvPr>
            <p:ph type="body" sz="quarter" idx="16"/>
          </p:nvPr>
        </p:nvSpPr>
        <p:spPr>
          <a:xfrm>
            <a:off x="6008068" y="978993"/>
            <a:ext cx="5365218" cy="4900014"/>
          </a:xfrm>
          <a:effectLst/>
        </p:spPr>
        <p:txBody>
          <a:bodyPr vert="horz" lIns="91440" tIns="45720" rIns="91440" bIns="45720" rtlCol="0" anchor="ctr">
            <a:normAutofit/>
          </a:bodyPr>
          <a:lstStyle/>
          <a:p>
            <a:r>
              <a:rPr lang="en-US" b="1" dirty="0"/>
              <a:t>The </a:t>
            </a:r>
            <a:r>
              <a:rPr lang="en-US" b="1" cap="small" dirty="0">
                <a:highlight>
                  <a:srgbClr val="00FF00"/>
                </a:highlight>
              </a:rPr>
              <a:t>Lord</a:t>
            </a:r>
            <a:r>
              <a:rPr lang="en-US" b="1" dirty="0">
                <a:highlight>
                  <a:srgbClr val="00FF00"/>
                </a:highlight>
              </a:rPr>
              <a:t> spoke to Moses</a:t>
            </a:r>
            <a:r>
              <a:rPr lang="en-US" b="1" dirty="0"/>
              <a:t>, saying: </a:t>
            </a:r>
            <a:r>
              <a:rPr lang="en-US" b="1" baseline="30000" dirty="0"/>
              <a:t>2 </a:t>
            </a:r>
            <a:r>
              <a:rPr lang="en-US" b="1" dirty="0"/>
              <a:t>Speak to the people of Israel, saying:</a:t>
            </a:r>
            <a:br>
              <a:rPr lang="en-US" b="1" dirty="0"/>
            </a:br>
            <a:r>
              <a:rPr lang="en-US" b="1" dirty="0"/>
              <a:t>If a woman conceives and bears a </a:t>
            </a:r>
            <a:r>
              <a:rPr lang="en-US" b="1" dirty="0">
                <a:highlight>
                  <a:srgbClr val="FFFF00"/>
                </a:highlight>
              </a:rPr>
              <a:t>male child</a:t>
            </a:r>
            <a:r>
              <a:rPr lang="en-US" b="1" dirty="0"/>
              <a:t>, she shall be </a:t>
            </a:r>
            <a:r>
              <a:rPr lang="en-US" b="1" dirty="0">
                <a:highlight>
                  <a:srgbClr val="F955CE"/>
                </a:highlight>
              </a:rPr>
              <a:t>ceremonially unclean seven days</a:t>
            </a:r>
            <a:r>
              <a:rPr lang="en-US" b="1" dirty="0"/>
              <a:t>; as at the </a:t>
            </a:r>
            <a:r>
              <a:rPr lang="en-US" b="1" dirty="0">
                <a:highlight>
                  <a:srgbClr val="FFFF00"/>
                </a:highlight>
              </a:rPr>
              <a:t>time of her </a:t>
            </a:r>
            <a:r>
              <a:rPr lang="en-US" b="1" dirty="0">
                <a:highlight>
                  <a:srgbClr val="F955CE"/>
                </a:highlight>
              </a:rPr>
              <a:t>menstruation, she shall be unclean</a:t>
            </a:r>
            <a:r>
              <a:rPr lang="en-US" b="1" dirty="0"/>
              <a:t>. </a:t>
            </a:r>
            <a:r>
              <a:rPr lang="en-US" b="1" baseline="30000" dirty="0"/>
              <a:t>3 </a:t>
            </a:r>
            <a:r>
              <a:rPr lang="en-US" b="1" dirty="0"/>
              <a:t>On the eighth day the flesh </a:t>
            </a:r>
            <a:r>
              <a:rPr lang="en-US" b="1" dirty="0">
                <a:highlight>
                  <a:srgbClr val="FFFF00"/>
                </a:highlight>
              </a:rPr>
              <a:t>of his foreskin shall be circumcised</a:t>
            </a:r>
            <a:r>
              <a:rPr lang="en-US" b="1" dirty="0"/>
              <a:t>. </a:t>
            </a:r>
            <a:r>
              <a:rPr lang="en-US" b="1" baseline="30000" dirty="0"/>
              <a:t>4 </a:t>
            </a:r>
            <a:r>
              <a:rPr lang="en-US" b="1" dirty="0"/>
              <a:t>Her time of </a:t>
            </a:r>
            <a:r>
              <a:rPr lang="en-US" b="1" dirty="0">
                <a:highlight>
                  <a:srgbClr val="F955CE"/>
                </a:highlight>
              </a:rPr>
              <a:t>blood purification shall be thirty-three days</a:t>
            </a:r>
            <a:r>
              <a:rPr lang="en-US" b="1" dirty="0"/>
              <a:t>; she shall </a:t>
            </a:r>
            <a:r>
              <a:rPr lang="en-US" b="1" dirty="0">
                <a:highlight>
                  <a:srgbClr val="F955CE"/>
                </a:highlight>
              </a:rPr>
              <a:t>not touch any holy thing,</a:t>
            </a:r>
            <a:r>
              <a:rPr lang="en-US" b="1" dirty="0"/>
              <a:t> or </a:t>
            </a:r>
            <a:r>
              <a:rPr lang="en-US" b="1" dirty="0">
                <a:highlight>
                  <a:srgbClr val="F955CE"/>
                </a:highlight>
              </a:rPr>
              <a:t>come into</a:t>
            </a:r>
            <a:r>
              <a:rPr lang="en-US" b="1" dirty="0"/>
              <a:t> the </a:t>
            </a:r>
            <a:r>
              <a:rPr lang="en-US" b="1" dirty="0">
                <a:highlight>
                  <a:srgbClr val="F955CE"/>
                </a:highlight>
              </a:rPr>
              <a:t>sanctuary</a:t>
            </a:r>
            <a:r>
              <a:rPr lang="en-US" b="1" dirty="0"/>
              <a:t>, until the days of her </a:t>
            </a:r>
            <a:r>
              <a:rPr lang="en-US" b="1" dirty="0">
                <a:highlight>
                  <a:srgbClr val="F955CE"/>
                </a:highlight>
              </a:rPr>
              <a:t>purification are completed</a:t>
            </a:r>
            <a:r>
              <a:rPr lang="en-US" b="1" dirty="0"/>
              <a:t>. </a:t>
            </a:r>
            <a:r>
              <a:rPr lang="en-US" b="1" baseline="30000" dirty="0"/>
              <a:t>5 </a:t>
            </a:r>
            <a:r>
              <a:rPr lang="en-US" b="1" dirty="0"/>
              <a:t>If </a:t>
            </a:r>
            <a:r>
              <a:rPr lang="en-US" b="1" dirty="0">
                <a:highlight>
                  <a:srgbClr val="FFFF00"/>
                </a:highlight>
              </a:rPr>
              <a:t>she bears a female child</a:t>
            </a:r>
            <a:r>
              <a:rPr lang="en-US" b="1" dirty="0"/>
              <a:t>, she shall be </a:t>
            </a:r>
            <a:r>
              <a:rPr lang="en-US" b="1" dirty="0">
                <a:highlight>
                  <a:srgbClr val="F955CE"/>
                </a:highlight>
              </a:rPr>
              <a:t>unclean two weeks,</a:t>
            </a:r>
            <a:r>
              <a:rPr lang="en-US" b="1" dirty="0"/>
              <a:t> as in her menstruation; her time of blood purification shall be </a:t>
            </a:r>
            <a:r>
              <a:rPr lang="en-US" b="1" dirty="0">
                <a:highlight>
                  <a:srgbClr val="F955CE"/>
                </a:highlight>
              </a:rPr>
              <a:t>sixty-six days.</a:t>
            </a:r>
          </a:p>
        </p:txBody>
      </p:sp>
      <p:pic>
        <p:nvPicPr>
          <p:cNvPr id="5" name="Audio 4">
            <a:hlinkClick r:id="" action="ppaction://media"/>
            <a:extLst>
              <a:ext uri="{FF2B5EF4-FFF2-40B4-BE49-F238E27FC236}">
                <a16:creationId xmlns:a16="http://schemas.microsoft.com/office/drawing/2014/main" id="{E5C2DDDC-F091-427A-AB94-3BFC7DA1F9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4431" y="257829"/>
            <a:ext cx="609600" cy="609600"/>
          </a:xfrm>
          <a:prstGeom prst="rect">
            <a:avLst/>
          </a:prstGeom>
        </p:spPr>
      </p:pic>
    </p:spTree>
    <p:extLst>
      <p:ext uri="{BB962C8B-B14F-4D97-AF65-F5344CB8AC3E}">
        <p14:creationId xmlns:p14="http://schemas.microsoft.com/office/powerpoint/2010/main" val="2354404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72900">
        <p15:prstTrans prst="pageCurlDouble" invX="1"/>
      </p:transition>
    </mc:Choice>
    <mc:Fallback xmlns="">
      <p:transition spd="slow" advTm="729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489039-EEB0-4B1B-AAEA-86528126CDE9}"/>
              </a:ext>
            </a:extLst>
          </p:cNvPr>
          <p:cNvSpPr>
            <a:spLocks noGrp="1"/>
          </p:cNvSpPr>
          <p:nvPr>
            <p:ph type="title"/>
          </p:nvPr>
        </p:nvSpPr>
        <p:spPr/>
        <p:txBody>
          <a:bodyPr/>
          <a:lstStyle/>
          <a:p>
            <a:pPr algn="ctr"/>
            <a:r>
              <a:rPr lang="en-GB" dirty="0"/>
              <a:t>Dead Sea Scroll Vs Biblical Text</a:t>
            </a:r>
          </a:p>
        </p:txBody>
      </p:sp>
      <p:sp>
        <p:nvSpPr>
          <p:cNvPr id="5" name="Text Placeholder 4">
            <a:extLst>
              <a:ext uri="{FF2B5EF4-FFF2-40B4-BE49-F238E27FC236}">
                <a16:creationId xmlns:a16="http://schemas.microsoft.com/office/drawing/2014/main" id="{750C3F52-48A3-49A1-99F0-14EDACA20B9B}"/>
              </a:ext>
            </a:extLst>
          </p:cNvPr>
          <p:cNvSpPr>
            <a:spLocks noGrp="1"/>
          </p:cNvSpPr>
          <p:nvPr>
            <p:ph type="body" idx="1"/>
          </p:nvPr>
        </p:nvSpPr>
        <p:spPr/>
        <p:txBody>
          <a:bodyPr/>
          <a:lstStyle/>
          <a:p>
            <a:r>
              <a:rPr lang="en-GB" dirty="0"/>
              <a:t>4Q Miscellaneous rules</a:t>
            </a:r>
          </a:p>
        </p:txBody>
      </p:sp>
      <p:sp>
        <p:nvSpPr>
          <p:cNvPr id="3" name="Content Placeholder 2">
            <a:extLst>
              <a:ext uri="{FF2B5EF4-FFF2-40B4-BE49-F238E27FC236}">
                <a16:creationId xmlns:a16="http://schemas.microsoft.com/office/drawing/2014/main" id="{07FC1C85-65A9-418B-B6FA-6AD2B8E1EEC8}"/>
              </a:ext>
            </a:extLst>
          </p:cNvPr>
          <p:cNvSpPr>
            <a:spLocks noGrp="1"/>
          </p:cNvSpPr>
          <p:nvPr>
            <p:ph sz="half" idx="2"/>
          </p:nvPr>
        </p:nvSpPr>
        <p:spPr/>
        <p:txBody>
          <a:bodyPr/>
          <a:lstStyle/>
          <a:p>
            <a:r>
              <a:rPr lang="en-GB" dirty="0"/>
              <a:t>The Essenes are the ONLY known ministry to use the creation story to justify the purity laws connected to child birth.</a:t>
            </a:r>
          </a:p>
          <a:p>
            <a:r>
              <a:rPr lang="en-GB" dirty="0"/>
              <a:t>The text focusses on the ‘unclean’ women especially how they are unclean during menstruation and childbirth. It lightly covers how long a women must wait after birth to become ‘pure’.</a:t>
            </a:r>
          </a:p>
          <a:p>
            <a:endParaRPr lang="en-GB" dirty="0"/>
          </a:p>
        </p:txBody>
      </p:sp>
      <p:sp>
        <p:nvSpPr>
          <p:cNvPr id="6" name="Text Placeholder 5">
            <a:extLst>
              <a:ext uri="{FF2B5EF4-FFF2-40B4-BE49-F238E27FC236}">
                <a16:creationId xmlns:a16="http://schemas.microsoft.com/office/drawing/2014/main" id="{77A1C548-96E6-466F-A8EF-305113189A5F}"/>
              </a:ext>
            </a:extLst>
          </p:cNvPr>
          <p:cNvSpPr>
            <a:spLocks noGrp="1"/>
          </p:cNvSpPr>
          <p:nvPr>
            <p:ph type="body" sz="quarter" idx="3"/>
          </p:nvPr>
        </p:nvSpPr>
        <p:spPr/>
        <p:txBody>
          <a:bodyPr/>
          <a:lstStyle/>
          <a:p>
            <a:r>
              <a:rPr lang="en-GB" dirty="0"/>
              <a:t>Leviticus 12: 1-5</a:t>
            </a:r>
          </a:p>
        </p:txBody>
      </p:sp>
      <p:sp>
        <p:nvSpPr>
          <p:cNvPr id="7" name="Content Placeholder 6">
            <a:extLst>
              <a:ext uri="{FF2B5EF4-FFF2-40B4-BE49-F238E27FC236}">
                <a16:creationId xmlns:a16="http://schemas.microsoft.com/office/drawing/2014/main" id="{96C5EF74-1313-4924-ACB7-8312D108C79B}"/>
              </a:ext>
            </a:extLst>
          </p:cNvPr>
          <p:cNvSpPr>
            <a:spLocks noGrp="1"/>
          </p:cNvSpPr>
          <p:nvPr>
            <p:ph sz="quarter" idx="4"/>
          </p:nvPr>
        </p:nvSpPr>
        <p:spPr/>
        <p:txBody>
          <a:bodyPr/>
          <a:lstStyle/>
          <a:p>
            <a:r>
              <a:rPr lang="en-GB" dirty="0"/>
              <a:t>Gives more specifics, exactly how many days a women cannot touch or enter anything considered holy. </a:t>
            </a:r>
          </a:p>
          <a:p>
            <a:r>
              <a:rPr lang="en-GB" dirty="0"/>
              <a:t>The difference in days after birth for males and female children are given; the fact that having a female child means a women’s purification twice as long. </a:t>
            </a:r>
          </a:p>
          <a:p>
            <a:r>
              <a:rPr lang="en-GB" dirty="0"/>
              <a:t>This source being written later has parts from the 4Q Miscellaneous rules scroll but gives instruction for both genders.</a:t>
            </a:r>
          </a:p>
        </p:txBody>
      </p:sp>
      <p:pic>
        <p:nvPicPr>
          <p:cNvPr id="8" name="Audio 7">
            <a:hlinkClick r:id="" action="ppaction://media"/>
            <a:extLst>
              <a:ext uri="{FF2B5EF4-FFF2-40B4-BE49-F238E27FC236}">
                <a16:creationId xmlns:a16="http://schemas.microsoft.com/office/drawing/2014/main" id="{A0A7A100-F347-4F7A-A2FE-73B8F004CB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0935" y="142388"/>
            <a:ext cx="609600" cy="609600"/>
          </a:xfrm>
          <a:prstGeom prst="rect">
            <a:avLst/>
          </a:prstGeom>
        </p:spPr>
      </p:pic>
    </p:spTree>
    <p:extLst>
      <p:ext uri="{BB962C8B-B14F-4D97-AF65-F5344CB8AC3E}">
        <p14:creationId xmlns:p14="http://schemas.microsoft.com/office/powerpoint/2010/main" val="14573452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87221">
        <p15:prstTrans prst="pageCurlDouble" invX="1"/>
      </p:transition>
    </mc:Choice>
    <mc:Fallback xmlns="">
      <p:transition spd="slow" advTm="872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0" name="Freeform: Shape 9">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334CC04-CE43-46B1-AF8D-8137ECB7E1CB}"/>
              </a:ext>
            </a:extLst>
          </p:cNvPr>
          <p:cNvSpPr>
            <a:spLocks noGrp="1"/>
          </p:cNvSpPr>
          <p:nvPr>
            <p:ph type="title"/>
          </p:nvPr>
        </p:nvSpPr>
        <p:spPr>
          <a:xfrm>
            <a:off x="4788498" y="-66674"/>
            <a:ext cx="7174901" cy="6934200"/>
          </a:xfrm>
        </p:spPr>
        <p:txBody>
          <a:bodyPr vert="horz" lIns="91440" tIns="45720" rIns="91440" bIns="45720" rtlCol="0" anchor="ctr">
            <a:normAutofit/>
          </a:bodyPr>
          <a:lstStyle/>
          <a:p>
            <a:pPr>
              <a:lnSpc>
                <a:spcPct val="90000"/>
              </a:lnSpc>
            </a:pPr>
            <a:r>
              <a:rPr lang="en-US" sz="1800" dirty="0">
                <a:solidFill>
                  <a:schemeClr val="tx1"/>
                </a:solidFill>
              </a:rPr>
              <a:t>Let </a:t>
            </a:r>
            <a:r>
              <a:rPr lang="en-US" sz="1800" dirty="0">
                <a:solidFill>
                  <a:schemeClr val="tx1"/>
                </a:solidFill>
                <a:highlight>
                  <a:srgbClr val="FFFF00"/>
                </a:highlight>
              </a:rPr>
              <a:t>him</a:t>
            </a:r>
            <a:r>
              <a:rPr lang="en-US" sz="1800" dirty="0">
                <a:solidFill>
                  <a:schemeClr val="tx1"/>
                </a:solidFill>
              </a:rPr>
              <a:t> not begin to present his supplication. He shall lie down on a </a:t>
            </a:r>
            <a:r>
              <a:rPr lang="en-US" sz="1800" dirty="0">
                <a:solidFill>
                  <a:schemeClr val="tx1"/>
                </a:solidFill>
                <a:highlight>
                  <a:srgbClr val="FFFF00"/>
                </a:highlight>
              </a:rPr>
              <a:t>bed of sorrow</a:t>
            </a:r>
            <a:r>
              <a:rPr lang="en-US" sz="1800" dirty="0">
                <a:solidFill>
                  <a:schemeClr val="tx1"/>
                </a:solidFill>
              </a:rPr>
              <a:t>, and in a </a:t>
            </a:r>
            <a:r>
              <a:rPr lang="en-US" sz="1800" dirty="0">
                <a:solidFill>
                  <a:schemeClr val="tx1"/>
                </a:solidFill>
                <a:highlight>
                  <a:srgbClr val="FFFF00"/>
                </a:highlight>
              </a:rPr>
              <a:t>seat of sighing </a:t>
            </a:r>
            <a:r>
              <a:rPr lang="en-US" sz="1800" dirty="0">
                <a:solidFill>
                  <a:schemeClr val="tx1"/>
                </a:solidFill>
              </a:rPr>
              <a:t>he shall sit. He shall </a:t>
            </a:r>
            <a:r>
              <a:rPr lang="en-US" sz="1800" dirty="0">
                <a:solidFill>
                  <a:schemeClr val="tx1"/>
                </a:solidFill>
                <a:highlight>
                  <a:srgbClr val="F955CE"/>
                </a:highlight>
              </a:rPr>
              <a:t>sit apart from all </a:t>
            </a:r>
            <a:r>
              <a:rPr lang="en-US" sz="1800" dirty="0">
                <a:solidFill>
                  <a:schemeClr val="tx1"/>
                </a:solidFill>
              </a:rPr>
              <a:t>those who are unclean and at a </a:t>
            </a:r>
            <a:r>
              <a:rPr lang="en-US" sz="1800" dirty="0">
                <a:solidFill>
                  <a:schemeClr val="tx1"/>
                </a:solidFill>
                <a:highlight>
                  <a:srgbClr val="F955CE"/>
                </a:highlight>
              </a:rPr>
              <a:t>distance of twelve cubits</a:t>
            </a:r>
            <a:r>
              <a:rPr lang="en-US" sz="1800" dirty="0">
                <a:solidFill>
                  <a:schemeClr val="tx1"/>
                </a:solidFill>
              </a:rPr>
              <a:t> from the purity when </a:t>
            </a:r>
            <a:r>
              <a:rPr lang="en-US" sz="1800" dirty="0">
                <a:solidFill>
                  <a:schemeClr val="tx1"/>
                </a:solidFill>
                <a:highlight>
                  <a:srgbClr val="F955CE"/>
                </a:highlight>
              </a:rPr>
              <a:t>he speaks</a:t>
            </a:r>
            <a:r>
              <a:rPr lang="en-US" sz="1800" dirty="0">
                <a:solidFill>
                  <a:schemeClr val="tx1"/>
                </a:solidFill>
              </a:rPr>
              <a:t> to them … Anyone of </a:t>
            </a:r>
            <a:r>
              <a:rPr lang="en-US" sz="1800" dirty="0">
                <a:solidFill>
                  <a:schemeClr val="tx1"/>
                </a:solidFill>
                <a:highlight>
                  <a:srgbClr val="F955CE"/>
                </a:highlight>
              </a:rPr>
              <a:t>the unclean who touches him</a:t>
            </a:r>
            <a:r>
              <a:rPr lang="en-US" sz="1800" dirty="0">
                <a:solidFill>
                  <a:schemeClr val="tx1"/>
                </a:solidFill>
              </a:rPr>
              <a:t>, shall </a:t>
            </a:r>
            <a:r>
              <a:rPr lang="en-US" sz="1800" dirty="0">
                <a:solidFill>
                  <a:schemeClr val="tx1"/>
                </a:solidFill>
                <a:highlight>
                  <a:srgbClr val="F955CE"/>
                </a:highlight>
              </a:rPr>
              <a:t>bathe in water and wash his clothes and then he may eat.</a:t>
            </a:r>
            <a:r>
              <a:rPr lang="en-US" sz="1800" dirty="0">
                <a:solidFill>
                  <a:schemeClr val="tx1"/>
                </a:solidFill>
              </a:rPr>
              <a:t> For as it says, </a:t>
            </a:r>
            <a:r>
              <a:rPr lang="en-US" sz="1800" dirty="0">
                <a:solidFill>
                  <a:schemeClr val="tx1"/>
                </a:solidFill>
                <a:highlight>
                  <a:srgbClr val="00FF00"/>
                </a:highlight>
              </a:rPr>
              <a:t>“Unclean, unclean, shall he cry all the days which he has the affliction” </a:t>
            </a:r>
            <a:r>
              <a:rPr lang="en-US" sz="1800" dirty="0">
                <a:solidFill>
                  <a:schemeClr val="bg2">
                    <a:lumMod val="75000"/>
                    <a:lumOff val="25000"/>
                  </a:schemeClr>
                </a:solidFill>
                <a:highlight>
                  <a:srgbClr val="00FF00"/>
                </a:highlight>
              </a:rPr>
              <a:t>(Lev. 13:45-46)</a:t>
            </a:r>
            <a:r>
              <a:rPr lang="en-US" sz="1800" dirty="0">
                <a:solidFill>
                  <a:schemeClr val="tx1"/>
                </a:solidFill>
                <a:highlight>
                  <a:srgbClr val="00FF00"/>
                </a:highlight>
              </a:rPr>
              <a:t>.</a:t>
            </a:r>
            <a:r>
              <a:rPr lang="en-US" sz="1800" dirty="0">
                <a:solidFill>
                  <a:schemeClr val="bg2">
                    <a:lumMod val="75000"/>
                    <a:lumOff val="25000"/>
                  </a:schemeClr>
                </a:solidFill>
              </a:rPr>
              <a:t> </a:t>
            </a:r>
            <a:r>
              <a:rPr lang="en-US" sz="1800" dirty="0">
                <a:solidFill>
                  <a:schemeClr val="tx1"/>
                </a:solidFill>
              </a:rPr>
              <a:t>And she who has a flow of blood, for </a:t>
            </a:r>
            <a:r>
              <a:rPr lang="en-US" sz="1800" dirty="0">
                <a:solidFill>
                  <a:schemeClr val="tx1"/>
                </a:solidFill>
                <a:highlight>
                  <a:srgbClr val="F955CE"/>
                </a:highlight>
              </a:rPr>
              <a:t>seven days let her not touch the man who has a discharge </a:t>
            </a:r>
            <a:r>
              <a:rPr lang="en-US" sz="1800" dirty="0">
                <a:solidFill>
                  <a:schemeClr val="tx1"/>
                </a:solidFill>
              </a:rPr>
              <a:t>or </a:t>
            </a:r>
            <a:r>
              <a:rPr lang="en-US" sz="1800" dirty="0">
                <a:solidFill>
                  <a:schemeClr val="tx1"/>
                </a:solidFill>
                <a:highlight>
                  <a:srgbClr val="F955CE"/>
                </a:highlight>
              </a:rPr>
              <a:t>any vessel that he touches </a:t>
            </a:r>
            <a:r>
              <a:rPr lang="en-US" sz="1800" dirty="0">
                <a:solidFill>
                  <a:schemeClr val="tx1"/>
                </a:solidFill>
              </a:rPr>
              <a:t>or that he has </a:t>
            </a:r>
            <a:r>
              <a:rPr lang="en-US" sz="1800" dirty="0">
                <a:solidFill>
                  <a:schemeClr val="tx1"/>
                </a:solidFill>
                <a:highlight>
                  <a:srgbClr val="F955CE"/>
                </a:highlight>
              </a:rPr>
              <a:t>lain upon </a:t>
            </a:r>
            <a:r>
              <a:rPr lang="en-US" sz="1800" dirty="0">
                <a:solidFill>
                  <a:schemeClr val="tx1"/>
                </a:solidFill>
              </a:rPr>
              <a:t>or sat upon. And if she has touched anything, </a:t>
            </a:r>
            <a:r>
              <a:rPr lang="en-US" sz="1800" dirty="0">
                <a:solidFill>
                  <a:schemeClr val="tx1"/>
                </a:solidFill>
                <a:highlight>
                  <a:srgbClr val="F955CE"/>
                </a:highlight>
              </a:rPr>
              <a:t>she shall wash her clothes and bathe and then she may eat.</a:t>
            </a:r>
            <a:r>
              <a:rPr lang="en-US" sz="1800" dirty="0">
                <a:solidFill>
                  <a:schemeClr val="tx1"/>
                </a:solidFill>
              </a:rPr>
              <a:t> She must make every effort </a:t>
            </a:r>
            <a:r>
              <a:rPr lang="en-US" sz="1800" dirty="0">
                <a:solidFill>
                  <a:schemeClr val="tx1"/>
                </a:solidFill>
                <a:highlight>
                  <a:srgbClr val="FFFF00"/>
                </a:highlight>
              </a:rPr>
              <a:t>not to mingle during her seven days </a:t>
            </a:r>
            <a:r>
              <a:rPr lang="en-US" sz="1800" dirty="0">
                <a:solidFill>
                  <a:schemeClr val="tx1"/>
                </a:solidFill>
              </a:rPr>
              <a:t>that she might </a:t>
            </a:r>
            <a:r>
              <a:rPr lang="en-US" sz="1800" dirty="0">
                <a:solidFill>
                  <a:schemeClr val="tx1"/>
                </a:solidFill>
                <a:highlight>
                  <a:srgbClr val="00FF00"/>
                </a:highlight>
              </a:rPr>
              <a:t>not defile the camps of the holy ones of Israel. </a:t>
            </a:r>
            <a:r>
              <a:rPr lang="en-US" sz="1800" dirty="0">
                <a:solidFill>
                  <a:schemeClr val="tx1"/>
                </a:solidFill>
                <a:highlight>
                  <a:srgbClr val="FF00FF"/>
                </a:highlight>
              </a:rPr>
              <a:t>Nor</a:t>
            </a:r>
            <a:r>
              <a:rPr lang="en-US" sz="1800" dirty="0">
                <a:solidFill>
                  <a:schemeClr val="tx1"/>
                </a:solidFill>
              </a:rPr>
              <a:t> may </a:t>
            </a:r>
            <a:r>
              <a:rPr lang="en-US" sz="1800" dirty="0">
                <a:solidFill>
                  <a:schemeClr val="tx1"/>
                </a:solidFill>
                <a:highlight>
                  <a:srgbClr val="FF00FF"/>
                </a:highlight>
              </a:rPr>
              <a:t>she touch any woman who has had a discharge of blood </a:t>
            </a:r>
            <a:r>
              <a:rPr lang="en-US" sz="1800" dirty="0">
                <a:solidFill>
                  <a:schemeClr val="tx1"/>
                </a:solidFill>
              </a:rPr>
              <a:t>lasting many days. And the one who is counting (the seven days), whether male or female, </a:t>
            </a:r>
            <a:r>
              <a:rPr lang="en-US" sz="1800" dirty="0">
                <a:solidFill>
                  <a:schemeClr val="tx1"/>
                </a:solidFill>
                <a:highlight>
                  <a:srgbClr val="FF00FF"/>
                </a:highlight>
              </a:rPr>
              <a:t>may not touch one who has an unclean flow </a:t>
            </a:r>
            <a:r>
              <a:rPr lang="en-US" sz="1800" dirty="0">
                <a:solidFill>
                  <a:schemeClr val="tx1"/>
                </a:solidFill>
              </a:rPr>
              <a:t>or a menstruating woman during her impurity, </a:t>
            </a:r>
            <a:r>
              <a:rPr lang="en-US" sz="1800" dirty="0">
                <a:solidFill>
                  <a:schemeClr val="tx1"/>
                </a:solidFill>
                <a:highlight>
                  <a:srgbClr val="FFFF00"/>
                </a:highlight>
              </a:rPr>
              <a:t>unless she was purified from her impurity. </a:t>
            </a:r>
            <a:r>
              <a:rPr lang="en-US" sz="1800" dirty="0">
                <a:solidFill>
                  <a:schemeClr val="tx1"/>
                </a:solidFill>
              </a:rPr>
              <a:t>For behold, the blood of menstruation is considered as a discharge and that which touches it. And if a </a:t>
            </a:r>
            <a:r>
              <a:rPr lang="en-US" sz="1800" dirty="0">
                <a:solidFill>
                  <a:schemeClr val="tx1"/>
                </a:solidFill>
                <a:highlight>
                  <a:srgbClr val="FFFF00"/>
                </a:highlight>
              </a:rPr>
              <a:t>man has a flow of semen</a:t>
            </a:r>
            <a:r>
              <a:rPr lang="en-US" sz="1800" dirty="0">
                <a:solidFill>
                  <a:schemeClr val="tx1"/>
                </a:solidFill>
                <a:highlight>
                  <a:srgbClr val="FF00FF"/>
                </a:highlight>
              </a:rPr>
              <a:t>, contact with him is defiling</a:t>
            </a:r>
            <a:r>
              <a:rPr lang="en-US" sz="1800" dirty="0">
                <a:solidFill>
                  <a:schemeClr val="tx1"/>
                </a:solidFill>
                <a:highlight>
                  <a:srgbClr val="FFFF00"/>
                </a:highlight>
              </a:rPr>
              <a:t>.</a:t>
            </a:r>
            <a:r>
              <a:rPr lang="en-US" sz="1800" dirty="0">
                <a:solidFill>
                  <a:schemeClr val="tx1"/>
                </a:solidFill>
              </a:rPr>
              <a:t> A </a:t>
            </a:r>
            <a:r>
              <a:rPr lang="en-US" sz="1800" dirty="0">
                <a:solidFill>
                  <a:schemeClr val="bg2">
                    <a:lumMod val="25000"/>
                    <a:lumOff val="75000"/>
                  </a:schemeClr>
                </a:solidFill>
              </a:rPr>
              <a:t>[man who to]</a:t>
            </a:r>
            <a:r>
              <a:rPr lang="en-US" sz="1800" dirty="0">
                <a:solidFill>
                  <a:schemeClr val="tx1"/>
                </a:solidFill>
              </a:rPr>
              <a:t>uches any one of these unclean people during the seven days of </a:t>
            </a:r>
            <a:r>
              <a:rPr lang="en-US" sz="1800" dirty="0">
                <a:solidFill>
                  <a:schemeClr val="bg2">
                    <a:lumMod val="25000"/>
                    <a:lumOff val="75000"/>
                  </a:schemeClr>
                </a:solidFill>
              </a:rPr>
              <a:t>[his] </a:t>
            </a:r>
            <a:r>
              <a:rPr lang="en-US" sz="1800" dirty="0">
                <a:solidFill>
                  <a:schemeClr val="tx1"/>
                </a:solidFill>
              </a:rPr>
              <a:t>impurity, let him not eat; just as </a:t>
            </a:r>
            <a:r>
              <a:rPr lang="en-US" sz="1800" dirty="0">
                <a:solidFill>
                  <a:schemeClr val="bg2">
                    <a:lumMod val="25000"/>
                    <a:lumOff val="75000"/>
                  </a:schemeClr>
                </a:solidFill>
              </a:rPr>
              <a:t>[if he had] </a:t>
            </a:r>
            <a:r>
              <a:rPr lang="en-US" sz="1800" dirty="0">
                <a:solidFill>
                  <a:schemeClr val="tx1"/>
                </a:solidFill>
              </a:rPr>
              <a:t>been defiled by a human corpse and he shall bathe and wash … </a:t>
            </a:r>
          </a:p>
        </p:txBody>
      </p:sp>
      <p:sp useBgFill="1">
        <p:nvSpPr>
          <p:cNvPr id="12" name="Freeform: Shape 11">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304426F7-9FE4-4680-BBD3-38B38E5527C9}"/>
              </a:ext>
            </a:extLst>
          </p:cNvPr>
          <p:cNvSpPr>
            <a:spLocks noGrp="1"/>
          </p:cNvSpPr>
          <p:nvPr>
            <p:ph type="body" idx="1"/>
          </p:nvPr>
        </p:nvSpPr>
        <p:spPr>
          <a:xfrm>
            <a:off x="451514" y="870740"/>
            <a:ext cx="3390391" cy="5116520"/>
          </a:xfrm>
          <a:effectLst/>
        </p:spPr>
        <p:txBody>
          <a:bodyPr vert="horz" lIns="91440" tIns="45720" rIns="91440" bIns="45720" rtlCol="0" anchor="ctr">
            <a:normAutofit/>
          </a:bodyPr>
          <a:lstStyle/>
          <a:p>
            <a:r>
              <a:rPr lang="en-US" sz="2400" b="1" dirty="0"/>
              <a:t>4Q Tohorot A: </a:t>
            </a:r>
          </a:p>
          <a:p>
            <a:r>
              <a:rPr lang="en-US" sz="2400" b="1" dirty="0"/>
              <a:t>4Q274 frag.1 lines 1-9</a:t>
            </a:r>
          </a:p>
          <a:p>
            <a:r>
              <a:rPr lang="en-US" b="1" dirty="0"/>
              <a:t>(English Translation)</a:t>
            </a:r>
          </a:p>
          <a:p>
            <a:pPr>
              <a:buFont typeface="Wingdings 2" charset="2"/>
              <a:buChar char=""/>
            </a:pPr>
            <a:endParaRPr lang="en-US" dirty="0"/>
          </a:p>
          <a:p>
            <a:r>
              <a:rPr lang="en-US" b="1" dirty="0"/>
              <a:t>Link to Images:</a:t>
            </a:r>
          </a:p>
          <a:p>
            <a:r>
              <a:rPr lang="en-US" dirty="0">
                <a:solidFill>
                  <a:srgbClr val="00B0F0"/>
                </a:solidFill>
                <a:hlinkClick r:id="rId5">
                  <a:extLst>
                    <a:ext uri="{A12FA001-AC4F-418D-AE19-62706E023703}">
                      <ahyp:hlinkClr xmlns:ahyp="http://schemas.microsoft.com/office/drawing/2018/hyperlinkcolor" val="tx"/>
                    </a:ext>
                  </a:extLst>
                </a:hlinkClick>
              </a:rPr>
              <a:t>https://www.deadseascrolls.org.il/explore-the-archive/manuscript/4Q274-1</a:t>
            </a:r>
            <a:r>
              <a:rPr lang="en-US" dirty="0">
                <a:solidFill>
                  <a:srgbClr val="00B0F0"/>
                </a:solidFill>
              </a:rPr>
              <a:t>  </a:t>
            </a:r>
          </a:p>
        </p:txBody>
      </p:sp>
      <p:pic>
        <p:nvPicPr>
          <p:cNvPr id="4" name="Audio 3">
            <a:hlinkClick r:id="" action="ppaction://media"/>
            <a:extLst>
              <a:ext uri="{FF2B5EF4-FFF2-40B4-BE49-F238E27FC236}">
                <a16:creationId xmlns:a16="http://schemas.microsoft.com/office/drawing/2014/main" id="{1C10DD25-6F43-4E96-AA5F-8F01B3194F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2913" y="261140"/>
            <a:ext cx="609600" cy="609600"/>
          </a:xfrm>
          <a:prstGeom prst="rect">
            <a:avLst/>
          </a:prstGeom>
        </p:spPr>
      </p:pic>
    </p:spTree>
    <p:extLst>
      <p:ext uri="{BB962C8B-B14F-4D97-AF65-F5344CB8AC3E}">
        <p14:creationId xmlns:p14="http://schemas.microsoft.com/office/powerpoint/2010/main" val="4998119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01478">
        <p15:prstTrans prst="pageCurlDouble" invX="1"/>
      </p:transition>
    </mc:Choice>
    <mc:Fallback xmlns="">
      <p:transition spd="slow" advTm="1014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C9FB730-7B55-4DD5-AA1F-7AB63A84939B}"/>
              </a:ext>
            </a:extLst>
          </p:cNvPr>
          <p:cNvSpPr>
            <a:spLocks noGrp="1"/>
          </p:cNvSpPr>
          <p:nvPr>
            <p:ph type="title"/>
          </p:nvPr>
        </p:nvSpPr>
        <p:spPr>
          <a:xfrm>
            <a:off x="-1" y="1734857"/>
            <a:ext cx="4572002" cy="3910569"/>
          </a:xfrm>
        </p:spPr>
        <p:txBody>
          <a:bodyPr vert="horz" lIns="91440" tIns="45720" rIns="91440" bIns="45720" rtlCol="0" anchor="ctr">
            <a:normAutofit/>
          </a:bodyPr>
          <a:lstStyle/>
          <a:p>
            <a:pPr>
              <a:lnSpc>
                <a:spcPct val="90000"/>
              </a:lnSpc>
            </a:pPr>
            <a:r>
              <a:rPr lang="en-US" sz="4000" dirty="0"/>
              <a:t>Leviticus 15:16-25</a:t>
            </a:r>
            <a:br>
              <a:rPr lang="en-US" sz="2800" dirty="0"/>
            </a:br>
            <a:br>
              <a:rPr lang="en-US" sz="2800" dirty="0"/>
            </a:br>
            <a:r>
              <a:rPr lang="en-US" sz="2800" dirty="0"/>
              <a:t>Link to full chapter:</a:t>
            </a:r>
            <a:br>
              <a:rPr lang="en-US" sz="2800" dirty="0"/>
            </a:br>
            <a:r>
              <a:rPr lang="en-US" sz="2800" dirty="0">
                <a:solidFill>
                  <a:schemeClr val="bg1"/>
                </a:solidFill>
                <a:hlinkClick r:id="rId4">
                  <a:extLst>
                    <a:ext uri="{A12FA001-AC4F-418D-AE19-62706E023703}">
                      <ahyp:hlinkClr xmlns:ahyp="http://schemas.microsoft.com/office/drawing/2018/hyperlinkcolor" val="tx"/>
                    </a:ext>
                  </a:extLst>
                </a:hlinkClick>
              </a:rPr>
              <a:t>https://www.biblegateway.com/passage/?search=Leviticus+15&amp;version=NRSV</a:t>
            </a:r>
            <a:br>
              <a:rPr lang="en-US" sz="2800" dirty="0"/>
            </a:br>
            <a:endParaRPr lang="en-US" sz="2800" dirty="0"/>
          </a:p>
        </p:txBody>
      </p:sp>
      <p:sp>
        <p:nvSpPr>
          <p:cNvPr id="3" name="Text Placeholder 2">
            <a:extLst>
              <a:ext uri="{FF2B5EF4-FFF2-40B4-BE49-F238E27FC236}">
                <a16:creationId xmlns:a16="http://schemas.microsoft.com/office/drawing/2014/main" id="{134F6880-0418-4D96-843A-61D937BCBB50}"/>
              </a:ext>
            </a:extLst>
          </p:cNvPr>
          <p:cNvSpPr>
            <a:spLocks noGrp="1"/>
          </p:cNvSpPr>
          <p:nvPr>
            <p:ph type="body" sz="quarter" idx="16"/>
          </p:nvPr>
        </p:nvSpPr>
        <p:spPr>
          <a:xfrm>
            <a:off x="5556553" y="126609"/>
            <a:ext cx="6516177" cy="6583680"/>
          </a:xfrm>
          <a:effectLst/>
        </p:spPr>
        <p:txBody>
          <a:bodyPr vert="horz" lIns="91440" tIns="45720" rIns="91440" bIns="45720" rtlCol="0" anchor="ctr">
            <a:normAutofit/>
          </a:bodyPr>
          <a:lstStyle/>
          <a:p>
            <a:pPr>
              <a:lnSpc>
                <a:spcPct val="90000"/>
              </a:lnSpc>
            </a:pPr>
            <a:r>
              <a:rPr lang="en-US" b="1" baseline="30000" dirty="0"/>
              <a:t>16 </a:t>
            </a:r>
            <a:r>
              <a:rPr lang="en-US" b="1" dirty="0"/>
              <a:t>If a </a:t>
            </a:r>
            <a:r>
              <a:rPr lang="en-US" b="1" dirty="0">
                <a:highlight>
                  <a:srgbClr val="FFFF00"/>
                </a:highlight>
              </a:rPr>
              <a:t>man has an emission of semen</a:t>
            </a:r>
            <a:r>
              <a:rPr lang="en-US" b="1" dirty="0"/>
              <a:t>, he </a:t>
            </a:r>
            <a:r>
              <a:rPr lang="en-US" b="1" dirty="0">
                <a:highlight>
                  <a:srgbClr val="FF00FF"/>
                </a:highlight>
              </a:rPr>
              <a:t>shall bathe his whole body in water, and be unclean until the evening.</a:t>
            </a:r>
            <a:r>
              <a:rPr lang="en-US" b="1" dirty="0"/>
              <a:t> </a:t>
            </a:r>
            <a:r>
              <a:rPr lang="en-US" b="1" baseline="30000" dirty="0"/>
              <a:t>17 </a:t>
            </a:r>
            <a:r>
              <a:rPr lang="en-US" b="1" dirty="0"/>
              <a:t>Everything made of </a:t>
            </a:r>
            <a:r>
              <a:rPr lang="en-US" b="1" dirty="0">
                <a:highlight>
                  <a:srgbClr val="FF00FF"/>
                </a:highlight>
              </a:rPr>
              <a:t>cloth or of skin</a:t>
            </a:r>
            <a:r>
              <a:rPr lang="en-US" b="1" dirty="0"/>
              <a:t> on which the </a:t>
            </a:r>
            <a:r>
              <a:rPr lang="en-US" b="1" dirty="0">
                <a:highlight>
                  <a:srgbClr val="FF00FF"/>
                </a:highlight>
              </a:rPr>
              <a:t>semen falls shall be washed with water</a:t>
            </a:r>
            <a:r>
              <a:rPr lang="en-US" b="1" dirty="0"/>
              <a:t>, and be unclean until the evening. </a:t>
            </a:r>
            <a:r>
              <a:rPr lang="en-US" b="1" baseline="30000" dirty="0"/>
              <a:t>18 </a:t>
            </a:r>
            <a:r>
              <a:rPr lang="en-US" b="1" dirty="0"/>
              <a:t>If a man lies with a woman and has an emission of semen</a:t>
            </a:r>
            <a:r>
              <a:rPr lang="en-US" b="1" dirty="0">
                <a:highlight>
                  <a:srgbClr val="FFFF00"/>
                </a:highlight>
              </a:rPr>
              <a:t>, both </a:t>
            </a:r>
            <a:r>
              <a:rPr lang="en-US" b="1" dirty="0"/>
              <a:t>of them </a:t>
            </a:r>
            <a:r>
              <a:rPr lang="en-US" b="1" dirty="0">
                <a:highlight>
                  <a:srgbClr val="FF00FF"/>
                </a:highlight>
              </a:rPr>
              <a:t>shall bathe in water, and be unclean until the evening.</a:t>
            </a:r>
          </a:p>
          <a:p>
            <a:pPr>
              <a:lnSpc>
                <a:spcPct val="90000"/>
              </a:lnSpc>
            </a:pPr>
            <a:r>
              <a:rPr lang="en-US" b="1" baseline="30000" dirty="0"/>
              <a:t>19 </a:t>
            </a:r>
            <a:r>
              <a:rPr lang="en-US" b="1" dirty="0"/>
              <a:t>When a woman has a discharge of blood that is her regular discharge from her body, she shall be in her </a:t>
            </a:r>
            <a:r>
              <a:rPr lang="en-US" b="1" dirty="0">
                <a:highlight>
                  <a:srgbClr val="FF00FF"/>
                </a:highlight>
              </a:rPr>
              <a:t>impurity for seven days</a:t>
            </a:r>
            <a:r>
              <a:rPr lang="en-US" b="1" dirty="0"/>
              <a:t>, and </a:t>
            </a:r>
            <a:r>
              <a:rPr lang="en-US" b="1" dirty="0">
                <a:highlight>
                  <a:srgbClr val="FF00FF"/>
                </a:highlight>
              </a:rPr>
              <a:t>whoever touches her shall be unclean </a:t>
            </a:r>
            <a:r>
              <a:rPr lang="en-US" b="1" dirty="0"/>
              <a:t>until the evening. </a:t>
            </a:r>
            <a:r>
              <a:rPr lang="en-US" b="1" baseline="30000" dirty="0"/>
              <a:t>20 </a:t>
            </a:r>
            <a:r>
              <a:rPr lang="en-US" b="1" dirty="0"/>
              <a:t>Everything upon which </a:t>
            </a:r>
            <a:r>
              <a:rPr lang="en-US" b="1" dirty="0">
                <a:highlight>
                  <a:srgbClr val="FFFF00"/>
                </a:highlight>
              </a:rPr>
              <a:t>she lies during her impurity </a:t>
            </a:r>
            <a:r>
              <a:rPr lang="en-US" b="1" dirty="0"/>
              <a:t>shall be unclean; everything also upon which she sits shall be unclean. </a:t>
            </a:r>
            <a:r>
              <a:rPr lang="en-US" b="1" baseline="30000" dirty="0"/>
              <a:t>21 </a:t>
            </a:r>
            <a:r>
              <a:rPr lang="en-US" b="1" dirty="0"/>
              <a:t>Whoever touches her bed shall wash his clothes, and bathe in water, and be unclean until the evening. </a:t>
            </a:r>
            <a:r>
              <a:rPr lang="en-US" b="1" baseline="30000" dirty="0"/>
              <a:t>22 </a:t>
            </a:r>
            <a:r>
              <a:rPr lang="en-US" b="1" dirty="0"/>
              <a:t>Whoever touches anything upon which she sits shall wash his clothes, and bathe in water, and be unclean until the evening; </a:t>
            </a:r>
            <a:r>
              <a:rPr lang="en-US" b="1" baseline="30000" dirty="0"/>
              <a:t>23 </a:t>
            </a:r>
            <a:r>
              <a:rPr lang="en-US" b="1" dirty="0"/>
              <a:t>whether it is the bed or anything upon which she sits, when he touches it he shall be unclean until the evening. </a:t>
            </a:r>
            <a:r>
              <a:rPr lang="en-US" b="1" baseline="30000" dirty="0"/>
              <a:t>24 </a:t>
            </a:r>
            <a:r>
              <a:rPr lang="en-US" b="1" dirty="0"/>
              <a:t>If </a:t>
            </a:r>
            <a:r>
              <a:rPr lang="en-US" b="1" dirty="0">
                <a:highlight>
                  <a:srgbClr val="F955CE"/>
                </a:highlight>
              </a:rPr>
              <a:t>any man lies with her, and her impurity falls on him, he shall be unclean seven days</a:t>
            </a:r>
            <a:r>
              <a:rPr lang="en-US" b="1" dirty="0"/>
              <a:t>; and every bed on which he lies shall be unclean.</a:t>
            </a:r>
          </a:p>
          <a:p>
            <a:pPr>
              <a:lnSpc>
                <a:spcPct val="90000"/>
              </a:lnSpc>
              <a:buFont typeface="Wingdings 2" charset="2"/>
              <a:buChar char=""/>
            </a:pPr>
            <a:endParaRPr lang="en-US" sz="1500" dirty="0"/>
          </a:p>
        </p:txBody>
      </p:sp>
      <p:pic>
        <p:nvPicPr>
          <p:cNvPr id="4" name="Audio 3">
            <a:hlinkClick r:id="" action="ppaction://media"/>
            <a:extLst>
              <a:ext uri="{FF2B5EF4-FFF2-40B4-BE49-F238E27FC236}">
                <a16:creationId xmlns:a16="http://schemas.microsoft.com/office/drawing/2014/main" id="{89126523-D0C6-40A4-88AB-04A421FFE7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1421" y="126609"/>
            <a:ext cx="609600" cy="609600"/>
          </a:xfrm>
          <a:prstGeom prst="rect">
            <a:avLst/>
          </a:prstGeom>
        </p:spPr>
      </p:pic>
    </p:spTree>
    <p:extLst>
      <p:ext uri="{BB962C8B-B14F-4D97-AF65-F5344CB8AC3E}">
        <p14:creationId xmlns:p14="http://schemas.microsoft.com/office/powerpoint/2010/main" val="8638569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79064">
        <p15:prstTrans prst="pageCurlDouble" invX="1"/>
      </p:transition>
    </mc:Choice>
    <mc:Fallback xmlns="">
      <p:transition spd="slow" advTm="790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666B0-E5B7-45FB-AACF-3792483084A9}"/>
              </a:ext>
            </a:extLst>
          </p:cNvPr>
          <p:cNvSpPr>
            <a:spLocks noGrp="1"/>
          </p:cNvSpPr>
          <p:nvPr>
            <p:ph type="title"/>
          </p:nvPr>
        </p:nvSpPr>
        <p:spPr/>
        <p:txBody>
          <a:bodyPr/>
          <a:lstStyle/>
          <a:p>
            <a:pPr algn="ctr"/>
            <a:r>
              <a:rPr lang="en-GB" dirty="0"/>
              <a:t>Dead Sea Scroll Vs Biblical Text</a:t>
            </a:r>
          </a:p>
        </p:txBody>
      </p:sp>
      <p:sp>
        <p:nvSpPr>
          <p:cNvPr id="3" name="Text Placeholder 2">
            <a:extLst>
              <a:ext uri="{FF2B5EF4-FFF2-40B4-BE49-F238E27FC236}">
                <a16:creationId xmlns:a16="http://schemas.microsoft.com/office/drawing/2014/main" id="{8A9FEB3D-20B7-43C5-99B6-272D14BC45A7}"/>
              </a:ext>
            </a:extLst>
          </p:cNvPr>
          <p:cNvSpPr>
            <a:spLocks noGrp="1"/>
          </p:cNvSpPr>
          <p:nvPr>
            <p:ph type="body" idx="1"/>
          </p:nvPr>
        </p:nvSpPr>
        <p:spPr/>
        <p:txBody>
          <a:bodyPr/>
          <a:lstStyle/>
          <a:p>
            <a:r>
              <a:rPr lang="en-GB" b="1" dirty="0"/>
              <a:t>4Q Tohorot A</a:t>
            </a:r>
          </a:p>
        </p:txBody>
      </p:sp>
      <p:sp>
        <p:nvSpPr>
          <p:cNvPr id="4" name="Content Placeholder 3">
            <a:extLst>
              <a:ext uri="{FF2B5EF4-FFF2-40B4-BE49-F238E27FC236}">
                <a16:creationId xmlns:a16="http://schemas.microsoft.com/office/drawing/2014/main" id="{287D4F3F-C1AA-4B2E-A86B-3F632FF44BCE}"/>
              </a:ext>
            </a:extLst>
          </p:cNvPr>
          <p:cNvSpPr>
            <a:spLocks noGrp="1"/>
          </p:cNvSpPr>
          <p:nvPr>
            <p:ph sz="half" idx="2"/>
          </p:nvPr>
        </p:nvSpPr>
        <p:spPr/>
        <p:txBody>
          <a:bodyPr/>
          <a:lstStyle/>
          <a:p>
            <a:r>
              <a:rPr lang="en-GB" dirty="0"/>
              <a:t>Tells us what is impure for a man; semen, discharge. It even tells us that a mans semen is ‘defiling’ and any who touches someone during their ‘impurity’ will also be considered unclean.</a:t>
            </a:r>
          </a:p>
          <a:p>
            <a:r>
              <a:rPr lang="en-GB" dirty="0"/>
              <a:t>Goes as far to tell women that they cannot touch another women while either or both are menstruating. Essenes are the only sect thought to go this far to stay pure.</a:t>
            </a:r>
          </a:p>
        </p:txBody>
      </p:sp>
      <p:sp>
        <p:nvSpPr>
          <p:cNvPr id="5" name="Text Placeholder 4">
            <a:extLst>
              <a:ext uri="{FF2B5EF4-FFF2-40B4-BE49-F238E27FC236}">
                <a16:creationId xmlns:a16="http://schemas.microsoft.com/office/drawing/2014/main" id="{2ED68F5D-AD42-4925-8F43-552C698EFD5C}"/>
              </a:ext>
            </a:extLst>
          </p:cNvPr>
          <p:cNvSpPr>
            <a:spLocks noGrp="1"/>
          </p:cNvSpPr>
          <p:nvPr>
            <p:ph type="body" sz="quarter" idx="3"/>
          </p:nvPr>
        </p:nvSpPr>
        <p:spPr/>
        <p:txBody>
          <a:bodyPr/>
          <a:lstStyle/>
          <a:p>
            <a:r>
              <a:rPr lang="en-GB" b="1" dirty="0"/>
              <a:t>Leviticus 15:16-25 </a:t>
            </a:r>
          </a:p>
        </p:txBody>
      </p:sp>
      <p:sp>
        <p:nvSpPr>
          <p:cNvPr id="6" name="Content Placeholder 5">
            <a:extLst>
              <a:ext uri="{FF2B5EF4-FFF2-40B4-BE49-F238E27FC236}">
                <a16:creationId xmlns:a16="http://schemas.microsoft.com/office/drawing/2014/main" id="{8E90C05A-F5A8-460D-81FD-30EA47F4DC43}"/>
              </a:ext>
            </a:extLst>
          </p:cNvPr>
          <p:cNvSpPr>
            <a:spLocks noGrp="1"/>
          </p:cNvSpPr>
          <p:nvPr>
            <p:ph sz="quarter" idx="4"/>
          </p:nvPr>
        </p:nvSpPr>
        <p:spPr/>
        <p:txBody>
          <a:bodyPr/>
          <a:lstStyle/>
          <a:p>
            <a:r>
              <a:rPr lang="en-GB" dirty="0"/>
              <a:t>Chapter 15 is almost a list of what is impure and what a person must do to become pure again after. </a:t>
            </a:r>
          </a:p>
          <a:p>
            <a:r>
              <a:rPr lang="en-GB" dirty="0"/>
              <a:t>Lines 16-25 covers sexual relations. As it is from the Hebrew Bible it makes sense to include this. They see them differently, Leviticus it is part of the list while 4QTohorot A sees it as defiling. </a:t>
            </a:r>
          </a:p>
        </p:txBody>
      </p:sp>
      <p:pic>
        <p:nvPicPr>
          <p:cNvPr id="7" name="Audio 6">
            <a:hlinkClick r:id="" action="ppaction://media"/>
            <a:extLst>
              <a:ext uri="{FF2B5EF4-FFF2-40B4-BE49-F238E27FC236}">
                <a16:creationId xmlns:a16="http://schemas.microsoft.com/office/drawing/2014/main" id="{C02CCD2F-AC08-4CC3-9725-9F75D86449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0400" y="322813"/>
            <a:ext cx="609600" cy="609600"/>
          </a:xfrm>
          <a:prstGeom prst="rect">
            <a:avLst/>
          </a:prstGeom>
        </p:spPr>
      </p:pic>
    </p:spTree>
    <p:extLst>
      <p:ext uri="{BB962C8B-B14F-4D97-AF65-F5344CB8AC3E}">
        <p14:creationId xmlns:p14="http://schemas.microsoft.com/office/powerpoint/2010/main" val="19496781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72117">
        <p15:prstTrans prst="pageCurlDouble" invX="1"/>
      </p:transition>
    </mc:Choice>
    <mc:Fallback xmlns="">
      <p:transition spd="slow" advTm="721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78B0E-9589-4477-B071-C5495282016D}"/>
              </a:ext>
            </a:extLst>
          </p:cNvPr>
          <p:cNvSpPr>
            <a:spLocks noGrp="1"/>
          </p:cNvSpPr>
          <p:nvPr>
            <p:ph type="title"/>
          </p:nvPr>
        </p:nvSpPr>
        <p:spPr/>
        <p:txBody>
          <a:bodyPr/>
          <a:lstStyle/>
          <a:p>
            <a:r>
              <a:rPr lang="en-GB" sz="3200" dirty="0"/>
              <a:t>Interpretation</a:t>
            </a:r>
          </a:p>
        </p:txBody>
      </p:sp>
      <p:sp>
        <p:nvSpPr>
          <p:cNvPr id="3" name="Content Placeholder 2">
            <a:extLst>
              <a:ext uri="{FF2B5EF4-FFF2-40B4-BE49-F238E27FC236}">
                <a16:creationId xmlns:a16="http://schemas.microsoft.com/office/drawing/2014/main" id="{EF695977-4FDB-4450-8BA2-5C8821F78346}"/>
              </a:ext>
            </a:extLst>
          </p:cNvPr>
          <p:cNvSpPr>
            <a:spLocks noGrp="1"/>
          </p:cNvSpPr>
          <p:nvPr>
            <p:ph idx="1"/>
          </p:nvPr>
        </p:nvSpPr>
        <p:spPr>
          <a:xfrm>
            <a:off x="4855633" y="0"/>
            <a:ext cx="7230350" cy="6858000"/>
          </a:xfrm>
        </p:spPr>
        <p:txBody>
          <a:bodyPr>
            <a:normAutofit/>
          </a:bodyPr>
          <a:lstStyle/>
          <a:p>
            <a:r>
              <a:rPr lang="en-GB" dirty="0"/>
              <a:t>The purity laws from the Essenes are interesting because I think that they would be difficult to always adhere to. This is because in a woman’s menstruation especially in young girls is not always constant- to move them away from the community for a week would require a close knit society. This becomes especially difficult with the Essenes going as far as to stop women for touching other women during menstruation. It is unlikely that these laws would be possible in modern western society because we are more focussed on single people than communities. </a:t>
            </a:r>
          </a:p>
          <a:p>
            <a:r>
              <a:rPr lang="en-GB" dirty="0"/>
              <a:t>Depending on the number of women and not celibate men in the community a large number of birds specifically pigeons and turtledoves would be needed to sacrifice at the sanctuary to become clean. Unless someone near the sanctuary of the sanctuary itself breeds them they would be hard to generate in the numbers required.</a:t>
            </a:r>
          </a:p>
          <a:p>
            <a:r>
              <a:rPr lang="en-GB" dirty="0"/>
              <a:t>It is understandable the way the Essenes view disease as unclean and why this view has survived in the modern Hebrew Bible with description of Leprous. The movement of these people to the edge of the community stops the spread, burning clothing if it is contagious and washing themselves and their clothing if they are in contact with an unclean person.</a:t>
            </a:r>
          </a:p>
        </p:txBody>
      </p:sp>
      <p:sp>
        <p:nvSpPr>
          <p:cNvPr id="4" name="Text Placeholder 3">
            <a:extLst>
              <a:ext uri="{FF2B5EF4-FFF2-40B4-BE49-F238E27FC236}">
                <a16:creationId xmlns:a16="http://schemas.microsoft.com/office/drawing/2014/main" id="{A6BF383C-3E2F-412F-89CB-9F477137D0D6}"/>
              </a:ext>
            </a:extLst>
          </p:cNvPr>
          <p:cNvSpPr>
            <a:spLocks noGrp="1"/>
          </p:cNvSpPr>
          <p:nvPr>
            <p:ph type="body" sz="half" idx="2"/>
          </p:nvPr>
        </p:nvSpPr>
        <p:spPr/>
        <p:txBody>
          <a:bodyPr>
            <a:normAutofit/>
          </a:bodyPr>
          <a:lstStyle/>
          <a:p>
            <a:r>
              <a:rPr lang="en-GB" sz="1800" dirty="0"/>
              <a:t>By viewing the Dead Sea Scrolls as a tentative window into the lives of the Jews. They give us a unique chance to see the ancient laws that they practices as part of their faith. Purity and gender are themes that commonly come up in discussion of the scrolls.</a:t>
            </a:r>
          </a:p>
        </p:txBody>
      </p:sp>
      <p:pic>
        <p:nvPicPr>
          <p:cNvPr id="5" name="Audio 4">
            <a:hlinkClick r:id="" action="ppaction://media"/>
            <a:extLst>
              <a:ext uri="{FF2B5EF4-FFF2-40B4-BE49-F238E27FC236}">
                <a16:creationId xmlns:a16="http://schemas.microsoft.com/office/drawing/2014/main" id="{375C5EAC-9697-4BA9-87F0-4C24258FE3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8602" y="294309"/>
            <a:ext cx="609600" cy="609600"/>
          </a:xfrm>
          <a:prstGeom prst="rect">
            <a:avLst/>
          </a:prstGeom>
        </p:spPr>
      </p:pic>
    </p:spTree>
    <p:extLst>
      <p:ext uri="{BB962C8B-B14F-4D97-AF65-F5344CB8AC3E}">
        <p14:creationId xmlns:p14="http://schemas.microsoft.com/office/powerpoint/2010/main" val="2170043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64145">
        <p15:prstTrans prst="pageCurlDouble" invX="1"/>
      </p:transition>
    </mc:Choice>
    <mc:Fallback xmlns="">
      <p:transition spd="slow" advTm="1641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D09590-D954-4269-A0CA-018FF865B9A5}"/>
              </a:ext>
            </a:extLst>
          </p:cNvPr>
          <p:cNvSpPr>
            <a:spLocks noGrp="1"/>
          </p:cNvSpPr>
          <p:nvPr>
            <p:ph type="title"/>
          </p:nvPr>
        </p:nvSpPr>
        <p:spPr>
          <a:xfrm>
            <a:off x="810000" y="447188"/>
            <a:ext cx="10571998" cy="970450"/>
          </a:xfrm>
          <a:effectLst/>
        </p:spPr>
        <p:txBody>
          <a:bodyPr anchor="ctr">
            <a:normAutofit/>
          </a:bodyPr>
          <a:lstStyle/>
          <a:p>
            <a:pPr algn="ctr"/>
            <a:r>
              <a:rPr lang="en-GB" sz="2800" dirty="0">
                <a:solidFill>
                  <a:schemeClr val="tx1"/>
                </a:solidFill>
              </a:rPr>
              <a:t>Bibliography</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9698031-EADD-4006-BD56-C5A9B1F3150F}"/>
              </a:ext>
            </a:extLst>
          </p:cNvPr>
          <p:cNvSpPr>
            <a:spLocks noGrp="1"/>
          </p:cNvSpPr>
          <p:nvPr>
            <p:ph idx="1"/>
          </p:nvPr>
        </p:nvSpPr>
        <p:spPr>
          <a:xfrm>
            <a:off x="1115732" y="2222287"/>
            <a:ext cx="9966953" cy="3636511"/>
          </a:xfrm>
          <a:effectLst/>
        </p:spPr>
        <p:txBody>
          <a:bodyPr>
            <a:normAutofit/>
          </a:bodyPr>
          <a:lstStyle/>
          <a:p>
            <a:pPr marL="0" indent="0">
              <a:buNone/>
            </a:pPr>
            <a:r>
              <a:rPr lang="en-GB" b="1" dirty="0"/>
              <a:t>Primary sources</a:t>
            </a:r>
            <a:r>
              <a:rPr lang="en-GB" dirty="0"/>
              <a:t>:</a:t>
            </a:r>
          </a:p>
          <a:p>
            <a:r>
              <a:rPr lang="en-GB" dirty="0"/>
              <a:t> The Leon Levy Dead Sea Scrolls digital Library: </a:t>
            </a:r>
            <a:r>
              <a:rPr lang="en-GB" dirty="0">
                <a:hlinkClick r:id="rId2">
                  <a:extLst>
                    <a:ext uri="{A12FA001-AC4F-418D-AE19-62706E023703}">
                      <ahyp:hlinkClr xmlns:ahyp="http://schemas.microsoft.com/office/drawing/2018/hyperlinkcolor" val="tx"/>
                    </a:ext>
                  </a:extLst>
                </a:hlinkClick>
              </a:rPr>
              <a:t>https://www.deadseascrolls.org.il/explore-the-archive</a:t>
            </a:r>
            <a:r>
              <a:rPr lang="en-GB" dirty="0"/>
              <a:t>  accessed: 04/06/2020</a:t>
            </a:r>
          </a:p>
          <a:p>
            <a:r>
              <a:rPr lang="en-GB" dirty="0"/>
              <a:t>Leviticus 11-15. NRSV Bible.  </a:t>
            </a:r>
            <a:r>
              <a:rPr lang="en-GB" dirty="0">
                <a:hlinkClick r:id="rId3">
                  <a:extLst>
                    <a:ext uri="{A12FA001-AC4F-418D-AE19-62706E023703}">
                      <ahyp:hlinkClr xmlns:ahyp="http://schemas.microsoft.com/office/drawing/2018/hyperlinkcolor" val="tx"/>
                    </a:ext>
                  </a:extLst>
                </a:hlinkClick>
              </a:rPr>
              <a:t>https://www.biblegateway.com/passage/?search=Leviticus+12&amp;version=NRSV</a:t>
            </a:r>
            <a:r>
              <a:rPr lang="en-GB" dirty="0"/>
              <a:t>   accessed: 04/06/2020</a:t>
            </a:r>
          </a:p>
          <a:p>
            <a:endParaRPr lang="en-GB" dirty="0"/>
          </a:p>
        </p:txBody>
      </p:sp>
    </p:spTree>
    <p:extLst>
      <p:ext uri="{BB962C8B-B14F-4D97-AF65-F5344CB8AC3E}">
        <p14:creationId xmlns:p14="http://schemas.microsoft.com/office/powerpoint/2010/main" val="42248799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138">
        <p15:prstTrans prst="pageCurlDouble" invX="1"/>
      </p:transition>
    </mc:Choice>
    <mc:Fallback xmlns="">
      <p:transition spd="slow" advTm="2138">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DEEFB1CD-7CE9-4FE8-B0C8-E07DF698DFB4}"/>
              </a:ext>
            </a:extLst>
          </p:cNvPr>
          <p:cNvSpPr txBox="1"/>
          <p:nvPr/>
        </p:nvSpPr>
        <p:spPr>
          <a:xfrm>
            <a:off x="1115732" y="1909011"/>
            <a:ext cx="9966953" cy="4305522"/>
          </a:xfrm>
          <a:prstGeom prst="rect">
            <a:avLst/>
          </a:prstGeom>
          <a:effectLst/>
        </p:spPr>
        <p:txBody>
          <a:bodyPr vert="horz" lIns="91440" tIns="45720" rIns="91440" bIns="45720" rtlCol="0" anchor="ctr">
            <a:normAutofit/>
          </a:bodyPr>
          <a:lstStyle/>
          <a:p>
            <a:pPr>
              <a:lnSpc>
                <a:spcPct val="90000"/>
              </a:lnSpc>
              <a:spcBef>
                <a:spcPct val="20000"/>
              </a:spcBef>
              <a:spcAft>
                <a:spcPts val="600"/>
              </a:spcAft>
              <a:buClr>
                <a:schemeClr val="accent1"/>
              </a:buClr>
            </a:pPr>
            <a:r>
              <a:rPr lang="en-US" sz="1700" b="1" dirty="0"/>
              <a:t>Secondary sources:</a:t>
            </a:r>
          </a:p>
          <a:p>
            <a:pPr>
              <a:lnSpc>
                <a:spcPct val="90000"/>
              </a:lnSpc>
              <a:spcBef>
                <a:spcPct val="20000"/>
              </a:spcBef>
              <a:spcAft>
                <a:spcPts val="600"/>
              </a:spcAft>
              <a:buClr>
                <a:schemeClr val="accent1"/>
              </a:buClr>
              <a:buFont typeface="Wingdings 2" charset="2"/>
              <a:buChar char=""/>
            </a:pPr>
            <a:endParaRPr lang="en-US" sz="1700" b="1" dirty="0"/>
          </a:p>
          <a:p>
            <a:pPr marL="285750" indent="-285750">
              <a:lnSpc>
                <a:spcPct val="90000"/>
              </a:lnSpc>
              <a:spcBef>
                <a:spcPct val="20000"/>
              </a:spcBef>
              <a:spcAft>
                <a:spcPts val="600"/>
              </a:spcAft>
              <a:buClr>
                <a:schemeClr val="accent1"/>
              </a:buClr>
              <a:buFont typeface="Wingdings 2" charset="2"/>
              <a:buChar char=""/>
            </a:pPr>
            <a:r>
              <a:rPr lang="en-US" sz="1700" dirty="0"/>
              <a:t>The Leon Levy Dead Sea Scrolls digital Library: </a:t>
            </a:r>
            <a:r>
              <a:rPr lang="en-US" sz="1700" dirty="0">
                <a:hlinkClick r:id="rId2">
                  <a:extLst>
                    <a:ext uri="{A12FA001-AC4F-418D-AE19-62706E023703}">
                      <ahyp:hlinkClr xmlns:ahyp="http://schemas.microsoft.com/office/drawing/2018/hyperlinkcolor" val="tx"/>
                    </a:ext>
                  </a:extLst>
                </a:hlinkClick>
              </a:rPr>
              <a:t>https://www.deadseascrolls.org.il/learn-about-the-scrolls/discovery-and-publication</a:t>
            </a:r>
            <a:r>
              <a:rPr lang="en-US" sz="1700" dirty="0"/>
              <a:t>  accessed: 04/06/2020</a:t>
            </a:r>
          </a:p>
          <a:p>
            <a:pPr marL="285750" indent="-285750">
              <a:lnSpc>
                <a:spcPct val="90000"/>
              </a:lnSpc>
              <a:spcBef>
                <a:spcPct val="20000"/>
              </a:spcBef>
              <a:spcAft>
                <a:spcPts val="600"/>
              </a:spcAft>
              <a:buClr>
                <a:schemeClr val="accent1"/>
              </a:buClr>
              <a:buFont typeface="Wingdings 2" charset="2"/>
              <a:buChar char=""/>
            </a:pPr>
            <a:r>
              <a:rPr lang="en-US" sz="1700" dirty="0"/>
              <a:t>Hindman, S. 2016. </a:t>
            </a:r>
            <a:r>
              <a:rPr lang="en-US" sz="1700" i="1" dirty="0"/>
              <a:t>The Dead Sea Scrolls: Unpublished and previously unknown fragments will be on exhibit in “2000 years of Jewish Culture”. Textmanuscripts. </a:t>
            </a:r>
            <a:r>
              <a:rPr lang="en-US" sz="1700" i="1" dirty="0">
                <a:hlinkClick r:id="rId3">
                  <a:extLst>
                    <a:ext uri="{A12FA001-AC4F-418D-AE19-62706E023703}">
                      <ahyp:hlinkClr xmlns:ahyp="http://schemas.microsoft.com/office/drawing/2018/hyperlinkcolor" val="tx"/>
                    </a:ext>
                  </a:extLst>
                </a:hlinkClick>
              </a:rPr>
              <a:t>https://www.textmanuscripts.com/blog/entry/11_16_deadseascrolls</a:t>
            </a:r>
            <a:r>
              <a:rPr lang="en-US" sz="1700" i="1" dirty="0"/>
              <a:t>  accessed: 04/06/2020</a:t>
            </a:r>
          </a:p>
          <a:p>
            <a:pPr marL="285750" indent="-285750">
              <a:lnSpc>
                <a:spcPct val="90000"/>
              </a:lnSpc>
              <a:spcBef>
                <a:spcPct val="20000"/>
              </a:spcBef>
              <a:spcAft>
                <a:spcPts val="600"/>
              </a:spcAft>
              <a:buClr>
                <a:schemeClr val="accent1"/>
              </a:buClr>
              <a:buFont typeface="Wingdings 2" charset="2"/>
              <a:buChar char=""/>
            </a:pPr>
            <a:r>
              <a:rPr lang="en-US" sz="1700" dirty="0"/>
              <a:t>Klawans, J. </a:t>
            </a:r>
            <a:r>
              <a:rPr lang="en-US" sz="1700" i="1" dirty="0"/>
              <a:t>Purity in the Dead Sea Scrolls</a:t>
            </a:r>
            <a:r>
              <a:rPr lang="en-US" sz="1700" dirty="0"/>
              <a:t>. </a:t>
            </a:r>
            <a:r>
              <a:rPr lang="en-US" sz="1700" b="1" dirty="0"/>
              <a:t>In</a:t>
            </a:r>
            <a:r>
              <a:rPr lang="en-US" sz="1700" dirty="0"/>
              <a:t>. Collins, J. J. Lim, T. H. ed. 2010. </a:t>
            </a:r>
            <a:r>
              <a:rPr lang="en-US" sz="1700" i="1" dirty="0"/>
              <a:t>The Oxford Handbook of the Dead Sea Scrolls.</a:t>
            </a:r>
            <a:r>
              <a:rPr lang="en-US" sz="1700" dirty="0"/>
              <a:t> Oxford University Press. Oxford.  DOI: 10.1093/oxfordhb/9780199207237.003.0017 </a:t>
            </a:r>
            <a:r>
              <a:rPr lang="en-US" sz="1700" dirty="0">
                <a:hlinkClick r:id="rId4">
                  <a:extLst>
                    <a:ext uri="{A12FA001-AC4F-418D-AE19-62706E023703}">
                      <ahyp:hlinkClr xmlns:ahyp="http://schemas.microsoft.com/office/drawing/2018/hyperlinkcolor" val="tx"/>
                    </a:ext>
                  </a:extLst>
                </a:hlinkClick>
              </a:rPr>
              <a:t>https://www-oxfordhandbooks-com.ezproxy.uwtsd.ac.uk/view/10.1093/oxfordhb/9780199207237.001.0001/oxfordhb-9780199207237-e-17</a:t>
            </a:r>
            <a:r>
              <a:rPr lang="en-US" sz="1700" dirty="0"/>
              <a:t>  accessed: 04/06/2020</a:t>
            </a:r>
          </a:p>
          <a:p>
            <a:pPr marL="285750" indent="-285750">
              <a:lnSpc>
                <a:spcPct val="90000"/>
              </a:lnSpc>
              <a:spcBef>
                <a:spcPct val="20000"/>
              </a:spcBef>
              <a:spcAft>
                <a:spcPts val="600"/>
              </a:spcAft>
              <a:buClr>
                <a:schemeClr val="accent1"/>
              </a:buClr>
              <a:buFont typeface="Wingdings 2" charset="2"/>
              <a:buChar char=""/>
            </a:pPr>
            <a:r>
              <a:rPr lang="en-US" sz="1700" dirty="0"/>
              <a:t>Sanford, J. 2020. Introduction to the Dead Sea Scrolls. </a:t>
            </a:r>
            <a:r>
              <a:rPr lang="en-GB" sz="1600" dirty="0">
                <a:hlinkClick r:id="rId5"/>
              </a:rPr>
              <a:t>https://uwtsd.hosted.panopto.com/Panopto/Pages/Viewer.aspx?id=a936e792-a138-4c05-a2c9-abc50099be9f&amp;start=undefined</a:t>
            </a:r>
            <a:r>
              <a:rPr lang="en-GB" sz="1600" dirty="0"/>
              <a:t>   </a:t>
            </a:r>
            <a:r>
              <a:rPr lang="en-US" sz="1700" dirty="0"/>
              <a:t>Accessed: 27/05/2020</a:t>
            </a:r>
          </a:p>
        </p:txBody>
      </p:sp>
    </p:spTree>
    <p:extLst>
      <p:ext uri="{BB962C8B-B14F-4D97-AF65-F5344CB8AC3E}">
        <p14:creationId xmlns:p14="http://schemas.microsoft.com/office/powerpoint/2010/main" val="39628755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1139">
        <p15:prstTrans prst="pageCurlDouble" invX="1"/>
      </p:transition>
    </mc:Choice>
    <mc:Fallback xmlns="">
      <p:transition spd="slow" advTm="1139">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6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TotalTime>
  <Words>2679</Words>
  <Application>Microsoft Office PowerPoint</Application>
  <PresentationFormat>Widescreen</PresentationFormat>
  <Paragraphs>149</Paragraphs>
  <Slides>17</Slides>
  <Notes>10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2</vt:lpstr>
      <vt:lpstr>Quotable</vt:lpstr>
      <vt:lpstr>Using themes of Purity and Gender to interpret the Dead Sea Scrolls.</vt:lpstr>
      <vt:lpstr>About the sources </vt:lpstr>
      <vt:lpstr>Location </vt:lpstr>
      <vt:lpstr>Judaism </vt:lpstr>
      <vt:lpstr>Gender</vt:lpstr>
      <vt:lpstr>Purity</vt:lpstr>
      <vt:lpstr>PowerPoint Presentation</vt:lpstr>
      <vt:lpstr>Analysing the sources</vt:lpstr>
      <vt:lpstr>‘In the first week [Adam was created but he had no holiness un]til he was brought to the Garden of Eden. And a bone from his bones was taken for the woman, but she had no holiness until she was brought to him in the Garden of Eden after eighty days because the Garden of Eden is holy and every growing thing in its midst is h[oly. Therefore a woman who] bears a male child she shall be unclean for seven days; as at the time of her menstruation she shall be unclean. And she shall remain for thirty-three days in the blood of her purification. And if she bears a female child, then she shall be unclean for two weeks, as in her menstruation; and for sixty-six days she shall remain in the blood of her purification. [No holy thing shall she t]ouch, not come into the sanctuary, until the days of her purification are completed.’  </vt:lpstr>
      <vt:lpstr>Leviticus 12:1-5  Link to full chapter: https://www.biblegateway.com/passage/?search=Leviticus+12&amp;version=NRSV  </vt:lpstr>
      <vt:lpstr>Dead Sea Scroll Vs Biblical Text</vt:lpstr>
      <vt:lpstr>Let him not begin to present his supplication. He shall lie down on a bed of sorrow, and in a seat of sighing he shall sit. He shall sit apart from all those who are unclean and at a distance of twelve cubits from the purity when he speaks to them … Anyone of the unclean who touches him, shall bathe in water and wash his clothes and then he may eat. For as it says, “Unclean, unclean, shall he cry all the days which he has the affliction” (Lev. 13:45-46). And she who has a flow of blood, for seven days let her not touch the man who has a discharge or any vessel that he touches or that he has lain upon or sat upon. And if she has touched anything, she shall wash her clothes and bathe and then she may eat. She must make every effort not to mingle during her seven days that she might not defile the camps of the holy ones of Israel. Nor may she touch any woman who has had a discharge of blood lasting many days. And the one who is counting (the seven days), whether male or female, may not touch one who has an unclean flow or a menstruating woman during her impurity, unless she was purified from her impurity. For behold, the blood of menstruation is considered as a discharge and that which touches it. And if a man has a flow of semen, contact with him is defiling. A [man who to]uches any one of these unclean people during the seven days of [his] impurity, let him not eat; just as [if he had] been defiled by a human corpse and he shall bathe and wash … </vt:lpstr>
      <vt:lpstr>Leviticus 15:16-25  Link to full chapter: https://www.biblegateway.com/passage/?search=Leviticus+15&amp;version=NRSV </vt:lpstr>
      <vt:lpstr>Dead Sea Scroll Vs Biblical Text</vt:lpstr>
      <vt:lpstr>Interpretation</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themes of Purity and Gender to interpret the Dead Sea Scrolls.</dc:title>
  <dc:creator>Lorna Kelly</dc:creator>
  <cp:lastModifiedBy>Lorna Kelly</cp:lastModifiedBy>
  <cp:revision>18</cp:revision>
  <dcterms:created xsi:type="dcterms:W3CDTF">2020-06-05T19:38:03Z</dcterms:created>
  <dcterms:modified xsi:type="dcterms:W3CDTF">2020-06-05T22:16:12Z</dcterms:modified>
</cp:coreProperties>
</file>