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
  </p:notes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939" autoAdjust="0"/>
  </p:normalViewPr>
  <p:slideViewPr>
    <p:cSldViewPr snapToGrid="0">
      <p:cViewPr varScale="1">
        <p:scale>
          <a:sx n="32" d="100"/>
          <a:sy n="32" d="100"/>
        </p:scale>
        <p:origin x="1344"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DD501D-219A-4B8D-8229-AFD6F72D4264}" type="datetimeFigureOut">
              <a:rPr lang="en-US" smtClean="0"/>
              <a:pPr/>
              <a:t>7/21/2021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ED6C9-7CCF-4A2A-AE2E-356CA00F1368}" type="slidenum">
              <a:rPr lang="en-US" smtClean="0"/>
              <a:pPr/>
              <a:t>‹#›</a:t>
            </a:fld>
            <a:endParaRPr lang="en-US"/>
          </a:p>
        </p:txBody>
      </p:sp>
    </p:spTree>
    <p:extLst>
      <p:ext uri="{BB962C8B-B14F-4D97-AF65-F5344CB8AC3E}">
        <p14:creationId xmlns:p14="http://schemas.microsoft.com/office/powerpoint/2010/main" val="2021868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This project has various objectives. These objectives include successful planning and holding the wedding and reception, provide the sponsors with updates every week and establish one of the most exclusive and budget-friendly weddings. Furthermore, the project seeks to ensure that all the phases comply with the Covid-19 provisions and make the wedding a memorable experience. The project ensures quality is maintained. Planning will be done specifically to the needs and specifications of the sponsors. Additionally, deliverables shall be inspected in full by the bride and groom. More so, the project seeks to ensure that the sponsors enjoy their day and have memories of the day as the wedding and reception will be completed by an estimated budget of $10000. The approach to the project is by the creation of a breakdown of the budget estimates, researching on the costs and services required for the wedding and creating a breakdown of the vendors available in the market. Moreover,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the wedding attire and fittings and the confirmation of the reservations, services, and vendors are more approaches to the project. </a:t>
            </a:r>
            <a:endParaRPr lang="en-US" dirty="0"/>
          </a:p>
        </p:txBody>
      </p:sp>
      <p:sp>
        <p:nvSpPr>
          <p:cNvPr id="4" name="Slide Number Placeholder 3"/>
          <p:cNvSpPr>
            <a:spLocks noGrp="1"/>
          </p:cNvSpPr>
          <p:nvPr>
            <p:ph type="sldNum" sz="quarter" idx="10"/>
          </p:nvPr>
        </p:nvSpPr>
        <p:spPr/>
        <p:txBody>
          <a:bodyPr/>
          <a:lstStyle/>
          <a:p>
            <a:fld id="{1B4ED6C9-7CCF-4A2A-AE2E-356CA00F1368}" type="slidenum">
              <a:rPr lang="en-US" smtClean="0"/>
              <a:pPr/>
              <a:t>2</a:t>
            </a:fld>
            <a:endParaRPr lang="en-US"/>
          </a:p>
        </p:txBody>
      </p:sp>
    </p:spTree>
    <p:extLst>
      <p:ext uri="{BB962C8B-B14F-4D97-AF65-F5344CB8AC3E}">
        <p14:creationId xmlns:p14="http://schemas.microsoft.com/office/powerpoint/2010/main" val="2846869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There are different strengths, weaknesses, opportunities and threats associated with the project. Strengths include sufficient experience in wedding and event management, support from the sponsors, the highly friendly weather and working with the best vendors in the market. The weaknesses include the fact that most of those to oversee the project are family members and friends who have no experience; the bride and groom tend to conflict with most of the decisions made, and Covid-19 disrupted most of the vendors in the hospitality industry. Opportunities include the </a:t>
            </a:r>
            <a:r>
              <a:rPr lang="en-US" sz="1200" kern="1200" dirty="0" err="1">
                <a:solidFill>
                  <a:schemeClr val="tx1"/>
                </a:solidFill>
                <a:effectLst/>
                <a:latin typeface="+mn-lt"/>
                <a:ea typeface="+mn-ea"/>
                <a:cs typeface="+mn-cs"/>
              </a:rPr>
              <a:t>stabilisation</a:t>
            </a:r>
            <a:r>
              <a:rPr lang="en-US" sz="1200" kern="1200" dirty="0">
                <a:solidFill>
                  <a:schemeClr val="tx1"/>
                </a:solidFill>
                <a:effectLst/>
                <a:latin typeface="+mn-lt"/>
                <a:ea typeface="+mn-ea"/>
                <a:cs typeface="+mn-cs"/>
              </a:rPr>
              <a:t> of the hospitality industry post-</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and access to multiple bridal magazines. Threats comprise of the indecisive couple tend to get involved, involvement of family members in the wedding planning, and presence of more guests than expected. </a:t>
            </a:r>
            <a:endParaRPr lang="en-US" dirty="0"/>
          </a:p>
        </p:txBody>
      </p:sp>
      <p:sp>
        <p:nvSpPr>
          <p:cNvPr id="4" name="Slide Number Placeholder 3"/>
          <p:cNvSpPr>
            <a:spLocks noGrp="1"/>
          </p:cNvSpPr>
          <p:nvPr>
            <p:ph type="sldNum" sz="quarter" idx="10"/>
          </p:nvPr>
        </p:nvSpPr>
        <p:spPr/>
        <p:txBody>
          <a:bodyPr/>
          <a:lstStyle/>
          <a:p>
            <a:fld id="{1B4ED6C9-7CCF-4A2A-AE2E-356CA00F1368}" type="slidenum">
              <a:rPr lang="en-US" smtClean="0"/>
              <a:pPr/>
              <a:t>3</a:t>
            </a:fld>
            <a:endParaRPr lang="en-US"/>
          </a:p>
        </p:txBody>
      </p:sp>
    </p:spTree>
    <p:extLst>
      <p:ext uri="{BB962C8B-B14F-4D97-AF65-F5344CB8AC3E}">
        <p14:creationId xmlns:p14="http://schemas.microsoft.com/office/powerpoint/2010/main" val="63614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US" dirty="0"/>
              <a:t>The project has specified roles and responsibilities for the team members. The project manager plans and executes the different deliverables of the event. Janet provides funding for the project and also take part in decision-making. Kevin also provides funding for the project and also take part in decision-making. Natalie, the maid of </a:t>
            </a:r>
            <a:r>
              <a:rPr lang="en-US" dirty="0" err="1"/>
              <a:t>honour</a:t>
            </a:r>
            <a:r>
              <a:rPr lang="en-US" dirty="0"/>
              <a:t>, is responsible for assisting the bride in undertaking her chores. Good conduct, communication tools and skills are also essential in the project. All team members should keep good order through teamwork, honest within team members, taking responsibility for every decision and action taken, keeping promises, maintaining integrity and commitment to their responsibilities and respecting and listening to other people’s opinions. Communication</a:t>
            </a:r>
            <a:r>
              <a:rPr lang="en-US" sz="1200" b="1" kern="1200" dirty="0">
                <a:solidFill>
                  <a:schemeClr val="tx1"/>
                </a:solidFill>
                <a:latin typeface="+mn-lt"/>
                <a:ea typeface="+mn-ea"/>
                <a:cs typeface="+mn-cs"/>
              </a:rPr>
              <a:t> </a:t>
            </a:r>
            <a:r>
              <a:rPr lang="en-US" dirty="0"/>
              <a:t>tools</a:t>
            </a:r>
            <a:r>
              <a:rPr lang="en-US" sz="1200" b="1" kern="1200" dirty="0">
                <a:solidFill>
                  <a:schemeClr val="tx1"/>
                </a:solidFill>
                <a:latin typeface="+mn-lt"/>
                <a:ea typeface="+mn-ea"/>
                <a:cs typeface="+mn-cs"/>
              </a:rPr>
              <a:t> </a:t>
            </a:r>
            <a:r>
              <a:rPr lang="en-US" dirty="0"/>
              <a:t>to</a:t>
            </a:r>
            <a:r>
              <a:rPr lang="en-US" sz="1200" b="1" kern="1200" dirty="0">
                <a:solidFill>
                  <a:schemeClr val="tx1"/>
                </a:solidFill>
                <a:latin typeface="+mn-lt"/>
                <a:ea typeface="+mn-ea"/>
                <a:cs typeface="+mn-cs"/>
              </a:rPr>
              <a:t> </a:t>
            </a:r>
            <a:r>
              <a:rPr lang="en-US" dirty="0"/>
              <a:t>be</a:t>
            </a:r>
            <a:r>
              <a:rPr lang="en-US" sz="1200" b="1" kern="1200" dirty="0">
                <a:solidFill>
                  <a:schemeClr val="tx1"/>
                </a:solidFill>
                <a:latin typeface="+mn-lt"/>
                <a:ea typeface="+mn-ea"/>
                <a:cs typeface="+mn-cs"/>
              </a:rPr>
              <a:t> </a:t>
            </a:r>
            <a:r>
              <a:rPr lang="en-US" dirty="0"/>
              <a:t>used</a:t>
            </a:r>
            <a:r>
              <a:rPr lang="en-US" sz="1200" b="1" kern="1200" dirty="0">
                <a:solidFill>
                  <a:schemeClr val="tx1"/>
                </a:solidFill>
                <a:latin typeface="+mn-lt"/>
                <a:ea typeface="+mn-ea"/>
                <a:cs typeface="+mn-cs"/>
              </a:rPr>
              <a:t> </a:t>
            </a:r>
            <a:r>
              <a:rPr lang="en-US" dirty="0"/>
              <a:t>include</a:t>
            </a:r>
            <a:r>
              <a:rPr lang="en-US" sz="1200" b="1" kern="1200" dirty="0">
                <a:solidFill>
                  <a:schemeClr val="tx1"/>
                </a:solidFill>
                <a:latin typeface="+mn-lt"/>
                <a:ea typeface="+mn-ea"/>
                <a:cs typeface="+mn-cs"/>
              </a:rPr>
              <a:t> </a:t>
            </a:r>
            <a:r>
              <a:rPr lang="en-US" dirty="0"/>
              <a:t>Skype, which will be the primary means of communication, </a:t>
            </a:r>
            <a:r>
              <a:rPr lang="en-US" dirty="0" err="1"/>
              <a:t>Pinterest</a:t>
            </a:r>
            <a:r>
              <a:rPr lang="en-US" dirty="0"/>
              <a:t>, Zoom and other social media platforms like </a:t>
            </a:r>
            <a:r>
              <a:rPr lang="en-US" dirty="0" err="1"/>
              <a:t>WhatsApp</a:t>
            </a:r>
            <a:r>
              <a:rPr lang="en-US" dirty="0"/>
              <a:t> and messenger. Skills required include willingness to work as a group, effective communication and engaging fully. Kevin and Janet have hired an events manager and asked their friend Natalie to plan a wedding event. There is a limited budget of $10000. The two want to keep their guests low that is closest family members and friends not exceeding 250 people. There will be two venues where the project will be executed from that is Janet's place and Kevin's place. It is also where the wedding committee will be meeting physically once a week. The project manager will also be operating from this room.</a:t>
            </a:r>
          </a:p>
        </p:txBody>
      </p:sp>
      <p:sp>
        <p:nvSpPr>
          <p:cNvPr id="4" name="Slide Number Placeholder 3"/>
          <p:cNvSpPr>
            <a:spLocks noGrp="1"/>
          </p:cNvSpPr>
          <p:nvPr>
            <p:ph type="sldNum" sz="quarter" idx="10"/>
          </p:nvPr>
        </p:nvSpPr>
        <p:spPr/>
        <p:txBody>
          <a:bodyPr/>
          <a:lstStyle/>
          <a:p>
            <a:fld id="{1B4ED6C9-7CCF-4A2A-AE2E-356CA00F1368}" type="slidenum">
              <a:rPr lang="en-US" smtClean="0"/>
              <a:pPr/>
              <a:t>4</a:t>
            </a:fld>
            <a:endParaRPr lang="en-US"/>
          </a:p>
        </p:txBody>
      </p:sp>
    </p:spTree>
    <p:extLst>
      <p:ext uri="{BB962C8B-B14F-4D97-AF65-F5344CB8AC3E}">
        <p14:creationId xmlns:p14="http://schemas.microsoft.com/office/powerpoint/2010/main" val="1495132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1808D0E-B465-4FD3-A8C4-FE5B0FAF7C52}" type="datetimeFigureOut">
              <a:rPr lang="en-US" smtClean="0"/>
              <a:pPr/>
              <a:t>7/21/2021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D68B20A-8524-41FA-B869-D3F8BD2D5AE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1808D0E-B465-4FD3-A8C4-FE5B0FAF7C52}" type="datetimeFigureOut">
              <a:rPr lang="en-US" smtClean="0"/>
              <a:pPr/>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1808D0E-B465-4FD3-A8C4-FE5B0FAF7C52}" type="datetimeFigureOut">
              <a:rPr lang="en-US" smtClean="0"/>
              <a:pPr/>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68B20A-8524-41FA-B869-D3F8BD2D5AE0}"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1808D0E-B465-4FD3-A8C4-FE5B0FAF7C52}" type="datetimeFigureOut">
              <a:rPr lang="en-US" smtClean="0"/>
              <a:pPr/>
              <a:t>7/21/2021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68B20A-8524-41FA-B869-D3F8BD2D5AE0}"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1808D0E-B465-4FD3-A8C4-FE5B0FAF7C52}" type="datetimeFigureOut">
              <a:rPr lang="en-US" smtClean="0"/>
              <a:pPr/>
              <a:t>7/21/2021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68B20A-8524-41FA-B869-D3F8BD2D5AE0}"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808D0E-B465-4FD3-A8C4-FE5B0FAF7C52}" type="datetimeFigureOut">
              <a:rPr lang="en-US" smtClean="0"/>
              <a:pPr/>
              <a:t>7/21/2021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51808D0E-B465-4FD3-A8C4-FE5B0FAF7C52}" type="datetimeFigureOut">
              <a:rPr lang="en-US" smtClean="0"/>
              <a:pPr/>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68B20A-8524-41FA-B869-D3F8BD2D5AE0}"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1808D0E-B465-4FD3-A8C4-FE5B0FAF7C52}" type="datetimeFigureOut">
              <a:rPr lang="en-US" smtClean="0"/>
              <a:pPr/>
              <a:t>7/21/2021</a:t>
            </a:fld>
            <a:endParaRPr lang="en-US"/>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D68B20A-8524-41FA-B869-D3F8BD2D5AE0}" type="slidenum">
              <a:rPr lang="en-US" smtClean="0"/>
              <a:pPr/>
              <a:t>‹#›</a:t>
            </a:fld>
            <a:endParaRPr lang="en-US"/>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8056" y="5791253"/>
            <a:ext cx="4536419"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51808D0E-B465-4FD3-A8C4-FE5B0FAF7C52}" type="datetimeFigureOut">
              <a:rPr lang="en-US" smtClean="0"/>
              <a:pPr/>
              <a:t>7/21/2021</a:t>
            </a:fld>
            <a:endParaRPr lang="en-US"/>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1D68B20A-8524-41FA-B869-D3F8BD2D5AE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9614" y="1267903"/>
            <a:ext cx="9144000" cy="1197734"/>
          </a:xfrm>
        </p:spPr>
        <p:txBody>
          <a:bodyPr/>
          <a:lstStyle/>
          <a:p>
            <a:pPr algn="ctr"/>
            <a:r>
              <a:rPr lang="en-GB" dirty="0">
                <a:latin typeface="Times New Roman" panose="02020603050405020304" pitchFamily="18" charset="0"/>
                <a:cs typeface="Times New Roman" panose="02020603050405020304" pitchFamily="18" charset="0"/>
              </a:rPr>
              <a:t>Wedding Plan</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914400" y="2469930"/>
            <a:ext cx="10363200" cy="2774731"/>
          </a:xfrm>
        </p:spPr>
        <p:txBody>
          <a:bodyPr>
            <a:normAutofit fontScale="92500" lnSpcReduction="10000"/>
          </a:bodyPr>
          <a:lstStyle/>
          <a:p>
            <a:pPr algn="ctr"/>
            <a:r>
              <a:rPr lang="en-GB" sz="3200" dirty="0"/>
              <a:t> </a:t>
            </a:r>
            <a:endParaRPr lang="en-US" sz="3200" dirty="0"/>
          </a:p>
          <a:p>
            <a:pPr algn="ctr"/>
            <a:r>
              <a:rPr lang="en-US" sz="4000" dirty="0">
                <a:latin typeface="Times New Roman" panose="02020603050405020304" pitchFamily="18" charset="0"/>
                <a:cs typeface="Times New Roman" panose="02020603050405020304" pitchFamily="18" charset="0"/>
              </a:rPr>
              <a:t>Name Alina Bratu</a:t>
            </a:r>
          </a:p>
          <a:p>
            <a:pPr algn="ctr"/>
            <a:r>
              <a:rPr lang="en-US" sz="4000" dirty="0">
                <a:latin typeface="Times New Roman" panose="02020603050405020304" pitchFamily="18" charset="0"/>
                <a:cs typeface="Times New Roman" panose="02020603050405020304" pitchFamily="18" charset="0"/>
              </a:rPr>
              <a:t>Course BMSW5104</a:t>
            </a:r>
          </a:p>
          <a:p>
            <a:pPr algn="ctr"/>
            <a:r>
              <a:rPr lang="en-US" sz="4000" dirty="0">
                <a:latin typeface="Times New Roman" panose="02020603050405020304" pitchFamily="18" charset="0"/>
                <a:cs typeface="Times New Roman" panose="02020603050405020304" pitchFamily="18" charset="0"/>
              </a:rPr>
              <a:t>Teacher </a:t>
            </a:r>
            <a:r>
              <a:rPr lang="en-US" sz="4000" dirty="0" err="1">
                <a:latin typeface="Times New Roman" panose="02020603050405020304" pitchFamily="18" charset="0"/>
                <a:cs typeface="Times New Roman" panose="02020603050405020304" pitchFamily="18" charset="0"/>
              </a:rPr>
              <a:t>Vajira</a:t>
            </a:r>
            <a:r>
              <a:rPr lang="en-US" sz="4000" dirty="0">
                <a:latin typeface="Times New Roman" panose="02020603050405020304" pitchFamily="18" charset="0"/>
                <a:cs typeface="Times New Roman" panose="02020603050405020304" pitchFamily="18" charset="0"/>
              </a:rPr>
              <a:t> </a:t>
            </a:r>
            <a:r>
              <a:rPr lang="en-US" sz="4000" dirty="0" err="1">
                <a:latin typeface="Times New Roman" panose="02020603050405020304" pitchFamily="18" charset="0"/>
                <a:cs typeface="Times New Roman" panose="02020603050405020304" pitchFamily="18" charset="0"/>
              </a:rPr>
              <a:t>Balasuriya</a:t>
            </a:r>
            <a:endParaRPr lang="en-US" sz="4000" dirty="0">
              <a:latin typeface="Times New Roman" panose="02020603050405020304" pitchFamily="18" charset="0"/>
              <a:cs typeface="Times New Roman" panose="02020603050405020304" pitchFamily="18" charset="0"/>
            </a:endParaRPr>
          </a:p>
          <a:p>
            <a:pPr algn="ctr"/>
            <a:r>
              <a:rPr lang="en-US" sz="4000" dirty="0">
                <a:latin typeface="Times New Roman" panose="02020603050405020304" pitchFamily="18" charset="0"/>
                <a:cs typeface="Times New Roman" panose="02020603050405020304" pitchFamily="18" charset="0"/>
              </a:rPr>
              <a:t>Date 14:07:2021</a:t>
            </a:r>
          </a:p>
          <a:p>
            <a:endParaRPr lang="en-US" dirty="0"/>
          </a:p>
        </p:txBody>
      </p:sp>
    </p:spTree>
    <p:extLst>
      <p:ext uri="{BB962C8B-B14F-4D97-AF65-F5344CB8AC3E}">
        <p14:creationId xmlns:p14="http://schemas.microsoft.com/office/powerpoint/2010/main" val="265620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8789"/>
            <a:ext cx="9144000" cy="940157"/>
          </a:xfrm>
        </p:spPr>
        <p:txBody>
          <a:bodyPr>
            <a:normAutofit/>
          </a:bodyPr>
          <a:lstStyle/>
          <a:p>
            <a:pPr algn="ctr"/>
            <a:r>
              <a:rPr lang="en-US" sz="4000" b="1" dirty="0">
                <a:latin typeface="Times New Roman" panose="02020603050405020304" pitchFamily="18" charset="0"/>
                <a:cs typeface="Times New Roman" panose="02020603050405020304" pitchFamily="18" charset="0"/>
              </a:rPr>
              <a:t>Overview of the Plan</a:t>
            </a:r>
            <a:endParaRPr lang="en-US" sz="4000" dirty="0"/>
          </a:p>
        </p:txBody>
      </p:sp>
      <p:sp>
        <p:nvSpPr>
          <p:cNvPr id="3" name="Subtitle 2"/>
          <p:cNvSpPr>
            <a:spLocks noGrp="1"/>
          </p:cNvSpPr>
          <p:nvPr>
            <p:ph type="subTitle" idx="1"/>
          </p:nvPr>
        </p:nvSpPr>
        <p:spPr>
          <a:xfrm>
            <a:off x="1524000" y="1197735"/>
            <a:ext cx="9144000" cy="5473521"/>
          </a:xfrm>
        </p:spPr>
        <p:txBody>
          <a:bodyPr>
            <a:normAutofit/>
          </a:bodyPr>
          <a:lstStyle/>
          <a:p>
            <a:pPr algn="l"/>
            <a:endParaRPr lang="en-US" sz="2000" dirty="0">
              <a:latin typeface="Times New Roman" panose="02020603050405020304" pitchFamily="18" charset="0"/>
              <a:cs typeface="Times New Roman" panose="02020603050405020304" pitchFamily="18" charset="0"/>
            </a:endParaRPr>
          </a:p>
        </p:txBody>
      </p:sp>
      <p:pic>
        <p:nvPicPr>
          <p:cNvPr id="1026" name="Picture 2" descr="C:\Users\admin\Desktop\istockphoto-607653608-612x6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3000"/>
            <a:ext cx="12192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362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2831"/>
            <a:ext cx="9144000" cy="846160"/>
          </a:xfrm>
        </p:spPr>
        <p:txBody>
          <a:bodyPr>
            <a:normAutofit/>
          </a:bodyPr>
          <a:lstStyle/>
          <a:p>
            <a:pPr algn="ctr"/>
            <a:r>
              <a:rPr lang="en-US" sz="4000" b="1" dirty="0">
                <a:latin typeface="Times New Roman" panose="02020603050405020304" pitchFamily="18" charset="0"/>
                <a:cs typeface="Times New Roman" panose="02020603050405020304" pitchFamily="18" charset="0"/>
              </a:rPr>
              <a:t>Analysis, Risks and Constraints</a:t>
            </a:r>
          </a:p>
        </p:txBody>
      </p:sp>
      <p:sp>
        <p:nvSpPr>
          <p:cNvPr id="3" name="Subtitle 2"/>
          <p:cNvSpPr>
            <a:spLocks noGrp="1"/>
          </p:cNvSpPr>
          <p:nvPr>
            <p:ph type="subTitle" idx="1"/>
          </p:nvPr>
        </p:nvSpPr>
        <p:spPr>
          <a:xfrm>
            <a:off x="1524000" y="1078173"/>
            <a:ext cx="9144000" cy="5779827"/>
          </a:xfrm>
        </p:spPr>
        <p:txBody>
          <a:bodyPr>
            <a:noAutofit/>
          </a:bodyPr>
          <a:lstStyle/>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Experience in wedding and event management, support from the sponsors, friendly weather</a:t>
            </a:r>
            <a:r>
              <a:rPr lang="en-US" sz="2000" dirty="0">
                <a:latin typeface="Times New Roman" panose="02020603050405020304" pitchFamily="18" charset="0"/>
                <a:cs typeface="Times New Roman" panose="02020603050405020304" pitchFamily="18" charset="0"/>
              </a:rPr>
              <a:t> and </a:t>
            </a:r>
            <a:r>
              <a:rPr lang="en-GB" sz="2000" dirty="0">
                <a:latin typeface="Times New Roman" panose="02020603050405020304" pitchFamily="18" charset="0"/>
                <a:cs typeface="Times New Roman" panose="02020603050405020304" pitchFamily="18" charset="0"/>
              </a:rPr>
              <a:t>working with the best vendors in the market, among major strengths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Sponsors conflict with most of the decisions made and disruption of most vendors in the hospitality industry are key weaknesses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Stabilisation of the hospitality industry post-</a:t>
            </a:r>
            <a:r>
              <a:rPr lang="en-GB" sz="2000" dirty="0" err="1">
                <a:latin typeface="Times New Roman" panose="02020603050405020304" pitchFamily="18" charset="0"/>
                <a:cs typeface="Times New Roman" panose="02020603050405020304" pitchFamily="18" charset="0"/>
              </a:rPr>
              <a:t>Covid</a:t>
            </a:r>
            <a:r>
              <a:rPr lang="en-GB" sz="2000" dirty="0">
                <a:latin typeface="Times New Roman" panose="02020603050405020304" pitchFamily="18" charset="0"/>
                <a:cs typeface="Times New Roman" panose="02020603050405020304" pitchFamily="18" charset="0"/>
              </a:rPr>
              <a:t> and access to multiple bridal magazines are major opportunities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indecisive couple tend to get involved, involvement of family members in the wedding planning</a:t>
            </a:r>
            <a:r>
              <a:rPr lang="en-US" sz="2000" dirty="0">
                <a:latin typeface="Times New Roman" panose="02020603050405020304" pitchFamily="18" charset="0"/>
                <a:cs typeface="Times New Roman" panose="02020603050405020304" pitchFamily="18" charset="0"/>
              </a:rPr>
              <a:t> and m</a:t>
            </a:r>
            <a:r>
              <a:rPr lang="en-GB" sz="2000" dirty="0">
                <a:latin typeface="Times New Roman" panose="02020603050405020304" pitchFamily="18" charset="0"/>
                <a:cs typeface="Times New Roman" panose="02020603050405020304" pitchFamily="18" charset="0"/>
              </a:rPr>
              <a:t>ore guests than expected are major threats</a:t>
            </a:r>
            <a:endParaRPr lang="en-US" sz="2000" dirty="0">
              <a:latin typeface="Times New Roman" panose="02020603050405020304" pitchFamily="18" charset="0"/>
              <a:cs typeface="Times New Roman" panose="02020603050405020304" pitchFamily="18" charset="0"/>
            </a:endParaRPr>
          </a:p>
          <a:p>
            <a:pPr algn="l"/>
            <a:endParaRPr lang="en-US" sz="2000" dirty="0">
              <a:latin typeface="Times New Roman" panose="02020603050405020304" pitchFamily="18" charset="0"/>
              <a:cs typeface="Times New Roman" panose="02020603050405020304" pitchFamily="18" charset="0"/>
            </a:endParaRPr>
          </a:p>
        </p:txBody>
      </p:sp>
      <p:pic>
        <p:nvPicPr>
          <p:cNvPr id="2050" name="Picture 2" descr="C:\Users\admin\Desktop\downloa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924300"/>
            <a:ext cx="12039600" cy="2419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253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1669"/>
            <a:ext cx="9144000" cy="927278"/>
          </a:xfrm>
        </p:spPr>
        <p:txBody>
          <a:bodyPr>
            <a:normAutofit/>
          </a:bodyPr>
          <a:lstStyle/>
          <a:p>
            <a:pPr algn="ctr"/>
            <a:r>
              <a:rPr lang="en-GB" sz="4000" b="1" dirty="0">
                <a:latin typeface="Times New Roman" panose="02020603050405020304" pitchFamily="18" charset="0"/>
                <a:cs typeface="Times New Roman" panose="02020603050405020304" pitchFamily="18" charset="0"/>
              </a:rPr>
              <a:t>Participant’s Activities</a:t>
            </a:r>
            <a:endParaRPr lang="en-US" sz="4000" dirty="0"/>
          </a:p>
        </p:txBody>
      </p:sp>
      <p:sp>
        <p:nvSpPr>
          <p:cNvPr id="3" name="Subtitle 2"/>
          <p:cNvSpPr>
            <a:spLocks noGrp="1"/>
          </p:cNvSpPr>
          <p:nvPr>
            <p:ph type="subTitle" idx="1"/>
          </p:nvPr>
        </p:nvSpPr>
        <p:spPr>
          <a:xfrm>
            <a:off x="1524000" y="1068946"/>
            <a:ext cx="9144000" cy="5640947"/>
          </a:xfrm>
        </p:spPr>
        <p:txBody>
          <a:bodyPr>
            <a:normAutofit/>
          </a:bodyPr>
          <a:lstStyle/>
          <a:p>
            <a:pPr marL="342900" indent="-342900" algn="l">
              <a:buFont typeface="Arial" panose="020B0604020202020204" pitchFamily="34" charset="0"/>
              <a:buChar char="•"/>
            </a:pPr>
            <a:r>
              <a:rPr lang="en-GB" sz="2000" dirty="0">
                <a:latin typeface="Times New Roman" pitchFamily="18" charset="0"/>
                <a:cs typeface="Times New Roman" pitchFamily="18" charset="0"/>
              </a:rPr>
              <a:t>Contracted Project Manager</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Janet</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Kevin</a:t>
            </a:r>
            <a:r>
              <a:rPr lang="en-US" sz="2000" dirty="0">
                <a:latin typeface="Times New Roman" pitchFamily="18" charset="0"/>
                <a:cs typeface="Times New Roman" pitchFamily="18" charset="0"/>
              </a:rPr>
              <a:t> and </a:t>
            </a:r>
            <a:r>
              <a:rPr lang="en-GB" sz="2000" dirty="0">
                <a:latin typeface="Times New Roman" pitchFamily="18" charset="0"/>
                <a:cs typeface="Times New Roman" pitchFamily="18" charset="0"/>
              </a:rPr>
              <a:t>Natalie are tasked with responsibilities</a:t>
            </a:r>
            <a:endParaRPr lang="en-US" sz="2000" dirty="0">
              <a:latin typeface="Times New Roman" pitchFamily="18" charset="0"/>
              <a:cs typeface="Times New Roman" pitchFamily="18" charset="0"/>
            </a:endParaRP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Teamwork, honesty, responsibility, integrity, commitment, and respect essential for the success of the wedding</a:t>
            </a: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Skype will be the primary means of communication among </a:t>
            </a:r>
            <a:r>
              <a:rPr lang="en-US" sz="2000" dirty="0">
                <a:latin typeface="Times New Roman" pitchFamily="18" charset="0"/>
                <a:cs typeface="Times New Roman" pitchFamily="18" charset="0"/>
              </a:rPr>
              <a:t>P</a:t>
            </a:r>
            <a:r>
              <a:rPr lang="en-GB" sz="2000" dirty="0">
                <a:latin typeface="Times New Roman" pitchFamily="18" charset="0"/>
                <a:cs typeface="Times New Roman" pitchFamily="18" charset="0"/>
              </a:rPr>
              <a:t>interest, Zoom and</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social media platforms</a:t>
            </a:r>
            <a:endParaRPr lang="en-US" sz="2000" dirty="0">
              <a:latin typeface="Times New Roman" pitchFamily="18" charset="0"/>
              <a:cs typeface="Times New Roman" pitchFamily="18" charset="0"/>
            </a:endParaRPr>
          </a:p>
          <a:p>
            <a:pPr marL="342900" indent="-342900" algn="l">
              <a:buFont typeface="Arial" panose="020B0604020202020204" pitchFamily="34" charset="0"/>
              <a:buChar char="•"/>
            </a:pPr>
            <a:r>
              <a:rPr lang="en-GB" sz="2000" dirty="0">
                <a:latin typeface="Times New Roman" pitchFamily="18" charset="0"/>
                <a:cs typeface="Times New Roman" pitchFamily="18" charset="0"/>
              </a:rPr>
              <a:t>Venues where the project will be executed is Janet's place and Kevin's place</a:t>
            </a:r>
            <a:endParaRPr lang="en-US" sz="2000" dirty="0">
              <a:latin typeface="Times New Roman" pitchFamily="18" charset="0"/>
              <a:cs typeface="Times New Roman" pitchFamily="18" charset="0"/>
            </a:endParaRP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There is a limited budget of $10000</a:t>
            </a:r>
            <a:endParaRPr lang="en-US" sz="2000" dirty="0">
              <a:latin typeface="Times New Roman" pitchFamily="18" charset="0"/>
              <a:cs typeface="Times New Roman" pitchFamily="18" charset="0"/>
            </a:endParaRPr>
          </a:p>
          <a:p>
            <a:pPr algn="l"/>
            <a:endParaRPr lang="en-US" sz="2000" dirty="0"/>
          </a:p>
        </p:txBody>
      </p:sp>
    </p:spTree>
    <p:extLst>
      <p:ext uri="{BB962C8B-B14F-4D97-AF65-F5344CB8AC3E}">
        <p14:creationId xmlns:p14="http://schemas.microsoft.com/office/powerpoint/2010/main" val="3315737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219</TotalTime>
  <Words>789</Words>
  <Application>Microsoft Office PowerPoint</Application>
  <PresentationFormat>Widescreen</PresentationFormat>
  <Paragraphs>24</Paragraphs>
  <Slides>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Calibri</vt:lpstr>
      <vt:lpstr>Lucida Sans Unicode</vt:lpstr>
      <vt:lpstr>Times New Roman</vt:lpstr>
      <vt:lpstr>Verdana</vt:lpstr>
      <vt:lpstr>Wingdings 2</vt:lpstr>
      <vt:lpstr>Wingdings 3</vt:lpstr>
      <vt:lpstr>Concourse</vt:lpstr>
      <vt:lpstr>Wedding Plan</vt:lpstr>
      <vt:lpstr>Overview of the Plan</vt:lpstr>
      <vt:lpstr>Analysis, Risks and Constraints</vt:lpstr>
      <vt:lpstr>Participant’s Activities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Wedding Plan</dc:title>
  <dc:creator>admin</dc:creator>
  <cp:lastModifiedBy>Alina bratu</cp:lastModifiedBy>
  <cp:revision>6</cp:revision>
  <dcterms:created xsi:type="dcterms:W3CDTF">2021-07-13T07:56:07Z</dcterms:created>
  <dcterms:modified xsi:type="dcterms:W3CDTF">2021-07-21T15:45:11Z</dcterms:modified>
</cp:coreProperties>
</file>