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6858000" cx="12192000"/>
  <p:notesSz cx="6858000" cy="9144000"/>
  <p:embeddedFontLst>
    <p:embeddedFont>
      <p:font typeface="Century Gothic"/>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4" roundtripDataSignature="AMtx7mjxtR4HQ7fdzwdOuYSFfEXhdMHmm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BD494AA-8AEA-436F-B575-198E0DECECA3}">
  <a:tblStyle styleId="{9BD494AA-8AEA-436F-B575-198E0DECECA3}"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font" Target="fonts/CenturyGothic-regular.fntdata"/><Relationship Id="rId11" Type="http://schemas.openxmlformats.org/officeDocument/2006/relationships/slide" Target="slides/slide6.xml"/><Relationship Id="rId22" Type="http://schemas.openxmlformats.org/officeDocument/2006/relationships/font" Target="fonts/CenturyGothic-italic.fntdata"/><Relationship Id="rId10" Type="http://schemas.openxmlformats.org/officeDocument/2006/relationships/slide" Target="slides/slide5.xml"/><Relationship Id="rId21" Type="http://schemas.openxmlformats.org/officeDocument/2006/relationships/font" Target="fonts/CenturyGothic-bold.fntdata"/><Relationship Id="rId13" Type="http://schemas.openxmlformats.org/officeDocument/2006/relationships/slide" Target="slides/slide8.xml"/><Relationship Id="rId24" Type="http://customschemas.google.com/relationships/presentationmetadata" Target="metadata"/><Relationship Id="rId12" Type="http://schemas.openxmlformats.org/officeDocument/2006/relationships/slide" Target="slides/slide7.xml"/><Relationship Id="rId23" Type="http://schemas.openxmlformats.org/officeDocument/2006/relationships/font" Target="fonts/CenturyGothic-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6" name="Google Shape;16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2" name="Google Shape;17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Using NHS Health Checks as an example, this presentation explores the convergence of health, wellbeing, and sustainable development in health and social care. Through the identification and management of risks associated with diabetes, kidney disease, heart disease, and stroke, the program seeks to enhance health and wellbeing. Every five years, eligible adults between the ages of 40 and 74 are invited, and the service is provided by local administrations. I'll assess the importance of prevention as well as the difficulties in making sure the program is fair, successful, and long-lasting.</a:t>
            </a:r>
            <a:endParaRPr/>
          </a:p>
        </p:txBody>
      </p:sp>
      <p:sp>
        <p:nvSpPr>
          <p:cNvPr id="173" name="Google Shape;17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 concept of health extends beyond disease diagnosis and treatment. The World Health Organization defines health as physical, mental, and social well-being, which promotes a comprehensive approach to health and social care. Wellbeing refers to how people operate, cope with daily life, interact with others, and participate in their communities. Sustainable development entails addressing present needs while ensuring that future generations can meet their own. In health care, this entails preventing unnecessary sickness, using resources responsibly, and decreasing inequities rather than focusing solely on short-term therapy.</a:t>
            </a:r>
            <a:endParaRPr/>
          </a:p>
        </p:txBody>
      </p:sp>
      <p:sp>
        <p:nvSpPr>
          <p:cNvPr id="180" name="Google Shape;18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 biomedical model is helpful because it helps identify specific cardiovascular risks that can be measured, like high blood pressure and high cholesterol levels. However, it can be too limited because it focuses mostly on disease and biological factors. Engel's biopsychosocial model improves this by acknowledging that psychological well-being, behavior, family support, income, and social conditions all play a role in affecting health. The ecological model goes further by explaining that health is influenced by broader environments, such as communities, workplaces, housing, and access to healthy food. For NHS Health Checks, it means that simply finding out someone is at risk isn't enough—those people also need real and easy-to-get help to lower that risk.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87" name="Google Shape;18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3" name="Google Shape;193;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Sustainable development in healthcare means taking care of people's health today in a way that also keeps healthcare services and resources available for future generations. SDG 3 is about ensuring good health and wellbeing for people of all ages. NHS Health Checks help with this goal because they find potential problems before a serious illness starts. This could lower the need for more expensive hospital treatments later on. However, the program isn't fully sustainable if people know about health risks but still can't buy healthy food, don't have chances to exercise, or can't get help from local services when they need it.</a:t>
            </a:r>
            <a:endParaRPr/>
          </a:p>
          <a:p>
            <a:pPr indent="0" lvl="0" marL="0" rtl="0" algn="l">
              <a:spcBef>
                <a:spcPts val="0"/>
              </a:spcBef>
              <a:spcAft>
                <a:spcPts val="0"/>
              </a:spcAft>
              <a:buNone/>
            </a:pPr>
            <a:r>
              <a:t/>
            </a:r>
            <a:endParaRPr/>
          </a:p>
        </p:txBody>
      </p:sp>
      <p:sp>
        <p:nvSpPr>
          <p:cNvPr id="194" name="Google Shape;194;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Health is affected by much more than medical care. The Health in All Policies approach says that policies in areas such as housing, transport, education and food should consider how they affect people’s health. In England, local authorities commission NHS Health Checks, and GP surgeries provide most of them. The NHS Long Term Plan also supports prevention and reducing inequalities. However, delivering joined-up care can be difficult because local authorities, GP practices, NHS organisations and community services may have different funding, responsibilities and information systems</a:t>
            </a:r>
            <a:endParaRPr/>
          </a:p>
        </p:txBody>
      </p:sp>
      <p:sp>
        <p:nvSpPr>
          <p:cNvPr id="201" name="Google Shape;20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7" name="Google Shape;20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NHS Health Checks are a preventive public health service. They ask qualified adults between the ages of 40 and 74 to take part in a checkup every five years. The check looks at things like blood pressure, cholesterol levels, weight, if someone smokes, how much alcohol they drink, how active they are, and their risk for diabetes. The person then gets a score that shows their risk for heart problems and some guidance based on that score. If risks are found, the person might get help with lifestyle changes, more tests, medicine, or be referred to another specialist. The programme's success relies not just on testing, but also on whether people get timely and helpful follow-up support.</a:t>
            </a:r>
            <a:endParaRPr/>
          </a:p>
          <a:p>
            <a:pPr indent="0" lvl="0" marL="0" rtl="0" algn="l">
              <a:spcBef>
                <a:spcPts val="0"/>
              </a:spcBef>
              <a:spcAft>
                <a:spcPts val="0"/>
              </a:spcAft>
              <a:buNone/>
            </a:pPr>
            <a:r>
              <a:t/>
            </a:r>
            <a:endParaRPr/>
          </a:p>
        </p:txBody>
      </p:sp>
      <p:sp>
        <p:nvSpPr>
          <p:cNvPr id="208" name="Google Shape;20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The Health Belief Model explains why people choose to use prevention services. A person is more likely to go if they feel they could be in danger, know the sickness can be bad, and think the health check will help them. However, real barriers can still prevent attendance. For example, a person might have a full-time job, take care of kids, have trouble with getting around, or be anxious about hearing something bad. Studies on NHS Health Checks found that how aware people are, what they think about their own risk, and how easy it is to get an appointment and where it is held can all influence whether they show up. </a:t>
            </a:r>
            <a:endParaRPr/>
          </a:p>
          <a:p>
            <a:pPr indent="0" lvl="0" marL="0" rtl="0" algn="l">
              <a:spcBef>
                <a:spcPts val="0"/>
              </a:spcBef>
              <a:spcAft>
                <a:spcPts val="0"/>
              </a:spcAft>
              <a:buNone/>
            </a:pPr>
            <a:r>
              <a:t/>
            </a:r>
            <a:endParaRPr b="0" i="0" sz="1200" u="none" strike="noStrike">
              <a:solidFill>
                <a:schemeClr val="dk1"/>
              </a:solidFill>
              <a:latin typeface="Arial"/>
              <a:ea typeface="Arial"/>
              <a:cs typeface="Arial"/>
              <a:sym typeface="Arial"/>
            </a:endParaRPr>
          </a:p>
        </p:txBody>
      </p:sp>
      <p:sp>
        <p:nvSpPr>
          <p:cNvPr id="215" name="Google Shape;21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1" name="Google Shape;221;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NHS Health Checks influence service delivery by shifting the focus towards early detection and prevention. A national study found that just over half of those invited attended. The programme can identify risk factors early on, before serious diseases develop. Staff can provide advice, offer medication, arrange further tests or refer individuals to services for smoking cessation, weight management or physical activity. However, attendance rates vary greatly across England, meaning that people do not receive the same service everywhere. The programme is most effective when a health check is followed by clear, accessible support rather than merely providing people with information.</a:t>
            </a:r>
            <a:endParaRPr/>
          </a:p>
          <a:p>
            <a:pPr indent="0" lvl="0" marL="0" rtl="0" algn="l">
              <a:spcBef>
                <a:spcPts val="0"/>
              </a:spcBef>
              <a:spcAft>
                <a:spcPts val="0"/>
              </a:spcAft>
              <a:buNone/>
            </a:pPr>
            <a:r>
              <a:t/>
            </a:r>
            <a:endParaRPr/>
          </a:p>
        </p:txBody>
      </p:sp>
      <p:sp>
        <p:nvSpPr>
          <p:cNvPr id="222" name="Google Shape;222;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8" name="Google Shape;22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NHS Health Checks can find health risks early and lead to advice, referrals or treatment. But the evidence about what happens over time is mixed. Some groups go more often than others. Finally, people may find it hard to follow advice because of cost, work, transport or lack of local support. This shows that we need to keep an eye on people after they've had health risk tests, as well as doing the tests.</a:t>
            </a:r>
            <a:endParaRPr/>
          </a:p>
          <a:p>
            <a:pPr indent="0" lvl="0" marL="0" rtl="0" algn="l">
              <a:spcBef>
                <a:spcPts val="0"/>
              </a:spcBef>
              <a:spcAft>
                <a:spcPts val="0"/>
              </a:spcAft>
              <a:buNone/>
            </a:pPr>
            <a:r>
              <a:t/>
            </a:r>
            <a:endParaRPr/>
          </a:p>
        </p:txBody>
      </p:sp>
      <p:sp>
        <p:nvSpPr>
          <p:cNvPr id="229" name="Google Shape;22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5" name="Google Shape;23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Some people are healthier and have more access to healthcare than others. People living in poor areas may have a higher chance of getting heart disease, but it is often hard for them to get an NHS health check-up. Core20PLUS5 identifies the most deprived 20% of people and other groups who have poorer health outcomes. To make the programme fairer, services should offer appointments that can be changed if necessary, be located in the community, provide information that is available to everyone and offer other options besides digital services. It's important to reach the right people because the same services don't always lead to the same results.</a:t>
            </a:r>
            <a:endParaRPr/>
          </a:p>
        </p:txBody>
      </p:sp>
      <p:sp>
        <p:nvSpPr>
          <p:cNvPr id="236" name="Google Shape;23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2" name="Google Shape;24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These recommendations are all about making NHS Health Checks easier to get and more useful. Services should invite people in different ways and provide checks in places and at times that suit local communities. Digital options can be helpful, but they should not replace face-to-face or telephone support. Most importantly, people who are at risk need quick access to practical services that can help them make changes. This would make prevention fairer and more effective.</a:t>
            </a:r>
            <a:endParaRPr/>
          </a:p>
          <a:p>
            <a:pPr indent="0" lvl="0" marL="0" rtl="0" algn="l">
              <a:spcBef>
                <a:spcPts val="0"/>
              </a:spcBef>
              <a:spcAft>
                <a:spcPts val="0"/>
              </a:spcAft>
              <a:buNone/>
            </a:pPr>
            <a:r>
              <a:t/>
            </a:r>
            <a:endParaRPr/>
          </a:p>
        </p:txBody>
      </p:sp>
      <p:sp>
        <p:nvSpPr>
          <p:cNvPr id="243" name="Google Shape;24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9" name="Google Shape;249;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 conclusion, NHS Health Checks show how we can make people healthier, happier and help the environment. They can spot risks early on and may ease pressure on health services in the future. But a health check alone is not enough. People need equal access and real help to make changes. Health services also need to work with communities and other public services to deal with wider problems. This is very important for everyone's health and wellbeing.</a:t>
            </a:r>
            <a:endParaRPr/>
          </a:p>
          <a:p>
            <a:pPr indent="0" lvl="0" marL="0" rtl="0" algn="l">
              <a:spcBef>
                <a:spcPts val="0"/>
              </a:spcBef>
              <a:spcAft>
                <a:spcPts val="0"/>
              </a:spcAft>
              <a:buNone/>
            </a:pPr>
            <a:r>
              <a:t/>
            </a:r>
            <a:endParaRPr/>
          </a:p>
        </p:txBody>
      </p:sp>
      <p:sp>
        <p:nvSpPr>
          <p:cNvPr id="250" name="Google Shape;250;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7" name="Google Shape;257;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42" name="Shape 42"/>
        <p:cNvGrpSpPr/>
        <p:nvPr/>
      </p:nvGrpSpPr>
      <p:grpSpPr>
        <a:xfrm>
          <a:off x="0" y="0"/>
          <a:ext cx="0" cy="0"/>
          <a:chOff x="0" y="0"/>
          <a:chExt cx="0" cy="0"/>
        </a:xfrm>
      </p:grpSpPr>
      <p:sp>
        <p:nvSpPr>
          <p:cNvPr id="43" name="Google Shape;43;p16"/>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6"/>
          <p:cNvSpPr txBox="1"/>
          <p:nvPr>
            <p:ph idx="1" type="subTitle"/>
          </p:nvPr>
        </p:nvSpPr>
        <p:spPr>
          <a:xfrm>
            <a:off x="2589213" y="4777379"/>
            <a:ext cx="8915399" cy="1126283"/>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p:txBody>
      </p:sp>
      <p:sp>
        <p:nvSpPr>
          <p:cNvPr id="45" name="Google Shape;45;p1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6"/>
          <p:cNvSpPr/>
          <p:nvPr/>
        </p:nvSpPr>
        <p:spPr>
          <a:xfrm>
            <a:off x="0" y="4323810"/>
            <a:ext cx="1744652" cy="778589"/>
          </a:xfrm>
          <a:custGeom>
            <a:rect b="b" l="l" r="r" t="t"/>
            <a:pathLst>
              <a:path extrusionOk="0"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48" name="Google Shape;48;p16"/>
          <p:cNvSpPr txBox="1"/>
          <p:nvPr>
            <p:ph idx="12" type="sldNum"/>
          </p:nvPr>
        </p:nvSpPr>
        <p:spPr>
          <a:xfrm>
            <a:off x="531812" y="4529540"/>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9" name="Shape 49"/>
        <p:cNvGrpSpPr/>
        <p:nvPr/>
      </p:nvGrpSpPr>
      <p:grpSpPr>
        <a:xfrm>
          <a:off x="0" y="0"/>
          <a:ext cx="0" cy="0"/>
          <a:chOff x="0" y="0"/>
          <a:chExt cx="0" cy="0"/>
        </a:xfrm>
      </p:grpSpPr>
      <p:sp>
        <p:nvSpPr>
          <p:cNvPr id="50" name="Google Shape;50;p1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7"/>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52" name="Google Shape;52;p1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55" name="Google Shape;55;p1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6" name="Shape 56"/>
        <p:cNvGrpSpPr/>
        <p:nvPr/>
      </p:nvGrpSpPr>
      <p:grpSpPr>
        <a:xfrm>
          <a:off x="0" y="0"/>
          <a:ext cx="0" cy="0"/>
          <a:chOff x="0" y="0"/>
          <a:chExt cx="0" cy="0"/>
        </a:xfrm>
      </p:grpSpPr>
      <p:sp>
        <p:nvSpPr>
          <p:cNvPr id="57" name="Google Shape;57;p18"/>
          <p:cNvSpPr txBox="1"/>
          <p:nvPr>
            <p:ph type="title"/>
          </p:nvPr>
        </p:nvSpPr>
        <p:spPr>
          <a:xfrm>
            <a:off x="2589212" y="2058750"/>
            <a:ext cx="8915399"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18"/>
          <p:cNvSpPr txBox="1"/>
          <p:nvPr>
            <p:ph idx="1" type="body"/>
          </p:nvPr>
        </p:nvSpPr>
        <p:spPr>
          <a:xfrm>
            <a:off x="2589212" y="3530129"/>
            <a:ext cx="891539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2000"/>
              <a:buNone/>
              <a:defRPr sz="20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59" name="Google Shape;59;p1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8"/>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18"/>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3" name="Shape 63"/>
        <p:cNvGrpSpPr/>
        <p:nvPr/>
      </p:nvGrpSpPr>
      <p:grpSpPr>
        <a:xfrm>
          <a:off x="0" y="0"/>
          <a:ext cx="0" cy="0"/>
          <a:chOff x="0" y="0"/>
          <a:chExt cx="0" cy="0"/>
        </a:xfrm>
      </p:grpSpPr>
      <p:sp>
        <p:nvSpPr>
          <p:cNvPr id="64" name="Google Shape;64;p19"/>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9"/>
          <p:cNvSpPr txBox="1"/>
          <p:nvPr>
            <p:ph idx="1" type="body"/>
          </p:nvPr>
        </p:nvSpPr>
        <p:spPr>
          <a:xfrm>
            <a:off x="2589212" y="2133600"/>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6" name="Google Shape;66;p19"/>
          <p:cNvSpPr txBox="1"/>
          <p:nvPr>
            <p:ph idx="2" type="body"/>
          </p:nvPr>
        </p:nvSpPr>
        <p:spPr>
          <a:xfrm>
            <a:off x="7190747" y="2126222"/>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7" name="Google Shape;67;p1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1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9"/>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9"/>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1" name="Shape 71"/>
        <p:cNvGrpSpPr/>
        <p:nvPr/>
      </p:nvGrpSpPr>
      <p:grpSpPr>
        <a:xfrm>
          <a:off x="0" y="0"/>
          <a:ext cx="0" cy="0"/>
          <a:chOff x="0" y="0"/>
          <a:chExt cx="0" cy="0"/>
        </a:xfrm>
      </p:grpSpPr>
      <p:sp>
        <p:nvSpPr>
          <p:cNvPr id="72" name="Google Shape;72;p20"/>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0"/>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4" name="Google Shape;74;p20"/>
          <p:cNvSpPr txBox="1"/>
          <p:nvPr>
            <p:ph idx="2" type="body"/>
          </p:nvPr>
        </p:nvSpPr>
        <p:spPr>
          <a:xfrm>
            <a:off x="2589212" y="2548966"/>
            <a:ext cx="4342893"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5" name="Google Shape;75;p20"/>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6" name="Google Shape;76;p20"/>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7" name="Google Shape;77;p2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0"/>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20"/>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1" name="Shape 81"/>
        <p:cNvGrpSpPr/>
        <p:nvPr/>
      </p:nvGrpSpPr>
      <p:grpSpPr>
        <a:xfrm>
          <a:off x="0" y="0"/>
          <a:ext cx="0" cy="0"/>
          <a:chOff x="0" y="0"/>
          <a:chExt cx="0" cy="0"/>
        </a:xfrm>
      </p:grpSpPr>
      <p:sp>
        <p:nvSpPr>
          <p:cNvPr id="82" name="Google Shape;82;p21"/>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1"/>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21"/>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7" name="Shape 87"/>
        <p:cNvGrpSpPr/>
        <p:nvPr/>
      </p:nvGrpSpPr>
      <p:grpSpPr>
        <a:xfrm>
          <a:off x="0" y="0"/>
          <a:ext cx="0" cy="0"/>
          <a:chOff x="0" y="0"/>
          <a:chExt cx="0" cy="0"/>
        </a:xfrm>
      </p:grpSpPr>
      <p:sp>
        <p:nvSpPr>
          <p:cNvPr id="88" name="Google Shape;88;p2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2"/>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2"/>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2" name="Shape 92"/>
        <p:cNvGrpSpPr/>
        <p:nvPr/>
      </p:nvGrpSpPr>
      <p:grpSpPr>
        <a:xfrm>
          <a:off x="0" y="0"/>
          <a:ext cx="0" cy="0"/>
          <a:chOff x="0" y="0"/>
          <a:chExt cx="0" cy="0"/>
        </a:xfrm>
      </p:grpSpPr>
      <p:sp>
        <p:nvSpPr>
          <p:cNvPr id="93" name="Google Shape;93;p23"/>
          <p:cNvSpPr txBox="1"/>
          <p:nvPr>
            <p:ph type="title"/>
          </p:nvPr>
        </p:nvSpPr>
        <p:spPr>
          <a:xfrm>
            <a:off x="2589212" y="446088"/>
            <a:ext cx="3505199" cy="97631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2000"/>
              <a:buFont typeface="Century Gothic"/>
              <a:buNone/>
              <a:defRPr b="0"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3"/>
          <p:cNvSpPr txBox="1"/>
          <p:nvPr>
            <p:ph idx="1" type="body"/>
          </p:nvPr>
        </p:nvSpPr>
        <p:spPr>
          <a:xfrm>
            <a:off x="6323012" y="446088"/>
            <a:ext cx="5181600" cy="5414963"/>
          </a:xfrm>
          <a:prstGeom prst="rect">
            <a:avLst/>
          </a:prstGeom>
          <a:noFill/>
          <a:ln>
            <a:noFill/>
          </a:ln>
        </p:spPr>
        <p:txBody>
          <a:bodyPr anchorCtr="0" anchor="ctr"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95" name="Google Shape;95;p23"/>
          <p:cNvSpPr txBox="1"/>
          <p:nvPr>
            <p:ph idx="2" type="body"/>
          </p:nvPr>
        </p:nvSpPr>
        <p:spPr>
          <a:xfrm>
            <a:off x="2589212" y="1598613"/>
            <a:ext cx="3505199" cy="4262436"/>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96" name="Google Shape;96;p2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3"/>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23"/>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0" name="Shape 100"/>
        <p:cNvGrpSpPr/>
        <p:nvPr/>
      </p:nvGrpSpPr>
      <p:grpSpPr>
        <a:xfrm>
          <a:off x="0" y="0"/>
          <a:ext cx="0" cy="0"/>
          <a:chOff x="0" y="0"/>
          <a:chExt cx="0" cy="0"/>
        </a:xfrm>
      </p:grpSpPr>
      <p:sp>
        <p:nvSpPr>
          <p:cNvPr id="101" name="Google Shape;101;p24"/>
          <p:cNvSpPr txBox="1"/>
          <p:nvPr>
            <p:ph type="title"/>
          </p:nvPr>
        </p:nvSpPr>
        <p:spPr>
          <a:xfrm>
            <a:off x="2589213" y="4800600"/>
            <a:ext cx="8915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24"/>
          <p:cNvSpPr/>
          <p:nvPr>
            <p:ph idx="2" type="pic"/>
          </p:nvPr>
        </p:nvSpPr>
        <p:spPr>
          <a:xfrm>
            <a:off x="2589212" y="634965"/>
            <a:ext cx="8915400" cy="3854970"/>
          </a:xfrm>
          <a:prstGeom prst="rect">
            <a:avLst/>
          </a:prstGeom>
          <a:noFill/>
          <a:ln>
            <a:noFill/>
          </a:ln>
        </p:spPr>
      </p:sp>
      <p:sp>
        <p:nvSpPr>
          <p:cNvPr id="103" name="Google Shape;103;p24"/>
          <p:cNvSpPr txBox="1"/>
          <p:nvPr>
            <p:ph idx="1" type="body"/>
          </p:nvPr>
        </p:nvSpPr>
        <p:spPr>
          <a:xfrm>
            <a:off x="2589213" y="5367338"/>
            <a:ext cx="8915400"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200"/>
              <a:buNone/>
              <a:defRPr sz="12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104" name="Google Shape;104;p2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24"/>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24"/>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08" name="Shape 108"/>
        <p:cNvGrpSpPr/>
        <p:nvPr/>
      </p:nvGrpSpPr>
      <p:grpSpPr>
        <a:xfrm>
          <a:off x="0" y="0"/>
          <a:ext cx="0" cy="0"/>
          <a:chOff x="0" y="0"/>
          <a:chExt cx="0" cy="0"/>
        </a:xfrm>
      </p:grpSpPr>
      <p:sp>
        <p:nvSpPr>
          <p:cNvPr id="109" name="Google Shape;109;p25"/>
          <p:cNvSpPr txBox="1"/>
          <p:nvPr>
            <p:ph type="title"/>
          </p:nvPr>
        </p:nvSpPr>
        <p:spPr>
          <a:xfrm>
            <a:off x="2589212" y="609600"/>
            <a:ext cx="8915399" cy="311704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25"/>
          <p:cNvSpPr txBox="1"/>
          <p:nvPr>
            <p:ph idx="1"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1" name="Google Shape;111;p2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2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5"/>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25"/>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15" name="Shape 115"/>
        <p:cNvGrpSpPr/>
        <p:nvPr/>
      </p:nvGrpSpPr>
      <p:grpSpPr>
        <a:xfrm>
          <a:off x="0" y="0"/>
          <a:ext cx="0" cy="0"/>
          <a:chOff x="0" y="0"/>
          <a:chExt cx="0" cy="0"/>
        </a:xfrm>
      </p:grpSpPr>
      <p:sp>
        <p:nvSpPr>
          <p:cNvPr id="116" name="Google Shape;116;p26"/>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26"/>
          <p:cNvSpPr txBox="1"/>
          <p:nvPr>
            <p:ph idx="1" type="body"/>
          </p:nvPr>
        </p:nvSpPr>
        <p:spPr>
          <a:xfrm>
            <a:off x="3275012" y="3505200"/>
            <a:ext cx="753655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600"/>
              <a:buFont typeface="Century Gothic"/>
              <a:buNone/>
              <a:defRPr sz="1600">
                <a:solidFill>
                  <a:srgbClr val="7F7F7F"/>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18" name="Google Shape;118;p26"/>
          <p:cNvSpPr txBox="1"/>
          <p:nvPr>
            <p:ph idx="2"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9" name="Google Shape;119;p2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2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26"/>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26"/>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3" name="Google Shape;123;p26"/>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
        <p:nvSpPr>
          <p:cNvPr id="124" name="Google Shape;124;p26"/>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25" name="Shape 125"/>
        <p:cNvGrpSpPr/>
        <p:nvPr/>
      </p:nvGrpSpPr>
      <p:grpSpPr>
        <a:xfrm>
          <a:off x="0" y="0"/>
          <a:ext cx="0" cy="0"/>
          <a:chOff x="0" y="0"/>
          <a:chExt cx="0" cy="0"/>
        </a:xfrm>
      </p:grpSpPr>
      <p:sp>
        <p:nvSpPr>
          <p:cNvPr id="126" name="Google Shape;126;p27"/>
          <p:cNvSpPr txBox="1"/>
          <p:nvPr>
            <p:ph type="title"/>
          </p:nvPr>
        </p:nvSpPr>
        <p:spPr>
          <a:xfrm>
            <a:off x="2589213" y="2438400"/>
            <a:ext cx="8915400" cy="272484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27"/>
          <p:cNvSpPr txBox="1"/>
          <p:nvPr>
            <p:ph idx="1"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28" name="Google Shape;128;p2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27"/>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27"/>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32" name="Shape 132"/>
        <p:cNvGrpSpPr/>
        <p:nvPr/>
      </p:nvGrpSpPr>
      <p:grpSpPr>
        <a:xfrm>
          <a:off x="0" y="0"/>
          <a:ext cx="0" cy="0"/>
          <a:chOff x="0" y="0"/>
          <a:chExt cx="0" cy="0"/>
        </a:xfrm>
      </p:grpSpPr>
      <p:sp>
        <p:nvSpPr>
          <p:cNvPr id="133" name="Google Shape;133;p28"/>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28"/>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5" name="Google Shape;135;p28"/>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6" name="Google Shape;136;p2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2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28"/>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28"/>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40" name="Google Shape;140;p28"/>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
        <p:nvSpPr>
          <p:cNvPr id="141" name="Google Shape;141;p28"/>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42" name="Shape 142"/>
        <p:cNvGrpSpPr/>
        <p:nvPr/>
      </p:nvGrpSpPr>
      <p:grpSpPr>
        <a:xfrm>
          <a:off x="0" y="0"/>
          <a:ext cx="0" cy="0"/>
          <a:chOff x="0" y="0"/>
          <a:chExt cx="0" cy="0"/>
        </a:xfrm>
      </p:grpSpPr>
      <p:sp>
        <p:nvSpPr>
          <p:cNvPr id="143" name="Google Shape;143;p29"/>
          <p:cNvSpPr txBox="1"/>
          <p:nvPr>
            <p:ph type="title"/>
          </p:nvPr>
        </p:nvSpPr>
        <p:spPr>
          <a:xfrm>
            <a:off x="2589212" y="627407"/>
            <a:ext cx="8915399" cy="288002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29"/>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5" name="Google Shape;145;p29"/>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6" name="Google Shape;146;p2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2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29"/>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29"/>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50" name="Shape 150"/>
        <p:cNvGrpSpPr/>
        <p:nvPr/>
      </p:nvGrpSpPr>
      <p:grpSpPr>
        <a:xfrm>
          <a:off x="0" y="0"/>
          <a:ext cx="0" cy="0"/>
          <a:chOff x="0" y="0"/>
          <a:chExt cx="0" cy="0"/>
        </a:xfrm>
      </p:grpSpPr>
      <p:sp>
        <p:nvSpPr>
          <p:cNvPr id="151" name="Google Shape;151;p30"/>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2" name="Google Shape;152;p30"/>
          <p:cNvSpPr txBox="1"/>
          <p:nvPr>
            <p:ph idx="1" type="body"/>
          </p:nvPr>
        </p:nvSpPr>
        <p:spPr>
          <a:xfrm rot="5400000">
            <a:off x="5103812" y="-381000"/>
            <a:ext cx="3886200" cy="89154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53" name="Google Shape;153;p3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3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5" name="Google Shape;155;p30"/>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30"/>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57" name="Shape 157"/>
        <p:cNvGrpSpPr/>
        <p:nvPr/>
      </p:nvGrpSpPr>
      <p:grpSpPr>
        <a:xfrm>
          <a:off x="0" y="0"/>
          <a:ext cx="0" cy="0"/>
          <a:chOff x="0" y="0"/>
          <a:chExt cx="0" cy="0"/>
        </a:xfrm>
      </p:grpSpPr>
      <p:sp>
        <p:nvSpPr>
          <p:cNvPr id="158" name="Google Shape;158;p31"/>
          <p:cNvSpPr txBox="1"/>
          <p:nvPr>
            <p:ph type="title"/>
          </p:nvPr>
        </p:nvSpPr>
        <p:spPr>
          <a:xfrm rot="5400000">
            <a:off x="7756704" y="2165513"/>
            <a:ext cx="5283817" cy="220760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9" name="Google Shape;159;p31"/>
          <p:cNvSpPr txBox="1"/>
          <p:nvPr>
            <p:ph idx="1" type="body"/>
          </p:nvPr>
        </p:nvSpPr>
        <p:spPr>
          <a:xfrm rot="5400000">
            <a:off x="3185803" y="30814"/>
            <a:ext cx="5283817" cy="64770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60" name="Google Shape;160;p3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3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2" name="Google Shape;162;p31"/>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31"/>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FFF"/>
            </a:gs>
            <a:gs pos="100000">
              <a:srgbClr val="DDE6C3"/>
            </a:gs>
          </a:gsLst>
          <a:path path="circle">
            <a:fillToRect b="100%" l="0%" r="100%" t="0%"/>
          </a:path>
          <a:tileRect b="0%" l="-100%" r="0%" t="-100%"/>
        </a:gradFill>
      </p:bgPr>
    </p:bg>
    <p:spTree>
      <p:nvGrpSpPr>
        <p:cNvPr id="9" name="Shape 9"/>
        <p:cNvGrpSpPr/>
        <p:nvPr/>
      </p:nvGrpSpPr>
      <p:grpSpPr>
        <a:xfrm>
          <a:off x="0" y="0"/>
          <a:ext cx="0" cy="0"/>
          <a:chOff x="0" y="0"/>
          <a:chExt cx="0" cy="0"/>
        </a:xfrm>
      </p:grpSpPr>
      <p:grpSp>
        <p:nvGrpSpPr>
          <p:cNvPr id="10" name="Google Shape;10;p15"/>
          <p:cNvGrpSpPr/>
          <p:nvPr/>
        </p:nvGrpSpPr>
        <p:grpSpPr>
          <a:xfrm>
            <a:off x="1" y="228600"/>
            <a:ext cx="2851516" cy="6638628"/>
            <a:chOff x="2487613" y="285750"/>
            <a:chExt cx="2428875" cy="5654676"/>
          </a:xfrm>
        </p:grpSpPr>
        <p:sp>
          <p:nvSpPr>
            <p:cNvPr id="11" name="Google Shape;11;p15"/>
            <p:cNvSpPr/>
            <p:nvPr/>
          </p:nvSpPr>
          <p:spPr>
            <a:xfrm>
              <a:off x="2487613" y="2284413"/>
              <a:ext cx="85725" cy="533400"/>
            </a:xfrm>
            <a:custGeom>
              <a:rect b="b" l="l" r="r" t="t"/>
              <a:pathLst>
                <a:path extrusionOk="0"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2" name="Google Shape;12;p15"/>
            <p:cNvSpPr/>
            <p:nvPr/>
          </p:nvSpPr>
          <p:spPr>
            <a:xfrm>
              <a:off x="2597151" y="2779713"/>
              <a:ext cx="550863" cy="1978025"/>
            </a:xfrm>
            <a:custGeom>
              <a:rect b="b" l="l" r="r" t="t"/>
              <a:pathLst>
                <a:path extrusionOk="0"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3" name="Google Shape;13;p15"/>
            <p:cNvSpPr/>
            <p:nvPr/>
          </p:nvSpPr>
          <p:spPr>
            <a:xfrm>
              <a:off x="3175001" y="4730750"/>
              <a:ext cx="519113" cy="1209675"/>
            </a:xfrm>
            <a:custGeom>
              <a:rect b="b" l="l" r="r" t="t"/>
              <a:pathLst>
                <a:path extrusionOk="0"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4" name="Google Shape;14;p15"/>
            <p:cNvSpPr/>
            <p:nvPr/>
          </p:nvSpPr>
          <p:spPr>
            <a:xfrm>
              <a:off x="3305176" y="5630863"/>
              <a:ext cx="146050" cy="309563"/>
            </a:xfrm>
            <a:custGeom>
              <a:rect b="b" l="l" r="r" t="t"/>
              <a:pathLst>
                <a:path extrusionOk="0" h="79" w="37">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5" name="Google Shape;15;p15"/>
            <p:cNvSpPr/>
            <p:nvPr/>
          </p:nvSpPr>
          <p:spPr>
            <a:xfrm>
              <a:off x="2573338" y="2817813"/>
              <a:ext cx="700088" cy="2835275"/>
            </a:xfrm>
            <a:custGeom>
              <a:rect b="b" l="l" r="r" t="t"/>
              <a:pathLst>
                <a:path extrusionOk="0"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6" name="Google Shape;16;p15"/>
            <p:cNvSpPr/>
            <p:nvPr/>
          </p:nvSpPr>
          <p:spPr>
            <a:xfrm>
              <a:off x="2506663" y="285750"/>
              <a:ext cx="90488" cy="2493963"/>
            </a:xfrm>
            <a:custGeom>
              <a:rect b="b" l="l" r="r" t="t"/>
              <a:pathLst>
                <a:path extrusionOk="0"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7" name="Google Shape;17;p15"/>
            <p:cNvSpPr/>
            <p:nvPr/>
          </p:nvSpPr>
          <p:spPr>
            <a:xfrm>
              <a:off x="2554288" y="2598738"/>
              <a:ext cx="66675" cy="420688"/>
            </a:xfrm>
            <a:custGeom>
              <a:rect b="b" l="l" r="r" t="t"/>
              <a:pathLst>
                <a:path extrusionOk="0"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8" name="Google Shape;18;p15"/>
            <p:cNvSpPr/>
            <p:nvPr/>
          </p:nvSpPr>
          <p:spPr>
            <a:xfrm>
              <a:off x="3143251" y="4757738"/>
              <a:ext cx="161925" cy="873125"/>
            </a:xfrm>
            <a:custGeom>
              <a:rect b="b" l="l" r="r" t="t"/>
              <a:pathLst>
                <a:path extrusionOk="0"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9" name="Google Shape;19;p15"/>
            <p:cNvSpPr/>
            <p:nvPr/>
          </p:nvSpPr>
          <p:spPr>
            <a:xfrm>
              <a:off x="3148013" y="1282700"/>
              <a:ext cx="1768475" cy="3448050"/>
            </a:xfrm>
            <a:custGeom>
              <a:rect b="b" l="l" r="r" t="t"/>
              <a:pathLst>
                <a:path extrusionOk="0"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0" name="Google Shape;20;p15"/>
            <p:cNvSpPr/>
            <p:nvPr/>
          </p:nvSpPr>
          <p:spPr>
            <a:xfrm>
              <a:off x="3273426" y="5653088"/>
              <a:ext cx="138113" cy="287338"/>
            </a:xfrm>
            <a:custGeom>
              <a:rect b="b" l="l" r="r" t="t"/>
              <a:pathLst>
                <a:path extrusionOk="0" h="73" w="35">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1" name="Google Shape;21;p15"/>
            <p:cNvSpPr/>
            <p:nvPr/>
          </p:nvSpPr>
          <p:spPr>
            <a:xfrm>
              <a:off x="3143251" y="4656138"/>
              <a:ext cx="31750" cy="188913"/>
            </a:xfrm>
            <a:custGeom>
              <a:rect b="b" l="l" r="r" t="t"/>
              <a:pathLst>
                <a:path extrusionOk="0"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2" name="Google Shape;22;p15"/>
            <p:cNvSpPr/>
            <p:nvPr/>
          </p:nvSpPr>
          <p:spPr>
            <a:xfrm>
              <a:off x="3211513" y="5410200"/>
              <a:ext cx="203200" cy="530225"/>
            </a:xfrm>
            <a:custGeom>
              <a:rect b="b" l="l" r="r" t="t"/>
              <a:pathLst>
                <a:path extrusionOk="0"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grpSp>
      <p:grpSp>
        <p:nvGrpSpPr>
          <p:cNvPr id="23" name="Google Shape;23;p15"/>
          <p:cNvGrpSpPr/>
          <p:nvPr/>
        </p:nvGrpSpPr>
        <p:grpSpPr>
          <a:xfrm>
            <a:off x="27221" y="-786"/>
            <a:ext cx="2356674" cy="6854039"/>
            <a:chOff x="6627813" y="194833"/>
            <a:chExt cx="1952625" cy="5678918"/>
          </a:xfrm>
        </p:grpSpPr>
        <p:sp>
          <p:nvSpPr>
            <p:cNvPr id="24" name="Google Shape;24;p15"/>
            <p:cNvSpPr/>
            <p:nvPr/>
          </p:nvSpPr>
          <p:spPr>
            <a:xfrm>
              <a:off x="6627813" y="194833"/>
              <a:ext cx="409575" cy="3646488"/>
            </a:xfrm>
            <a:custGeom>
              <a:rect b="b" l="l" r="r" t="t"/>
              <a:pathLst>
                <a:path extrusionOk="0"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5" name="Google Shape;25;p15"/>
            <p:cNvSpPr/>
            <p:nvPr/>
          </p:nvSpPr>
          <p:spPr>
            <a:xfrm>
              <a:off x="7061201" y="3771900"/>
              <a:ext cx="350838" cy="1309688"/>
            </a:xfrm>
            <a:custGeom>
              <a:rect b="b" l="l" r="r" t="t"/>
              <a:pathLst>
                <a:path extrusionOk="0"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6" name="Google Shape;26;p15"/>
            <p:cNvSpPr/>
            <p:nvPr/>
          </p:nvSpPr>
          <p:spPr>
            <a:xfrm>
              <a:off x="7439026" y="5053013"/>
              <a:ext cx="357188" cy="820738"/>
            </a:xfrm>
            <a:custGeom>
              <a:rect b="b" l="l" r="r" t="t"/>
              <a:pathLst>
                <a:path extrusionOk="0"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7" name="Google Shape;27;p15"/>
            <p:cNvSpPr/>
            <p:nvPr/>
          </p:nvSpPr>
          <p:spPr>
            <a:xfrm>
              <a:off x="7037388" y="3811588"/>
              <a:ext cx="457200" cy="1852613"/>
            </a:xfrm>
            <a:custGeom>
              <a:rect b="b" l="l" r="r" t="t"/>
              <a:pathLst>
                <a:path extrusionOk="0"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8" name="Google Shape;28;p15"/>
            <p:cNvSpPr/>
            <p:nvPr/>
          </p:nvSpPr>
          <p:spPr>
            <a:xfrm>
              <a:off x="6992938" y="1263650"/>
              <a:ext cx="144463" cy="2508250"/>
            </a:xfrm>
            <a:custGeom>
              <a:rect b="b" l="l" r="r" t="t"/>
              <a:pathLst>
                <a:path extrusionOk="0"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9" name="Google Shape;29;p15"/>
            <p:cNvSpPr/>
            <p:nvPr/>
          </p:nvSpPr>
          <p:spPr>
            <a:xfrm>
              <a:off x="7526338" y="5640388"/>
              <a:ext cx="111125" cy="233363"/>
            </a:xfrm>
            <a:custGeom>
              <a:rect b="b" l="l" r="r" t="t"/>
              <a:pathLst>
                <a:path extrusionOk="0" h="59" w="28">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0" name="Google Shape;30;p15"/>
            <p:cNvSpPr/>
            <p:nvPr/>
          </p:nvSpPr>
          <p:spPr>
            <a:xfrm>
              <a:off x="7021513" y="3598863"/>
              <a:ext cx="68263" cy="423863"/>
            </a:xfrm>
            <a:custGeom>
              <a:rect b="b" l="l" r="r" t="t"/>
              <a:pathLst>
                <a:path extrusionOk="0"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1" name="Google Shape;31;p15"/>
            <p:cNvSpPr/>
            <p:nvPr/>
          </p:nvSpPr>
          <p:spPr>
            <a:xfrm>
              <a:off x="7412038" y="2801938"/>
              <a:ext cx="1168400" cy="2251075"/>
            </a:xfrm>
            <a:custGeom>
              <a:rect b="b" l="l" r="r" t="t"/>
              <a:pathLst>
                <a:path extrusionOk="0"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2" name="Google Shape;32;p15"/>
            <p:cNvSpPr/>
            <p:nvPr/>
          </p:nvSpPr>
          <p:spPr>
            <a:xfrm>
              <a:off x="7494588" y="5664200"/>
              <a:ext cx="100013" cy="209550"/>
            </a:xfrm>
            <a:custGeom>
              <a:rect b="b" l="l" r="r" t="t"/>
              <a:pathLst>
                <a:path extrusionOk="0" h="53" w="25">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3" name="Google Shape;33;p15"/>
            <p:cNvSpPr/>
            <p:nvPr/>
          </p:nvSpPr>
          <p:spPr>
            <a:xfrm>
              <a:off x="7412038" y="5081588"/>
              <a:ext cx="114300" cy="558800"/>
            </a:xfrm>
            <a:custGeom>
              <a:rect b="b" l="l" r="r" t="t"/>
              <a:pathLst>
                <a:path extrusionOk="0"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4" name="Google Shape;34;p15"/>
            <p:cNvSpPr/>
            <p:nvPr/>
          </p:nvSpPr>
          <p:spPr>
            <a:xfrm>
              <a:off x="7412038" y="4978400"/>
              <a:ext cx="31750" cy="188913"/>
            </a:xfrm>
            <a:custGeom>
              <a:rect b="b" l="l" r="r" t="t"/>
              <a:pathLst>
                <a:path extrusionOk="0"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35" name="Google Shape;35;p15"/>
            <p:cNvSpPr/>
            <p:nvPr/>
          </p:nvSpPr>
          <p:spPr>
            <a:xfrm>
              <a:off x="7439026" y="5434013"/>
              <a:ext cx="174625" cy="439738"/>
            </a:xfrm>
            <a:custGeom>
              <a:rect b="b" l="l" r="r" t="t"/>
              <a:pathLst>
                <a:path extrusionOk="0"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grpSp>
      <p:sp>
        <p:nvSpPr>
          <p:cNvPr id="36" name="Google Shape;36;p15"/>
          <p:cNvSpPr/>
          <p:nvPr/>
        </p:nvSpPr>
        <p:spPr>
          <a:xfrm>
            <a:off x="0" y="0"/>
            <a:ext cx="182880"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37" name="Google Shape;37;p15"/>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rgbClr val="262626"/>
              </a:buClr>
              <a:buSzPts val="3600"/>
              <a:buFont typeface="Century Gothic"/>
              <a:buNone/>
              <a:defRPr b="0" i="0" sz="3600" u="none" cap="none" strike="noStrike">
                <a:solidFill>
                  <a:srgbClr val="262626"/>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38" name="Google Shape;38;p15"/>
          <p:cNvSpPr txBox="1"/>
          <p:nvPr>
            <p:ph idx="1" type="body"/>
          </p:nvPr>
        </p:nvSpPr>
        <p:spPr>
          <a:xfrm>
            <a:off x="2589212" y="2133600"/>
            <a:ext cx="8915400" cy="3886200"/>
          </a:xfrm>
          <a:prstGeom prst="rect">
            <a:avLst/>
          </a:prstGeom>
          <a:noFill/>
          <a:ln>
            <a:noFill/>
          </a:ln>
        </p:spPr>
        <p:txBody>
          <a:bodyPr anchorCtr="0" anchor="t" bIns="45700" lIns="91425" spcFirstLastPara="1" rIns="91425" wrap="square" tIns="45700">
            <a:normAutofit/>
          </a:bodyPr>
          <a:lstStyle>
            <a:lvl1pPr indent="-342900" lvl="0" marL="457200" marR="0" rtl="0" algn="l">
              <a:spcBef>
                <a:spcPts val="1000"/>
              </a:spcBef>
              <a:spcAft>
                <a:spcPts val="0"/>
              </a:spcAft>
              <a:buClr>
                <a:schemeClr val="accent1"/>
              </a:buClr>
              <a:buSzPts val="180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30200" lvl="1" marL="914400" marR="0" rtl="0" algn="l">
              <a:spcBef>
                <a:spcPts val="1000"/>
              </a:spcBef>
              <a:spcAft>
                <a:spcPts val="0"/>
              </a:spcAft>
              <a:buClr>
                <a:schemeClr val="accent1"/>
              </a:buClr>
              <a:buSzPts val="160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317500" lvl="2" marL="1371600" marR="0" rtl="0" algn="l">
              <a:spcBef>
                <a:spcPts val="1000"/>
              </a:spcBef>
              <a:spcAft>
                <a:spcPts val="0"/>
              </a:spcAft>
              <a:buClr>
                <a:schemeClr val="accent1"/>
              </a:buClr>
              <a:buSzPts val="140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304800" lvl="3" marL="1828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304800" lvl="4" marL="22860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304800" lvl="5" marL="27432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304800" lvl="6" marL="32004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304800" lvl="7" marL="36576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304800" lvl="8" marL="4114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39" name="Google Shape;39;p1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sz="900">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0" name="Google Shape;40;p1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900">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1" name="Google Shape;41;p15"/>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sz="2000" u="none">
                <a:solidFill>
                  <a:srgbClr val="FEFFFF"/>
                </a:solidFill>
                <a:latin typeface="Century Gothic"/>
                <a:ea typeface="Century Gothic"/>
                <a:cs typeface="Century Gothic"/>
                <a:sym typeface="Century Gothic"/>
              </a:defRPr>
            </a:lvl1pPr>
            <a:lvl2pPr indent="0" lvl="1" marL="0" marR="0" rtl="0" algn="r">
              <a:spcBef>
                <a:spcPts val="0"/>
              </a:spcBef>
              <a:buNone/>
              <a:defRPr b="0" sz="2000" u="none">
                <a:solidFill>
                  <a:srgbClr val="FEFFFF"/>
                </a:solidFill>
                <a:latin typeface="Century Gothic"/>
                <a:ea typeface="Century Gothic"/>
                <a:cs typeface="Century Gothic"/>
                <a:sym typeface="Century Gothic"/>
              </a:defRPr>
            </a:lvl2pPr>
            <a:lvl3pPr indent="0" lvl="2" marL="0" marR="0" rtl="0" algn="r">
              <a:spcBef>
                <a:spcPts val="0"/>
              </a:spcBef>
              <a:buNone/>
              <a:defRPr b="0" sz="2000" u="none">
                <a:solidFill>
                  <a:srgbClr val="FEFFFF"/>
                </a:solidFill>
                <a:latin typeface="Century Gothic"/>
                <a:ea typeface="Century Gothic"/>
                <a:cs typeface="Century Gothic"/>
                <a:sym typeface="Century Gothic"/>
              </a:defRPr>
            </a:lvl3pPr>
            <a:lvl4pPr indent="0" lvl="3" marL="0" marR="0" rtl="0" algn="r">
              <a:spcBef>
                <a:spcPts val="0"/>
              </a:spcBef>
              <a:buNone/>
              <a:defRPr b="0" sz="2000" u="none">
                <a:solidFill>
                  <a:srgbClr val="FEFFFF"/>
                </a:solidFill>
                <a:latin typeface="Century Gothic"/>
                <a:ea typeface="Century Gothic"/>
                <a:cs typeface="Century Gothic"/>
                <a:sym typeface="Century Gothic"/>
              </a:defRPr>
            </a:lvl4pPr>
            <a:lvl5pPr indent="0" lvl="4" marL="0" marR="0" rtl="0" algn="r">
              <a:spcBef>
                <a:spcPts val="0"/>
              </a:spcBef>
              <a:buNone/>
              <a:defRPr b="0" sz="2000" u="none">
                <a:solidFill>
                  <a:srgbClr val="FEFFFF"/>
                </a:solidFill>
                <a:latin typeface="Century Gothic"/>
                <a:ea typeface="Century Gothic"/>
                <a:cs typeface="Century Gothic"/>
                <a:sym typeface="Century Gothic"/>
              </a:defRPr>
            </a:lvl5pPr>
            <a:lvl6pPr indent="0" lvl="5" marL="0" marR="0" rtl="0" algn="r">
              <a:spcBef>
                <a:spcPts val="0"/>
              </a:spcBef>
              <a:buNone/>
              <a:defRPr b="0" sz="2000" u="none">
                <a:solidFill>
                  <a:srgbClr val="FEFFFF"/>
                </a:solidFill>
                <a:latin typeface="Century Gothic"/>
                <a:ea typeface="Century Gothic"/>
                <a:cs typeface="Century Gothic"/>
                <a:sym typeface="Century Gothic"/>
              </a:defRPr>
            </a:lvl6pPr>
            <a:lvl7pPr indent="0" lvl="6" marL="0" marR="0" rtl="0" algn="r">
              <a:spcBef>
                <a:spcPts val="0"/>
              </a:spcBef>
              <a:buNone/>
              <a:defRPr b="0" sz="2000" u="none">
                <a:solidFill>
                  <a:srgbClr val="FEFFFF"/>
                </a:solidFill>
                <a:latin typeface="Century Gothic"/>
                <a:ea typeface="Century Gothic"/>
                <a:cs typeface="Century Gothic"/>
                <a:sym typeface="Century Gothic"/>
              </a:defRPr>
            </a:lvl7pPr>
            <a:lvl8pPr indent="0" lvl="7" marL="0" marR="0" rtl="0" algn="r">
              <a:spcBef>
                <a:spcPts val="0"/>
              </a:spcBef>
              <a:buNone/>
              <a:defRPr b="0" sz="2000" u="none">
                <a:solidFill>
                  <a:srgbClr val="FEFFFF"/>
                </a:solidFill>
                <a:latin typeface="Century Gothic"/>
                <a:ea typeface="Century Gothic"/>
                <a:cs typeface="Century Gothic"/>
                <a:sym typeface="Century Gothic"/>
              </a:defRPr>
            </a:lvl8pPr>
            <a:lvl9pPr indent="0" lvl="8" marL="0" marR="0" rtl="0" algn="r">
              <a:spcBef>
                <a:spcPts val="0"/>
              </a:spcBef>
              <a:buNone/>
              <a:defRPr b="0" sz="2000" u="non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1" Type="http://schemas.openxmlformats.org/officeDocument/2006/relationships/hyperlink" Target="https://doi.org/10.1177/109019817400200403" TargetMode="External"/><Relationship Id="rId10" Type="http://schemas.openxmlformats.org/officeDocument/2006/relationships/hyperlink" Target="https://doi.org/10.1136/bmjopen-2020-042963" TargetMode="External"/><Relationship Id="rId13" Type="http://schemas.openxmlformats.org/officeDocument/2006/relationships/hyperlink" Target="https://sdgs.un.org/2030agenda" TargetMode="External"/><Relationship Id="rId12" Type="http://schemas.openxmlformats.org/officeDocument/2006/relationships/hyperlink" Target="https://doi.org/10.1136/bmjopen-2021-052832" TargetMode="External"/><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doi.org/10.1126/science.847460" TargetMode="External"/><Relationship Id="rId4" Type="http://schemas.openxmlformats.org/officeDocument/2006/relationships/hyperlink" Target="https://doi.org/10.1177/109019818801500401" TargetMode="External"/><Relationship Id="rId9" Type="http://schemas.openxmlformats.org/officeDocument/2006/relationships/hyperlink" Target="https://www.gov.uk/government/publications/nhs-health-check-programme-review/preventing-illness-and-improving-health-for-all-a-review-of-the-nhs-health-check-programme-and-recommendations" TargetMode="External"/><Relationship Id="rId15" Type="http://schemas.openxmlformats.org/officeDocument/2006/relationships/hyperlink" Target="https://iris.who.int/handle/10665/112636" TargetMode="External"/><Relationship Id="rId14" Type="http://schemas.openxmlformats.org/officeDocument/2006/relationships/hyperlink" Target="https://www.who.int/about/governance/constitution" TargetMode="External"/><Relationship Id="rId5" Type="http://schemas.openxmlformats.org/officeDocument/2006/relationships/hyperlink" Target="https://www.instituteofhealthequity.org/resources-reports/marmot-review-10-years-on" TargetMode="External"/><Relationship Id="rId6" Type="http://schemas.openxmlformats.org/officeDocument/2006/relationships/hyperlink" Target="https://www.england.nhs.uk/about/equality/equality-hub/national-healthcare-inequalities-improvement-programme/core20plus5/" TargetMode="External"/><Relationship Id="rId7" Type="http://schemas.openxmlformats.org/officeDocument/2006/relationships/hyperlink" Target="https://www.england.nhs.uk/long-read/health-equalities-and-digital-inclusion/" TargetMode="External"/><Relationship Id="rId8" Type="http://schemas.openxmlformats.org/officeDocument/2006/relationships/hyperlink" Target="https://www.gov.uk/government/publications/nhs-health-check-programme-review/annex-b-a-summary-of-analyses-and-evidence-on-the-current-nhs-health-check-programm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
          <p:cNvSpPr txBox="1"/>
          <p:nvPr>
            <p:ph type="ctrTitle"/>
          </p:nvPr>
        </p:nvSpPr>
        <p:spPr>
          <a:xfrm>
            <a:off x="2589225" y="703101"/>
            <a:ext cx="8915400" cy="24897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rgbClr val="262626"/>
              </a:buClr>
              <a:buSzPct val="100000"/>
              <a:buFont typeface="Century Gothic"/>
              <a:buNone/>
            </a:pPr>
            <a:r>
              <a:rPr lang="en-GB"/>
              <a:t>Health, Wellbeing and Sustainable Development in Health and Social Care</a:t>
            </a:r>
            <a:endParaRPr/>
          </a:p>
        </p:txBody>
      </p:sp>
      <p:sp>
        <p:nvSpPr>
          <p:cNvPr id="169" name="Google Shape;169;p1"/>
          <p:cNvSpPr txBox="1"/>
          <p:nvPr>
            <p:ph idx="1" type="subTitle"/>
          </p:nvPr>
        </p:nvSpPr>
        <p:spPr>
          <a:xfrm>
            <a:off x="2132325" y="3780550"/>
            <a:ext cx="8483100" cy="2330700"/>
          </a:xfrm>
          <a:prstGeom prst="rect">
            <a:avLst/>
          </a:prstGeom>
          <a:noFill/>
          <a:ln>
            <a:noFill/>
          </a:ln>
        </p:spPr>
        <p:txBody>
          <a:bodyPr anchorCtr="0" anchor="t" bIns="45700" lIns="91425" spcFirstLastPara="1" rIns="91425" wrap="square" tIns="45700">
            <a:noAutofit/>
          </a:bodyPr>
          <a:lstStyle/>
          <a:p>
            <a:pPr indent="0" lvl="0" marL="0" rtl="0" algn="l">
              <a:lnSpc>
                <a:spcPct val="80000"/>
              </a:lnSpc>
              <a:spcBef>
                <a:spcPts val="0"/>
              </a:spcBef>
              <a:spcAft>
                <a:spcPts val="0"/>
              </a:spcAft>
              <a:buSzPts val="1395"/>
              <a:buNone/>
            </a:pPr>
            <a:r>
              <a:rPr lang="en-GB" sz="2295"/>
              <a:t>Student Name: Amina Diallo</a:t>
            </a:r>
            <a:br>
              <a:rPr lang="en-GB" sz="2295"/>
            </a:br>
            <a:r>
              <a:rPr lang="en-GB" sz="2295"/>
              <a:t>Student Number: 2320589 </a:t>
            </a:r>
            <a:br>
              <a:rPr lang="en-GB" sz="2295"/>
            </a:br>
            <a:r>
              <a:rPr lang="en-GB" sz="2295"/>
              <a:t>Module Code:BMHP6030</a:t>
            </a:r>
            <a:endParaRPr sz="2295"/>
          </a:p>
          <a:p>
            <a:pPr indent="0" lvl="0" marL="0" rtl="0" algn="l">
              <a:lnSpc>
                <a:spcPct val="80000"/>
              </a:lnSpc>
              <a:spcBef>
                <a:spcPts val="0"/>
              </a:spcBef>
              <a:spcAft>
                <a:spcPts val="0"/>
              </a:spcAft>
              <a:buSzPts val="1395"/>
              <a:buNone/>
            </a:pPr>
            <a:r>
              <a:rPr lang="en-GB" sz="2295"/>
              <a:t>Module Name:Health wellbeing and sustainable development</a:t>
            </a:r>
            <a:endParaRPr sz="2295"/>
          </a:p>
          <a:p>
            <a:pPr indent="0" lvl="0" marL="0" rtl="0" algn="l">
              <a:lnSpc>
                <a:spcPct val="80000"/>
              </a:lnSpc>
              <a:spcBef>
                <a:spcPts val="0"/>
              </a:spcBef>
              <a:spcAft>
                <a:spcPts val="0"/>
              </a:spcAft>
              <a:buSzPts val="1395"/>
              <a:buNone/>
            </a:pPr>
            <a:r>
              <a:rPr lang="en-GB" sz="2295"/>
              <a:t>Lecturer Name: Olufemi Oluranti</a:t>
            </a:r>
            <a:endParaRPr sz="2295"/>
          </a:p>
          <a:p>
            <a:pPr indent="0" lvl="0" marL="0" rtl="0" algn="l">
              <a:lnSpc>
                <a:spcPct val="80000"/>
              </a:lnSpc>
              <a:spcBef>
                <a:spcPts val="0"/>
              </a:spcBef>
              <a:spcAft>
                <a:spcPts val="0"/>
              </a:spcAft>
              <a:buSzPts val="1395"/>
              <a:buNone/>
            </a:pPr>
            <a:r>
              <a:rPr lang="en-GB" sz="2295"/>
              <a:t>Assignment title : Component 1 presentation</a:t>
            </a:r>
            <a:br>
              <a:rPr lang="en-GB" sz="2295"/>
            </a:br>
            <a:endParaRPr sz="2295"/>
          </a:p>
          <a:p>
            <a:pPr indent="0" lvl="0" marL="0" rtl="0" algn="l">
              <a:lnSpc>
                <a:spcPct val="80000"/>
              </a:lnSpc>
              <a:spcBef>
                <a:spcPts val="1000"/>
              </a:spcBef>
              <a:spcAft>
                <a:spcPts val="0"/>
              </a:spcAft>
              <a:buSzPts val="1395"/>
              <a:buNone/>
            </a:pPr>
            <a:r>
              <a:t/>
            </a:r>
            <a:endParaRPr sz="1395"/>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rgbClr val="262626"/>
              </a:buClr>
              <a:buSzPct val="100000"/>
              <a:buFont typeface="Century Gothic"/>
              <a:buNone/>
            </a:pPr>
            <a:r>
              <a:rPr lang="en-GB" sz="4000"/>
              <a:t>Introduction - Why Integrated Prevention Matters</a:t>
            </a:r>
            <a:endParaRPr/>
          </a:p>
        </p:txBody>
      </p:sp>
      <p:sp>
        <p:nvSpPr>
          <p:cNvPr id="176" name="Google Shape;176;p2"/>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Treatment and prevention of preventable illness must be balanced in health and social care.</a:t>
            </a:r>
            <a:endParaRPr/>
          </a:p>
          <a:p>
            <a:pPr indent="-342900" lvl="0" marL="342900" rtl="0" algn="l">
              <a:spcBef>
                <a:spcPts val="1000"/>
              </a:spcBef>
              <a:spcAft>
                <a:spcPts val="0"/>
              </a:spcAft>
              <a:buSzPts val="1800"/>
              <a:buChar char="🠶"/>
            </a:pPr>
            <a:r>
              <a:rPr lang="en-GB"/>
              <a:t>In addition to lowering long-term service demand, prevention can enhance health and wellness.</a:t>
            </a:r>
            <a:endParaRPr/>
          </a:p>
          <a:p>
            <a:pPr indent="-342900" lvl="0" marL="342900" rtl="0" algn="l">
              <a:spcBef>
                <a:spcPts val="1000"/>
              </a:spcBef>
              <a:spcAft>
                <a:spcPts val="0"/>
              </a:spcAft>
              <a:buSzPts val="1800"/>
              <a:buChar char="🠶"/>
            </a:pPr>
            <a:r>
              <a:rPr lang="en-GB"/>
              <a:t>In England, NHS Health Checks is a program designed to prevent cardiovascular disease (NHS England Digital, 2023).</a:t>
            </a:r>
            <a:endParaRPr/>
          </a:p>
          <a:p>
            <a:pPr indent="-342900" lvl="0" marL="342900" rtl="0" algn="l">
              <a:spcBef>
                <a:spcPts val="1000"/>
              </a:spcBef>
              <a:spcAft>
                <a:spcPts val="0"/>
              </a:spcAft>
              <a:buSzPts val="1800"/>
              <a:buChar char="🠶"/>
            </a:pPr>
            <a:r>
              <a:rPr lang="en-GB"/>
              <a:t>Every five years, eligible adults between the ages of 40 and 74 are called for risk assessment, guidance, and future assistance (NHS England Digital, 2023).</a:t>
            </a:r>
            <a:endParaRPr/>
          </a:p>
          <a:p>
            <a:pPr indent="-342900" lvl="0" marL="342900" rtl="0" algn="l">
              <a:spcBef>
                <a:spcPts val="1000"/>
              </a:spcBef>
              <a:spcAft>
                <a:spcPts val="0"/>
              </a:spcAft>
              <a:buSzPts val="1800"/>
              <a:buChar char="🠶"/>
            </a:pPr>
            <a:r>
              <a:rPr lang="en-GB"/>
              <a:t>The program's efficacy, sustainability, equity, and influence on service delivery are all critically examined in this presentation.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Defining Key Concepts</a:t>
            </a:r>
            <a:endParaRPr/>
          </a:p>
        </p:txBody>
      </p:sp>
      <p:sp>
        <p:nvSpPr>
          <p:cNvPr id="183" name="Google Shape;183;p3"/>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b="1" lang="en-GB"/>
              <a:t>Health:</a:t>
            </a:r>
            <a:r>
              <a:rPr lang="en-GB"/>
              <a:t> a state of physical, mental and social wellbeing, rather than simply being free from disease </a:t>
            </a:r>
            <a:r>
              <a:rPr b="1" lang="en-GB"/>
              <a:t>(World Health Organization, 1948)</a:t>
            </a:r>
            <a:r>
              <a:rPr lang="en-GB"/>
              <a:t>.</a:t>
            </a:r>
            <a:endParaRPr/>
          </a:p>
          <a:p>
            <a:pPr indent="-342900" lvl="0" marL="342900" rtl="0" algn="l">
              <a:spcBef>
                <a:spcPts val="1000"/>
              </a:spcBef>
              <a:spcAft>
                <a:spcPts val="0"/>
              </a:spcAft>
              <a:buSzPts val="1800"/>
              <a:buChar char="🠶"/>
            </a:pPr>
            <a:r>
              <a:rPr b="1" lang="en-GB"/>
              <a:t>Wellbeing:</a:t>
            </a:r>
            <a:r>
              <a:rPr lang="en-GB"/>
              <a:t> a holistic state in which people can cope with life, build relationships, participate in society and feel able to fulfil their potential.</a:t>
            </a:r>
            <a:endParaRPr/>
          </a:p>
          <a:p>
            <a:pPr indent="-342900" lvl="0" marL="342900" rtl="0" algn="l">
              <a:spcBef>
                <a:spcPts val="1000"/>
              </a:spcBef>
              <a:spcAft>
                <a:spcPts val="0"/>
              </a:spcAft>
              <a:buSzPts val="1800"/>
              <a:buChar char="🠶"/>
            </a:pPr>
            <a:r>
              <a:rPr b="1" lang="en-GB"/>
              <a:t>Sustainable development:</a:t>
            </a:r>
            <a:r>
              <a:rPr lang="en-GB"/>
              <a:t> meeting present needs without reducing future generations’ ability to meet their own needs </a:t>
            </a:r>
            <a:r>
              <a:rPr b="1" lang="en-GB"/>
              <a:t>(United Nations, 2015)</a:t>
            </a:r>
            <a:r>
              <a:rPr lang="en-GB"/>
              <a:t>.</a:t>
            </a:r>
            <a:endParaRPr/>
          </a:p>
          <a:p>
            <a:pPr indent="-342900" lvl="0" marL="342900" rtl="0" algn="l">
              <a:spcBef>
                <a:spcPts val="1000"/>
              </a:spcBef>
              <a:spcAft>
                <a:spcPts val="0"/>
              </a:spcAft>
              <a:buSzPts val="1800"/>
              <a:buChar char="🠶"/>
            </a:pPr>
            <a:r>
              <a:rPr lang="en-GB"/>
              <a:t>These ideas are linked: excellent health encourages involvement in society, whereas sustainable policies protect health and resources over time.</a:t>
            </a:r>
            <a:endParaRPr/>
          </a:p>
          <a:p>
            <a:pPr indent="-342900" lvl="0" marL="342900" rtl="0" algn="l">
              <a:spcBef>
                <a:spcPts val="1000"/>
              </a:spcBef>
              <a:spcAft>
                <a:spcPts val="0"/>
              </a:spcAft>
              <a:buSzPts val="1800"/>
              <a:buChar char="🠶"/>
            </a:pPr>
            <a:r>
              <a:rPr lang="en-GB"/>
              <a:t>A restricted focus on sickness ignores mental health, socioeconomic status, and unequal access to care.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Comparing Models of Health</a:t>
            </a:r>
            <a:endParaRPr/>
          </a:p>
        </p:txBody>
      </p:sp>
      <p:graphicFrame>
        <p:nvGraphicFramePr>
          <p:cNvPr id="190" name="Google Shape;190;p4"/>
          <p:cNvGraphicFramePr/>
          <p:nvPr/>
        </p:nvGraphicFramePr>
        <p:xfrm>
          <a:off x="1095153" y="1796902"/>
          <a:ext cx="3000000" cy="3000000"/>
        </p:xfrm>
        <a:graphic>
          <a:graphicData uri="http://schemas.openxmlformats.org/drawingml/2006/table">
            <a:tbl>
              <a:tblPr>
                <a:noFill/>
                <a:tableStyleId>{9BD494AA-8AEA-436F-B575-198E0DECECA3}</a:tableStyleId>
              </a:tblPr>
              <a:tblGrid>
                <a:gridCol w="3125975"/>
                <a:gridCol w="3125975"/>
                <a:gridCol w="3125975"/>
              </a:tblGrid>
              <a:tr h="584250">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Model</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solidFill>
                      <a:srgbClr val="F2F2F2"/>
                    </a:solidFill>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Main focus</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solidFill>
                      <a:srgbClr val="F2F2F2"/>
                    </a:solidFill>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Implication for NHS Health Checks</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solidFill>
                      <a:srgbClr val="F2F2F2"/>
                    </a:solidFill>
                  </a:tcPr>
                </a:tc>
              </a:tr>
              <a:tr h="813375">
                <a:tc>
                  <a:txBody>
                    <a:bodyPr/>
                    <a:lstStyle/>
                    <a:p>
                      <a:pPr indent="0" lvl="0" marL="0" marR="0" rtl="0" algn="l">
                        <a:spcBef>
                          <a:spcPts val="0"/>
                        </a:spcBef>
                        <a:spcAft>
                          <a:spcPts val="0"/>
                        </a:spcAft>
                        <a:buClr>
                          <a:schemeClr val="dk1"/>
                        </a:buClr>
                        <a:buSzPts val="1500"/>
                        <a:buFont typeface="Century Gothic"/>
                        <a:buNone/>
                      </a:pPr>
                      <a:r>
                        <a:rPr b="1" lang="en-GB" sz="1500" u="none" cap="none" strike="noStrike"/>
                        <a:t>Biomedical model</a:t>
                      </a:r>
                      <a:endParaRPr sz="1500" u="none" cap="none" strike="noStrike"/>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Disease, biological risk factors and clinical treatment</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Measures blood pressure, cholesterol, BMI and diabetes risk.</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r h="1271575">
                <a:tc>
                  <a:txBody>
                    <a:bodyPr/>
                    <a:lstStyle/>
                    <a:p>
                      <a:pPr indent="0" lvl="0" marL="0" marR="0" rtl="0" algn="l">
                        <a:spcBef>
                          <a:spcPts val="0"/>
                        </a:spcBef>
                        <a:spcAft>
                          <a:spcPts val="0"/>
                        </a:spcAft>
                        <a:buClr>
                          <a:schemeClr val="dk1"/>
                        </a:buClr>
                        <a:buSzPts val="1500"/>
                        <a:buFont typeface="Century Gothic"/>
                        <a:buNone/>
                      </a:pPr>
                      <a:r>
                        <a:rPr b="1" lang="en-GB" sz="1500" u="none" cap="none" strike="noStrike"/>
                        <a:t>Biopsychosocial model</a:t>
                      </a:r>
                      <a:endParaRPr sz="1500" u="none" cap="none" strike="noStrike"/>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Health is shaped by biological, psychological and social factors</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Combines risk testing with lifestyle advice, motivation, mental wellbeing and referral support </a:t>
                      </a:r>
                      <a:r>
                        <a:rPr b="1" lang="en-GB" sz="1500" u="none" cap="none" strike="noStrike"/>
                        <a:t>(Engel, 1977)</a:t>
                      </a:r>
                      <a:r>
                        <a:rPr lang="en-GB" sz="1500" u="none" cap="none" strike="noStrike"/>
                        <a:t>.</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r h="1729800">
                <a:tc>
                  <a:txBody>
                    <a:bodyPr/>
                    <a:lstStyle/>
                    <a:p>
                      <a:pPr indent="0" lvl="0" marL="0" marR="0" rtl="0" algn="l">
                        <a:spcBef>
                          <a:spcPts val="0"/>
                        </a:spcBef>
                        <a:spcAft>
                          <a:spcPts val="0"/>
                        </a:spcAft>
                        <a:buClr>
                          <a:schemeClr val="dk1"/>
                        </a:buClr>
                        <a:buSzPts val="1500"/>
                        <a:buFont typeface="Century Gothic"/>
                        <a:buNone/>
                      </a:pPr>
                      <a:r>
                        <a:rPr b="1" lang="en-GB" sz="1500" u="none" cap="none" strike="noStrike"/>
                        <a:t>Ecological model</a:t>
                      </a:r>
                      <a:endParaRPr sz="1500" u="none" cap="none" strike="noStrike"/>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Health is influenced by relationships, communities, organisations and wider environments</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500"/>
                        <a:buFont typeface="Century Gothic"/>
                        <a:buNone/>
                      </a:pPr>
                      <a:r>
                        <a:rPr lang="en-GB" sz="1500" u="none" cap="none" strike="noStrike"/>
                        <a:t>Shows why checks alone cannot overcome poverty, poor housing, food costs or limited access to exercise </a:t>
                      </a:r>
                      <a:r>
                        <a:rPr b="1" lang="en-GB" sz="1500" u="none" cap="none" strike="noStrike"/>
                        <a:t>(McLeroy et al., 1988)</a:t>
                      </a:r>
                      <a:r>
                        <a:rPr lang="en-GB" sz="1500" u="none" cap="none" strike="noStrike"/>
                        <a:t>.</a:t>
                      </a:r>
                      <a:endParaRPr/>
                    </a:p>
                  </a:txBody>
                  <a:tcPr marT="62875" marB="62875" marR="62875" marL="62875"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5"/>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Sustainable Development and SDG 3</a:t>
            </a:r>
            <a:endParaRPr/>
          </a:p>
        </p:txBody>
      </p:sp>
      <p:sp>
        <p:nvSpPr>
          <p:cNvPr id="197" name="Google Shape;197;p5"/>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a:bodyPr>
          <a:lstStyle/>
          <a:p>
            <a:pPr indent="-342900" lvl="0" marL="342900" rtl="0" algn="l">
              <a:spcBef>
                <a:spcPts val="0"/>
              </a:spcBef>
              <a:spcAft>
                <a:spcPts val="0"/>
              </a:spcAft>
              <a:buSzPct val="100000"/>
              <a:buChar char="🠶"/>
            </a:pPr>
            <a:r>
              <a:rPr lang="en-GB"/>
              <a:t>Sustainable development means making improvements in health now in a way that doesn't stop future generations from being able to have good health too. </a:t>
            </a:r>
            <a:endParaRPr/>
          </a:p>
          <a:p>
            <a:pPr indent="-342900" lvl="0" marL="342900" rtl="0" algn="l">
              <a:spcBef>
                <a:spcPts val="1000"/>
              </a:spcBef>
              <a:spcAft>
                <a:spcPts val="0"/>
              </a:spcAft>
              <a:buSzPct val="100000"/>
              <a:buChar char="🠶"/>
            </a:pPr>
            <a:r>
              <a:rPr lang="en-GB"/>
              <a:t>SDG 3 is about making sure people of all ages have healthy lives and feel well (United Nations, 2015). </a:t>
            </a:r>
            <a:endParaRPr/>
          </a:p>
          <a:p>
            <a:pPr indent="-342900" lvl="0" marL="342900" rtl="0" algn="l">
              <a:spcBef>
                <a:spcPts val="1000"/>
              </a:spcBef>
              <a:spcAft>
                <a:spcPts val="0"/>
              </a:spcAft>
              <a:buSzPct val="100000"/>
              <a:buChar char="🠶"/>
            </a:pPr>
            <a:r>
              <a:rPr lang="en-GB"/>
              <a:t>Prevention is sustainable because it helps avoid unnecessary sickness and eases the burden on hospitals and general healthcare in the future. </a:t>
            </a:r>
            <a:endParaRPr/>
          </a:p>
          <a:p>
            <a:pPr indent="-342900" lvl="0" marL="342900" rtl="0" algn="l">
              <a:spcBef>
                <a:spcPts val="1000"/>
              </a:spcBef>
              <a:spcAft>
                <a:spcPts val="0"/>
              </a:spcAft>
              <a:buSzPct val="100000"/>
              <a:buChar char="🠶"/>
            </a:pPr>
            <a:r>
              <a:rPr lang="en-GB"/>
              <a:t>NHS Health Checks help achieve SDG 3 by identifying early signs of heart and blood vessel problems and providing guidance, care, or sending people to see a specialist. </a:t>
            </a:r>
            <a:endParaRPr/>
          </a:p>
          <a:p>
            <a:pPr indent="-342900" lvl="0" marL="342900" rtl="0" algn="l">
              <a:spcBef>
                <a:spcPts val="1000"/>
              </a:spcBef>
              <a:spcAft>
                <a:spcPts val="0"/>
              </a:spcAft>
              <a:buSzPct val="100000"/>
              <a:buChar char="🠶"/>
            </a:pPr>
            <a:r>
              <a:rPr lang="en-GB"/>
              <a:t>Prevention works only if people can get help after the initial steps, like access to nutritious food, exercise programs, and care from their general practitioner.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6"/>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Policy and Governance</a:t>
            </a:r>
            <a:endParaRPr/>
          </a:p>
        </p:txBody>
      </p:sp>
      <p:sp>
        <p:nvSpPr>
          <p:cNvPr id="204" name="Google Shape;204;p6"/>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100000"/>
              <a:buChar char="🠶"/>
            </a:pPr>
            <a:r>
              <a:rPr lang="en-GB"/>
              <a:t>Health in All Policies means that when making decisions about things like housing, transportation, education, food, and the environment, you should also think about how they affect people's health, according to the World Health Organization in 2014. </a:t>
            </a:r>
            <a:endParaRPr/>
          </a:p>
          <a:p>
            <a:pPr indent="-342900" lvl="0" marL="342900" rtl="0" algn="l">
              <a:spcBef>
                <a:spcPts val="1000"/>
              </a:spcBef>
              <a:spcAft>
                <a:spcPts val="0"/>
              </a:spcAft>
              <a:buSzPct val="100000"/>
              <a:buChar char="🠶"/>
            </a:pPr>
            <a:r>
              <a:rPr lang="en-GB"/>
              <a:t>In England, local authorities arrange NHS Health Checks, and most of these checks are done by GPs (Office for Health Improvement and Disparities, 2021a). </a:t>
            </a:r>
            <a:endParaRPr/>
          </a:p>
          <a:p>
            <a:pPr indent="-342900" lvl="0" marL="342900" rtl="0" algn="l">
              <a:spcBef>
                <a:spcPts val="1000"/>
              </a:spcBef>
              <a:spcAft>
                <a:spcPts val="0"/>
              </a:spcAft>
              <a:buSzPct val="100000"/>
              <a:buChar char="🠶"/>
            </a:pPr>
            <a:r>
              <a:rPr lang="en-GB"/>
              <a:t>The NHS Long Term Plan focuses on prevention, tailored care, and tackling unfair differences in health outcomes (NHS England, 2019). </a:t>
            </a:r>
            <a:endParaRPr/>
          </a:p>
          <a:p>
            <a:pPr indent="-342900" lvl="0" marL="342900" rtl="0" algn="l">
              <a:spcBef>
                <a:spcPts val="1000"/>
              </a:spcBef>
              <a:spcAft>
                <a:spcPts val="0"/>
              </a:spcAft>
              <a:buSzPct val="100000"/>
              <a:buChar char="🠶"/>
            </a:pPr>
            <a:r>
              <a:rPr lang="en-GB"/>
              <a:t>Working together is important because health services can't lower the risk of heart problems on their own without help from local communities and other public services.</a:t>
            </a:r>
            <a:endParaRPr/>
          </a:p>
          <a:p>
            <a:pPr indent="-342900" lvl="0" marL="342900" rtl="0" algn="l">
              <a:spcBef>
                <a:spcPts val="1000"/>
              </a:spcBef>
              <a:spcAft>
                <a:spcPts val="0"/>
              </a:spcAft>
              <a:buSzPct val="100000"/>
              <a:buChar char="🠶"/>
            </a:pPr>
            <a:r>
              <a:rPr b="1" lang="en-GB"/>
              <a:t>Challenge:</a:t>
            </a:r>
            <a:r>
              <a:rPr lang="en-GB"/>
              <a:t> different organisations may have separate budgets, priorities and data systems, which can make joined-up care difficult.</a:t>
            </a:r>
            <a:endParaRPr/>
          </a:p>
          <a:p>
            <a:pPr indent="-237173" lvl="0" marL="342900" rtl="0" algn="l">
              <a:spcBef>
                <a:spcPts val="1000"/>
              </a:spcBef>
              <a:spcAft>
                <a:spcPts val="0"/>
              </a:spcAft>
              <a:buSzPct val="1000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rgbClr val="262626"/>
              </a:buClr>
              <a:buSzPct val="100000"/>
              <a:buFont typeface="Century Gothic"/>
              <a:buNone/>
            </a:pPr>
            <a:r>
              <a:rPr b="1" lang="en-GB"/>
              <a:t>NHS Health Checks — A Preventive Service</a:t>
            </a:r>
            <a:br>
              <a:rPr b="1" lang="en-GB"/>
            </a:br>
            <a:endParaRPr/>
          </a:p>
        </p:txBody>
      </p:sp>
      <p:sp>
        <p:nvSpPr>
          <p:cNvPr id="211" name="Google Shape;211;p7"/>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b="1" lang="en-GB"/>
              <a:t>Invitation:</a:t>
            </a:r>
            <a:r>
              <a:rPr lang="en-GB"/>
              <a:t> Eligible adults aged 40–74 are invited every five years.</a:t>
            </a:r>
            <a:endParaRPr/>
          </a:p>
          <a:p>
            <a:pPr indent="-342900" lvl="0" marL="342900" rtl="0" algn="l">
              <a:spcBef>
                <a:spcPts val="1000"/>
              </a:spcBef>
              <a:spcAft>
                <a:spcPts val="0"/>
              </a:spcAft>
              <a:buSzPts val="1800"/>
              <a:buChar char="🠶"/>
            </a:pPr>
            <a:r>
              <a:rPr b="1" lang="en-GB"/>
              <a:t>Risk assessment:</a:t>
            </a:r>
            <a:r>
              <a:rPr lang="en-GB"/>
              <a:t> Staff measure blood pressure, weight, cholesterol and, where needed, blood sugar.</a:t>
            </a:r>
            <a:endParaRPr/>
          </a:p>
          <a:p>
            <a:pPr indent="-342900" lvl="0" marL="342900" rtl="0" algn="l">
              <a:spcBef>
                <a:spcPts val="1000"/>
              </a:spcBef>
              <a:spcAft>
                <a:spcPts val="0"/>
              </a:spcAft>
              <a:buSzPts val="1800"/>
              <a:buChar char="🠶"/>
            </a:pPr>
            <a:r>
              <a:rPr b="1" lang="en-GB"/>
              <a:t>Risk discussion:</a:t>
            </a:r>
            <a:r>
              <a:rPr lang="en-GB"/>
              <a:t> The person receives a 10-year cardiovascular-risk score and clear advice.</a:t>
            </a:r>
            <a:endParaRPr/>
          </a:p>
          <a:p>
            <a:pPr indent="-342900" lvl="0" marL="342900" rtl="0" algn="l">
              <a:spcBef>
                <a:spcPts val="1000"/>
              </a:spcBef>
              <a:spcAft>
                <a:spcPts val="0"/>
              </a:spcAft>
              <a:buSzPts val="1800"/>
              <a:buChar char="🠶"/>
            </a:pPr>
            <a:r>
              <a:rPr b="1" lang="en-GB"/>
              <a:t>Support or referral:</a:t>
            </a:r>
            <a:r>
              <a:rPr lang="en-GB"/>
              <a:t> People may be offered lifestyle support, further tests, medication or referral to specialist services.</a:t>
            </a:r>
            <a:endParaRPr/>
          </a:p>
          <a:p>
            <a:pPr indent="-342900" lvl="0" marL="342900" rtl="0" algn="l">
              <a:spcBef>
                <a:spcPts val="1000"/>
              </a:spcBef>
              <a:spcAft>
                <a:spcPts val="0"/>
              </a:spcAft>
              <a:buSzPts val="1800"/>
              <a:buChar char="🠶"/>
            </a:pPr>
            <a:r>
              <a:rPr b="1" lang="en-GB"/>
              <a:t>Goal:</a:t>
            </a:r>
            <a:r>
              <a:rPr lang="en-GB"/>
              <a:t> Find risks early and help prevent heart disease, stroke, type 2 diabetes and kidney disease </a:t>
            </a:r>
            <a:r>
              <a:rPr b="1" lang="en-GB"/>
              <a:t>(Office for Health Improvement and Disparities, 2021b)</a:t>
            </a:r>
            <a:r>
              <a:rPr lang="en-GB"/>
              <a:t>.</a:t>
            </a:r>
            <a:endParaRPr/>
          </a:p>
          <a:p>
            <a:pPr indent="-228600" lvl="0" marL="342900" rtl="0" algn="l">
              <a:spcBef>
                <a:spcPts val="1000"/>
              </a:spcBef>
              <a:spcAft>
                <a:spcPts val="0"/>
              </a:spcAft>
              <a:buSzPts val="18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8"/>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Using the Health Belief Model</a:t>
            </a:r>
            <a:endParaRPr/>
          </a:p>
        </p:txBody>
      </p:sp>
      <p:sp>
        <p:nvSpPr>
          <p:cNvPr id="218" name="Google Shape;218;p8"/>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0" lvl="0" marL="0" rtl="0" algn="l">
              <a:spcBef>
                <a:spcPts val="0"/>
              </a:spcBef>
              <a:spcAft>
                <a:spcPts val="0"/>
              </a:spcAft>
              <a:buSzPct val="100000"/>
              <a:buNone/>
            </a:pPr>
            <a:r>
              <a:rPr lang="en-GB"/>
              <a:t>The Health Belief Model explains why people may choose to attend or not a preventive health service.</a:t>
            </a:r>
            <a:endParaRPr/>
          </a:p>
          <a:p>
            <a:pPr indent="-342900" lvl="0" marL="342900" rtl="0" algn="l">
              <a:spcBef>
                <a:spcPts val="1000"/>
              </a:spcBef>
              <a:spcAft>
                <a:spcPts val="0"/>
              </a:spcAft>
              <a:buSzPct val="100000"/>
              <a:buChar char="🠶"/>
            </a:pPr>
            <a:r>
              <a:rPr b="1" lang="en-GB"/>
              <a:t>Personal risk:</a:t>
            </a:r>
            <a:r>
              <a:rPr lang="en-GB"/>
              <a:t> Do they believe they could develop heart disease, stroke or diabetes?</a:t>
            </a:r>
            <a:endParaRPr/>
          </a:p>
          <a:p>
            <a:pPr indent="-342900" lvl="0" marL="342900" rtl="0" algn="l">
              <a:spcBef>
                <a:spcPts val="1000"/>
              </a:spcBef>
              <a:spcAft>
                <a:spcPts val="0"/>
              </a:spcAft>
              <a:buSzPct val="100000"/>
              <a:buChar char="🠶"/>
            </a:pPr>
            <a:r>
              <a:rPr b="1" lang="en-GB"/>
              <a:t>Seriousness:</a:t>
            </a:r>
            <a:r>
              <a:rPr lang="en-GB"/>
              <a:t> Do they understand how these conditions could affect their life?</a:t>
            </a:r>
            <a:endParaRPr/>
          </a:p>
          <a:p>
            <a:pPr indent="-342900" lvl="0" marL="342900" rtl="0" algn="l">
              <a:spcBef>
                <a:spcPts val="1000"/>
              </a:spcBef>
              <a:spcAft>
                <a:spcPts val="0"/>
              </a:spcAft>
              <a:buSzPct val="100000"/>
              <a:buChar char="🠶"/>
            </a:pPr>
            <a:r>
              <a:rPr b="1" lang="en-GB"/>
              <a:t>Benefits:</a:t>
            </a:r>
            <a:r>
              <a:rPr lang="en-GB"/>
              <a:t> Do they believe the health check can help them stay healthy?</a:t>
            </a:r>
            <a:endParaRPr/>
          </a:p>
          <a:p>
            <a:pPr indent="-342900" lvl="0" marL="342900" rtl="0" algn="l">
              <a:spcBef>
                <a:spcPts val="1000"/>
              </a:spcBef>
              <a:spcAft>
                <a:spcPts val="0"/>
              </a:spcAft>
              <a:buSzPct val="100000"/>
              <a:buChar char="🠶"/>
            </a:pPr>
            <a:r>
              <a:rPr b="1" lang="en-GB"/>
              <a:t>Barriers:</a:t>
            </a:r>
            <a:r>
              <a:rPr lang="en-GB"/>
              <a:t> Work, caring duties, transport, language, fear or lack of appointments may stop attendance.</a:t>
            </a:r>
            <a:endParaRPr/>
          </a:p>
          <a:p>
            <a:pPr indent="-342900" lvl="0" marL="342900" rtl="0" algn="l">
              <a:spcBef>
                <a:spcPts val="1000"/>
              </a:spcBef>
              <a:spcAft>
                <a:spcPts val="0"/>
              </a:spcAft>
              <a:buSzPct val="100000"/>
              <a:buChar char="🠶"/>
            </a:pPr>
            <a:r>
              <a:rPr b="1" lang="en-GB"/>
              <a:t>Triggers to act:</a:t>
            </a:r>
            <a:r>
              <a:rPr lang="en-GB"/>
              <a:t> A clear invitation, family history, GP advice or a local campaign may encourage attendance.</a:t>
            </a:r>
            <a:endParaRPr/>
          </a:p>
          <a:p>
            <a:pPr indent="-342900" lvl="0" marL="342900" rtl="0" algn="l">
              <a:spcBef>
                <a:spcPts val="1000"/>
              </a:spcBef>
              <a:spcAft>
                <a:spcPts val="0"/>
              </a:spcAft>
              <a:buSzPct val="100000"/>
              <a:buChar char="🠶"/>
            </a:pPr>
            <a:r>
              <a:rPr b="1" lang="en-GB"/>
              <a:t>Confidence:</a:t>
            </a:r>
            <a:r>
              <a:rPr lang="en-GB"/>
              <a:t> People need to feel able to make changes after receiving advice </a:t>
            </a:r>
            <a:r>
              <a:rPr b="1" lang="en-GB"/>
              <a:t>(Rosenstock, 1974)</a:t>
            </a:r>
            <a:r>
              <a:rPr lang="en-GB"/>
              <a:t>.</a:t>
            </a:r>
            <a:endParaRPr/>
          </a:p>
          <a:p>
            <a:pPr indent="-237173" lvl="0" marL="342900" rtl="0" algn="l">
              <a:spcBef>
                <a:spcPts val="1000"/>
              </a:spcBef>
              <a:spcAft>
                <a:spcPts val="0"/>
              </a:spcAft>
              <a:buSzPct val="100000"/>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sp>
        <p:nvSpPr>
          <p:cNvPr id="224" name="Google Shape;224;p9"/>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Impact on Service Delivery</a:t>
            </a:r>
            <a:endParaRPr/>
          </a:p>
        </p:txBody>
      </p:sp>
      <p:sp>
        <p:nvSpPr>
          <p:cNvPr id="225" name="Google Shape;225;p9"/>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Health checks can help to identify high blood pressure, high cholesterol, diabetes risk and kidney disease at an earlier stage.</a:t>
            </a:r>
            <a:endParaRPr/>
          </a:p>
          <a:p>
            <a:pPr indent="-342900" lvl="0" marL="342900" rtl="0" algn="l">
              <a:spcBef>
                <a:spcPts val="1000"/>
              </a:spcBef>
              <a:spcAft>
                <a:spcPts val="0"/>
              </a:spcAft>
              <a:buSzPts val="1800"/>
              <a:buChar char="🠶"/>
            </a:pPr>
            <a:r>
              <a:rPr lang="en-GB"/>
              <a:t>In one national study, 52.6% of the nearly 9.7 million people invited attended a health check (Patel et al., 2020).</a:t>
            </a:r>
            <a:endParaRPr/>
          </a:p>
          <a:p>
            <a:pPr indent="-342900" lvl="0" marL="342900" rtl="0" algn="l">
              <a:spcBef>
                <a:spcPts val="1000"/>
              </a:spcBef>
              <a:spcAft>
                <a:spcPts val="0"/>
              </a:spcAft>
              <a:buSzPts val="1800"/>
              <a:buChar char="🠶"/>
            </a:pPr>
            <a:r>
              <a:rPr lang="en-GB"/>
              <a:t>Those identified as being at high risk may receive lifestyle advice, a prescription, further tests or a referral to local support services.</a:t>
            </a:r>
            <a:endParaRPr/>
          </a:p>
          <a:p>
            <a:pPr indent="-342900" lvl="0" marL="342900" rtl="0" algn="l">
              <a:spcBef>
                <a:spcPts val="1000"/>
              </a:spcBef>
              <a:spcAft>
                <a:spcPts val="0"/>
              </a:spcAft>
              <a:buSzPts val="1800"/>
              <a:buChar char="🠶"/>
            </a:pPr>
            <a:r>
              <a:rPr lang="en-GB"/>
              <a:t>This can improve prevention and reduce future demand for hospital care.</a:t>
            </a:r>
            <a:endParaRPr/>
          </a:p>
          <a:p>
            <a:pPr indent="-342900" lvl="0" marL="342900" rtl="0" algn="l">
              <a:spcBef>
                <a:spcPts val="1000"/>
              </a:spcBef>
              <a:spcAft>
                <a:spcPts val="0"/>
              </a:spcAft>
              <a:buSzPts val="1800"/>
              <a:buChar char="🠶"/>
            </a:pPr>
            <a:r>
              <a:rPr lang="en-GB"/>
              <a:t>However, the delivery of services varies between areas: attendance rates ranged from 25.1% to 84.7% across local authorities (Patel et al., 2020).</a:t>
            </a:r>
            <a:endParaRPr/>
          </a:p>
          <a:p>
            <a:pPr indent="-342900" lvl="0" marL="342900" rtl="0" algn="l">
              <a:spcBef>
                <a:spcPts val="1000"/>
              </a:spcBef>
              <a:spcAft>
                <a:spcPts val="0"/>
              </a:spcAft>
              <a:buSzPts val="1800"/>
              <a:buChar char="🠶"/>
            </a:pPr>
            <a:r>
              <a:rPr lang="en-GB"/>
              <a:t>Good follow-up is essential, as giving advice without providing accessible support may not lead to lasting change.</a:t>
            </a:r>
            <a:endParaRPr/>
          </a:p>
          <a:p>
            <a:pPr indent="0" lvl="0" marL="0" rtl="0" algn="l">
              <a:spcBef>
                <a:spcPts val="1000"/>
              </a:spcBef>
              <a:spcAft>
                <a:spcPts val="0"/>
              </a:spcAft>
              <a:buSzPts val="18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p10"/>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Critical Evaluation</a:t>
            </a:r>
            <a:endParaRPr/>
          </a:p>
        </p:txBody>
      </p:sp>
      <p:graphicFrame>
        <p:nvGraphicFramePr>
          <p:cNvPr id="232" name="Google Shape;232;p10"/>
          <p:cNvGraphicFramePr/>
          <p:nvPr/>
        </p:nvGraphicFramePr>
        <p:xfrm>
          <a:off x="2764507" y="1825625"/>
          <a:ext cx="3000000" cy="3000000"/>
        </p:xfrm>
        <a:graphic>
          <a:graphicData uri="http://schemas.openxmlformats.org/drawingml/2006/table">
            <a:tbl>
              <a:tblPr>
                <a:noFill/>
                <a:tableStyleId>{9BD494AA-8AEA-436F-B575-198E0DECECA3}</a:tableStyleId>
              </a:tblPr>
              <a:tblGrid>
                <a:gridCol w="3331500"/>
                <a:gridCol w="3331500"/>
              </a:tblGrid>
              <a:tr h="380750">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Strengths</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solidFill>
                      <a:srgbClr val="F2F2F2"/>
                    </a:solidFill>
                  </a:tcPr>
                </a:tc>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Limitations</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solidFill>
                      <a:srgbClr val="F2F2F2"/>
                    </a:solidFill>
                  </a:tcPr>
                </a:tc>
              </a:tr>
              <a:tr h="1115025">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Identifies health risks early, including high blood pressure, high cholesterol, diabetes and kidney disease.</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Findings differ between studies, so the long-term effect on illness and deaths is not fully clear.</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r h="1115025">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Can lead to health advice, medication, further tests and referrals.</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Attendance is not equal: women, older adults and people from more advantaged backgrounds are often more likely to attend.</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r h="870275">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Helps shift care from treating illness to preventing illness.</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Some people cannot act on advice because of cost, work, transport or lack of local support.</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r h="870275">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May reduce future demand on GP and hospital services.</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600"/>
                        <a:buFont typeface="Century Gothic"/>
                        <a:buNone/>
                      </a:pPr>
                      <a:r>
                        <a:rPr lang="en-GB" sz="1600" u="none" cap="none" strike="noStrike"/>
                        <a:t>Follow-up services and quality of delivery can vary between local areas </a:t>
                      </a:r>
                      <a:r>
                        <a:rPr b="1" lang="en-GB" sz="1600" u="none" cap="none" strike="noStrike"/>
                        <a:t>(Tanner </a:t>
                      </a:r>
                      <a:r>
                        <a:rPr b="1" i="1" lang="en-GB" sz="1600" u="none" cap="none" strike="noStrike"/>
                        <a:t>et al.</a:t>
                      </a:r>
                      <a:r>
                        <a:rPr b="1" lang="en-GB" sz="1600" u="none" cap="none" strike="noStrike"/>
                        <a:t>, 2022)</a:t>
                      </a:r>
                      <a:r>
                        <a:rPr lang="en-GB" sz="1600" u="none" cap="none" strike="noStrike"/>
                        <a:t>.</a:t>
                      </a:r>
                      <a:endParaRPr/>
                    </a:p>
                  </a:txBody>
                  <a:tcPr marT="68000" marB="68000" marR="68000" marL="68000" anchor="ctr">
                    <a:lnL cap="flat" cmpd="sng" w="9525">
                      <a:solidFill>
                        <a:srgbClr val="DDDDDD"/>
                      </a:solidFill>
                      <a:prstDash val="solid"/>
                      <a:round/>
                      <a:headEnd len="sm" w="sm" type="none"/>
                      <a:tailEnd len="sm" w="sm" type="none"/>
                    </a:lnL>
                    <a:lnR cap="flat" cmpd="sng" w="9525">
                      <a:solidFill>
                        <a:srgbClr val="DDDDDD"/>
                      </a:solidFill>
                      <a:prstDash val="solid"/>
                      <a:round/>
                      <a:headEnd len="sm" w="sm" type="none"/>
                      <a:tailEnd len="sm" w="sm" type="none"/>
                    </a:lnR>
                    <a:lnT cap="flat" cmpd="sng" w="9525">
                      <a:solidFill>
                        <a:srgbClr val="DDDDDD"/>
                      </a:solidFill>
                      <a:prstDash val="solid"/>
                      <a:round/>
                      <a:headEnd len="sm" w="sm" type="none"/>
                      <a:tailEnd len="sm" w="sm" type="none"/>
                    </a:lnT>
                    <a:lnB cap="flat" cmpd="sng" w="9525">
                      <a:solidFill>
                        <a:srgbClr val="DDDDDD"/>
                      </a:solidFill>
                      <a:prstDash val="solid"/>
                      <a:round/>
                      <a:headEnd len="sm" w="sm" type="none"/>
                      <a:tailEnd len="sm" w="sm" type="none"/>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sp>
        <p:nvSpPr>
          <p:cNvPr id="238" name="Google Shape;238;p11"/>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Equity and Access - </a:t>
            </a:r>
            <a:endParaRPr/>
          </a:p>
        </p:txBody>
      </p:sp>
      <p:sp>
        <p:nvSpPr>
          <p:cNvPr id="239" name="Google Shape;239;p11"/>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spcBef>
                <a:spcPts val="0"/>
              </a:spcBef>
              <a:spcAft>
                <a:spcPts val="0"/>
              </a:spcAft>
              <a:buSzPct val="100000"/>
              <a:buNone/>
            </a:pPr>
            <a:r>
              <a:rPr b="1" lang="en-GB"/>
              <a:t>Making NHS Health Checks Fairer</a:t>
            </a:r>
            <a:endParaRPr/>
          </a:p>
          <a:p>
            <a:pPr indent="-342900" lvl="0" marL="342900" rtl="0" algn="l">
              <a:spcBef>
                <a:spcPts val="1000"/>
              </a:spcBef>
              <a:spcAft>
                <a:spcPts val="0"/>
              </a:spcAft>
              <a:buSzPct val="100000"/>
              <a:buChar char="🠶"/>
            </a:pPr>
            <a:r>
              <a:rPr lang="en-GB"/>
              <a:t>People in deprived areas often have worse health, but it is harder for them to get to medical check-ups.</a:t>
            </a:r>
            <a:endParaRPr/>
          </a:p>
          <a:p>
            <a:pPr indent="-342900" lvl="0" marL="342900" rtl="0" algn="l">
              <a:spcBef>
                <a:spcPts val="1000"/>
              </a:spcBef>
              <a:spcAft>
                <a:spcPts val="0"/>
              </a:spcAft>
              <a:buSzPct val="100000"/>
              <a:buChar char="🠶"/>
            </a:pPr>
            <a:r>
              <a:rPr lang="en-GB"/>
              <a:t>Problems include people's work hours, looking after children or other family members, language needs, transport, low trust and digital exclusion.</a:t>
            </a:r>
            <a:endParaRPr/>
          </a:p>
          <a:p>
            <a:pPr indent="-342900" lvl="0" marL="342900" rtl="0" algn="l">
              <a:spcBef>
                <a:spcPts val="1000"/>
              </a:spcBef>
              <a:spcAft>
                <a:spcPts val="0"/>
              </a:spcAft>
              <a:buSzPct val="100000"/>
              <a:buChar char="🠶"/>
            </a:pPr>
            <a:r>
              <a:rPr lang="en-GB"/>
              <a:t>The Core20PLUS5 approach focuses on the most deprived 20% of the population and other groups with poorer access or outcomes (NHS England, 2021).</a:t>
            </a:r>
            <a:endParaRPr/>
          </a:p>
          <a:p>
            <a:pPr indent="-342900" lvl="0" marL="342900" rtl="0" algn="l">
              <a:spcBef>
                <a:spcPts val="1000"/>
              </a:spcBef>
              <a:spcAft>
                <a:spcPts val="0"/>
              </a:spcAft>
              <a:buSzPct val="100000"/>
              <a:buChar char="🠶"/>
            </a:pPr>
            <a:r>
              <a:rPr lang="en-GB"/>
              <a:t>Health checks should be offered in places where people can easily go, like GP practices, pharmacies, workplaces and community centres.</a:t>
            </a:r>
            <a:endParaRPr/>
          </a:p>
          <a:p>
            <a:pPr indent="-342900" lvl="0" marL="342900" rtl="0" algn="l">
              <a:spcBef>
                <a:spcPts val="1000"/>
              </a:spcBef>
              <a:spcAft>
                <a:spcPts val="0"/>
              </a:spcAft>
              <a:buSzPct val="100000"/>
              <a:buChar char="🠶"/>
            </a:pPr>
            <a:r>
              <a:rPr lang="en-GB"/>
              <a:t>Services should use clear language, translated information and other ways to make appointments.</a:t>
            </a:r>
            <a:endParaRPr/>
          </a:p>
          <a:p>
            <a:pPr indent="-342900" lvl="0" marL="342900" rtl="0" algn="l">
              <a:spcBef>
                <a:spcPts val="1000"/>
              </a:spcBef>
              <a:spcAft>
                <a:spcPts val="0"/>
              </a:spcAft>
              <a:buSzPct val="100000"/>
              <a:buChar char="🠶"/>
            </a:pPr>
            <a:r>
              <a:rPr lang="en-GB"/>
              <a:t>If we try to reach people who are less likely to attend, we can get more people to come.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4" name="Shape 244"/>
        <p:cNvGrpSpPr/>
        <p:nvPr/>
      </p:nvGrpSpPr>
      <p:grpSpPr>
        <a:xfrm>
          <a:off x="0" y="0"/>
          <a:ext cx="0" cy="0"/>
          <a:chOff x="0" y="0"/>
          <a:chExt cx="0" cy="0"/>
        </a:xfrm>
      </p:grpSpPr>
      <p:sp>
        <p:nvSpPr>
          <p:cNvPr id="245" name="Google Shape;245;p1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Recommendations for Better Delivery</a:t>
            </a:r>
            <a:endParaRPr/>
          </a:p>
        </p:txBody>
      </p:sp>
      <p:sp>
        <p:nvSpPr>
          <p:cNvPr id="246" name="Google Shape;246;p12"/>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800"/>
              <a:buChar char="🠶"/>
            </a:pPr>
            <a:r>
              <a:rPr lang="en-GB"/>
              <a:t>Use text messages, phone calls and invitations to meet in person, as well as letters.</a:t>
            </a:r>
            <a:endParaRPr/>
          </a:p>
          <a:p>
            <a:pPr indent="-342900" lvl="0" marL="342900" rtl="0" algn="l">
              <a:spcBef>
                <a:spcPts val="1000"/>
              </a:spcBef>
              <a:spcAft>
                <a:spcPts val="0"/>
              </a:spcAft>
              <a:buSzPts val="1800"/>
              <a:buChar char="🠶"/>
            </a:pPr>
            <a:r>
              <a:rPr lang="en-GB"/>
              <a:t>Offer health checks in places like community settings, pharmacies and workplaces. You can also offer appointments in the evening or at the weekend.</a:t>
            </a:r>
            <a:endParaRPr/>
          </a:p>
          <a:p>
            <a:pPr indent="-342900" lvl="0" marL="342900" rtl="0" algn="l">
              <a:spcBef>
                <a:spcPts val="1000"/>
              </a:spcBef>
              <a:spcAft>
                <a:spcPts val="0"/>
              </a:spcAft>
              <a:buSzPts val="1800"/>
              <a:buChar char="🠶"/>
            </a:pPr>
            <a:r>
              <a:rPr lang="en-GB"/>
              <a:t>Give information in simple language and different languages.</a:t>
            </a:r>
            <a:endParaRPr/>
          </a:p>
          <a:p>
            <a:pPr indent="-342900" lvl="0" marL="342900" rtl="0" algn="l">
              <a:spcBef>
                <a:spcPts val="1000"/>
              </a:spcBef>
              <a:spcAft>
                <a:spcPts val="0"/>
              </a:spcAft>
              <a:buSzPts val="1800"/>
              <a:buChar char="🠶"/>
            </a:pPr>
            <a:r>
              <a:rPr lang="en-GB"/>
              <a:t>Keep face-to-face and telephone options for people who cannot use digital services (NHS England, 2025).</a:t>
            </a:r>
            <a:endParaRPr/>
          </a:p>
          <a:p>
            <a:pPr indent="-342900" lvl="0" marL="342900" rtl="0" algn="l">
              <a:spcBef>
                <a:spcPts val="1000"/>
              </a:spcBef>
              <a:spcAft>
                <a:spcPts val="0"/>
              </a:spcAft>
              <a:buSzPts val="1800"/>
              <a:buChar char="🠶"/>
            </a:pPr>
            <a:r>
              <a:rPr lang="en-GB"/>
              <a:t>Link every payment to quick access to help with stopping smoking, managing weight, exercising and improving mental health.</a:t>
            </a:r>
            <a:endParaRPr/>
          </a:p>
          <a:p>
            <a:pPr indent="-342900" lvl="0" marL="342900" rtl="0" algn="l">
              <a:spcBef>
                <a:spcPts val="1000"/>
              </a:spcBef>
              <a:spcAft>
                <a:spcPts val="0"/>
              </a:spcAft>
              <a:buSzPts val="1800"/>
              <a:buChar char="🠶"/>
            </a:pPr>
            <a:r>
              <a:rPr lang="en-GB"/>
              <a:t>Use local data to target groups where attendance is low, especially men, people living in deprived communities and some ethnic minority groups.</a:t>
            </a:r>
            <a:endParaRPr/>
          </a:p>
          <a:p>
            <a:pPr indent="-228600" lvl="0" marL="342900" rtl="0" algn="l">
              <a:spcBef>
                <a:spcPts val="1000"/>
              </a:spcBef>
              <a:spcAft>
                <a:spcPts val="0"/>
              </a:spcAft>
              <a:buSzPts val="18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1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Conclusion</a:t>
            </a:r>
            <a:endParaRPr/>
          </a:p>
        </p:txBody>
      </p:sp>
      <p:sp>
        <p:nvSpPr>
          <p:cNvPr id="253" name="Google Shape;253;p13"/>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100000"/>
              <a:buChar char="🠶"/>
            </a:pPr>
            <a:r>
              <a:rPr lang="en-GB"/>
              <a:t>Health, wellbeing and sustainable development should be considered together, not separately.</a:t>
            </a:r>
            <a:endParaRPr/>
          </a:p>
          <a:p>
            <a:pPr indent="-342900" lvl="0" marL="342900" rtl="0" algn="l">
              <a:spcBef>
                <a:spcPts val="1000"/>
              </a:spcBef>
              <a:spcAft>
                <a:spcPts val="0"/>
              </a:spcAft>
              <a:buSzPct val="100000"/>
              <a:buChar char="🠶"/>
            </a:pPr>
            <a:r>
              <a:rPr lang="en-GB"/>
              <a:t>NHS Health Checks can help stop people from getting really sick by finding health problems before they get worse.</a:t>
            </a:r>
            <a:endParaRPr/>
          </a:p>
          <a:p>
            <a:pPr indent="-342900" lvl="0" marL="342900" rtl="0" algn="l">
              <a:spcBef>
                <a:spcPts val="1000"/>
              </a:spcBef>
              <a:spcAft>
                <a:spcPts val="0"/>
              </a:spcAft>
              <a:buSzPct val="100000"/>
              <a:buChar char="🠶"/>
            </a:pPr>
            <a:r>
              <a:rPr lang="en-GB"/>
              <a:t>The programme can support SDG 3 by improving health and wellbeing through prevention (United Nations, 2015).</a:t>
            </a:r>
            <a:endParaRPr/>
          </a:p>
          <a:p>
            <a:pPr indent="-342900" lvl="0" marL="342900" rtl="0" algn="l">
              <a:spcBef>
                <a:spcPts val="1000"/>
              </a:spcBef>
              <a:spcAft>
                <a:spcPts val="0"/>
              </a:spcAft>
              <a:buSzPct val="100000"/>
              <a:buChar char="🠶"/>
            </a:pPr>
            <a:r>
              <a:rPr lang="en-GB"/>
              <a:t>But, checks alone cannot get rid of problems like poverty, bad housing, work pressures or limited local services.</a:t>
            </a:r>
            <a:endParaRPr/>
          </a:p>
          <a:p>
            <a:pPr indent="-342900" lvl="0" marL="342900" rtl="0" algn="l">
              <a:spcBef>
                <a:spcPts val="1000"/>
              </a:spcBef>
              <a:spcAft>
                <a:spcPts val="0"/>
              </a:spcAft>
              <a:buSzPct val="100000"/>
              <a:buChar char="🠶"/>
            </a:pPr>
            <a:r>
              <a:rPr lang="en-GB"/>
              <a:t>It is important to make sure that everyone has the same opportunities, that information is easy to understand, and that we follow up to make sure that everything goes well.</a:t>
            </a:r>
            <a:endParaRPr/>
          </a:p>
          <a:p>
            <a:pPr indent="-342900" lvl="0" marL="342900" rtl="0" algn="l">
              <a:spcBef>
                <a:spcPts val="1000"/>
              </a:spcBef>
              <a:spcAft>
                <a:spcPts val="0"/>
              </a:spcAft>
              <a:buSzPct val="100000"/>
              <a:buChar char="🠶"/>
            </a:pPr>
            <a:r>
              <a:rPr lang="en-GB"/>
              <a:t>It is most effective when health services work with communities and other public services.</a:t>
            </a:r>
            <a:endParaRPr/>
          </a:p>
          <a:p>
            <a:pPr indent="-237173" lvl="0" marL="342900" rtl="0" algn="l">
              <a:spcBef>
                <a:spcPts val="1000"/>
              </a:spcBef>
              <a:spcAft>
                <a:spcPts val="0"/>
              </a:spcAft>
              <a:buSzPct val="100000"/>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14"/>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262626"/>
              </a:buClr>
              <a:buSzPts val="3600"/>
              <a:buFont typeface="Century Gothic"/>
              <a:buNone/>
            </a:pPr>
            <a:r>
              <a:rPr lang="en-GB"/>
              <a:t>Reference List</a:t>
            </a:r>
            <a:endParaRPr/>
          </a:p>
        </p:txBody>
      </p:sp>
      <p:sp>
        <p:nvSpPr>
          <p:cNvPr id="260" name="Google Shape;260;p14"/>
          <p:cNvSpPr txBox="1"/>
          <p:nvPr>
            <p:ph idx="1" type="body"/>
          </p:nvPr>
        </p:nvSpPr>
        <p:spPr>
          <a:xfrm>
            <a:off x="200025" y="1825624"/>
            <a:ext cx="5895975" cy="5032375"/>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None/>
            </a:pPr>
            <a:r>
              <a:rPr lang="en-GB" sz="900"/>
              <a:t>Engel, G.L. (1977) ‘The need for a new medical model: a challenge for biomedicine’, </a:t>
            </a:r>
            <a:r>
              <a:rPr i="1" lang="en-GB" sz="900"/>
              <a:t>Science</a:t>
            </a:r>
            <a:r>
              <a:rPr lang="en-GB" sz="900"/>
              <a:t>, 196(4286), pp. 129–136. Available at: </a:t>
            </a:r>
            <a:r>
              <a:rPr lang="en-GB" sz="900" u="sng">
                <a:solidFill>
                  <a:schemeClr val="hlink"/>
                </a:solidFill>
                <a:hlinkClick r:id="rId3"/>
              </a:rPr>
              <a:t>https://doi.org/10.1126/science.847460</a:t>
            </a:r>
            <a:endParaRPr sz="900"/>
          </a:p>
          <a:p>
            <a:pPr indent="0" lvl="0" marL="0" rtl="0" algn="l">
              <a:spcBef>
                <a:spcPts val="1000"/>
              </a:spcBef>
              <a:spcAft>
                <a:spcPts val="0"/>
              </a:spcAft>
              <a:buNone/>
            </a:pPr>
            <a:r>
              <a:rPr lang="en-GB" sz="900"/>
              <a:t>McLeroy, K.R., Bibeau, D., Steckler, A. and Glanz, K. (1988) ‘An ecological perspective on health promotion programs’, Health Education Quarterly, 15(4), pp. 351–377. Available at: </a:t>
            </a:r>
            <a:r>
              <a:rPr lang="en-GB" sz="900" u="sng">
                <a:solidFill>
                  <a:schemeClr val="hlink"/>
                </a:solidFill>
                <a:hlinkClick r:id="rId4"/>
              </a:rPr>
              <a:t>https://doi.org/10.1177/109019818801500401</a:t>
            </a:r>
            <a:r>
              <a:rPr lang="en-GB" sz="900"/>
              <a:t> </a:t>
            </a:r>
            <a:endParaRPr/>
          </a:p>
          <a:p>
            <a:pPr indent="0" lvl="0" marL="0" rtl="0" algn="l">
              <a:spcBef>
                <a:spcPts val="1000"/>
              </a:spcBef>
              <a:spcAft>
                <a:spcPts val="0"/>
              </a:spcAft>
              <a:buNone/>
            </a:pPr>
            <a:r>
              <a:rPr lang="en-GB" sz="900"/>
              <a:t>Marmot, M. (2015) </a:t>
            </a:r>
            <a:r>
              <a:rPr i="1" lang="en-GB" sz="900"/>
              <a:t>The health gap: the challenge of an unequal world</a:t>
            </a:r>
            <a:r>
              <a:rPr lang="en-GB" sz="900"/>
              <a:t>. London: Bloomsbury Publishing.</a:t>
            </a:r>
            <a:endParaRPr/>
          </a:p>
          <a:p>
            <a:pPr indent="0" lvl="0" marL="0" rtl="0" algn="l">
              <a:spcBef>
                <a:spcPts val="1000"/>
              </a:spcBef>
              <a:spcAft>
                <a:spcPts val="0"/>
              </a:spcAft>
              <a:buNone/>
            </a:pPr>
            <a:r>
              <a:rPr lang="en-GB" sz="900"/>
              <a:t>Marmot, M., Allen, J., Boyce, T., Goldblatt, P. and Morrison, J. (2020) </a:t>
            </a:r>
            <a:r>
              <a:rPr i="1" lang="en-GB" sz="900"/>
              <a:t>Health equity in England: the Marmot Review 10 years on</a:t>
            </a:r>
            <a:r>
              <a:rPr lang="en-GB" sz="900"/>
              <a:t>. London: Institute of Health Equity. Available at: </a:t>
            </a:r>
            <a:r>
              <a:rPr lang="en-GB" sz="900" u="sng">
                <a:solidFill>
                  <a:schemeClr val="hlink"/>
                </a:solidFill>
                <a:hlinkClick r:id="rId5"/>
              </a:rPr>
              <a:t>https://www.instituteofhealthequity.org/resources-reports/marmot-review-10-years-on</a:t>
            </a:r>
            <a:r>
              <a:rPr lang="en-GB" sz="900"/>
              <a:t> </a:t>
            </a:r>
            <a:endParaRPr/>
          </a:p>
          <a:p>
            <a:pPr indent="0" lvl="0" marL="0" rtl="0" algn="l">
              <a:spcBef>
                <a:spcPts val="1000"/>
              </a:spcBef>
              <a:spcAft>
                <a:spcPts val="0"/>
              </a:spcAft>
              <a:buNone/>
            </a:pPr>
            <a:r>
              <a:rPr lang="en-GB" sz="900"/>
              <a:t>Naidoo, J. and Wills, J. (2016) </a:t>
            </a:r>
            <a:r>
              <a:rPr i="1" lang="en-GB" sz="900"/>
              <a:t>Foundations for health promotion</a:t>
            </a:r>
            <a:r>
              <a:rPr lang="en-GB" sz="900"/>
              <a:t>. 4th edn. London: Elsevier.</a:t>
            </a:r>
            <a:endParaRPr/>
          </a:p>
          <a:p>
            <a:pPr indent="0" lvl="0" marL="0" rtl="0" algn="l">
              <a:spcBef>
                <a:spcPts val="1000"/>
              </a:spcBef>
              <a:spcAft>
                <a:spcPts val="0"/>
              </a:spcAft>
              <a:buNone/>
            </a:pPr>
            <a:r>
              <a:rPr lang="en-GB" sz="900"/>
              <a:t>NHS England (2019) The NHS Long Term Plan. Available at: https://www.longtermplan.nhs.uk/       </a:t>
            </a:r>
            <a:endParaRPr/>
          </a:p>
          <a:p>
            <a:pPr indent="0" lvl="0" marL="0" rtl="0" algn="l">
              <a:spcBef>
                <a:spcPts val="1000"/>
              </a:spcBef>
              <a:spcAft>
                <a:spcPts val="0"/>
              </a:spcAft>
              <a:buNone/>
            </a:pPr>
            <a:r>
              <a:rPr lang="en-GB" sz="900"/>
              <a:t>NHS England (2021) </a:t>
            </a:r>
            <a:r>
              <a:rPr i="1" lang="en-GB" sz="900"/>
              <a:t>Core20PLUS5: an approach to reducing health inequalities</a:t>
            </a:r>
            <a:r>
              <a:rPr lang="en-GB" sz="900"/>
              <a:t>. Available at: </a:t>
            </a:r>
            <a:r>
              <a:rPr lang="en-GB" sz="900" u="sng">
                <a:solidFill>
                  <a:schemeClr val="hlink"/>
                </a:solidFill>
                <a:hlinkClick r:id="rId6"/>
              </a:rPr>
              <a:t>https://www.england.nhs.uk/about/equality/equality-hub/national-healthcare-inequalities-improvement-programme/core20plus5/</a:t>
            </a:r>
            <a:r>
              <a:rPr lang="en-GB" sz="900"/>
              <a:t> </a:t>
            </a:r>
            <a:endParaRPr/>
          </a:p>
          <a:p>
            <a:pPr indent="0" lvl="0" marL="0" rtl="0" algn="l">
              <a:spcBef>
                <a:spcPts val="1000"/>
              </a:spcBef>
              <a:spcAft>
                <a:spcPts val="0"/>
              </a:spcAft>
              <a:buNone/>
            </a:pPr>
            <a:r>
              <a:rPr lang="en-GB" sz="900"/>
              <a:t>NHS England Digital (2023) NHS Health Check programme: supporting information. Available at: https://digital.nhs.uk/data-and-information/publications/statistical/nhs-health-check-programme/nhs-health-check-programme-supporting-information </a:t>
            </a:r>
            <a:endParaRPr/>
          </a:p>
          <a:p>
            <a:pPr indent="0" lvl="0" marL="0" rtl="0" algn="l">
              <a:spcBef>
                <a:spcPts val="1000"/>
              </a:spcBef>
              <a:spcAft>
                <a:spcPts val="0"/>
              </a:spcAft>
              <a:buNone/>
            </a:pPr>
            <a:r>
              <a:rPr lang="en-GB" sz="900"/>
              <a:t>NHS England (2025) </a:t>
            </a:r>
            <a:r>
              <a:rPr i="1" lang="en-GB" sz="900"/>
              <a:t>Health equalities and digital inclusion</a:t>
            </a:r>
            <a:r>
              <a:rPr lang="en-GB" sz="900"/>
              <a:t>. Available at: </a:t>
            </a:r>
            <a:r>
              <a:rPr lang="en-GB" sz="900" u="sng">
                <a:solidFill>
                  <a:schemeClr val="hlink"/>
                </a:solidFill>
                <a:hlinkClick r:id="rId7"/>
              </a:rPr>
              <a:t>https://www.england.nhs.uk/long-read/health-equalities-and-digital-inclusion/</a:t>
            </a:r>
            <a:r>
              <a:rPr lang="en-GB" sz="900"/>
              <a:t> </a:t>
            </a:r>
            <a:endParaRPr/>
          </a:p>
          <a:p>
            <a:pPr indent="0" lvl="0" marL="0" rtl="0" algn="l">
              <a:spcBef>
                <a:spcPts val="1000"/>
              </a:spcBef>
              <a:spcAft>
                <a:spcPts val="0"/>
              </a:spcAft>
              <a:buNone/>
            </a:pPr>
            <a:r>
              <a:rPr lang="en-GB" sz="900"/>
              <a:t>Office for Health Improvement and Disparities (2021a) </a:t>
            </a:r>
            <a:r>
              <a:rPr i="1" lang="en-GB" sz="900"/>
              <a:t>Annex B: a summary of analyses and evidence on the current NHS Health Check programme</a:t>
            </a:r>
            <a:r>
              <a:rPr lang="en-GB" sz="900"/>
              <a:t>. London: Department of Health and Social Care. Available at: </a:t>
            </a:r>
            <a:r>
              <a:rPr lang="en-GB" sz="900" u="sng">
                <a:solidFill>
                  <a:schemeClr val="hlink"/>
                </a:solidFill>
                <a:hlinkClick r:id="rId8"/>
              </a:rPr>
              <a:t>https://www.gov.uk/government/publications/nhs-health-check-programme-review/annex-b-a-summary-of-analyses-and-evidence-on-the-current-nhs-health-check-programme</a:t>
            </a:r>
            <a:r>
              <a:rPr lang="en-GB" sz="900"/>
              <a:t> </a:t>
            </a:r>
            <a:endParaRPr/>
          </a:p>
        </p:txBody>
      </p:sp>
      <p:sp>
        <p:nvSpPr>
          <p:cNvPr id="261" name="Google Shape;261;p14"/>
          <p:cNvSpPr txBox="1"/>
          <p:nvPr/>
        </p:nvSpPr>
        <p:spPr>
          <a:xfrm>
            <a:off x="6096000" y="1825624"/>
            <a:ext cx="5895975" cy="5032375"/>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None/>
            </a:pPr>
            <a:r>
              <a:rPr lang="en-GB" sz="1100">
                <a:solidFill>
                  <a:schemeClr val="dk1"/>
                </a:solidFill>
                <a:latin typeface="Century Gothic"/>
                <a:ea typeface="Century Gothic"/>
                <a:cs typeface="Century Gothic"/>
                <a:sym typeface="Century Gothic"/>
              </a:rPr>
              <a:t>Office for Health Improvement and Disparities (2021b) </a:t>
            </a:r>
            <a:r>
              <a:rPr i="1" lang="en-GB" sz="1100">
                <a:solidFill>
                  <a:schemeClr val="dk1"/>
                </a:solidFill>
                <a:latin typeface="Century Gothic"/>
                <a:ea typeface="Century Gothic"/>
                <a:cs typeface="Century Gothic"/>
                <a:sym typeface="Century Gothic"/>
              </a:rPr>
              <a:t>Preventing illness and improving health for all: a review of the NHS Health Check programme and recommendations</a:t>
            </a:r>
            <a:r>
              <a:rPr lang="en-GB" sz="1100">
                <a:solidFill>
                  <a:schemeClr val="dk1"/>
                </a:solidFill>
                <a:latin typeface="Century Gothic"/>
                <a:ea typeface="Century Gothic"/>
                <a:cs typeface="Century Gothic"/>
                <a:sym typeface="Century Gothic"/>
              </a:rPr>
              <a:t>. London: Department of Health and Social Care. Available at: </a:t>
            </a:r>
            <a:r>
              <a:rPr lang="en-GB" sz="1100" u="sng">
                <a:solidFill>
                  <a:schemeClr val="dk1"/>
                </a:solidFill>
                <a:latin typeface="Century Gothic"/>
                <a:ea typeface="Century Gothic"/>
                <a:cs typeface="Century Gothic"/>
                <a:sym typeface="Century Gothic"/>
                <a:hlinkClick r:id="rId9">
                  <a:extLst>
                    <a:ext uri="{A12FA001-AC4F-418D-AE19-62706E023703}">
                      <ahyp:hlinkClr val="tx"/>
                    </a:ext>
                  </a:extLst>
                </a:hlinkClick>
              </a:rPr>
              <a:t>https://www.gov.uk/government/publications/nhs-health-check-programme-review/preventing-illness-and-improving-health-for-all-a-review-of-the-nhs-health-check-programme-and-recommendations</a:t>
            </a:r>
            <a:r>
              <a:rPr lang="en-GB" sz="1100">
                <a:solidFill>
                  <a:schemeClr val="dk1"/>
                </a:solidFill>
                <a:latin typeface="Century Gothic"/>
                <a:ea typeface="Century Gothic"/>
                <a:cs typeface="Century Gothic"/>
                <a:sym typeface="Century Gothic"/>
              </a:rPr>
              <a:t> </a:t>
            </a:r>
            <a:endParaRPr/>
          </a:p>
          <a:p>
            <a:pPr indent="0" lvl="0" marL="0" marR="0" rtl="0" algn="l">
              <a:lnSpc>
                <a:spcPct val="90000"/>
              </a:lnSpc>
              <a:spcBef>
                <a:spcPts val="1000"/>
              </a:spcBef>
              <a:spcAft>
                <a:spcPts val="0"/>
              </a:spcAft>
              <a:buNone/>
            </a:pPr>
            <a:r>
              <a:rPr lang="en-GB" sz="1100">
                <a:solidFill>
                  <a:schemeClr val="dk1"/>
                </a:solidFill>
                <a:latin typeface="Century Gothic"/>
                <a:ea typeface="Century Gothic"/>
                <a:cs typeface="Century Gothic"/>
                <a:sym typeface="Century Gothic"/>
              </a:rPr>
              <a:t>Patel, R., Barnard, S., Thompson, K. </a:t>
            </a:r>
            <a:r>
              <a:rPr i="1" lang="en-GB" sz="1100">
                <a:solidFill>
                  <a:schemeClr val="dk1"/>
                </a:solidFill>
                <a:latin typeface="Century Gothic"/>
                <a:ea typeface="Century Gothic"/>
                <a:cs typeface="Century Gothic"/>
                <a:sym typeface="Century Gothic"/>
              </a:rPr>
              <a:t>et al.</a:t>
            </a:r>
            <a:r>
              <a:rPr lang="en-GB" sz="1100">
                <a:solidFill>
                  <a:schemeClr val="dk1"/>
                </a:solidFill>
                <a:latin typeface="Century Gothic"/>
                <a:ea typeface="Century Gothic"/>
                <a:cs typeface="Century Gothic"/>
                <a:sym typeface="Century Gothic"/>
              </a:rPr>
              <a:t> (2020) ‘Evaluation of the uptake and delivery of the NHS Health Check programme in England, using primary care data from 9.5 million people: a cross-sectional study’, </a:t>
            </a:r>
            <a:r>
              <a:rPr i="1" lang="en-GB" sz="1100">
                <a:solidFill>
                  <a:schemeClr val="dk1"/>
                </a:solidFill>
                <a:latin typeface="Century Gothic"/>
                <a:ea typeface="Century Gothic"/>
                <a:cs typeface="Century Gothic"/>
                <a:sym typeface="Century Gothic"/>
              </a:rPr>
              <a:t>BMJ Open</a:t>
            </a:r>
            <a:r>
              <a:rPr lang="en-GB" sz="1100">
                <a:solidFill>
                  <a:schemeClr val="dk1"/>
                </a:solidFill>
                <a:latin typeface="Century Gothic"/>
                <a:ea typeface="Century Gothic"/>
                <a:cs typeface="Century Gothic"/>
                <a:sym typeface="Century Gothic"/>
              </a:rPr>
              <a:t>, 10(11), e042963. Available at: </a:t>
            </a:r>
            <a:r>
              <a:rPr lang="en-GB" sz="1100" u="sng">
                <a:solidFill>
                  <a:schemeClr val="dk1"/>
                </a:solidFill>
                <a:latin typeface="Century Gothic"/>
                <a:ea typeface="Century Gothic"/>
                <a:cs typeface="Century Gothic"/>
                <a:sym typeface="Century Gothic"/>
                <a:hlinkClick r:id="rId10">
                  <a:extLst>
                    <a:ext uri="{A12FA001-AC4F-418D-AE19-62706E023703}">
                      <ahyp:hlinkClr val="tx"/>
                    </a:ext>
                  </a:extLst>
                </a:hlinkClick>
              </a:rPr>
              <a:t>https://doi.org/10.1136/bmjopen-2020-042963</a:t>
            </a:r>
            <a:endParaRPr sz="1100">
              <a:solidFill>
                <a:schemeClr val="dk1"/>
              </a:solidFill>
              <a:latin typeface="Century Gothic"/>
              <a:ea typeface="Century Gothic"/>
              <a:cs typeface="Century Gothic"/>
              <a:sym typeface="Century Gothic"/>
            </a:endParaRPr>
          </a:p>
          <a:p>
            <a:pPr indent="0" lvl="0" marL="0" marR="0" rtl="0" algn="l">
              <a:lnSpc>
                <a:spcPct val="90000"/>
              </a:lnSpc>
              <a:spcBef>
                <a:spcPts val="1000"/>
              </a:spcBef>
              <a:spcAft>
                <a:spcPts val="0"/>
              </a:spcAft>
              <a:buNone/>
            </a:pPr>
            <a:r>
              <a:rPr lang="en-GB" sz="1100">
                <a:solidFill>
                  <a:schemeClr val="dk1"/>
                </a:solidFill>
                <a:latin typeface="Century Gothic"/>
                <a:ea typeface="Century Gothic"/>
                <a:cs typeface="Century Gothic"/>
                <a:sym typeface="Century Gothic"/>
              </a:rPr>
              <a:t>Rosenstock, I.M. (1974) ‘Historical origins of the Health Belief Model’, </a:t>
            </a:r>
            <a:r>
              <a:rPr i="1" lang="en-GB" sz="1100">
                <a:solidFill>
                  <a:schemeClr val="dk1"/>
                </a:solidFill>
                <a:latin typeface="Century Gothic"/>
                <a:ea typeface="Century Gothic"/>
                <a:cs typeface="Century Gothic"/>
                <a:sym typeface="Century Gothic"/>
              </a:rPr>
              <a:t>Health Education Monographs</a:t>
            </a:r>
            <a:r>
              <a:rPr lang="en-GB" sz="1100">
                <a:solidFill>
                  <a:schemeClr val="dk1"/>
                </a:solidFill>
                <a:latin typeface="Century Gothic"/>
                <a:ea typeface="Century Gothic"/>
                <a:cs typeface="Century Gothic"/>
                <a:sym typeface="Century Gothic"/>
              </a:rPr>
              <a:t>, 2(4), pp. 328–335. Available at: </a:t>
            </a:r>
            <a:r>
              <a:rPr lang="en-GB" sz="1100" u="sng">
                <a:solidFill>
                  <a:schemeClr val="dk1"/>
                </a:solidFill>
                <a:latin typeface="Century Gothic"/>
                <a:ea typeface="Century Gothic"/>
                <a:cs typeface="Century Gothic"/>
                <a:sym typeface="Century Gothic"/>
                <a:hlinkClick r:id="rId11">
                  <a:extLst>
                    <a:ext uri="{A12FA001-AC4F-418D-AE19-62706E023703}">
                      <ahyp:hlinkClr val="tx"/>
                    </a:ext>
                  </a:extLst>
                </a:hlinkClick>
              </a:rPr>
              <a:t>https://doi.org/10.1177/109019817400200403</a:t>
            </a:r>
            <a:endParaRPr sz="1100">
              <a:solidFill>
                <a:schemeClr val="dk1"/>
              </a:solidFill>
              <a:latin typeface="Century Gothic"/>
              <a:ea typeface="Century Gothic"/>
              <a:cs typeface="Century Gothic"/>
              <a:sym typeface="Century Gothic"/>
            </a:endParaRPr>
          </a:p>
          <a:p>
            <a:pPr indent="0" lvl="0" marL="0" marR="0" rtl="0" algn="l">
              <a:lnSpc>
                <a:spcPct val="90000"/>
              </a:lnSpc>
              <a:spcBef>
                <a:spcPts val="1000"/>
              </a:spcBef>
              <a:spcAft>
                <a:spcPts val="0"/>
              </a:spcAft>
              <a:buNone/>
            </a:pPr>
            <a:r>
              <a:rPr lang="en-GB" sz="1100">
                <a:solidFill>
                  <a:schemeClr val="dk1"/>
                </a:solidFill>
                <a:latin typeface="Century Gothic"/>
                <a:ea typeface="Century Gothic"/>
                <a:cs typeface="Century Gothic"/>
                <a:sym typeface="Century Gothic"/>
              </a:rPr>
              <a:t>Tanner, L., Kenny, R.P.W., Still, M., Ling, J., Pearson, F., Thompson, K. and Bhardwaj-Gosling, R. (2022) ‘NHS Health Check programme: a rapid review update’, </a:t>
            </a:r>
            <a:r>
              <a:rPr i="1" lang="en-GB" sz="1100">
                <a:solidFill>
                  <a:schemeClr val="dk1"/>
                </a:solidFill>
                <a:latin typeface="Century Gothic"/>
                <a:ea typeface="Century Gothic"/>
                <a:cs typeface="Century Gothic"/>
                <a:sym typeface="Century Gothic"/>
              </a:rPr>
              <a:t>BMJ Open</a:t>
            </a:r>
            <a:r>
              <a:rPr lang="en-GB" sz="1100">
                <a:solidFill>
                  <a:schemeClr val="dk1"/>
                </a:solidFill>
                <a:latin typeface="Century Gothic"/>
                <a:ea typeface="Century Gothic"/>
                <a:cs typeface="Century Gothic"/>
                <a:sym typeface="Century Gothic"/>
              </a:rPr>
              <a:t>, 12(2), e052832. Available at: </a:t>
            </a:r>
            <a:r>
              <a:rPr lang="en-GB" sz="1100" u="sng">
                <a:solidFill>
                  <a:schemeClr val="dk1"/>
                </a:solidFill>
                <a:latin typeface="Century Gothic"/>
                <a:ea typeface="Century Gothic"/>
                <a:cs typeface="Century Gothic"/>
                <a:sym typeface="Century Gothic"/>
                <a:hlinkClick r:id="rId12">
                  <a:extLst>
                    <a:ext uri="{A12FA001-AC4F-418D-AE19-62706E023703}">
                      <ahyp:hlinkClr val="tx"/>
                    </a:ext>
                  </a:extLst>
                </a:hlinkClick>
              </a:rPr>
              <a:t>https://doi.org/10.1136/bmjopen-2021-052832</a:t>
            </a:r>
            <a:endParaRPr sz="1100">
              <a:solidFill>
                <a:schemeClr val="dk1"/>
              </a:solidFill>
              <a:latin typeface="Century Gothic"/>
              <a:ea typeface="Century Gothic"/>
              <a:cs typeface="Century Gothic"/>
              <a:sym typeface="Century Gothic"/>
            </a:endParaRPr>
          </a:p>
          <a:p>
            <a:pPr indent="0" lvl="0" marL="0" marR="0" rtl="0" algn="l">
              <a:lnSpc>
                <a:spcPct val="90000"/>
              </a:lnSpc>
              <a:spcBef>
                <a:spcPts val="1000"/>
              </a:spcBef>
              <a:spcAft>
                <a:spcPts val="0"/>
              </a:spcAft>
              <a:buNone/>
            </a:pPr>
            <a:r>
              <a:rPr lang="en-GB" sz="1100">
                <a:solidFill>
                  <a:schemeClr val="dk1"/>
                </a:solidFill>
                <a:latin typeface="Century Gothic"/>
                <a:ea typeface="Century Gothic"/>
                <a:cs typeface="Century Gothic"/>
                <a:sym typeface="Century Gothic"/>
              </a:rPr>
              <a:t>United Nations (2015) </a:t>
            </a:r>
            <a:r>
              <a:rPr i="1" lang="en-GB" sz="1100">
                <a:solidFill>
                  <a:schemeClr val="dk1"/>
                </a:solidFill>
                <a:latin typeface="Century Gothic"/>
                <a:ea typeface="Century Gothic"/>
                <a:cs typeface="Century Gothic"/>
                <a:sym typeface="Century Gothic"/>
              </a:rPr>
              <a:t>Transforming our world: the 2030 Agenda for Sustainable Development</a:t>
            </a:r>
            <a:r>
              <a:rPr lang="en-GB" sz="1100">
                <a:solidFill>
                  <a:schemeClr val="dk1"/>
                </a:solidFill>
                <a:latin typeface="Century Gothic"/>
                <a:ea typeface="Century Gothic"/>
                <a:cs typeface="Century Gothic"/>
                <a:sym typeface="Century Gothic"/>
              </a:rPr>
              <a:t>. Resolution A/RES/70/1. New York: United Nations. Available at: </a:t>
            </a:r>
            <a:r>
              <a:rPr lang="en-GB" sz="1100" u="sng">
                <a:solidFill>
                  <a:schemeClr val="dk1"/>
                </a:solidFill>
                <a:latin typeface="Century Gothic"/>
                <a:ea typeface="Century Gothic"/>
                <a:cs typeface="Century Gothic"/>
                <a:sym typeface="Century Gothic"/>
                <a:hlinkClick r:id="rId13">
                  <a:extLst>
                    <a:ext uri="{A12FA001-AC4F-418D-AE19-62706E023703}">
                      <ahyp:hlinkClr val="tx"/>
                    </a:ext>
                  </a:extLst>
                </a:hlinkClick>
              </a:rPr>
              <a:t>https://sdgs.un.org/2030agenda</a:t>
            </a:r>
            <a:r>
              <a:rPr lang="en-GB" sz="1100">
                <a:solidFill>
                  <a:schemeClr val="dk1"/>
                </a:solidFill>
                <a:latin typeface="Century Gothic"/>
                <a:ea typeface="Century Gothic"/>
                <a:cs typeface="Century Gothic"/>
                <a:sym typeface="Century Gothic"/>
              </a:rPr>
              <a:t> </a:t>
            </a:r>
            <a:endParaRPr/>
          </a:p>
          <a:p>
            <a:pPr indent="0" lvl="0" marL="0" marR="0" rtl="0" algn="l">
              <a:lnSpc>
                <a:spcPct val="90000"/>
              </a:lnSpc>
              <a:spcBef>
                <a:spcPts val="1000"/>
              </a:spcBef>
              <a:spcAft>
                <a:spcPts val="0"/>
              </a:spcAft>
              <a:buNone/>
            </a:pPr>
            <a:r>
              <a:rPr lang="en-GB" sz="1100">
                <a:solidFill>
                  <a:schemeClr val="dk1"/>
                </a:solidFill>
                <a:latin typeface="Century Gothic"/>
                <a:ea typeface="Century Gothic"/>
                <a:cs typeface="Century Gothic"/>
                <a:sym typeface="Century Gothic"/>
              </a:rPr>
              <a:t>World Health Organization (1948) </a:t>
            </a:r>
            <a:r>
              <a:rPr i="1" lang="en-GB" sz="1100">
                <a:solidFill>
                  <a:schemeClr val="dk1"/>
                </a:solidFill>
                <a:latin typeface="Century Gothic"/>
                <a:ea typeface="Century Gothic"/>
                <a:cs typeface="Century Gothic"/>
                <a:sym typeface="Century Gothic"/>
              </a:rPr>
              <a:t>Constitution of the World Health Organization</a:t>
            </a:r>
            <a:r>
              <a:rPr lang="en-GB" sz="1100">
                <a:solidFill>
                  <a:schemeClr val="dk1"/>
                </a:solidFill>
                <a:latin typeface="Century Gothic"/>
                <a:ea typeface="Century Gothic"/>
                <a:cs typeface="Century Gothic"/>
                <a:sym typeface="Century Gothic"/>
              </a:rPr>
              <a:t>. Geneva: World Health Organization. Available at: </a:t>
            </a:r>
            <a:r>
              <a:rPr lang="en-GB" sz="1100" u="sng">
                <a:solidFill>
                  <a:schemeClr val="dk1"/>
                </a:solidFill>
                <a:latin typeface="Century Gothic"/>
                <a:ea typeface="Century Gothic"/>
                <a:cs typeface="Century Gothic"/>
                <a:sym typeface="Century Gothic"/>
                <a:hlinkClick r:id="rId14">
                  <a:extLst>
                    <a:ext uri="{A12FA001-AC4F-418D-AE19-62706E023703}">
                      <ahyp:hlinkClr val="tx"/>
                    </a:ext>
                  </a:extLst>
                </a:hlinkClick>
              </a:rPr>
              <a:t>https://www.who.int/about/governance/constitution</a:t>
            </a:r>
            <a:r>
              <a:rPr lang="en-GB" sz="1100">
                <a:solidFill>
                  <a:schemeClr val="dk1"/>
                </a:solidFill>
                <a:latin typeface="Century Gothic"/>
                <a:ea typeface="Century Gothic"/>
                <a:cs typeface="Century Gothic"/>
                <a:sym typeface="Century Gothic"/>
              </a:rPr>
              <a:t> </a:t>
            </a:r>
            <a:endParaRPr/>
          </a:p>
          <a:p>
            <a:pPr indent="0" lvl="0" marL="0" marR="0" rtl="0" algn="l">
              <a:lnSpc>
                <a:spcPct val="90000"/>
              </a:lnSpc>
              <a:spcBef>
                <a:spcPts val="1000"/>
              </a:spcBef>
              <a:spcAft>
                <a:spcPts val="0"/>
              </a:spcAft>
              <a:buNone/>
            </a:pPr>
            <a:r>
              <a:rPr lang="en-GB" sz="1100">
                <a:solidFill>
                  <a:schemeClr val="dk1"/>
                </a:solidFill>
                <a:latin typeface="Century Gothic"/>
                <a:ea typeface="Century Gothic"/>
                <a:cs typeface="Century Gothic"/>
                <a:sym typeface="Century Gothic"/>
              </a:rPr>
              <a:t>World Health Organization (2014) </a:t>
            </a:r>
            <a:r>
              <a:rPr i="1" lang="en-GB" sz="1100">
                <a:solidFill>
                  <a:schemeClr val="dk1"/>
                </a:solidFill>
                <a:latin typeface="Century Gothic"/>
                <a:ea typeface="Century Gothic"/>
                <a:cs typeface="Century Gothic"/>
                <a:sym typeface="Century Gothic"/>
              </a:rPr>
              <a:t>Health in all policies: framework for country action</a:t>
            </a:r>
            <a:r>
              <a:rPr lang="en-GB" sz="1100">
                <a:solidFill>
                  <a:schemeClr val="dk1"/>
                </a:solidFill>
                <a:latin typeface="Century Gothic"/>
                <a:ea typeface="Century Gothic"/>
                <a:cs typeface="Century Gothic"/>
                <a:sym typeface="Century Gothic"/>
              </a:rPr>
              <a:t>. Geneva: World Health Organization. Available at: </a:t>
            </a:r>
            <a:r>
              <a:rPr lang="en-GB" sz="1100" u="sng">
                <a:solidFill>
                  <a:schemeClr val="dk1"/>
                </a:solidFill>
                <a:latin typeface="Century Gothic"/>
                <a:ea typeface="Century Gothic"/>
                <a:cs typeface="Century Gothic"/>
                <a:sym typeface="Century Gothic"/>
                <a:hlinkClick r:id="rId15">
                  <a:extLst>
                    <a:ext uri="{A12FA001-AC4F-418D-AE19-62706E023703}">
                      <ahyp:hlinkClr val="tx"/>
                    </a:ext>
                  </a:extLst>
                </a:hlinkClick>
              </a:rPr>
              <a:t>https://iris.who.int/handle/10665/112636</a:t>
            </a:r>
            <a:r>
              <a:rPr lang="en-GB" sz="1100">
                <a:solidFill>
                  <a:schemeClr val="dk1"/>
                </a:solidFill>
                <a:latin typeface="Century Gothic"/>
                <a:ea typeface="Century Gothic"/>
                <a:cs typeface="Century Gothic"/>
                <a:sym typeface="Century Gothic"/>
              </a:rPr>
              <a:t>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2026-09-21T15:03:03Z</dcterms:created>
  <dc:creator>Giuliano Catania (2242264)</dc:creator>
</cp:coreProperties>
</file>