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0"/>
    <p:restoredTop sz="74115" autoAdjust="0"/>
  </p:normalViewPr>
  <p:slideViewPr>
    <p:cSldViewPr snapToGrid="0" snapToObjects="1">
      <p:cViewPr varScale="1">
        <p:scale>
          <a:sx n="80" d="100"/>
          <a:sy n="80" d="100"/>
        </p:scale>
        <p:origin x="-63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11/30/2018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physical domain includes physical health, rates of growth and knowledge about eating healthily and staying safe.</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583643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We may ask of our policy and practice: does this reflect an </a:t>
            </a:r>
            <a:r>
              <a:rPr lang="en-GB" sz="1200" i="1" kern="1200" dirty="0" smtClean="0">
                <a:solidFill>
                  <a:schemeClr val="tx1"/>
                </a:solidFill>
                <a:effectLst/>
                <a:latin typeface="+mn-lt"/>
                <a:ea typeface="+mn-ea"/>
                <a:cs typeface="+mn-cs"/>
              </a:rPr>
              <a:t>instrumental </a:t>
            </a:r>
            <a:r>
              <a:rPr lang="en-GB" sz="1200" kern="1200" dirty="0" smtClean="0">
                <a:solidFill>
                  <a:schemeClr val="tx1"/>
                </a:solidFill>
                <a:effectLst/>
                <a:latin typeface="+mn-lt"/>
                <a:ea typeface="+mn-ea"/>
                <a:cs typeface="+mn-cs"/>
              </a:rPr>
              <a:t>or an </a:t>
            </a:r>
            <a:r>
              <a:rPr lang="en-GB" sz="1200" i="1" kern="1200" dirty="0" smtClean="0">
                <a:solidFill>
                  <a:schemeClr val="tx1"/>
                </a:solidFill>
                <a:effectLst/>
                <a:latin typeface="+mn-lt"/>
                <a:ea typeface="+mn-ea"/>
                <a:cs typeface="+mn-cs"/>
              </a:rPr>
              <a:t>holistic</a:t>
            </a:r>
            <a:r>
              <a:rPr lang="en-GB" sz="1200" kern="1200" dirty="0" smtClean="0">
                <a:solidFill>
                  <a:schemeClr val="tx1"/>
                </a:solidFill>
                <a:effectLst/>
                <a:latin typeface="+mn-lt"/>
                <a:ea typeface="+mn-ea"/>
                <a:cs typeface="+mn-cs"/>
              </a:rPr>
              <a:t> view of wellbeing? The instrumental view can be reflected by considering wellbeing in terms of what children should know about and what skills they should have; for example:</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Knowing how to keep safe</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Knowing how to eat healthily</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Knowing how to keep clean</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holistic view can be reflected by considering wellbeing in terms of how children experience their lives; for example:</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Feeling part of a community </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Feeling valued</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Having a voice </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Policies and practices adopting either view will impact upon the child’s experience within the setting and in the following sections we will consider the importance of being aware of the complex nature of wellbeing and the value of being willing to discuss such complexity within settings. </a:t>
            </a:r>
            <a:endParaRPr lang="en-GB" sz="11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523522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We may ask of our policy and practice: does this reflect an </a:t>
            </a:r>
            <a:r>
              <a:rPr lang="en-GB" sz="1200" i="1" kern="1200" dirty="0" smtClean="0">
                <a:solidFill>
                  <a:schemeClr val="tx1"/>
                </a:solidFill>
                <a:effectLst/>
                <a:latin typeface="+mn-lt"/>
                <a:ea typeface="+mn-ea"/>
                <a:cs typeface="+mn-cs"/>
              </a:rPr>
              <a:t>instrumental </a:t>
            </a:r>
            <a:r>
              <a:rPr lang="en-GB" sz="1200" kern="1200" dirty="0" smtClean="0">
                <a:solidFill>
                  <a:schemeClr val="tx1"/>
                </a:solidFill>
                <a:effectLst/>
                <a:latin typeface="+mn-lt"/>
                <a:ea typeface="+mn-ea"/>
                <a:cs typeface="+mn-cs"/>
              </a:rPr>
              <a:t>or an </a:t>
            </a:r>
            <a:r>
              <a:rPr lang="en-GB" sz="1200" i="1" kern="1200" dirty="0" smtClean="0">
                <a:solidFill>
                  <a:schemeClr val="tx1"/>
                </a:solidFill>
                <a:effectLst/>
                <a:latin typeface="+mn-lt"/>
                <a:ea typeface="+mn-ea"/>
                <a:cs typeface="+mn-cs"/>
              </a:rPr>
              <a:t>holistic</a:t>
            </a:r>
            <a:r>
              <a:rPr lang="en-GB" sz="1200" kern="1200" dirty="0" smtClean="0">
                <a:solidFill>
                  <a:schemeClr val="tx1"/>
                </a:solidFill>
                <a:effectLst/>
                <a:latin typeface="+mn-lt"/>
                <a:ea typeface="+mn-ea"/>
                <a:cs typeface="+mn-cs"/>
              </a:rPr>
              <a:t> view of wellbeing? The instrumental view can be reflected by considering wellbeing in terms of what children should know about and what skills they should have; for example:</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Knowing how to keep safe</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Knowing how to eat healthily</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Knowing how to keep clean</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holistic view can be reflected by considering wellbeing in terms of how children experience their lives; for example:</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Feeling part of a community </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Feeling valued</a:t>
            </a:r>
            <a:endParaRPr lang="en-GB" sz="1100" kern="1200" dirty="0" smtClean="0">
              <a:solidFill>
                <a:schemeClr val="tx1"/>
              </a:solidFill>
              <a:effectLst/>
              <a:latin typeface="+mn-lt"/>
              <a:ea typeface="+mn-ea"/>
              <a:cs typeface="+mn-cs"/>
            </a:endParaRPr>
          </a:p>
          <a:p>
            <a:pPr lvl="1"/>
            <a:r>
              <a:rPr lang="en-GB" sz="1200" kern="1200" dirty="0" smtClean="0">
                <a:solidFill>
                  <a:schemeClr val="tx1"/>
                </a:solidFill>
                <a:effectLst/>
                <a:latin typeface="+mn-lt"/>
                <a:ea typeface="+mn-ea"/>
                <a:cs typeface="+mn-cs"/>
              </a:rPr>
              <a:t>Having a voice </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Policies and practices adopting either view will impact upon the child’s experience within the setting and in the following sections we will consider the importance of being aware of the complex nature of wellbeing and the value of being willing to discuss such complexity within settings. </a:t>
            </a:r>
            <a:endParaRPr lang="en-GB" sz="1100" kern="1200" dirty="0" smtClean="0">
              <a:solidFill>
                <a:schemeClr val="tx1"/>
              </a:solidFill>
              <a:effectLst/>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721941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Wellbeing can be perceived as an individual or ‘within-person’ (</a:t>
            </a:r>
            <a:r>
              <a:rPr lang="en-GB" dirty="0" err="1" smtClean="0"/>
              <a:t>Anning</a:t>
            </a:r>
            <a:r>
              <a:rPr lang="en-GB" dirty="0" smtClean="0"/>
              <a:t> and Edwards, 2006: 55) characteristic. This means that wellbeing can be viewed as something one person has or lacks independently of the wellbeing of other individuals, family or community.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966457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international perspectives construct wellbeing as a social concept – a characteristic of the group, rather than the individual. The bi-cultural early years curriculum document of New Zealand: </a:t>
            </a:r>
            <a:r>
              <a:rPr lang="en-GB" dirty="0" err="1" smtClean="0"/>
              <a:t>Te</a:t>
            </a:r>
            <a:r>
              <a:rPr lang="en-GB" dirty="0" smtClean="0"/>
              <a:t> </a:t>
            </a:r>
            <a:r>
              <a:rPr lang="en-GB" dirty="0" err="1" smtClean="0"/>
              <a:t>Whariki</a:t>
            </a:r>
            <a:r>
              <a:rPr lang="en-GB" dirty="0" smtClean="0"/>
              <a:t> (Ministry of Education, 1996) states that, ‘The well-being of children is interdependent with the well-being and culture of: adults in the early childhood education setting; </a:t>
            </a:r>
            <a:r>
              <a:rPr lang="en-GB" dirty="0" err="1" smtClean="0"/>
              <a:t>whànau</a:t>
            </a:r>
            <a:r>
              <a:rPr lang="en-GB" dirty="0" smtClean="0"/>
              <a:t>/families; local communities and neighbourhoods’ (p.42). The curriculum emphasises the need for all the early years staff to be knowledgeable about, and respectful of, for example, different child rearing practices and Maori culture.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33036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examples from practice </a:t>
            </a:r>
          </a:p>
          <a:p>
            <a:pPr marL="171450" indent="-171450">
              <a:buFontTx/>
              <a:buChar char="-"/>
            </a:pPr>
            <a:r>
              <a:rPr lang="en-GB" dirty="0" smtClean="0"/>
              <a:t>How is WB assessed locally – individual or holistic? By whom, does this change from 0-3 and 3+ in wales? </a:t>
            </a:r>
          </a:p>
          <a:p>
            <a:pPr marL="171450" indent="-171450">
              <a:buFontTx/>
              <a:buChar char="-"/>
            </a:pPr>
            <a:endParaRPr lang="en-GB" dirty="0" smtClean="0"/>
          </a:p>
          <a:p>
            <a:pPr marL="171450" indent="-171450">
              <a:buFontTx/>
              <a:buChar char="-"/>
            </a:pPr>
            <a:r>
              <a:rPr lang="en-GB" b="1" dirty="0" smtClean="0"/>
              <a:t>KEY IDEA: WB is not a universal construct but is locally negotiated and culturally shaped. </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253562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kern="1200" dirty="0" smtClean="0">
                <a:solidFill>
                  <a:schemeClr val="tx1"/>
                </a:solidFill>
                <a:effectLst/>
                <a:latin typeface="+mn-lt"/>
                <a:ea typeface="+mn-ea"/>
                <a:cs typeface="+mn-cs"/>
              </a:rPr>
              <a:t>Critical voices claim that notions of childhood wellbeing imply a </a:t>
            </a:r>
            <a:r>
              <a:rPr lang="en-GB" sz="1200" i="1" kern="1200" dirty="0" smtClean="0">
                <a:solidFill>
                  <a:schemeClr val="tx1"/>
                </a:solidFill>
                <a:effectLst/>
                <a:latin typeface="+mn-lt"/>
                <a:ea typeface="+mn-ea"/>
                <a:cs typeface="+mn-cs"/>
              </a:rPr>
              <a:t>deficit </a:t>
            </a:r>
            <a:r>
              <a:rPr lang="en-GB" sz="1200" kern="1200" dirty="0" smtClean="0">
                <a:solidFill>
                  <a:schemeClr val="tx1"/>
                </a:solidFill>
                <a:effectLst/>
                <a:latin typeface="+mn-lt"/>
                <a:ea typeface="+mn-ea"/>
                <a:cs typeface="+mn-cs"/>
              </a:rPr>
              <a:t>model of some children’s lives and that in order to correct the deficit (be it in physical, social, cognitive or emotional terms) intervention is legitimised. </a:t>
            </a:r>
            <a:r>
              <a:rPr lang="en-GB" sz="1200" kern="1200" dirty="0" err="1" smtClean="0">
                <a:solidFill>
                  <a:schemeClr val="tx1"/>
                </a:solidFill>
                <a:effectLst/>
                <a:latin typeface="+mn-lt"/>
                <a:ea typeface="+mn-ea"/>
                <a:cs typeface="+mn-cs"/>
              </a:rPr>
              <a:t>Furedi</a:t>
            </a:r>
            <a:r>
              <a:rPr lang="en-GB" sz="1200" kern="1200" dirty="0" smtClean="0">
                <a:solidFill>
                  <a:schemeClr val="tx1"/>
                </a:solidFill>
                <a:effectLst/>
                <a:latin typeface="+mn-lt"/>
                <a:ea typeface="+mn-ea"/>
                <a:cs typeface="+mn-cs"/>
              </a:rPr>
              <a:t> (2002) and </a:t>
            </a:r>
            <a:r>
              <a:rPr lang="en-GB" sz="1200" kern="1200" dirty="0" err="1" smtClean="0">
                <a:solidFill>
                  <a:schemeClr val="tx1"/>
                </a:solidFill>
                <a:effectLst/>
                <a:latin typeface="+mn-lt"/>
                <a:ea typeface="+mn-ea"/>
                <a:cs typeface="+mn-cs"/>
              </a:rPr>
              <a:t>Ecclestone</a:t>
            </a:r>
            <a:r>
              <a:rPr lang="en-GB" sz="1200" kern="1200" dirty="0" smtClean="0">
                <a:solidFill>
                  <a:schemeClr val="tx1"/>
                </a:solidFill>
                <a:effectLst/>
                <a:latin typeface="+mn-lt"/>
                <a:ea typeface="+mn-ea"/>
                <a:cs typeface="+mn-cs"/>
              </a:rPr>
              <a:t> (2007</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refer to the </a:t>
            </a:r>
            <a:r>
              <a:rPr lang="en-GB" sz="1200" i="1" kern="1200" dirty="0" smtClean="0">
                <a:solidFill>
                  <a:schemeClr val="tx1"/>
                </a:solidFill>
                <a:effectLst/>
                <a:latin typeface="+mn-lt"/>
                <a:ea typeface="+mn-ea"/>
                <a:cs typeface="+mn-cs"/>
              </a:rPr>
              <a:t>normalisation</a:t>
            </a:r>
            <a:r>
              <a:rPr lang="en-GB" sz="1200" kern="1200" dirty="0" smtClean="0">
                <a:solidFill>
                  <a:schemeClr val="tx1"/>
                </a:solidFill>
                <a:effectLst/>
                <a:latin typeface="+mn-lt"/>
                <a:ea typeface="+mn-ea"/>
                <a:cs typeface="+mn-cs"/>
              </a:rPr>
              <a:t> of therapeutic interventions in children’s lives and argue that society should not accept such intervention uncritically. Craig (2009</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claims that concern for children’s wellbeing, and the associated interventions to support it, mean that children are ‘protected’ from experiencing the range of emotions necessary for development of resilience which is considered a key feature of positive and on-going educational achievement (Siraj-Blatchford 2010; Claxton and </a:t>
            </a:r>
            <a:r>
              <a:rPr lang="en-GB" sz="1200" kern="1200" dirty="0" err="1" smtClean="0">
                <a:solidFill>
                  <a:schemeClr val="tx1"/>
                </a:solidFill>
                <a:effectLst/>
                <a:latin typeface="+mn-lt"/>
                <a:ea typeface="+mn-ea"/>
                <a:cs typeface="+mn-cs"/>
              </a:rPr>
              <a:t>Carr</a:t>
            </a:r>
            <a:r>
              <a:rPr lang="en-GB" sz="1200" kern="1200" dirty="0" smtClean="0">
                <a:solidFill>
                  <a:schemeClr val="tx1"/>
                </a:solidFill>
                <a:effectLst/>
                <a:latin typeface="+mn-lt"/>
                <a:ea typeface="+mn-ea"/>
                <a:cs typeface="+mn-cs"/>
              </a:rPr>
              <a:t> 2004). Watson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(2012) have critically considered the concept of wellbeing and put forward An argument that concern for children’s wellbeing can lead to ‘pathology and therapy, rather than wellbeing’ through a process of ‘othering’ (Watson et al., 2012; 35).</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‘Othering’ includes the creation of a boundary between ‘normal’ and ‘abnormal’; it allows the designation of ‘different’ and the need to intervene, correct or re-align the difference in order to establish a ‘normal’ position. This is of concern for practitioners since ‘an Other is always pushed aside, marginalised, forcibly homogenised and devalued as [Western] cognitive machinery does its work’ (Foucault 1983</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19 in Watson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2012: 35). Watson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argue (2012: 109) that shallow consideration of individual wellbeing leads to a position where those who are perceived as lacking wellbeing may be singled out as requiring a process of amendment to return to ‘normalcy’ in order to be ‘brought inside’. Such judgements and actions ‘other’ specific groups of children and run counter to the philosophy of inclusion which is about ‘engendering a sense of community and belonging’ (DfES 2001 </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p.8).  </a:t>
            </a:r>
            <a:endParaRPr lang="en-GB" sz="1100" kern="1200" dirty="0" smtClean="0">
              <a:solidFill>
                <a:schemeClr val="tx1"/>
              </a:solidFill>
              <a:effectLst/>
              <a:latin typeface="+mn-lt"/>
              <a:ea typeface="+mn-ea"/>
              <a:cs typeface="+mn-cs"/>
            </a:endParaRPr>
          </a:p>
          <a:p>
            <a:r>
              <a:rPr lang="en-GB" sz="105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This date is not the same as that in the reference list.  My check suggests this should  be 2009, can you confirm please?</a:t>
            </a:r>
          </a:p>
          <a:p>
            <a:r>
              <a:rPr lang="en-GB" sz="1200" kern="1200" dirty="0" smtClean="0">
                <a:solidFill>
                  <a:schemeClr val="tx1"/>
                </a:solidFill>
                <a:effectLst/>
                <a:latin typeface="+mn-lt"/>
                <a:ea typeface="+mn-ea"/>
                <a:cs typeface="+mn-cs"/>
              </a:rPr>
              <a:t>No this is 2007 – I have added the reference in the final list. </a:t>
            </a:r>
          </a:p>
          <a:p>
            <a:r>
              <a:rPr lang="en-GB" sz="105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You have a reference for a 2007 source in the reference list, but not a 2009 source.  Should this be 2007, or is there a need for an additional 2009 reference in the final list?</a:t>
            </a:r>
          </a:p>
          <a:p>
            <a:r>
              <a:rPr lang="en-GB" sz="1200" kern="1200" dirty="0" smtClean="0">
                <a:solidFill>
                  <a:schemeClr val="tx1"/>
                </a:solidFill>
                <a:effectLst/>
                <a:latin typeface="+mn-lt"/>
                <a:ea typeface="+mn-ea"/>
                <a:cs typeface="+mn-cs"/>
              </a:rPr>
              <a:t>Should be 2007, 2009. Additional ref added to the list. </a:t>
            </a:r>
          </a:p>
          <a:p>
            <a:r>
              <a:rPr lang="en-GB" sz="105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Please supply this reference</a:t>
            </a:r>
          </a:p>
          <a:p>
            <a:r>
              <a:rPr lang="en-GB" sz="1200" kern="1200" dirty="0" smtClean="0">
                <a:solidFill>
                  <a:schemeClr val="tx1"/>
                </a:solidFill>
                <a:effectLst/>
                <a:latin typeface="+mn-lt"/>
                <a:ea typeface="+mn-ea"/>
                <a:cs typeface="+mn-cs"/>
              </a:rPr>
              <a:t>Supplied below </a:t>
            </a:r>
          </a:p>
          <a:p>
            <a:r>
              <a:rPr lang="en-GB" sz="105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Please provide this reference, it is not in the reference list and it is not clear which of the 2001 DfES sources you are referencing.</a:t>
            </a:r>
          </a:p>
          <a:p>
            <a:r>
              <a:rPr lang="en-GB" sz="1200" kern="1200" dirty="0" smtClean="0">
                <a:solidFill>
                  <a:schemeClr val="tx1"/>
                </a:solidFill>
                <a:effectLst/>
                <a:latin typeface="+mn-lt"/>
                <a:ea typeface="+mn-ea"/>
                <a:cs typeface="+mn-cs"/>
              </a:rPr>
              <a:t>Supplied below</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912662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kern="1200" dirty="0" smtClean="0">
                <a:solidFill>
                  <a:schemeClr val="tx1"/>
                </a:solidFill>
                <a:effectLst/>
                <a:latin typeface="+mn-lt"/>
                <a:ea typeface="+mn-ea"/>
                <a:cs typeface="+mn-cs"/>
              </a:rPr>
              <a:t>Critical voices claim that notions of childhood wellbeing imply a </a:t>
            </a:r>
            <a:r>
              <a:rPr lang="en-GB" sz="1200" i="1" kern="1200" dirty="0" smtClean="0">
                <a:solidFill>
                  <a:schemeClr val="tx1"/>
                </a:solidFill>
                <a:effectLst/>
                <a:latin typeface="+mn-lt"/>
                <a:ea typeface="+mn-ea"/>
                <a:cs typeface="+mn-cs"/>
              </a:rPr>
              <a:t>deficit </a:t>
            </a:r>
            <a:r>
              <a:rPr lang="en-GB" sz="1200" kern="1200" dirty="0" smtClean="0">
                <a:solidFill>
                  <a:schemeClr val="tx1"/>
                </a:solidFill>
                <a:effectLst/>
                <a:latin typeface="+mn-lt"/>
                <a:ea typeface="+mn-ea"/>
                <a:cs typeface="+mn-cs"/>
              </a:rPr>
              <a:t>model of some children’s lives and that in order to correct the deficit (be it in physical, social, cognitive or emotional terms) intervention is legitimised. </a:t>
            </a:r>
            <a:r>
              <a:rPr lang="en-GB" sz="1200" kern="1200" dirty="0" err="1" smtClean="0">
                <a:solidFill>
                  <a:schemeClr val="tx1"/>
                </a:solidFill>
                <a:effectLst/>
                <a:latin typeface="+mn-lt"/>
                <a:ea typeface="+mn-ea"/>
                <a:cs typeface="+mn-cs"/>
              </a:rPr>
              <a:t>Furedi</a:t>
            </a:r>
            <a:r>
              <a:rPr lang="en-GB" sz="1200" kern="1200" dirty="0" smtClean="0">
                <a:solidFill>
                  <a:schemeClr val="tx1"/>
                </a:solidFill>
                <a:effectLst/>
                <a:latin typeface="+mn-lt"/>
                <a:ea typeface="+mn-ea"/>
                <a:cs typeface="+mn-cs"/>
              </a:rPr>
              <a:t> (2002) and </a:t>
            </a:r>
            <a:r>
              <a:rPr lang="en-GB" sz="1200" kern="1200" dirty="0" err="1" smtClean="0">
                <a:solidFill>
                  <a:schemeClr val="tx1"/>
                </a:solidFill>
                <a:effectLst/>
                <a:latin typeface="+mn-lt"/>
                <a:ea typeface="+mn-ea"/>
                <a:cs typeface="+mn-cs"/>
              </a:rPr>
              <a:t>Ecclestone</a:t>
            </a:r>
            <a:r>
              <a:rPr lang="en-GB" sz="1200" kern="1200" dirty="0" smtClean="0">
                <a:solidFill>
                  <a:schemeClr val="tx1"/>
                </a:solidFill>
                <a:effectLst/>
                <a:latin typeface="+mn-lt"/>
                <a:ea typeface="+mn-ea"/>
                <a:cs typeface="+mn-cs"/>
              </a:rPr>
              <a:t> (2007</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refer to the </a:t>
            </a:r>
            <a:r>
              <a:rPr lang="en-GB" sz="1200" i="1" kern="1200" dirty="0" smtClean="0">
                <a:solidFill>
                  <a:schemeClr val="tx1"/>
                </a:solidFill>
                <a:effectLst/>
                <a:latin typeface="+mn-lt"/>
                <a:ea typeface="+mn-ea"/>
                <a:cs typeface="+mn-cs"/>
              </a:rPr>
              <a:t>normalisation</a:t>
            </a:r>
            <a:r>
              <a:rPr lang="en-GB" sz="1200" kern="1200" dirty="0" smtClean="0">
                <a:solidFill>
                  <a:schemeClr val="tx1"/>
                </a:solidFill>
                <a:effectLst/>
                <a:latin typeface="+mn-lt"/>
                <a:ea typeface="+mn-ea"/>
                <a:cs typeface="+mn-cs"/>
              </a:rPr>
              <a:t> of therapeutic interventions in children’s lives and argue that society should not accept such intervention uncritically. Craig (2009</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claims that concern for children’s wellbeing, and the associated interventions to support it, mean that children are ‘protected’ from experiencing the range of emotions necessary for development of resilience which is considered a key feature of positive and on-going educational achievement (Siraj-Blatchford 2010; Claxton and </a:t>
            </a:r>
            <a:r>
              <a:rPr lang="en-GB" sz="1200" kern="1200" dirty="0" err="1" smtClean="0">
                <a:solidFill>
                  <a:schemeClr val="tx1"/>
                </a:solidFill>
                <a:effectLst/>
                <a:latin typeface="+mn-lt"/>
                <a:ea typeface="+mn-ea"/>
                <a:cs typeface="+mn-cs"/>
              </a:rPr>
              <a:t>Carr</a:t>
            </a:r>
            <a:r>
              <a:rPr lang="en-GB" sz="1200" kern="1200" dirty="0" smtClean="0">
                <a:solidFill>
                  <a:schemeClr val="tx1"/>
                </a:solidFill>
                <a:effectLst/>
                <a:latin typeface="+mn-lt"/>
                <a:ea typeface="+mn-ea"/>
                <a:cs typeface="+mn-cs"/>
              </a:rPr>
              <a:t> 2004). Watson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(2012) have critically considered the concept of wellbeing and put forward An argument that concern for children’s wellbeing can lead to ‘pathology and therapy, rather than wellbeing’ through a process of ‘othering’ (Watson et al., 2012; 35).</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‘Othering’ includes the creation of a boundary between ‘normal’ and ‘abnormal’; it allows the designation of ‘different’ and the need to intervene, correct or re-align the difference in order to establish a ‘normal’ position. This is of concern for practitioners since ‘an Other is always pushed aside, marginalised, forcibly homogenised and devalued as [Western] cognitive machinery does its work’ (Foucault 1983</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19 in Watson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2012: 35). Watson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argue (2012: 109) that shallow consideration of individual wellbeing leads to a position where those who are perceived as lacking wellbeing may be singled out as requiring a process of amendment to return to ‘normalcy’ in order to be ‘brought inside’. Such judgements and actions ‘other’ specific groups of children and run counter to the philosophy of inclusion which is about ‘engendering a sense of community and belonging’ (DfES 2001 </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p.8).  </a:t>
            </a:r>
            <a:endParaRPr lang="en-GB" sz="1100" kern="1200" dirty="0" smtClean="0">
              <a:solidFill>
                <a:schemeClr val="tx1"/>
              </a:solidFill>
              <a:effectLst/>
              <a:latin typeface="+mn-lt"/>
              <a:ea typeface="+mn-ea"/>
              <a:cs typeface="+mn-cs"/>
            </a:endParaRPr>
          </a:p>
          <a:p>
            <a:r>
              <a:rPr lang="en-GB" sz="105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This date is not the same as that in the reference list.  My check suggests this should  be 2009, can you confirm please?</a:t>
            </a:r>
          </a:p>
          <a:p>
            <a:r>
              <a:rPr lang="en-GB" sz="1200" kern="1200" dirty="0" smtClean="0">
                <a:solidFill>
                  <a:schemeClr val="tx1"/>
                </a:solidFill>
                <a:effectLst/>
                <a:latin typeface="+mn-lt"/>
                <a:ea typeface="+mn-ea"/>
                <a:cs typeface="+mn-cs"/>
              </a:rPr>
              <a:t>No this is 2007 – I have added the reference in the final list. </a:t>
            </a:r>
          </a:p>
          <a:p>
            <a:r>
              <a:rPr lang="en-GB" sz="105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You have a reference for a 2007 source in the reference list, but not a 2009 source.  Should this be 2007, or is there a need for an additional 2009 reference in the final list?</a:t>
            </a:r>
          </a:p>
          <a:p>
            <a:r>
              <a:rPr lang="en-GB" sz="1200" kern="1200" dirty="0" smtClean="0">
                <a:solidFill>
                  <a:schemeClr val="tx1"/>
                </a:solidFill>
                <a:effectLst/>
                <a:latin typeface="+mn-lt"/>
                <a:ea typeface="+mn-ea"/>
                <a:cs typeface="+mn-cs"/>
              </a:rPr>
              <a:t>Should be 2007, 2009. Additional ref added to the list.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1896702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kern="1200" dirty="0" smtClean="0">
                <a:solidFill>
                  <a:schemeClr val="tx1"/>
                </a:solidFill>
                <a:effectLst/>
                <a:latin typeface="+mn-lt"/>
                <a:ea typeface="+mn-ea"/>
                <a:cs typeface="+mn-cs"/>
              </a:rPr>
              <a:t>Critical voices claim that notions of childhood wellbeing imply a </a:t>
            </a:r>
            <a:r>
              <a:rPr lang="en-GB" sz="1200" i="1" kern="1200" dirty="0" smtClean="0">
                <a:solidFill>
                  <a:schemeClr val="tx1"/>
                </a:solidFill>
                <a:effectLst/>
                <a:latin typeface="+mn-lt"/>
                <a:ea typeface="+mn-ea"/>
                <a:cs typeface="+mn-cs"/>
              </a:rPr>
              <a:t>deficit </a:t>
            </a:r>
            <a:r>
              <a:rPr lang="en-GB" sz="1200" kern="1200" dirty="0" smtClean="0">
                <a:solidFill>
                  <a:schemeClr val="tx1"/>
                </a:solidFill>
                <a:effectLst/>
                <a:latin typeface="+mn-lt"/>
                <a:ea typeface="+mn-ea"/>
                <a:cs typeface="+mn-cs"/>
              </a:rPr>
              <a:t>model of some children’s lives and that in order to correct the deficit (be it in physical, social, cognitive or emotional terms) intervention is legitimised. </a:t>
            </a:r>
            <a:r>
              <a:rPr lang="en-GB" sz="1200" kern="1200" dirty="0" err="1" smtClean="0">
                <a:solidFill>
                  <a:schemeClr val="tx1"/>
                </a:solidFill>
                <a:effectLst/>
                <a:latin typeface="+mn-lt"/>
                <a:ea typeface="+mn-ea"/>
                <a:cs typeface="+mn-cs"/>
              </a:rPr>
              <a:t>Furedi</a:t>
            </a:r>
            <a:r>
              <a:rPr lang="en-GB" sz="1200" kern="1200" dirty="0" smtClean="0">
                <a:solidFill>
                  <a:schemeClr val="tx1"/>
                </a:solidFill>
                <a:effectLst/>
                <a:latin typeface="+mn-lt"/>
                <a:ea typeface="+mn-ea"/>
                <a:cs typeface="+mn-cs"/>
              </a:rPr>
              <a:t> (2002) and </a:t>
            </a:r>
            <a:r>
              <a:rPr lang="en-GB" sz="1200" kern="1200" dirty="0" err="1" smtClean="0">
                <a:solidFill>
                  <a:schemeClr val="tx1"/>
                </a:solidFill>
                <a:effectLst/>
                <a:latin typeface="+mn-lt"/>
                <a:ea typeface="+mn-ea"/>
                <a:cs typeface="+mn-cs"/>
              </a:rPr>
              <a:t>Ecclestone</a:t>
            </a:r>
            <a:r>
              <a:rPr lang="en-GB" sz="1200" kern="1200" dirty="0" smtClean="0">
                <a:solidFill>
                  <a:schemeClr val="tx1"/>
                </a:solidFill>
                <a:effectLst/>
                <a:latin typeface="+mn-lt"/>
                <a:ea typeface="+mn-ea"/>
                <a:cs typeface="+mn-cs"/>
              </a:rPr>
              <a:t> (2007</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refer to the </a:t>
            </a:r>
            <a:r>
              <a:rPr lang="en-GB" sz="1200" i="1" kern="1200" dirty="0" smtClean="0">
                <a:solidFill>
                  <a:schemeClr val="tx1"/>
                </a:solidFill>
                <a:effectLst/>
                <a:latin typeface="+mn-lt"/>
                <a:ea typeface="+mn-ea"/>
                <a:cs typeface="+mn-cs"/>
              </a:rPr>
              <a:t>normalisation</a:t>
            </a:r>
            <a:r>
              <a:rPr lang="en-GB" sz="1200" kern="1200" dirty="0" smtClean="0">
                <a:solidFill>
                  <a:schemeClr val="tx1"/>
                </a:solidFill>
                <a:effectLst/>
                <a:latin typeface="+mn-lt"/>
                <a:ea typeface="+mn-ea"/>
                <a:cs typeface="+mn-cs"/>
              </a:rPr>
              <a:t> of therapeutic interventions in children’s lives and argue that society should not accept such intervention uncritically. Craig (2009</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claims that concern for children’s wellbeing, and the associated interventions to support it, mean that children are ‘protected’ from experiencing the range of emotions necessary for development of resilience which is considered a key feature of positive and on-going educational achievement (Siraj-Blatchford 2010; Claxton and </a:t>
            </a:r>
            <a:r>
              <a:rPr lang="en-GB" sz="1200" kern="1200" dirty="0" err="1" smtClean="0">
                <a:solidFill>
                  <a:schemeClr val="tx1"/>
                </a:solidFill>
                <a:effectLst/>
                <a:latin typeface="+mn-lt"/>
                <a:ea typeface="+mn-ea"/>
                <a:cs typeface="+mn-cs"/>
              </a:rPr>
              <a:t>Carr</a:t>
            </a:r>
            <a:r>
              <a:rPr lang="en-GB" sz="1200" kern="1200" dirty="0" smtClean="0">
                <a:solidFill>
                  <a:schemeClr val="tx1"/>
                </a:solidFill>
                <a:effectLst/>
                <a:latin typeface="+mn-lt"/>
                <a:ea typeface="+mn-ea"/>
                <a:cs typeface="+mn-cs"/>
              </a:rPr>
              <a:t> 2004). Watson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(2012) have critically considered the concept of wellbeing and put forward An argument that concern for children’s wellbeing can lead to ‘pathology and therapy, rather than wellbeing’ through a process of ‘othering’ (Watson et al., 2012; 35).</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GB" sz="11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‘Othering’ includes the creation of a boundary between ‘normal’ and ‘abnormal’; it allows the designation of ‘different’ and the need to intervene, correct or re-align the difference in order to establish a ‘normal’ position. This is of concern for practitioners since ‘an Other is always pushed aside, marginalised, forcibly homogenised and devalued as [Western] cognitive machinery does its work’ (Foucault 1983</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19 in Watson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2012: 35). Watson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argue (2012: 109) that shallow consideration of individual wellbeing leads to a position where those who are perceived as lacking wellbeing may be singled out as requiring a process of amendment to return to ‘normalcy’ in order to be ‘brought inside’. Such judgements and actions ‘other’ specific groups of children and run counter to the philosophy of inclusion which is about ‘engendering a sense of community and belonging’ (DfES 2001 </a:t>
            </a:r>
            <a:r>
              <a:rPr lang="en-GB" sz="8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p.8).  </a:t>
            </a:r>
            <a:endParaRPr lang="en-GB" sz="11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414451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p:txBody>
      </p:sp>
      <p:sp>
        <p:nvSpPr>
          <p:cNvPr id="4" name="Dalfan Rhif y Sleid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3386102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11/30/2018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11/30/2018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11/30/2018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11/30/2018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well child?       </a:t>
            </a:r>
            <a:r>
              <a:rPr lang="cy-GB" dirty="0" smtClean="0"/>
              <a:t>Y plentyn iach</a:t>
            </a:r>
            <a:r>
              <a:rPr lang="en-GB" dirty="0" smtClean="0"/>
              <a:t>?</a:t>
            </a:r>
            <a:endParaRPr lang="en-GB" dirty="0"/>
          </a:p>
        </p:txBody>
      </p:sp>
      <p:sp>
        <p:nvSpPr>
          <p:cNvPr id="5" name="Content Placeholder 4"/>
          <p:cNvSpPr>
            <a:spLocks noGrp="1"/>
          </p:cNvSpPr>
          <p:nvPr>
            <p:ph sz="half" idx="1"/>
          </p:nvPr>
        </p:nvSpPr>
        <p:spPr>
          <a:xfrm>
            <a:off x="628650" y="1825625"/>
            <a:ext cx="3886200" cy="1814390"/>
          </a:xfrm>
        </p:spPr>
        <p:txBody>
          <a:bodyPr/>
          <a:lstStyle/>
          <a:p>
            <a:r>
              <a:rPr lang="en-GB" dirty="0" smtClean="0"/>
              <a:t>Describe the well child  </a:t>
            </a:r>
          </a:p>
          <a:p>
            <a:endParaRPr lang="en-GB" dirty="0"/>
          </a:p>
        </p:txBody>
      </p:sp>
      <p:sp>
        <p:nvSpPr>
          <p:cNvPr id="6" name="Content Placeholder 5"/>
          <p:cNvSpPr>
            <a:spLocks noGrp="1"/>
          </p:cNvSpPr>
          <p:nvPr>
            <p:ph sz="half" idx="2"/>
          </p:nvPr>
        </p:nvSpPr>
        <p:spPr/>
        <p:txBody>
          <a:bodyPr/>
          <a:lstStyle/>
          <a:p>
            <a:r>
              <a:rPr lang="cy-GB" dirty="0" smtClean="0"/>
              <a:t>Disgrifiwch y plentyn iach</a:t>
            </a:r>
            <a:endParaRPr lang="cy-GB" dirty="0"/>
          </a:p>
        </p:txBody>
      </p:sp>
    </p:spTree>
    <p:extLst>
      <p:ext uri="{BB962C8B-B14F-4D97-AF65-F5344CB8AC3E}">
        <p14:creationId xmlns:p14="http://schemas.microsoft.com/office/powerpoint/2010/main" val="1743118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Domains                   </a:t>
            </a:r>
            <a:r>
              <a:rPr lang="cy-GB" dirty="0" smtClean="0"/>
              <a:t>Parthau </a:t>
            </a:r>
            <a:endParaRPr lang="cy-GB" dirty="0"/>
          </a:p>
        </p:txBody>
      </p:sp>
      <p:sp>
        <p:nvSpPr>
          <p:cNvPr id="5" name="Content Placeholder 4"/>
          <p:cNvSpPr>
            <a:spLocks noGrp="1"/>
          </p:cNvSpPr>
          <p:nvPr>
            <p:ph sz="half" idx="1"/>
          </p:nvPr>
        </p:nvSpPr>
        <p:spPr>
          <a:xfrm>
            <a:off x="628650" y="1386010"/>
            <a:ext cx="3886200" cy="4351338"/>
          </a:xfrm>
          <a:solidFill>
            <a:schemeClr val="bg1"/>
          </a:solidFill>
        </p:spPr>
        <p:txBody>
          <a:bodyPr>
            <a:normAutofit/>
          </a:bodyPr>
          <a:lstStyle/>
          <a:p>
            <a:r>
              <a:rPr lang="en-GB" dirty="0"/>
              <a:t>Pollard and Lee (2002) </a:t>
            </a:r>
            <a:r>
              <a:rPr lang="en-GB" dirty="0" smtClean="0"/>
              <a:t>describe </a:t>
            </a:r>
            <a:r>
              <a:rPr lang="en-GB" dirty="0"/>
              <a:t>five distinct domains of child </a:t>
            </a:r>
            <a:r>
              <a:rPr lang="en-GB" dirty="0" smtClean="0"/>
              <a:t>wellbeing: </a:t>
            </a:r>
            <a:endParaRPr lang="en-GB" dirty="0"/>
          </a:p>
          <a:p>
            <a:pPr lvl="0"/>
            <a:r>
              <a:rPr lang="en-GB" dirty="0"/>
              <a:t>physical, </a:t>
            </a:r>
          </a:p>
          <a:p>
            <a:pPr lvl="0"/>
            <a:r>
              <a:rPr lang="en-GB" dirty="0"/>
              <a:t>psychological, </a:t>
            </a:r>
          </a:p>
          <a:p>
            <a:pPr lvl="0"/>
            <a:r>
              <a:rPr lang="en-GB" dirty="0"/>
              <a:t>cognitive, </a:t>
            </a:r>
          </a:p>
          <a:p>
            <a:pPr lvl="0"/>
            <a:r>
              <a:rPr lang="en-GB" dirty="0"/>
              <a:t>social and </a:t>
            </a:r>
          </a:p>
          <a:p>
            <a:pPr lvl="0"/>
            <a:r>
              <a:rPr lang="en-GB" dirty="0"/>
              <a:t>economic. </a:t>
            </a:r>
          </a:p>
          <a:p>
            <a:endParaRPr lang="en-GB" dirty="0"/>
          </a:p>
        </p:txBody>
      </p:sp>
      <p:sp>
        <p:nvSpPr>
          <p:cNvPr id="6" name="Content Placeholder 5"/>
          <p:cNvSpPr>
            <a:spLocks noGrp="1"/>
          </p:cNvSpPr>
          <p:nvPr>
            <p:ph sz="half" idx="2"/>
          </p:nvPr>
        </p:nvSpPr>
        <p:spPr>
          <a:xfrm>
            <a:off x="4629150" y="1386010"/>
            <a:ext cx="3886200" cy="4790953"/>
          </a:xfrm>
        </p:spPr>
        <p:txBody>
          <a:bodyPr>
            <a:normAutofit/>
          </a:bodyPr>
          <a:lstStyle/>
          <a:p>
            <a:r>
              <a:rPr lang="en-GB" dirty="0" smtClean="0"/>
              <a:t>Mae Pollard a </a:t>
            </a:r>
            <a:r>
              <a:rPr lang="en-GB" dirty="0"/>
              <a:t>Lee (2002) </a:t>
            </a:r>
            <a:r>
              <a:rPr lang="cy-GB" dirty="0" smtClean="0"/>
              <a:t>yn disgrifio pum parth penodol o les plant: </a:t>
            </a:r>
          </a:p>
          <a:p>
            <a:pPr lvl="0"/>
            <a:r>
              <a:rPr lang="cy-GB" dirty="0" smtClean="0"/>
              <a:t>corfforol, </a:t>
            </a:r>
          </a:p>
          <a:p>
            <a:pPr lvl="0"/>
            <a:r>
              <a:rPr lang="cy-GB" dirty="0" smtClean="0"/>
              <a:t>seicolegol, </a:t>
            </a:r>
          </a:p>
          <a:p>
            <a:pPr lvl="0"/>
            <a:r>
              <a:rPr lang="cy-GB" dirty="0" smtClean="0"/>
              <a:t>gwybyddol, </a:t>
            </a:r>
          </a:p>
          <a:p>
            <a:pPr lvl="0"/>
            <a:r>
              <a:rPr lang="cy-GB" dirty="0" smtClean="0"/>
              <a:t>cymdeithasol ac </a:t>
            </a:r>
          </a:p>
          <a:p>
            <a:pPr lvl="0"/>
            <a:r>
              <a:rPr lang="cy-GB" dirty="0" smtClean="0"/>
              <a:t>economaidd. </a:t>
            </a:r>
          </a:p>
          <a:p>
            <a:endParaRPr lang="en-GB" dirty="0"/>
          </a:p>
        </p:txBody>
      </p:sp>
    </p:spTree>
    <p:extLst>
      <p:ext uri="{BB962C8B-B14F-4D97-AF65-F5344CB8AC3E}">
        <p14:creationId xmlns:p14="http://schemas.microsoft.com/office/powerpoint/2010/main" val="2625793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Instrumental </a:t>
            </a:r>
            <a:r>
              <a:rPr lang="en-GB" dirty="0"/>
              <a:t>or </a:t>
            </a:r>
            <a:r>
              <a:rPr lang="en-GB" dirty="0" smtClean="0"/>
              <a:t>holistic?</a:t>
            </a:r>
            <a:br>
              <a:rPr lang="en-GB" dirty="0" smtClean="0"/>
            </a:br>
            <a:r>
              <a:rPr lang="cy-GB" dirty="0" smtClean="0"/>
              <a:t>Cyfryngol neu gyfannol? </a:t>
            </a:r>
            <a:endParaRPr lang="cy-GB" dirty="0"/>
          </a:p>
        </p:txBody>
      </p:sp>
      <p:sp>
        <p:nvSpPr>
          <p:cNvPr id="5" name="Content Placeholder 4"/>
          <p:cNvSpPr>
            <a:spLocks noGrp="1"/>
          </p:cNvSpPr>
          <p:nvPr>
            <p:ph sz="half" idx="1"/>
          </p:nvPr>
        </p:nvSpPr>
        <p:spPr>
          <a:solidFill>
            <a:schemeClr val="bg1"/>
          </a:solidFill>
        </p:spPr>
        <p:txBody>
          <a:bodyPr>
            <a:normAutofit lnSpcReduction="10000"/>
          </a:bodyPr>
          <a:lstStyle/>
          <a:p>
            <a:r>
              <a:rPr lang="en-GB" dirty="0" smtClean="0"/>
              <a:t>Instrumental view:</a:t>
            </a:r>
          </a:p>
          <a:p>
            <a:pPr lvl="1"/>
            <a:r>
              <a:rPr lang="en-GB" dirty="0" smtClean="0"/>
              <a:t>what </a:t>
            </a:r>
            <a:r>
              <a:rPr lang="en-GB" dirty="0"/>
              <a:t>children should know about and what skills they should have; </a:t>
            </a:r>
            <a:r>
              <a:rPr lang="en-GB" noProof="1" smtClean="0"/>
              <a:t>e.g.</a:t>
            </a:r>
            <a:r>
              <a:rPr lang="en-GB" dirty="0" smtClean="0"/>
              <a:t>:</a:t>
            </a:r>
            <a:endParaRPr lang="en-GB" dirty="0"/>
          </a:p>
          <a:p>
            <a:r>
              <a:rPr lang="en-GB" dirty="0"/>
              <a:t>Knowing how to keep safe</a:t>
            </a:r>
          </a:p>
          <a:p>
            <a:r>
              <a:rPr lang="en-GB" dirty="0"/>
              <a:t>Knowing how to eat healthily</a:t>
            </a:r>
          </a:p>
          <a:p>
            <a:r>
              <a:rPr lang="en-GB" dirty="0"/>
              <a:t>Knowing how to keep clean</a:t>
            </a:r>
          </a:p>
          <a:p>
            <a:endParaRPr lang="en-GB" dirty="0"/>
          </a:p>
        </p:txBody>
      </p:sp>
      <p:sp>
        <p:nvSpPr>
          <p:cNvPr id="6" name="Content Placeholder 5"/>
          <p:cNvSpPr>
            <a:spLocks noGrp="1"/>
          </p:cNvSpPr>
          <p:nvPr>
            <p:ph sz="half" idx="2"/>
          </p:nvPr>
        </p:nvSpPr>
        <p:spPr>
          <a:xfrm>
            <a:off x="4629150" y="1690689"/>
            <a:ext cx="3886200" cy="4351338"/>
          </a:xfrm>
        </p:spPr>
        <p:txBody>
          <a:bodyPr>
            <a:normAutofit lnSpcReduction="10000"/>
          </a:bodyPr>
          <a:lstStyle/>
          <a:p>
            <a:r>
              <a:rPr lang="cy-GB" dirty="0" smtClean="0"/>
              <a:t>Safbwynt cyfryngol:</a:t>
            </a:r>
          </a:p>
          <a:p>
            <a:pPr lvl="1"/>
            <a:r>
              <a:rPr lang="cy-GB" dirty="0" smtClean="0"/>
              <a:t>y pethau y dylai plant wybod amdanynt a’r sgiliau a ddylai fod ganddynt; </a:t>
            </a:r>
            <a:r>
              <a:rPr lang="cy-GB" noProof="1" smtClean="0"/>
              <a:t>e.e.:</a:t>
            </a:r>
          </a:p>
          <a:p>
            <a:r>
              <a:rPr lang="cy-GB" dirty="0" smtClean="0"/>
              <a:t>Gwybod sut i gadw’n ddiogel</a:t>
            </a:r>
          </a:p>
          <a:p>
            <a:r>
              <a:rPr lang="cy-GB" dirty="0" smtClean="0"/>
              <a:t>Gwybod sut i fwyta’n iach</a:t>
            </a:r>
          </a:p>
          <a:p>
            <a:r>
              <a:rPr lang="cy-GB" dirty="0" smtClean="0"/>
              <a:t>Gwybod sut i gadw’n lân</a:t>
            </a:r>
          </a:p>
          <a:p>
            <a:endParaRPr lang="en-GB" dirty="0"/>
          </a:p>
        </p:txBody>
      </p:sp>
    </p:spTree>
    <p:extLst>
      <p:ext uri="{BB962C8B-B14F-4D97-AF65-F5344CB8AC3E}">
        <p14:creationId xmlns:p14="http://schemas.microsoft.com/office/powerpoint/2010/main" val="2130242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606669" y="1104655"/>
            <a:ext cx="3886200" cy="4351338"/>
          </a:xfrm>
        </p:spPr>
        <p:txBody>
          <a:bodyPr/>
          <a:lstStyle/>
          <a:p>
            <a:r>
              <a:rPr lang="en-GB" dirty="0" smtClean="0"/>
              <a:t>Holistic view: </a:t>
            </a:r>
          </a:p>
          <a:p>
            <a:pPr lvl="1"/>
            <a:r>
              <a:rPr lang="en-GB" dirty="0" smtClean="0"/>
              <a:t>how </a:t>
            </a:r>
            <a:r>
              <a:rPr lang="en-GB" dirty="0"/>
              <a:t>children experience their lives; </a:t>
            </a:r>
            <a:r>
              <a:rPr lang="en-GB" dirty="0" smtClean="0"/>
              <a:t>e.g.:</a:t>
            </a:r>
            <a:endParaRPr lang="en-GB" dirty="0"/>
          </a:p>
          <a:p>
            <a:r>
              <a:rPr lang="en-GB" dirty="0"/>
              <a:t>Feeling part of a community </a:t>
            </a:r>
          </a:p>
          <a:p>
            <a:r>
              <a:rPr lang="en-GB" dirty="0"/>
              <a:t>Feeling valued</a:t>
            </a:r>
          </a:p>
          <a:p>
            <a:r>
              <a:rPr lang="en-GB" dirty="0"/>
              <a:t>Having a voice </a:t>
            </a:r>
          </a:p>
          <a:p>
            <a:endParaRPr lang="en-GB" dirty="0"/>
          </a:p>
        </p:txBody>
      </p:sp>
      <p:sp>
        <p:nvSpPr>
          <p:cNvPr id="6" name="Content Placeholder 5"/>
          <p:cNvSpPr>
            <a:spLocks noGrp="1"/>
          </p:cNvSpPr>
          <p:nvPr>
            <p:ph sz="half" idx="2"/>
          </p:nvPr>
        </p:nvSpPr>
        <p:spPr>
          <a:xfrm>
            <a:off x="4492869" y="1104655"/>
            <a:ext cx="3886200" cy="4351338"/>
          </a:xfrm>
        </p:spPr>
        <p:txBody>
          <a:bodyPr/>
          <a:lstStyle/>
          <a:p>
            <a:r>
              <a:rPr lang="cy-GB" dirty="0" smtClean="0"/>
              <a:t>Safbwynt cyfannol: </a:t>
            </a:r>
          </a:p>
          <a:p>
            <a:pPr lvl="1"/>
            <a:r>
              <a:rPr lang="cy-GB" dirty="0" smtClean="0"/>
              <a:t>sut mae plant yn profi’u bywydau; e.e.:</a:t>
            </a:r>
          </a:p>
          <a:p>
            <a:r>
              <a:rPr lang="cy-GB" dirty="0" smtClean="0"/>
              <a:t>Teimlo’n rhan o gymuned </a:t>
            </a:r>
          </a:p>
          <a:p>
            <a:r>
              <a:rPr lang="cy-GB" dirty="0" smtClean="0"/>
              <a:t>Teimlo eu bod yn cael eu gwerthfawrogi</a:t>
            </a:r>
          </a:p>
          <a:p>
            <a:r>
              <a:rPr lang="cy-GB" dirty="0" smtClean="0"/>
              <a:t>Cael llais </a:t>
            </a:r>
          </a:p>
          <a:p>
            <a:endParaRPr lang="en-GB" dirty="0"/>
          </a:p>
        </p:txBody>
      </p:sp>
    </p:spTree>
    <p:extLst>
      <p:ext uri="{BB962C8B-B14F-4D97-AF65-F5344CB8AC3E}">
        <p14:creationId xmlns:p14="http://schemas.microsoft.com/office/powerpoint/2010/main" val="3016944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Where is well-being located?</a:t>
            </a:r>
            <a:br>
              <a:rPr lang="en-GB" dirty="0" smtClean="0"/>
            </a:br>
            <a:r>
              <a:rPr lang="cy-GB" dirty="0" smtClean="0"/>
              <a:t>Ble mae lles wedi’i leoli</a:t>
            </a:r>
            <a:r>
              <a:rPr lang="en-GB" dirty="0" smtClean="0"/>
              <a:t>?  </a:t>
            </a:r>
            <a:endParaRPr lang="en-GB" dirty="0"/>
          </a:p>
        </p:txBody>
      </p:sp>
    </p:spTree>
    <p:extLst>
      <p:ext uri="{BB962C8B-B14F-4D97-AF65-F5344CB8AC3E}">
        <p14:creationId xmlns:p14="http://schemas.microsoft.com/office/powerpoint/2010/main" val="1481200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‘within-person</a:t>
            </a:r>
            <a:r>
              <a:rPr lang="en-GB" dirty="0" smtClean="0"/>
              <a:t>’     / ‘</a:t>
            </a:r>
            <a:r>
              <a:rPr lang="cy-GB" dirty="0" smtClean="0"/>
              <a:t>o fewn y </a:t>
            </a:r>
            <a:r>
              <a:rPr lang="en-GB" dirty="0" smtClean="0"/>
              <a:t>person’ (</a:t>
            </a:r>
            <a:r>
              <a:rPr lang="en-GB" noProof="1" smtClean="0"/>
              <a:t>Anning </a:t>
            </a:r>
            <a:r>
              <a:rPr lang="en-GB" dirty="0" smtClean="0"/>
              <a:t>and </a:t>
            </a:r>
            <a:r>
              <a:rPr lang="en-GB" dirty="0"/>
              <a:t>Edwards, 2006: 55)</a:t>
            </a:r>
          </a:p>
        </p:txBody>
      </p:sp>
      <p:sp>
        <p:nvSpPr>
          <p:cNvPr id="3" name="Content Placeholder 2"/>
          <p:cNvSpPr>
            <a:spLocks noGrp="1"/>
          </p:cNvSpPr>
          <p:nvPr>
            <p:ph sz="half" idx="1"/>
          </p:nvPr>
        </p:nvSpPr>
        <p:spPr/>
        <p:txBody>
          <a:bodyPr/>
          <a:lstStyle/>
          <a:p>
            <a:r>
              <a:rPr lang="en-GB" dirty="0"/>
              <a:t>wellbeing can be viewed as something one person has or lacks </a:t>
            </a:r>
            <a:r>
              <a:rPr lang="en-GB" b="1" i="1" dirty="0"/>
              <a:t>independently</a:t>
            </a:r>
            <a:r>
              <a:rPr lang="en-GB" dirty="0"/>
              <a:t> of the wellbeing of other individuals, family or community. </a:t>
            </a:r>
          </a:p>
        </p:txBody>
      </p:sp>
      <p:sp>
        <p:nvSpPr>
          <p:cNvPr id="4" name="Content Placeholder 3"/>
          <p:cNvSpPr>
            <a:spLocks noGrp="1"/>
          </p:cNvSpPr>
          <p:nvPr>
            <p:ph sz="half" idx="2"/>
          </p:nvPr>
        </p:nvSpPr>
        <p:spPr/>
        <p:txBody>
          <a:bodyPr/>
          <a:lstStyle/>
          <a:p>
            <a:r>
              <a:rPr lang="cy-GB" noProof="1" smtClean="0"/>
              <a:t>gellir </a:t>
            </a:r>
            <a:r>
              <a:rPr lang="cy-GB" dirty="0" smtClean="0"/>
              <a:t>ystyried lles yn rhywbeth sydd gan neu nad yw gan un person </a:t>
            </a:r>
            <a:r>
              <a:rPr lang="cy-GB" b="1" i="1" dirty="0" smtClean="0"/>
              <a:t>yn annibynnol</a:t>
            </a:r>
            <a:r>
              <a:rPr lang="cy-GB" dirty="0" smtClean="0"/>
              <a:t> ar les unigolion eraill, y teulu neu’r gymuned. </a:t>
            </a:r>
          </a:p>
          <a:p>
            <a:endParaRPr lang="cy-GB" dirty="0"/>
          </a:p>
        </p:txBody>
      </p:sp>
    </p:spTree>
    <p:extLst>
      <p:ext uri="{BB962C8B-B14F-4D97-AF65-F5344CB8AC3E}">
        <p14:creationId xmlns:p14="http://schemas.microsoft.com/office/powerpoint/2010/main" val="976226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Wellbeing </a:t>
            </a:r>
            <a:r>
              <a:rPr lang="en-GB" dirty="0"/>
              <a:t>as a social </a:t>
            </a:r>
            <a:r>
              <a:rPr lang="en-GB" dirty="0" smtClean="0"/>
              <a:t>concept   </a:t>
            </a:r>
            <a:br>
              <a:rPr lang="en-GB" dirty="0" smtClean="0"/>
            </a:br>
            <a:r>
              <a:rPr lang="cy-GB" dirty="0" smtClean="0"/>
              <a:t>Lles fel cysyniad cymdeithasol </a:t>
            </a:r>
            <a:r>
              <a:rPr lang="en-GB" dirty="0" smtClean="0"/>
              <a:t/>
            </a:r>
            <a:br>
              <a:rPr lang="en-GB" dirty="0" smtClean="0"/>
            </a:br>
            <a:r>
              <a:rPr lang="en-GB" dirty="0" smtClean="0"/>
              <a:t> </a:t>
            </a:r>
            <a:endParaRPr lang="en-GB" dirty="0"/>
          </a:p>
        </p:txBody>
      </p:sp>
      <p:sp>
        <p:nvSpPr>
          <p:cNvPr id="3" name="Content Placeholder 2"/>
          <p:cNvSpPr>
            <a:spLocks noGrp="1"/>
          </p:cNvSpPr>
          <p:nvPr>
            <p:ph sz="half" idx="1"/>
          </p:nvPr>
        </p:nvSpPr>
        <p:spPr>
          <a:xfrm>
            <a:off x="571500" y="1390773"/>
            <a:ext cx="3886200" cy="4786190"/>
          </a:xfrm>
          <a:solidFill>
            <a:schemeClr val="bg1"/>
          </a:solidFill>
        </p:spPr>
        <p:txBody>
          <a:bodyPr>
            <a:normAutofit fontScale="92500" lnSpcReduction="10000"/>
          </a:bodyPr>
          <a:lstStyle/>
          <a:p>
            <a:r>
              <a:rPr lang="en-GB" dirty="0"/>
              <a:t>a characteristic of the group, rather than the </a:t>
            </a:r>
            <a:r>
              <a:rPr lang="en-GB" dirty="0" smtClean="0"/>
              <a:t>individual</a:t>
            </a:r>
          </a:p>
          <a:p>
            <a:r>
              <a:rPr lang="en-GB" dirty="0"/>
              <a:t>‘The well-being of children is interdependent with the well-being and culture of: adults in the early childhood education setting; </a:t>
            </a:r>
            <a:r>
              <a:rPr lang="en-GB" noProof="1" smtClean="0"/>
              <a:t>whànau</a:t>
            </a:r>
            <a:r>
              <a:rPr lang="en-GB" dirty="0" smtClean="0"/>
              <a:t>/families</a:t>
            </a:r>
            <a:r>
              <a:rPr lang="en-GB" dirty="0"/>
              <a:t>; local communities and neighbourhoods’ </a:t>
            </a:r>
            <a:endParaRPr lang="en-GB" dirty="0" smtClean="0"/>
          </a:p>
          <a:p>
            <a:r>
              <a:rPr lang="en-GB" noProof="1" smtClean="0"/>
              <a:t>Te Whariki </a:t>
            </a:r>
            <a:r>
              <a:rPr lang="en-GB" dirty="0" smtClean="0"/>
              <a:t>(</a:t>
            </a:r>
            <a:r>
              <a:rPr lang="en-GB" dirty="0"/>
              <a:t>Ministry of Education, </a:t>
            </a:r>
            <a:r>
              <a:rPr lang="en-GB" dirty="0" smtClean="0"/>
              <a:t>1996. p.42)</a:t>
            </a:r>
            <a:endParaRPr lang="en-GB" dirty="0"/>
          </a:p>
        </p:txBody>
      </p:sp>
      <p:sp>
        <p:nvSpPr>
          <p:cNvPr id="4" name="Content Placeholder 3"/>
          <p:cNvSpPr>
            <a:spLocks noGrp="1"/>
          </p:cNvSpPr>
          <p:nvPr>
            <p:ph sz="half" idx="2"/>
          </p:nvPr>
        </p:nvSpPr>
        <p:spPr>
          <a:xfrm>
            <a:off x="4629150" y="1390773"/>
            <a:ext cx="3886200" cy="4645046"/>
          </a:xfrm>
        </p:spPr>
        <p:txBody>
          <a:bodyPr>
            <a:normAutofit fontScale="92500" lnSpcReduction="10000"/>
          </a:bodyPr>
          <a:lstStyle/>
          <a:p>
            <a:r>
              <a:rPr lang="cy-GB" dirty="0"/>
              <a:t>n</a:t>
            </a:r>
            <a:r>
              <a:rPr lang="cy-GB" dirty="0" smtClean="0"/>
              <a:t>odwedd o’r grŵp, yn hytrach nag o’r unigolyn</a:t>
            </a:r>
          </a:p>
          <a:p>
            <a:r>
              <a:rPr lang="cy-GB" dirty="0" smtClean="0"/>
              <a:t>‘Mae lles plant yn gyd-ddibynnol ar les a diwylliant y canlynol: oedolion yn y lleoliad addysg plentyndod cynnar; </a:t>
            </a:r>
            <a:r>
              <a:rPr lang="cy-GB" noProof="1" smtClean="0"/>
              <a:t>whànau /</a:t>
            </a:r>
            <a:r>
              <a:rPr lang="cy-GB" dirty="0" smtClean="0"/>
              <a:t> teuluoedd; cymunedau a chymdogaethau lleol’ </a:t>
            </a:r>
          </a:p>
          <a:p>
            <a:r>
              <a:rPr lang="cy-GB" dirty="0" smtClean="0"/>
              <a:t>Te </a:t>
            </a:r>
            <a:r>
              <a:rPr lang="cy-GB" noProof="1" smtClean="0"/>
              <a:t>Whariki</a:t>
            </a:r>
            <a:r>
              <a:rPr lang="cy-GB" dirty="0" smtClean="0"/>
              <a:t> (Y Weinyddiaeth Addysg</a:t>
            </a:r>
            <a:r>
              <a:rPr lang="en-GB" dirty="0" smtClean="0"/>
              <a:t>, </a:t>
            </a:r>
            <a:r>
              <a:rPr lang="en-GB" dirty="0"/>
              <a:t>1996. </a:t>
            </a:r>
            <a:r>
              <a:rPr lang="en-GB" dirty="0" smtClean="0"/>
              <a:t>t.42</a:t>
            </a:r>
            <a:r>
              <a:rPr lang="en-GB" dirty="0"/>
              <a:t>)</a:t>
            </a:r>
          </a:p>
          <a:p>
            <a:endParaRPr lang="en-GB" dirty="0"/>
          </a:p>
        </p:txBody>
      </p:sp>
    </p:spTree>
    <p:extLst>
      <p:ext uri="{BB962C8B-B14F-4D97-AF65-F5344CB8AC3E}">
        <p14:creationId xmlns:p14="http://schemas.microsoft.com/office/powerpoint/2010/main" val="1614577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Where is well-being located?</a:t>
            </a:r>
            <a:br>
              <a:rPr lang="en-GB" dirty="0" smtClean="0"/>
            </a:br>
            <a:r>
              <a:rPr lang="en-GB" dirty="0" smtClean="0"/>
              <a:t> </a:t>
            </a:r>
            <a:r>
              <a:rPr lang="cy-GB" dirty="0"/>
              <a:t>Ble mae </a:t>
            </a:r>
            <a:r>
              <a:rPr lang="cy-GB" dirty="0" smtClean="0"/>
              <a:t>lles </a:t>
            </a:r>
            <a:r>
              <a:rPr lang="cy-GB" dirty="0"/>
              <a:t>wedi’i leoli</a:t>
            </a:r>
            <a:r>
              <a:rPr lang="en-GB" dirty="0"/>
              <a:t>?</a:t>
            </a:r>
          </a:p>
        </p:txBody>
      </p:sp>
    </p:spTree>
    <p:extLst>
      <p:ext uri="{BB962C8B-B14F-4D97-AF65-F5344CB8AC3E}">
        <p14:creationId xmlns:p14="http://schemas.microsoft.com/office/powerpoint/2010/main" val="577014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Can we critique ‘well-being’?</a:t>
            </a:r>
            <a:br>
              <a:rPr lang="en-GB" dirty="0" smtClean="0"/>
            </a:br>
            <a:r>
              <a:rPr lang="cy-GB" dirty="0" smtClean="0"/>
              <a:t>Allwn ni feirniadu ‘lles</a:t>
            </a:r>
            <a:r>
              <a:rPr lang="en-GB" dirty="0" smtClean="0"/>
              <a:t>’? </a:t>
            </a:r>
            <a:endParaRPr lang="en-GB" dirty="0"/>
          </a:p>
        </p:txBody>
      </p:sp>
      <p:sp>
        <p:nvSpPr>
          <p:cNvPr id="4" name="Content Placeholder 3"/>
          <p:cNvSpPr>
            <a:spLocks noGrp="1"/>
          </p:cNvSpPr>
          <p:nvPr>
            <p:ph sz="half" idx="1"/>
          </p:nvPr>
        </p:nvSpPr>
        <p:spPr>
          <a:solidFill>
            <a:schemeClr val="bg1"/>
          </a:solidFill>
        </p:spPr>
        <p:txBody>
          <a:bodyPr>
            <a:normAutofit lnSpcReduction="10000"/>
          </a:bodyPr>
          <a:lstStyle/>
          <a:p>
            <a:r>
              <a:rPr lang="en-GB" dirty="0" smtClean="0"/>
              <a:t>Notions of wellbeing </a:t>
            </a:r>
            <a:r>
              <a:rPr lang="en-GB" dirty="0"/>
              <a:t>imply a </a:t>
            </a:r>
            <a:r>
              <a:rPr lang="en-GB" i="1" dirty="0"/>
              <a:t>deficit </a:t>
            </a:r>
            <a:r>
              <a:rPr lang="en-GB" dirty="0"/>
              <a:t>model of some children’s lives and that in order to correct the deficit (be it in physical, social, cognitive or emotional terms) intervention is </a:t>
            </a:r>
            <a:r>
              <a:rPr lang="en-GB" dirty="0" smtClean="0"/>
              <a:t>legitimised</a:t>
            </a:r>
          </a:p>
          <a:p>
            <a:r>
              <a:rPr lang="en-GB" dirty="0" smtClean="0"/>
              <a:t>Discuss </a:t>
            </a:r>
            <a:endParaRPr lang="en-GB" dirty="0"/>
          </a:p>
        </p:txBody>
      </p:sp>
      <p:sp>
        <p:nvSpPr>
          <p:cNvPr id="5" name="Content Placeholder 4"/>
          <p:cNvSpPr>
            <a:spLocks noGrp="1"/>
          </p:cNvSpPr>
          <p:nvPr>
            <p:ph sz="half" idx="2"/>
          </p:nvPr>
        </p:nvSpPr>
        <p:spPr>
          <a:xfrm>
            <a:off x="4514850" y="1690689"/>
            <a:ext cx="3886200" cy="4351338"/>
          </a:xfrm>
        </p:spPr>
        <p:txBody>
          <a:bodyPr>
            <a:normAutofit lnSpcReduction="10000"/>
          </a:bodyPr>
          <a:lstStyle/>
          <a:p>
            <a:r>
              <a:rPr lang="cy-GB" dirty="0" smtClean="0"/>
              <a:t>Mae syniadau ynghylch lles yn awgrymu model </a:t>
            </a:r>
            <a:r>
              <a:rPr lang="cy-GB" i="1" dirty="0" smtClean="0"/>
              <a:t>diffygiol </a:t>
            </a:r>
            <a:r>
              <a:rPr lang="cy-GB" dirty="0" smtClean="0"/>
              <a:t>o fywydau rhai plant ac er mwyn cywiro’r diffyg (boed yn nhermau corfforol, cymdeithasol, gwybyddol neu  emosiynol), </a:t>
            </a:r>
            <a:r>
              <a:rPr lang="cy-GB" dirty="0" smtClean="0"/>
              <a:t>mae ymyrraeth yn cael ei chyfiawnhau</a:t>
            </a:r>
            <a:endParaRPr lang="cy-GB" dirty="0" smtClean="0"/>
          </a:p>
          <a:p>
            <a:r>
              <a:rPr lang="cy-GB" dirty="0" smtClean="0"/>
              <a:t>Trafodwch</a:t>
            </a:r>
            <a:r>
              <a:rPr lang="en-GB" dirty="0" smtClean="0"/>
              <a:t> </a:t>
            </a:r>
            <a:endParaRPr lang="en-GB" dirty="0"/>
          </a:p>
          <a:p>
            <a:endParaRPr lang="en-GB" dirty="0"/>
          </a:p>
        </p:txBody>
      </p:sp>
    </p:spTree>
    <p:extLst>
      <p:ext uri="{BB962C8B-B14F-4D97-AF65-F5344CB8AC3E}">
        <p14:creationId xmlns:p14="http://schemas.microsoft.com/office/powerpoint/2010/main" val="2378243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Therapeutic intervention</a:t>
            </a:r>
            <a:br>
              <a:rPr lang="en-GB" dirty="0" smtClean="0"/>
            </a:br>
            <a:r>
              <a:rPr lang="cy-GB" dirty="0" smtClean="0"/>
              <a:t>Ymyrraeth therapiwtig  </a:t>
            </a:r>
            <a:endParaRPr lang="cy-GB" dirty="0"/>
          </a:p>
        </p:txBody>
      </p:sp>
      <p:sp>
        <p:nvSpPr>
          <p:cNvPr id="3" name="Content Placeholder 2"/>
          <p:cNvSpPr>
            <a:spLocks noGrp="1"/>
          </p:cNvSpPr>
          <p:nvPr>
            <p:ph sz="half" idx="1"/>
          </p:nvPr>
        </p:nvSpPr>
        <p:spPr>
          <a:solidFill>
            <a:schemeClr val="bg1"/>
          </a:solidFill>
        </p:spPr>
        <p:txBody>
          <a:bodyPr>
            <a:normAutofit lnSpcReduction="10000"/>
          </a:bodyPr>
          <a:lstStyle/>
          <a:p>
            <a:r>
              <a:rPr lang="en-GB" noProof="1" smtClean="0"/>
              <a:t>Furedi (2002) and Ecclestone </a:t>
            </a:r>
            <a:r>
              <a:rPr lang="en-GB" dirty="0" smtClean="0"/>
              <a:t>(</a:t>
            </a:r>
            <a:r>
              <a:rPr lang="en-GB" dirty="0"/>
              <a:t>2007</a:t>
            </a:r>
            <a:r>
              <a:rPr lang="en-GB" sz="1400" dirty="0"/>
              <a:t> </a:t>
            </a:r>
            <a:r>
              <a:rPr lang="en-GB" dirty="0"/>
              <a:t>) refer to the </a:t>
            </a:r>
            <a:r>
              <a:rPr lang="en-GB" i="1" dirty="0"/>
              <a:t>normalisation</a:t>
            </a:r>
            <a:r>
              <a:rPr lang="en-GB" dirty="0"/>
              <a:t> of therapeutic interventions in children’s lives and argue that society should not accept such intervention uncritically. </a:t>
            </a:r>
            <a:endParaRPr lang="en-GB" dirty="0" smtClean="0"/>
          </a:p>
          <a:p>
            <a:r>
              <a:rPr lang="en-GB" dirty="0" smtClean="0"/>
              <a:t>Discuss </a:t>
            </a:r>
            <a:endParaRPr lang="en-GB" dirty="0"/>
          </a:p>
        </p:txBody>
      </p:sp>
      <p:sp>
        <p:nvSpPr>
          <p:cNvPr id="4" name="Content Placeholder 3"/>
          <p:cNvSpPr>
            <a:spLocks noGrp="1"/>
          </p:cNvSpPr>
          <p:nvPr>
            <p:ph sz="half" idx="2"/>
          </p:nvPr>
        </p:nvSpPr>
        <p:spPr/>
        <p:txBody>
          <a:bodyPr>
            <a:normAutofit lnSpcReduction="10000"/>
          </a:bodyPr>
          <a:lstStyle/>
          <a:p>
            <a:r>
              <a:rPr lang="cy-GB" dirty="0" smtClean="0"/>
              <a:t>Mae </a:t>
            </a:r>
            <a:r>
              <a:rPr lang="cy-GB" noProof="1" smtClean="0"/>
              <a:t>Furedi (2002) ac Ecclestone </a:t>
            </a:r>
            <a:r>
              <a:rPr lang="cy-GB" dirty="0" smtClean="0"/>
              <a:t>(2007</a:t>
            </a:r>
            <a:r>
              <a:rPr lang="cy-GB" sz="1400" dirty="0" smtClean="0"/>
              <a:t> </a:t>
            </a:r>
            <a:r>
              <a:rPr lang="cy-GB" dirty="0" smtClean="0"/>
              <a:t>) yn cyfeirio at  </a:t>
            </a:r>
            <a:r>
              <a:rPr lang="cy-GB" i="1" dirty="0" smtClean="0"/>
              <a:t>normaleiddio</a:t>
            </a:r>
            <a:r>
              <a:rPr lang="cy-GB" dirty="0" smtClean="0"/>
              <a:t> ymyriadau therapiwtig ym mywydau plant ac maent yn dadlau na ddylai cymdeithas dderbyn ymyrraeth o’r fath yn anfeirniadol.</a:t>
            </a:r>
          </a:p>
          <a:p>
            <a:r>
              <a:rPr lang="cy-GB" dirty="0" smtClean="0"/>
              <a:t>Trafodwch</a:t>
            </a:r>
          </a:p>
          <a:p>
            <a:endParaRPr lang="en-GB" dirty="0"/>
          </a:p>
        </p:txBody>
      </p:sp>
    </p:spTree>
    <p:extLst>
      <p:ext uri="{BB962C8B-B14F-4D97-AF65-F5344CB8AC3E}">
        <p14:creationId xmlns:p14="http://schemas.microsoft.com/office/powerpoint/2010/main" val="2456567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Over-protection   </a:t>
            </a:r>
            <a:r>
              <a:rPr lang="cy-GB" noProof="1" smtClean="0"/>
              <a:t>Goramddiffyn </a:t>
            </a:r>
            <a:r>
              <a:rPr lang="cy-GB" dirty="0" smtClean="0"/>
              <a:t> </a:t>
            </a:r>
            <a:endParaRPr lang="cy-GB" dirty="0"/>
          </a:p>
        </p:txBody>
      </p:sp>
      <p:sp>
        <p:nvSpPr>
          <p:cNvPr id="3" name="Content Placeholder 2"/>
          <p:cNvSpPr>
            <a:spLocks noGrp="1"/>
          </p:cNvSpPr>
          <p:nvPr>
            <p:ph sz="half" idx="1"/>
          </p:nvPr>
        </p:nvSpPr>
        <p:spPr>
          <a:xfrm>
            <a:off x="628650" y="1825625"/>
            <a:ext cx="3886200" cy="4751022"/>
          </a:xfrm>
          <a:solidFill>
            <a:schemeClr val="bg1"/>
          </a:solidFill>
        </p:spPr>
        <p:txBody>
          <a:bodyPr>
            <a:normAutofit fontScale="85000" lnSpcReduction="20000"/>
          </a:bodyPr>
          <a:lstStyle/>
          <a:p>
            <a:r>
              <a:rPr lang="en-GB" dirty="0"/>
              <a:t>Craig (2009 ) claims that concern for children’s wellbeing, and the associated interventions to support it, mean that children are ‘protected’ from experiencing the range of emotions necessary for development of resilience which is considered a key feature of positive and on-going educational achievement (Siraj-Blatchford 2010; Claxton and </a:t>
            </a:r>
            <a:r>
              <a:rPr lang="en-GB" noProof="1" smtClean="0"/>
              <a:t>Carr</a:t>
            </a:r>
            <a:r>
              <a:rPr lang="en-GB" dirty="0" smtClean="0"/>
              <a:t> </a:t>
            </a:r>
            <a:r>
              <a:rPr lang="en-GB" dirty="0"/>
              <a:t>2004</a:t>
            </a:r>
            <a:r>
              <a:rPr lang="en-GB" dirty="0" smtClean="0"/>
              <a:t>).</a:t>
            </a:r>
          </a:p>
          <a:p>
            <a:r>
              <a:rPr lang="en-GB" dirty="0" smtClean="0"/>
              <a:t>Discuss </a:t>
            </a:r>
            <a:endParaRPr lang="en-GB" dirty="0"/>
          </a:p>
        </p:txBody>
      </p:sp>
      <p:sp>
        <p:nvSpPr>
          <p:cNvPr id="4" name="Content Placeholder 3"/>
          <p:cNvSpPr>
            <a:spLocks noGrp="1"/>
          </p:cNvSpPr>
          <p:nvPr>
            <p:ph sz="half" idx="2"/>
          </p:nvPr>
        </p:nvSpPr>
        <p:spPr>
          <a:xfrm>
            <a:off x="4629150" y="1690689"/>
            <a:ext cx="3886200" cy="4351338"/>
          </a:xfrm>
        </p:spPr>
        <p:txBody>
          <a:bodyPr>
            <a:normAutofit fontScale="85000" lnSpcReduction="20000"/>
          </a:bodyPr>
          <a:lstStyle/>
          <a:p>
            <a:r>
              <a:rPr lang="en-GB" dirty="0" smtClean="0"/>
              <a:t>Mae Craig </a:t>
            </a:r>
            <a:r>
              <a:rPr lang="en-GB" dirty="0"/>
              <a:t>(2009 ) </a:t>
            </a:r>
            <a:r>
              <a:rPr lang="cy-GB" dirty="0" smtClean="0"/>
              <a:t>yn honni bod pryder dros les plant, a’r ymyriadau cysylltiedig i gefnogi </a:t>
            </a:r>
            <a:r>
              <a:rPr lang="cy-GB" dirty="0" smtClean="0"/>
              <a:t>hynny, </a:t>
            </a:r>
            <a:r>
              <a:rPr lang="cy-GB" dirty="0" smtClean="0"/>
              <a:t>yn golygu bod plant yn cael eu ‘hamddiffyn’ rhag profi’r ystod o emosiynau sy’n angenrheidiol er mwyn datblygu </a:t>
            </a:r>
            <a:r>
              <a:rPr lang="cy-GB" noProof="1" smtClean="0"/>
              <a:t>cydnerthedd, </a:t>
            </a:r>
            <a:r>
              <a:rPr lang="cy-GB" dirty="0" smtClean="0"/>
              <a:t>a ystyrir yn nodwedd allweddol o gyflawniad addysgol cadarnhaol a pharhaus (</a:t>
            </a:r>
            <a:r>
              <a:rPr lang="cy-GB" noProof="1" smtClean="0"/>
              <a:t>Siraj-Blatchford 2010; Claxton </a:t>
            </a:r>
            <a:r>
              <a:rPr lang="cy-GB" dirty="0" smtClean="0"/>
              <a:t>a Carr 2004).</a:t>
            </a:r>
          </a:p>
          <a:p>
            <a:r>
              <a:rPr lang="cy-GB" dirty="0" smtClean="0"/>
              <a:t>Trafodwch </a:t>
            </a:r>
          </a:p>
          <a:p>
            <a:endParaRPr lang="en-GB" dirty="0"/>
          </a:p>
        </p:txBody>
      </p:sp>
    </p:spTree>
    <p:extLst>
      <p:ext uri="{BB962C8B-B14F-4D97-AF65-F5344CB8AC3E}">
        <p14:creationId xmlns:p14="http://schemas.microsoft.com/office/powerpoint/2010/main" val="1980737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1" smtClean="0"/>
              <a:t>Othering                 Arallio </a:t>
            </a:r>
            <a:endParaRPr lang="cy-GB" noProof="1"/>
          </a:p>
        </p:txBody>
      </p:sp>
      <p:sp>
        <p:nvSpPr>
          <p:cNvPr id="3" name="Content Placeholder 2"/>
          <p:cNvSpPr>
            <a:spLocks noGrp="1"/>
          </p:cNvSpPr>
          <p:nvPr>
            <p:ph sz="half" idx="1"/>
          </p:nvPr>
        </p:nvSpPr>
        <p:spPr>
          <a:xfrm>
            <a:off x="628650" y="2161686"/>
            <a:ext cx="3886200" cy="3087647"/>
          </a:xfrm>
          <a:solidFill>
            <a:schemeClr val="bg1"/>
          </a:solidFill>
        </p:spPr>
        <p:txBody>
          <a:bodyPr>
            <a:noAutofit/>
          </a:bodyPr>
          <a:lstStyle/>
          <a:p>
            <a:r>
              <a:rPr lang="en-GB" sz="2400" dirty="0"/>
              <a:t>Concern for children’s wellbeing can lead to ‘pathology and therapy, rather than wellbeing’ through a process of ‘othering’ (Watson et al., 2012; 35</a:t>
            </a:r>
            <a:r>
              <a:rPr lang="en-GB" sz="2400" dirty="0" smtClean="0"/>
              <a:t>).</a:t>
            </a:r>
            <a:endParaRPr lang="en-GB" sz="2400" dirty="0"/>
          </a:p>
        </p:txBody>
      </p:sp>
      <p:sp>
        <p:nvSpPr>
          <p:cNvPr id="4" name="Content Placeholder 3"/>
          <p:cNvSpPr>
            <a:spLocks noGrp="1"/>
          </p:cNvSpPr>
          <p:nvPr>
            <p:ph sz="half" idx="2"/>
          </p:nvPr>
        </p:nvSpPr>
        <p:spPr>
          <a:xfrm>
            <a:off x="4629150" y="2161685"/>
            <a:ext cx="3886200" cy="2778449"/>
          </a:xfrm>
        </p:spPr>
        <p:txBody>
          <a:bodyPr>
            <a:normAutofit/>
          </a:bodyPr>
          <a:lstStyle/>
          <a:p>
            <a:r>
              <a:rPr lang="cy-GB" sz="2400" dirty="0" smtClean="0"/>
              <a:t>Gall pryder dros les plant arwain at ‘batholeg a therapi, yn hytrach na lles’ drwy broses o ‘</a:t>
            </a:r>
            <a:r>
              <a:rPr lang="cy-GB" sz="2400" noProof="1" smtClean="0"/>
              <a:t>arallio</a:t>
            </a:r>
            <a:r>
              <a:rPr lang="cy-GB" sz="2400" dirty="0" smtClean="0"/>
              <a:t>’</a:t>
            </a:r>
            <a:r>
              <a:rPr lang="en-GB" sz="2400" dirty="0" smtClean="0"/>
              <a:t> </a:t>
            </a:r>
            <a:r>
              <a:rPr lang="en-GB" sz="2400" dirty="0"/>
              <a:t>(Watson et al., 2012; 35).</a:t>
            </a:r>
          </a:p>
          <a:p>
            <a:endParaRPr lang="en-GB" dirty="0"/>
          </a:p>
        </p:txBody>
      </p:sp>
    </p:spTree>
    <p:extLst>
      <p:ext uri="{BB962C8B-B14F-4D97-AF65-F5344CB8AC3E}">
        <p14:creationId xmlns:p14="http://schemas.microsoft.com/office/powerpoint/2010/main" val="2216214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noProof="1" smtClean="0"/>
              <a:t>Othering                 Arallio </a:t>
            </a:r>
            <a:endParaRPr lang="en-GB" noProof="1"/>
          </a:p>
        </p:txBody>
      </p:sp>
      <p:sp>
        <p:nvSpPr>
          <p:cNvPr id="3" name="Content Placeholder 2"/>
          <p:cNvSpPr>
            <a:spLocks noGrp="1"/>
          </p:cNvSpPr>
          <p:nvPr>
            <p:ph sz="half" idx="1"/>
          </p:nvPr>
        </p:nvSpPr>
        <p:spPr>
          <a:solidFill>
            <a:schemeClr val="bg1"/>
          </a:solidFill>
        </p:spPr>
        <p:txBody>
          <a:bodyPr>
            <a:normAutofit lnSpcReduction="10000"/>
          </a:bodyPr>
          <a:lstStyle/>
          <a:p>
            <a:r>
              <a:rPr lang="en-GB" dirty="0"/>
              <a:t>‘Othering’ includes the creation of a boundary between ‘normal’ and ‘abnormal’; it allows the designation of ‘different’ and the need to intervene, correct or re-align the difference in order to establish a ‘normal’ position. </a:t>
            </a:r>
          </a:p>
          <a:p>
            <a:r>
              <a:rPr lang="en-GB" dirty="0" smtClean="0"/>
              <a:t>Discuss  </a:t>
            </a:r>
            <a:endParaRPr lang="en-GB" dirty="0"/>
          </a:p>
        </p:txBody>
      </p:sp>
      <p:sp>
        <p:nvSpPr>
          <p:cNvPr id="4" name="Content Placeholder 3"/>
          <p:cNvSpPr>
            <a:spLocks noGrp="1"/>
          </p:cNvSpPr>
          <p:nvPr>
            <p:ph sz="half" idx="2"/>
          </p:nvPr>
        </p:nvSpPr>
        <p:spPr/>
        <p:txBody>
          <a:bodyPr>
            <a:normAutofit lnSpcReduction="10000"/>
          </a:bodyPr>
          <a:lstStyle/>
          <a:p>
            <a:r>
              <a:rPr lang="cy-GB" dirty="0" smtClean="0"/>
              <a:t>Mae ‘</a:t>
            </a:r>
            <a:r>
              <a:rPr lang="cy-GB" noProof="1" smtClean="0"/>
              <a:t>arallio</a:t>
            </a:r>
            <a:r>
              <a:rPr lang="cy-GB" dirty="0" smtClean="0"/>
              <a:t>’ yn cynnwys creu ffin rhwng ‘normal’ ac  ‘annormal’; mae’n caniatáu dynodiad o  ‘gwahanol’ a’r angen i ymyrryd, cywiro neu ail-alinio’r gwahaniaeth er mwyn sefydlu sefyllfa ‘normal’. </a:t>
            </a:r>
          </a:p>
          <a:p>
            <a:r>
              <a:rPr lang="cy-GB" dirty="0" smtClean="0"/>
              <a:t>Trafodwch</a:t>
            </a:r>
          </a:p>
          <a:p>
            <a:endParaRPr lang="en-GB" dirty="0"/>
          </a:p>
        </p:txBody>
      </p:sp>
    </p:spTree>
    <p:extLst>
      <p:ext uri="{BB962C8B-B14F-4D97-AF65-F5344CB8AC3E}">
        <p14:creationId xmlns:p14="http://schemas.microsoft.com/office/powerpoint/2010/main" val="1252757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r>
              <a:rPr lang="cy-GB" dirty="0" smtClean="0"/>
              <a:t>Cyfeiriadau </a:t>
            </a:r>
            <a:endParaRPr lang="cy-GB" dirty="0"/>
          </a:p>
        </p:txBody>
      </p:sp>
      <p:sp>
        <p:nvSpPr>
          <p:cNvPr id="3" name="Content Placeholder 2"/>
          <p:cNvSpPr>
            <a:spLocks noGrp="1"/>
          </p:cNvSpPr>
          <p:nvPr>
            <p:ph sz="half" idx="1"/>
          </p:nvPr>
        </p:nvSpPr>
        <p:spPr>
          <a:xfrm>
            <a:off x="628650" y="1405467"/>
            <a:ext cx="7886700" cy="5215466"/>
          </a:xfrm>
          <a:solidFill>
            <a:schemeClr val="bg1"/>
          </a:solidFill>
        </p:spPr>
        <p:txBody>
          <a:bodyPr>
            <a:normAutofit fontScale="62500" lnSpcReduction="20000"/>
          </a:bodyPr>
          <a:lstStyle/>
          <a:p>
            <a:r>
              <a:rPr lang="en-GB" dirty="0" err="1"/>
              <a:t>Anning</a:t>
            </a:r>
            <a:r>
              <a:rPr lang="en-GB" dirty="0"/>
              <a:t>, A. and Edwards, A., (2006). Promoting children's learning from birth to five. Maidenhead: Open University Press.</a:t>
            </a:r>
          </a:p>
          <a:p>
            <a:r>
              <a:rPr lang="en-GB" dirty="0" smtClean="0"/>
              <a:t>Claxton</a:t>
            </a:r>
            <a:r>
              <a:rPr lang="en-GB" dirty="0"/>
              <a:t>, G. </a:t>
            </a:r>
            <a:r>
              <a:rPr lang="en-GB" dirty="0" smtClean="0"/>
              <a:t>and </a:t>
            </a:r>
            <a:r>
              <a:rPr lang="en-GB" dirty="0" err="1"/>
              <a:t>Carr</a:t>
            </a:r>
            <a:r>
              <a:rPr lang="en-GB" dirty="0"/>
              <a:t>, M. (2004) A framework for teaching learning: learning dispositions. Early Years International Journal of Research and Development, 24(1) 87-97</a:t>
            </a:r>
          </a:p>
          <a:p>
            <a:r>
              <a:rPr lang="en-GB" dirty="0" smtClean="0"/>
              <a:t>Craig</a:t>
            </a:r>
            <a:r>
              <a:rPr lang="en-GB" dirty="0"/>
              <a:t>, C. (2009) Well-being in schools; The curious case of the tail wagging the dog? Glasgow: Centre for Confidence and Wellbeing</a:t>
            </a:r>
          </a:p>
          <a:p>
            <a:r>
              <a:rPr lang="en-GB" dirty="0" err="1" smtClean="0"/>
              <a:t>Ecclestone</a:t>
            </a:r>
            <a:r>
              <a:rPr lang="en-GB" dirty="0"/>
              <a:t>, K. (2007) Resisting image of the ‘diminished self’: the implications of emotional well-being and emotional engagement in education policy. Journal of Education Policy 22 (4) 455-470 </a:t>
            </a:r>
          </a:p>
          <a:p>
            <a:r>
              <a:rPr lang="en-GB" dirty="0" err="1"/>
              <a:t>Furedi</a:t>
            </a:r>
            <a:r>
              <a:rPr lang="en-GB" dirty="0"/>
              <a:t>, F. (2002) Culture of Fear: Risk Taking and the Morality of Low Expectations. London: Continuum</a:t>
            </a:r>
            <a:r>
              <a:rPr lang="en-GB" dirty="0" smtClean="0"/>
              <a:t>.</a:t>
            </a:r>
          </a:p>
          <a:p>
            <a:r>
              <a:rPr lang="en-GB" dirty="0" smtClean="0"/>
              <a:t>Siraj-Blatchford</a:t>
            </a:r>
            <a:r>
              <a:rPr lang="en-GB" dirty="0"/>
              <a:t>, I. (2010) Learning in the home and in school: how working class children succeed against the odds.  British Educational Research Journal 36 (3) 463-482</a:t>
            </a:r>
          </a:p>
          <a:p>
            <a:r>
              <a:rPr lang="en-GB" dirty="0"/>
              <a:t>Watson, D., Emery, C. and Bayliss, P. (2012) Children’s social and emotional wellbeing in schools: a critical </a:t>
            </a:r>
            <a:r>
              <a:rPr lang="en-GB" dirty="0" smtClean="0"/>
              <a:t>perspective</a:t>
            </a:r>
            <a:r>
              <a:rPr lang="en-GB" dirty="0"/>
              <a:t>. Policy Press: </a:t>
            </a:r>
            <a:r>
              <a:rPr lang="en-GB" dirty="0" smtClean="0"/>
              <a:t>Bristol</a:t>
            </a:r>
          </a:p>
          <a:p>
            <a:r>
              <a:rPr lang="en-GB" dirty="0"/>
              <a:t>Waters J. (2014) Well being in Waller T. and Davies, G.  [Eds.] An introduction to early childhood (3rd edition). London: Sage</a:t>
            </a:r>
          </a:p>
        </p:txBody>
      </p:sp>
    </p:spTree>
    <p:extLst>
      <p:ext uri="{BB962C8B-B14F-4D97-AF65-F5344CB8AC3E}">
        <p14:creationId xmlns:p14="http://schemas.microsoft.com/office/powerpoint/2010/main" val="18215783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236</TotalTime>
  <Words>1531</Words>
  <Application>Microsoft Office PowerPoint</Application>
  <PresentationFormat>Sioe Ar-sgrin (4:3)</PresentationFormat>
  <Paragraphs>138</Paragraphs>
  <Slides>15</Slides>
  <Notes>11</Notes>
  <HiddenSlides>0</HiddenSlides>
  <MMClips>0</MMClips>
  <ScaleCrop>false</ScaleCrop>
  <HeadingPairs>
    <vt:vector size="4" baseType="variant">
      <vt:variant>
        <vt:lpstr>Thema</vt:lpstr>
      </vt:variant>
      <vt:variant>
        <vt:i4>1</vt:i4>
      </vt:variant>
      <vt:variant>
        <vt:lpstr>Teitlau Sleidiau</vt:lpstr>
      </vt:variant>
      <vt:variant>
        <vt:i4>15</vt:i4>
      </vt:variant>
    </vt:vector>
  </HeadingPairs>
  <TitlesOfParts>
    <vt:vector size="16" baseType="lpstr">
      <vt:lpstr>Office Theme</vt:lpstr>
      <vt:lpstr>Cyflwyniad PowerPoint</vt:lpstr>
      <vt:lpstr>The well child?       Y plentyn iach?</vt:lpstr>
      <vt:lpstr>Domains                   Parthau </vt:lpstr>
      <vt:lpstr>Instrumental or holistic? Cyfryngol neu gyfannol? </vt:lpstr>
      <vt:lpstr>Cyflwyniad PowerPoint</vt:lpstr>
      <vt:lpstr>Where is well-being located? Ble mae lles wedi’i leoli?  </vt:lpstr>
      <vt:lpstr>‘within-person’     / ‘o fewn y person’ (Anning and Edwards, 2006: 55)</vt:lpstr>
      <vt:lpstr>Wellbeing as a social concept    Lles fel cysyniad cymdeithasol   </vt:lpstr>
      <vt:lpstr>Where is well-being located?  Ble mae lles wedi’i leoli?</vt:lpstr>
      <vt:lpstr>Can we critique ‘well-being’? Allwn ni feirniadu ‘lles’? </vt:lpstr>
      <vt:lpstr>Therapeutic intervention Ymyrraeth therapiwtig  </vt:lpstr>
      <vt:lpstr>Over-protection   Goramddiffyn  </vt:lpstr>
      <vt:lpstr>Othering                 Arallio </vt:lpstr>
      <vt:lpstr>Othering                 Arallio </vt:lpstr>
      <vt:lpstr>References              Cyfeiriadau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Barbara Jones</cp:lastModifiedBy>
  <cp:revision>31</cp:revision>
  <dcterms:created xsi:type="dcterms:W3CDTF">2017-02-08T11:33:06Z</dcterms:created>
  <dcterms:modified xsi:type="dcterms:W3CDTF">2018-11-30T08:37:12Z</dcterms:modified>
</cp:coreProperties>
</file>