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3"/>
  </p:notesMasterIdLst>
  <p:handoutMasterIdLst>
    <p:handoutMasterId r:id="rId14"/>
  </p:handoutMasterIdLst>
  <p:sldIdLst>
    <p:sldId id="256" r:id="rId5"/>
    <p:sldId id="257" r:id="rId6"/>
    <p:sldId id="1509" r:id="rId7"/>
    <p:sldId id="1510" r:id="rId8"/>
    <p:sldId id="260" r:id="rId9"/>
    <p:sldId id="1511" r:id="rId10"/>
    <p:sldId id="151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7E36A9-3AAE-1486-451E-5EE7B3BEBD7B}" v="11" dt="2026-01-29T18:36:48.304"/>
    <p1510:client id="{A0A8EFD9-7A31-D8BA-EAC9-A2A8C082A4BD}" v="14" dt="2026-01-28T01:13:36.3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ia Ali (2208450)" userId="S::2208450@student.uwtsd.ac.uk::0e096549-dd70-43e8-9f6a-d6bce5facf19" providerId="AD" clId="Web-{70BB12DB-C623-5263-1876-7D5FAA25BF45}"/>
    <pc:docChg chg="delSld modSld">
      <pc:chgData name="Nazia Ali (2208450)" userId="S::2208450@student.uwtsd.ac.uk::0e096549-dd70-43e8-9f6a-d6bce5facf19" providerId="AD" clId="Web-{70BB12DB-C623-5263-1876-7D5FAA25BF45}" dt="2026-01-25T00:18:24.697" v="562" actId="14100"/>
      <pc:docMkLst>
        <pc:docMk/>
      </pc:docMkLst>
      <pc:sldChg chg="addSp delSp modSp mod setBg modClrScheme chgLayout">
        <pc:chgData name="Nazia Ali (2208450)" userId="S::2208450@student.uwtsd.ac.uk::0e096549-dd70-43e8-9f6a-d6bce5facf19" providerId="AD" clId="Web-{70BB12DB-C623-5263-1876-7D5FAA25BF45}" dt="2026-01-24T21:52:41.457" v="166" actId="14100"/>
        <pc:sldMkLst>
          <pc:docMk/>
          <pc:sldMk cId="3069965530" sldId="256"/>
        </pc:sldMkLst>
        <pc:spChg chg="mod">
          <ac:chgData name="Nazia Ali (2208450)" userId="S::2208450@student.uwtsd.ac.uk::0e096549-dd70-43e8-9f6a-d6bce5facf19" providerId="AD" clId="Web-{70BB12DB-C623-5263-1876-7D5FAA25BF45}" dt="2026-01-24T21:52:35.285" v="165"/>
          <ac:spMkLst>
            <pc:docMk/>
            <pc:sldMk cId="3069965530" sldId="256"/>
            <ac:spMk id="4" creationId="{86D321A2-65AC-4C18-CA75-0FB5084CA306}"/>
          </ac:spMkLst>
        </pc:spChg>
        <pc:spChg chg="add mod">
          <ac:chgData name="Nazia Ali (2208450)" userId="S::2208450@student.uwtsd.ac.uk::0e096549-dd70-43e8-9f6a-d6bce5facf19" providerId="AD" clId="Web-{70BB12DB-C623-5263-1876-7D5FAA25BF45}" dt="2026-01-24T21:52:41.457" v="166" actId="14100"/>
          <ac:spMkLst>
            <pc:docMk/>
            <pc:sldMk cId="3069965530" sldId="256"/>
            <ac:spMk id="15" creationId="{8EC4D859-03B7-35A2-1133-D8CE5ACBEBC1}"/>
          </ac:spMkLst>
        </pc:spChg>
        <pc:picChg chg="add mod ord">
          <ac:chgData name="Nazia Ali (2208450)" userId="S::2208450@student.uwtsd.ac.uk::0e096549-dd70-43e8-9f6a-d6bce5facf19" providerId="AD" clId="Web-{70BB12DB-C623-5263-1876-7D5FAA25BF45}" dt="2026-01-24T21:52:35.285" v="165"/>
          <ac:picMkLst>
            <pc:docMk/>
            <pc:sldMk cId="3069965530" sldId="256"/>
            <ac:picMk id="2" creationId="{0896CD22-FF60-8F76-D9BE-2BEB44FDE1EB}"/>
          </ac:picMkLst>
        </pc:picChg>
      </pc:sldChg>
      <pc:sldChg chg="addSp delSp modSp mod setBg modClrScheme chgLayout">
        <pc:chgData name="Nazia Ali (2208450)" userId="S::2208450@student.uwtsd.ac.uk::0e096549-dd70-43e8-9f6a-d6bce5facf19" providerId="AD" clId="Web-{70BB12DB-C623-5263-1876-7D5FAA25BF45}" dt="2026-01-24T21:57:19.388" v="199"/>
        <pc:sldMkLst>
          <pc:docMk/>
          <pc:sldMk cId="4216523365" sldId="257"/>
        </pc:sldMkLst>
        <pc:spChg chg="mod">
          <ac:chgData name="Nazia Ali (2208450)" userId="S::2208450@student.uwtsd.ac.uk::0e096549-dd70-43e8-9f6a-d6bce5facf19" providerId="AD" clId="Web-{70BB12DB-C623-5263-1876-7D5FAA25BF45}" dt="2026-01-24T21:57:08.434" v="198"/>
          <ac:spMkLst>
            <pc:docMk/>
            <pc:sldMk cId="4216523365" sldId="257"/>
            <ac:spMk id="2" creationId="{93B255C6-1E2E-E4BD-2E9F-B3321C22A292}"/>
          </ac:spMkLst>
        </pc:spChg>
        <pc:graphicFrameChg chg="add mod modGraphic">
          <ac:chgData name="Nazia Ali (2208450)" userId="S::2208450@student.uwtsd.ac.uk::0e096549-dd70-43e8-9f6a-d6bce5facf19" providerId="AD" clId="Web-{70BB12DB-C623-5263-1876-7D5FAA25BF45}" dt="2026-01-24T21:57:08.434" v="198"/>
          <ac:graphicFrameMkLst>
            <pc:docMk/>
            <pc:sldMk cId="4216523365" sldId="257"/>
            <ac:graphicFrameMk id="5" creationId="{4CDEBBBB-BB5A-6AB3-447A-06C66D0B0B51}"/>
          </ac:graphicFrameMkLst>
        </pc:graphicFrameChg>
      </pc:sldChg>
      <pc:sldChg chg="addSp delSp modSp mod setBg modClrScheme chgLayout">
        <pc:chgData name="Nazia Ali (2208450)" userId="S::2208450@student.uwtsd.ac.uk::0e096549-dd70-43e8-9f6a-d6bce5facf19" providerId="AD" clId="Web-{70BB12DB-C623-5263-1876-7D5FAA25BF45}" dt="2026-01-24T23:59:49.703" v="428" actId="20577"/>
        <pc:sldMkLst>
          <pc:docMk/>
          <pc:sldMk cId="4198690590" sldId="260"/>
        </pc:sldMkLst>
        <pc:spChg chg="mod ord">
          <ac:chgData name="Nazia Ali (2208450)" userId="S::2208450@student.uwtsd.ac.uk::0e096549-dd70-43e8-9f6a-d6bce5facf19" providerId="AD" clId="Web-{70BB12DB-C623-5263-1876-7D5FAA25BF45}" dt="2026-01-24T23:59:49.703" v="428" actId="20577"/>
          <ac:spMkLst>
            <pc:docMk/>
            <pc:sldMk cId="4198690590" sldId="260"/>
            <ac:spMk id="3" creationId="{52D53411-4585-040B-5834-42C4EFE7629C}"/>
          </ac:spMkLst>
        </pc:spChg>
        <pc:spChg chg="add mod">
          <ac:chgData name="Nazia Ali (2208450)" userId="S::2208450@student.uwtsd.ac.uk::0e096549-dd70-43e8-9f6a-d6bce5facf19" providerId="AD" clId="Web-{70BB12DB-C623-5263-1876-7D5FAA25BF45}" dt="2026-01-24T23:59:17.608" v="422"/>
          <ac:spMkLst>
            <pc:docMk/>
            <pc:sldMk cId="4198690590" sldId="260"/>
            <ac:spMk id="8" creationId="{02764F68-2733-07B3-AA36-6F6A5C607C33}"/>
          </ac:spMkLst>
        </pc:spChg>
        <pc:picChg chg="add mod ord">
          <ac:chgData name="Nazia Ali (2208450)" userId="S::2208450@student.uwtsd.ac.uk::0e096549-dd70-43e8-9f6a-d6bce5facf19" providerId="AD" clId="Web-{70BB12DB-C623-5263-1876-7D5FAA25BF45}" dt="2026-01-24T23:59:17.608" v="422"/>
          <ac:picMkLst>
            <pc:docMk/>
            <pc:sldMk cId="4198690590" sldId="260"/>
            <ac:picMk id="6" creationId="{F65167D3-5B4B-8C2B-6237-13C49BFE1703}"/>
          </ac:picMkLst>
        </pc:picChg>
      </pc:sldChg>
      <pc:sldChg chg="addSp delSp modSp">
        <pc:chgData name="Nazia Ali (2208450)" userId="S::2208450@student.uwtsd.ac.uk::0e096549-dd70-43e8-9f6a-d6bce5facf19" providerId="AD" clId="Web-{70BB12DB-C623-5263-1876-7D5FAA25BF45}" dt="2026-01-25T00:18:24.697" v="562" actId="14100"/>
        <pc:sldMkLst>
          <pc:docMk/>
          <pc:sldMk cId="1941379388" sldId="263"/>
        </pc:sldMkLst>
        <pc:spChg chg="mod">
          <ac:chgData name="Nazia Ali (2208450)" userId="S::2208450@student.uwtsd.ac.uk::0e096549-dd70-43e8-9f6a-d6bce5facf19" providerId="AD" clId="Web-{70BB12DB-C623-5263-1876-7D5FAA25BF45}" dt="2026-01-25T00:18:17.900" v="561" actId="14100"/>
          <ac:spMkLst>
            <pc:docMk/>
            <pc:sldMk cId="1941379388" sldId="263"/>
            <ac:spMk id="2" creationId="{90979F20-7FE0-9464-CC8C-AAB74EE175D5}"/>
          </ac:spMkLst>
        </pc:spChg>
        <pc:spChg chg="mod">
          <ac:chgData name="Nazia Ali (2208450)" userId="S::2208450@student.uwtsd.ac.uk::0e096549-dd70-43e8-9f6a-d6bce5facf19" providerId="AD" clId="Web-{70BB12DB-C623-5263-1876-7D5FAA25BF45}" dt="2026-01-25T00:18:24.697" v="562" actId="14100"/>
          <ac:spMkLst>
            <pc:docMk/>
            <pc:sldMk cId="1941379388" sldId="263"/>
            <ac:spMk id="4" creationId="{A8072345-EDED-4266-CFF8-650FF0BB1E47}"/>
          </ac:spMkLst>
        </pc:spChg>
      </pc:sldChg>
      <pc:sldChg chg="modSp mod setBg modClrScheme chgLayout">
        <pc:chgData name="Nazia Ali (2208450)" userId="S::2208450@student.uwtsd.ac.uk::0e096549-dd70-43e8-9f6a-d6bce5facf19" providerId="AD" clId="Web-{70BB12DB-C623-5263-1876-7D5FAA25BF45}" dt="2026-01-24T22:09:28.847" v="269" actId="20577"/>
        <pc:sldMkLst>
          <pc:docMk/>
          <pc:sldMk cId="3313450045" sldId="1509"/>
        </pc:sldMkLst>
        <pc:spChg chg="mod">
          <ac:chgData name="Nazia Ali (2208450)" userId="S::2208450@student.uwtsd.ac.uk::0e096549-dd70-43e8-9f6a-d6bce5facf19" providerId="AD" clId="Web-{70BB12DB-C623-5263-1876-7D5FAA25BF45}" dt="2026-01-24T22:09:14.128" v="267" actId="20577"/>
          <ac:spMkLst>
            <pc:docMk/>
            <pc:sldMk cId="3313450045" sldId="1509"/>
            <ac:spMk id="2" creationId="{8AA144A5-0283-F980-85F3-EE51746FC4CD}"/>
          </ac:spMkLst>
        </pc:spChg>
        <pc:spChg chg="mod ord">
          <ac:chgData name="Nazia Ali (2208450)" userId="S::2208450@student.uwtsd.ac.uk::0e096549-dd70-43e8-9f6a-d6bce5facf19" providerId="AD" clId="Web-{70BB12DB-C623-5263-1876-7D5FAA25BF45}" dt="2026-01-24T22:09:28.847" v="269" actId="20577"/>
          <ac:spMkLst>
            <pc:docMk/>
            <pc:sldMk cId="3313450045" sldId="1509"/>
            <ac:spMk id="3" creationId="{1A385359-5FD3-D5C8-1467-F7082543AA4C}"/>
          </ac:spMkLst>
        </pc:spChg>
        <pc:picChg chg="mod ord">
          <ac:chgData name="Nazia Ali (2208450)" userId="S::2208450@student.uwtsd.ac.uk::0e096549-dd70-43e8-9f6a-d6bce5facf19" providerId="AD" clId="Web-{70BB12DB-C623-5263-1876-7D5FAA25BF45}" dt="2026-01-24T22:05:33.219" v="233"/>
          <ac:picMkLst>
            <pc:docMk/>
            <pc:sldMk cId="3313450045" sldId="1509"/>
            <ac:picMk id="5" creationId="{2E5B50B9-E58D-93E5-6072-B20B89B7A7EF}"/>
          </ac:picMkLst>
        </pc:picChg>
      </pc:sldChg>
      <pc:sldChg chg="addSp delSp modSp mod setBg modClrScheme chgLayout">
        <pc:chgData name="Nazia Ali (2208450)" userId="S::2208450@student.uwtsd.ac.uk::0e096549-dd70-43e8-9f6a-d6bce5facf19" providerId="AD" clId="Web-{70BB12DB-C623-5263-1876-7D5FAA25BF45}" dt="2026-01-24T23:45:09.588" v="336"/>
        <pc:sldMkLst>
          <pc:docMk/>
          <pc:sldMk cId="1471035344" sldId="1510"/>
        </pc:sldMkLst>
        <pc:spChg chg="mod">
          <ac:chgData name="Nazia Ali (2208450)" userId="S::2208450@student.uwtsd.ac.uk::0e096549-dd70-43e8-9f6a-d6bce5facf19" providerId="AD" clId="Web-{70BB12DB-C623-5263-1876-7D5FAA25BF45}" dt="2026-01-24T23:44:46.037" v="335" actId="14100"/>
          <ac:spMkLst>
            <pc:docMk/>
            <pc:sldMk cId="1471035344" sldId="1510"/>
            <ac:spMk id="2" creationId="{B2E133A0-1764-3DC0-A9D7-7733B04AFC75}"/>
          </ac:spMkLst>
        </pc:spChg>
        <pc:picChg chg="add mod">
          <ac:chgData name="Nazia Ali (2208450)" userId="S::2208450@student.uwtsd.ac.uk::0e096549-dd70-43e8-9f6a-d6bce5facf19" providerId="AD" clId="Web-{70BB12DB-C623-5263-1876-7D5FAA25BF45}" dt="2026-01-24T23:43:39.953" v="326"/>
          <ac:picMkLst>
            <pc:docMk/>
            <pc:sldMk cId="1471035344" sldId="1510"/>
            <ac:picMk id="4" creationId="{9B8FA339-8C3E-8962-587F-1F72FE27DF09}"/>
          </ac:picMkLst>
        </pc:picChg>
      </pc:sldChg>
      <pc:sldChg chg="addSp modSp mod setBg">
        <pc:chgData name="Nazia Ali (2208450)" userId="S::2208450@student.uwtsd.ac.uk::0e096549-dd70-43e8-9f6a-d6bce5facf19" providerId="AD" clId="Web-{70BB12DB-C623-5263-1876-7D5FAA25BF45}" dt="2026-01-25T00:13:13.461" v="512" actId="14100"/>
        <pc:sldMkLst>
          <pc:docMk/>
          <pc:sldMk cId="187927555" sldId="1511"/>
        </pc:sldMkLst>
        <pc:spChg chg="mod">
          <ac:chgData name="Nazia Ali (2208450)" userId="S::2208450@student.uwtsd.ac.uk::0e096549-dd70-43e8-9f6a-d6bce5facf19" providerId="AD" clId="Web-{70BB12DB-C623-5263-1876-7D5FAA25BF45}" dt="2026-01-25T00:04:14.244" v="454" actId="20577"/>
          <ac:spMkLst>
            <pc:docMk/>
            <pc:sldMk cId="187927555" sldId="1511"/>
            <ac:spMk id="2" creationId="{9BB750E1-014E-2F32-5FE0-025C27322ADF}"/>
          </ac:spMkLst>
        </pc:spChg>
        <pc:spChg chg="mod">
          <ac:chgData name="Nazia Ali (2208450)" userId="S::2208450@student.uwtsd.ac.uk::0e096549-dd70-43e8-9f6a-d6bce5facf19" providerId="AD" clId="Web-{70BB12DB-C623-5263-1876-7D5FAA25BF45}" dt="2026-01-25T00:13:13.461" v="512" actId="14100"/>
          <ac:spMkLst>
            <pc:docMk/>
            <pc:sldMk cId="187927555" sldId="1511"/>
            <ac:spMk id="3" creationId="{A36B70B6-B9DD-8293-E045-C9E0BE21FEB2}"/>
          </ac:spMkLst>
        </pc:spChg>
      </pc:sldChg>
      <pc:sldChg chg="addSp delSp modSp mod setBg modClrScheme chgLayout">
        <pc:chgData name="Nazia Ali (2208450)" userId="S::2208450@student.uwtsd.ac.uk::0e096549-dd70-43e8-9f6a-d6bce5facf19" providerId="AD" clId="Web-{70BB12DB-C623-5263-1876-7D5FAA25BF45}" dt="2026-01-25T00:12:37.959" v="505" actId="20577"/>
        <pc:sldMkLst>
          <pc:docMk/>
          <pc:sldMk cId="1384372434" sldId="1512"/>
        </pc:sldMkLst>
        <pc:spChg chg="mod">
          <ac:chgData name="Nazia Ali (2208450)" userId="S::2208450@student.uwtsd.ac.uk::0e096549-dd70-43e8-9f6a-d6bce5facf19" providerId="AD" clId="Web-{70BB12DB-C623-5263-1876-7D5FAA25BF45}" dt="2026-01-25T00:12:03.281" v="501" actId="20577"/>
          <ac:spMkLst>
            <pc:docMk/>
            <pc:sldMk cId="1384372434" sldId="1512"/>
            <ac:spMk id="2" creationId="{81BB50A7-8097-B5C9-4E58-9ED8D14ADA20}"/>
          </ac:spMkLst>
        </pc:spChg>
        <pc:graphicFrameChg chg="add mod modGraphic">
          <ac:chgData name="Nazia Ali (2208450)" userId="S::2208450@student.uwtsd.ac.uk::0e096549-dd70-43e8-9f6a-d6bce5facf19" providerId="AD" clId="Web-{70BB12DB-C623-5263-1876-7D5FAA25BF45}" dt="2026-01-25T00:12:37.959" v="505" actId="20577"/>
          <ac:graphicFrameMkLst>
            <pc:docMk/>
            <pc:sldMk cId="1384372434" sldId="1512"/>
            <ac:graphicFrameMk id="8" creationId="{C8273BD0-5073-F611-03F7-A7DD55575604}"/>
          </ac:graphicFrameMkLst>
        </pc:graphicFrameChg>
      </pc:sldChg>
    </pc:docChg>
  </pc:docChgLst>
  <pc:docChgLst>
    <pc:chgData name="Nazia Ali (2208450)" userId="S::2208450@student.uwtsd.ac.uk::0e096549-dd70-43e8-9f6a-d6bce5facf19" providerId="AD" clId="Web-{9C7E36A9-3AAE-1486-451E-5EE7B3BEBD7B}"/>
    <pc:docChg chg="modSld">
      <pc:chgData name="Nazia Ali (2208450)" userId="S::2208450@student.uwtsd.ac.uk::0e096549-dd70-43e8-9f6a-d6bce5facf19" providerId="AD" clId="Web-{9C7E36A9-3AAE-1486-451E-5EE7B3BEBD7B}" dt="2026-01-29T18:36:48.304" v="9" actId="14100"/>
      <pc:docMkLst>
        <pc:docMk/>
      </pc:docMkLst>
      <pc:sldChg chg="modSp">
        <pc:chgData name="Nazia Ali (2208450)" userId="S::2208450@student.uwtsd.ac.uk::0e096549-dd70-43e8-9f6a-d6bce5facf19" providerId="AD" clId="Web-{9C7E36A9-3AAE-1486-451E-5EE7B3BEBD7B}" dt="2026-01-29T18:36:48.304" v="9" actId="14100"/>
        <pc:sldMkLst>
          <pc:docMk/>
          <pc:sldMk cId="3069965530" sldId="256"/>
        </pc:sldMkLst>
        <pc:spChg chg="mod">
          <ac:chgData name="Nazia Ali (2208450)" userId="S::2208450@student.uwtsd.ac.uk::0e096549-dd70-43e8-9f6a-d6bce5facf19" providerId="AD" clId="Web-{9C7E36A9-3AAE-1486-451E-5EE7B3BEBD7B}" dt="2026-01-29T18:36:48.304" v="9" actId="14100"/>
          <ac:spMkLst>
            <pc:docMk/>
            <pc:sldMk cId="3069965530" sldId="256"/>
            <ac:spMk id="15" creationId="{8EC4D859-03B7-35A2-1133-D8CE5ACBEBC1}"/>
          </ac:spMkLst>
        </pc:spChg>
      </pc:sldChg>
    </pc:docChg>
  </pc:docChgLst>
  <pc:docChgLst>
    <pc:chgData name="Nazia Ali (2208450)" userId="S::2208450@student.uwtsd.ac.uk::0e096549-dd70-43e8-9f6a-d6bce5facf19" providerId="AD" clId="Web-{A382CF70-8051-43D5-0196-7629E3B9D04E}"/>
    <pc:docChg chg="modSld">
      <pc:chgData name="Nazia Ali (2208450)" userId="S::2208450@student.uwtsd.ac.uk::0e096549-dd70-43e8-9f6a-d6bce5facf19" providerId="AD" clId="Web-{A382CF70-8051-43D5-0196-7629E3B9D04E}" dt="2026-01-26T23:49:55.693" v="7"/>
      <pc:docMkLst>
        <pc:docMk/>
      </pc:docMkLst>
      <pc:sldChg chg="addSp delSp modSp mod setBg modClrScheme chgLayout">
        <pc:chgData name="Nazia Ali (2208450)" userId="S::2208450@student.uwtsd.ac.uk::0e096549-dd70-43e8-9f6a-d6bce5facf19" providerId="AD" clId="Web-{A382CF70-8051-43D5-0196-7629E3B9D04E}" dt="2026-01-26T23:49:55.693" v="7"/>
        <pc:sldMkLst>
          <pc:docMk/>
          <pc:sldMk cId="187927555" sldId="1511"/>
        </pc:sldMkLst>
        <pc:spChg chg="mod">
          <ac:chgData name="Nazia Ali (2208450)" userId="S::2208450@student.uwtsd.ac.uk::0e096549-dd70-43e8-9f6a-d6bce5facf19" providerId="AD" clId="Web-{A382CF70-8051-43D5-0196-7629E3B9D04E}" dt="2026-01-26T23:48:58.878" v="4"/>
          <ac:spMkLst>
            <pc:docMk/>
            <pc:sldMk cId="187927555" sldId="1511"/>
            <ac:spMk id="2" creationId="{9BB750E1-014E-2F32-5FE0-025C27322ADF}"/>
          </ac:spMkLst>
        </pc:spChg>
        <pc:spChg chg="mod">
          <ac:chgData name="Nazia Ali (2208450)" userId="S::2208450@student.uwtsd.ac.uk::0e096549-dd70-43e8-9f6a-d6bce5facf19" providerId="AD" clId="Web-{A382CF70-8051-43D5-0196-7629E3B9D04E}" dt="2026-01-26T23:49:24.613" v="5" actId="20577"/>
          <ac:spMkLst>
            <pc:docMk/>
            <pc:sldMk cId="187927555" sldId="1511"/>
            <ac:spMk id="3" creationId="{A36B70B6-B9DD-8293-E045-C9E0BE21FEB2}"/>
          </ac:spMkLst>
        </pc:spChg>
      </pc:sldChg>
    </pc:docChg>
  </pc:docChgLst>
  <pc:docChgLst>
    <pc:chgData name="Nazia Ali (2208450)" userId="S::2208450@student.uwtsd.ac.uk::0e096549-dd70-43e8-9f6a-d6bce5facf19" providerId="AD" clId="Web-{A0A8EFD9-7A31-D8BA-EAC9-A2A8C082A4BD}"/>
    <pc:docChg chg="modSld">
      <pc:chgData name="Nazia Ali (2208450)" userId="S::2208450@student.uwtsd.ac.uk::0e096549-dd70-43e8-9f6a-d6bce5facf19" providerId="AD" clId="Web-{A0A8EFD9-7A31-D8BA-EAC9-A2A8C082A4BD}" dt="2026-01-28T01:13:36.360" v="13" actId="20577"/>
      <pc:docMkLst>
        <pc:docMk/>
      </pc:docMkLst>
      <pc:sldChg chg="modSp">
        <pc:chgData name="Nazia Ali (2208450)" userId="S::2208450@student.uwtsd.ac.uk::0e096549-dd70-43e8-9f6a-d6bce5facf19" providerId="AD" clId="Web-{A0A8EFD9-7A31-D8BA-EAC9-A2A8C082A4BD}" dt="2026-01-28T01:13:36.360" v="13" actId="20577"/>
        <pc:sldMkLst>
          <pc:docMk/>
          <pc:sldMk cId="187927555" sldId="1511"/>
        </pc:sldMkLst>
        <pc:spChg chg="mod">
          <ac:chgData name="Nazia Ali (2208450)" userId="S::2208450@student.uwtsd.ac.uk::0e096549-dd70-43e8-9f6a-d6bce5facf19" providerId="AD" clId="Web-{A0A8EFD9-7A31-D8BA-EAC9-A2A8C082A4BD}" dt="2026-01-28T01:13:36.360" v="13" actId="20577"/>
          <ac:spMkLst>
            <pc:docMk/>
            <pc:sldMk cId="187927555" sldId="1511"/>
            <ac:spMk id="3" creationId="{A36B70B6-B9DD-8293-E045-C9E0BE21FEB2}"/>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0C83FD-26BC-4873-B93F-9588B9E7D3B7}" type="doc">
      <dgm:prSet loTypeId="urn:microsoft.com/office/officeart/2005/8/layout/vList2" loCatId="list" qsTypeId="urn:microsoft.com/office/officeart/2005/8/quickstyle/simple2" qsCatId="simple" csTypeId="urn:microsoft.com/office/officeart/2005/8/colors/accent2_2" csCatId="accent2"/>
      <dgm:spPr/>
      <dgm:t>
        <a:bodyPr/>
        <a:lstStyle/>
        <a:p>
          <a:endParaRPr lang="en-US"/>
        </a:p>
      </dgm:t>
    </dgm:pt>
    <dgm:pt modelId="{DB1182D6-8FC2-4159-84BE-91976684CD3B}">
      <dgm:prSet/>
      <dgm:spPr/>
      <dgm:t>
        <a:bodyPr/>
        <a:lstStyle/>
        <a:p>
          <a:r>
            <a:rPr lang="en-US"/>
            <a:t>Access to mental health services: Many young adults struggle to access appropriate support.</a:t>
          </a:r>
        </a:p>
      </dgm:t>
    </dgm:pt>
    <dgm:pt modelId="{B313E8CB-9C57-4538-868D-ADECF0182D76}" type="parTrans" cxnId="{639BC0B9-ABC4-4556-B480-0312A3B335E0}">
      <dgm:prSet/>
      <dgm:spPr/>
      <dgm:t>
        <a:bodyPr/>
        <a:lstStyle/>
        <a:p>
          <a:endParaRPr lang="en-US"/>
        </a:p>
      </dgm:t>
    </dgm:pt>
    <dgm:pt modelId="{028FC4DE-278A-47F7-8A7F-0DE66566BC14}" type="sibTrans" cxnId="{639BC0B9-ABC4-4556-B480-0312A3B335E0}">
      <dgm:prSet/>
      <dgm:spPr/>
      <dgm:t>
        <a:bodyPr/>
        <a:lstStyle/>
        <a:p>
          <a:endParaRPr lang="en-US"/>
        </a:p>
      </dgm:t>
    </dgm:pt>
    <dgm:pt modelId="{F41CBD50-0E17-4542-ADF6-A78BB86E2D05}">
      <dgm:prSet/>
      <dgm:spPr/>
      <dgm:t>
        <a:bodyPr/>
        <a:lstStyle/>
        <a:p>
          <a:r>
            <a:rPr lang="en-US"/>
            <a:t>Barriers to help-seeking in young people: Stigma, low mental health literacy, and difficulty navigating services.</a:t>
          </a:r>
        </a:p>
      </dgm:t>
    </dgm:pt>
    <dgm:pt modelId="{B7EFA32E-34AA-4460-8000-AC09A9A7854D}" type="parTrans" cxnId="{4591B585-A6FC-4641-83F3-4E5B6A7EAE39}">
      <dgm:prSet/>
      <dgm:spPr/>
      <dgm:t>
        <a:bodyPr/>
        <a:lstStyle/>
        <a:p>
          <a:endParaRPr lang="en-US"/>
        </a:p>
      </dgm:t>
    </dgm:pt>
    <dgm:pt modelId="{0DDFC139-0511-40FE-A987-D54B1F04E37F}" type="sibTrans" cxnId="{4591B585-A6FC-4641-83F3-4E5B6A7EAE39}">
      <dgm:prSet/>
      <dgm:spPr/>
      <dgm:t>
        <a:bodyPr/>
        <a:lstStyle/>
        <a:p>
          <a:endParaRPr lang="en-US"/>
        </a:p>
      </dgm:t>
    </dgm:pt>
    <dgm:pt modelId="{5FF46B5C-9081-43A6-9FCC-E6723B5C2483}">
      <dgm:prSet/>
      <dgm:spPr/>
      <dgm:t>
        <a:bodyPr/>
        <a:lstStyle/>
        <a:p>
          <a:r>
            <a:rPr lang="en-US"/>
            <a:t>Inequalities in public health provision: Disparities in service availability and uptake across regions and populations.</a:t>
          </a:r>
        </a:p>
      </dgm:t>
    </dgm:pt>
    <dgm:pt modelId="{6765934C-C8E1-43BB-AB48-84CB73B4C141}" type="parTrans" cxnId="{068F9E42-8DA6-433F-BD92-23BF9AF08A75}">
      <dgm:prSet/>
      <dgm:spPr/>
      <dgm:t>
        <a:bodyPr/>
        <a:lstStyle/>
        <a:p>
          <a:endParaRPr lang="en-US"/>
        </a:p>
      </dgm:t>
    </dgm:pt>
    <dgm:pt modelId="{CA7C3F47-C95E-40C4-8FA1-59B7C76379A5}" type="sibTrans" cxnId="{068F9E42-8DA6-433F-BD92-23BF9AF08A75}">
      <dgm:prSet/>
      <dgm:spPr/>
      <dgm:t>
        <a:bodyPr/>
        <a:lstStyle/>
        <a:p>
          <a:endParaRPr lang="en-US"/>
        </a:p>
      </dgm:t>
    </dgm:pt>
    <dgm:pt modelId="{26C8A446-37A8-4CB1-A251-FAC915A935B1}">
      <dgm:prSet/>
      <dgm:spPr/>
      <dgm:t>
        <a:bodyPr/>
        <a:lstStyle/>
        <a:p>
          <a:r>
            <a:rPr lang="en-US"/>
            <a:t>Mental health stigma and literacy: Negative attitudes and low awareness reduce early help-seeking.</a:t>
          </a:r>
        </a:p>
      </dgm:t>
    </dgm:pt>
    <dgm:pt modelId="{65DD9C72-8D35-4679-89EF-9EFB5C8D75EA}" type="parTrans" cxnId="{6AA9D953-B835-4192-A85D-CD4230F28C82}">
      <dgm:prSet/>
      <dgm:spPr/>
      <dgm:t>
        <a:bodyPr/>
        <a:lstStyle/>
        <a:p>
          <a:endParaRPr lang="en-US"/>
        </a:p>
      </dgm:t>
    </dgm:pt>
    <dgm:pt modelId="{550D3033-F0D2-416F-A8CA-5FAB359B86D6}" type="sibTrans" cxnId="{6AA9D953-B835-4192-A85D-CD4230F28C82}">
      <dgm:prSet/>
      <dgm:spPr/>
      <dgm:t>
        <a:bodyPr/>
        <a:lstStyle/>
        <a:p>
          <a:endParaRPr lang="en-US"/>
        </a:p>
      </dgm:t>
    </dgm:pt>
    <dgm:pt modelId="{E0BBF918-3C48-43AF-A2C2-15D6A36BB3AD}">
      <dgm:prSet/>
      <dgm:spPr/>
      <dgm:t>
        <a:bodyPr/>
        <a:lstStyle/>
        <a:p>
          <a:r>
            <a:rPr lang="en-US"/>
            <a:t>Transitions between HSC services: Moving from child to adult services creates gaps in support.</a:t>
          </a:r>
        </a:p>
      </dgm:t>
    </dgm:pt>
    <dgm:pt modelId="{89243B63-DEF5-4EBC-8E99-D3EC390A9B96}" type="parTrans" cxnId="{F4449A37-2DC5-4D8C-8F1C-311A9233A848}">
      <dgm:prSet/>
      <dgm:spPr/>
      <dgm:t>
        <a:bodyPr/>
        <a:lstStyle/>
        <a:p>
          <a:endParaRPr lang="en-US"/>
        </a:p>
      </dgm:t>
    </dgm:pt>
    <dgm:pt modelId="{22DE9B18-C1F9-4446-A0C9-C3CC33B32D46}" type="sibTrans" cxnId="{F4449A37-2DC5-4D8C-8F1C-311A9233A848}">
      <dgm:prSet/>
      <dgm:spPr/>
      <dgm:t>
        <a:bodyPr/>
        <a:lstStyle/>
        <a:p>
          <a:endParaRPr lang="en-US"/>
        </a:p>
      </dgm:t>
    </dgm:pt>
    <dgm:pt modelId="{1B9D6E92-B32F-43AF-8F21-0184BE9EE3D4}" type="pres">
      <dgm:prSet presAssocID="{6C0C83FD-26BC-4873-B93F-9588B9E7D3B7}" presName="linear" presStyleCnt="0">
        <dgm:presLayoutVars>
          <dgm:animLvl val="lvl"/>
          <dgm:resizeHandles val="exact"/>
        </dgm:presLayoutVars>
      </dgm:prSet>
      <dgm:spPr/>
    </dgm:pt>
    <dgm:pt modelId="{E904B507-47FA-4711-B4A7-CEFDD30B3B81}" type="pres">
      <dgm:prSet presAssocID="{DB1182D6-8FC2-4159-84BE-91976684CD3B}" presName="parentText" presStyleLbl="node1" presStyleIdx="0" presStyleCnt="5">
        <dgm:presLayoutVars>
          <dgm:chMax val="0"/>
          <dgm:bulletEnabled val="1"/>
        </dgm:presLayoutVars>
      </dgm:prSet>
      <dgm:spPr/>
    </dgm:pt>
    <dgm:pt modelId="{56DB15DA-004C-4E20-9C31-4A59F7ADDB2F}" type="pres">
      <dgm:prSet presAssocID="{028FC4DE-278A-47F7-8A7F-0DE66566BC14}" presName="spacer" presStyleCnt="0"/>
      <dgm:spPr/>
    </dgm:pt>
    <dgm:pt modelId="{2C724C00-0BAF-4A04-A3F6-C7FE36474D7D}" type="pres">
      <dgm:prSet presAssocID="{F41CBD50-0E17-4542-ADF6-A78BB86E2D05}" presName="parentText" presStyleLbl="node1" presStyleIdx="1" presStyleCnt="5">
        <dgm:presLayoutVars>
          <dgm:chMax val="0"/>
          <dgm:bulletEnabled val="1"/>
        </dgm:presLayoutVars>
      </dgm:prSet>
      <dgm:spPr/>
    </dgm:pt>
    <dgm:pt modelId="{279E7F2C-A2A2-4065-B96F-D03934FFAFA5}" type="pres">
      <dgm:prSet presAssocID="{0DDFC139-0511-40FE-A987-D54B1F04E37F}" presName="spacer" presStyleCnt="0"/>
      <dgm:spPr/>
    </dgm:pt>
    <dgm:pt modelId="{6509CA6C-9357-4B4D-967C-8CB376487C8F}" type="pres">
      <dgm:prSet presAssocID="{5FF46B5C-9081-43A6-9FCC-E6723B5C2483}" presName="parentText" presStyleLbl="node1" presStyleIdx="2" presStyleCnt="5">
        <dgm:presLayoutVars>
          <dgm:chMax val="0"/>
          <dgm:bulletEnabled val="1"/>
        </dgm:presLayoutVars>
      </dgm:prSet>
      <dgm:spPr/>
    </dgm:pt>
    <dgm:pt modelId="{D82EB4B4-8D0B-48FF-8BB7-A2B115F45393}" type="pres">
      <dgm:prSet presAssocID="{CA7C3F47-C95E-40C4-8FA1-59B7C76379A5}" presName="spacer" presStyleCnt="0"/>
      <dgm:spPr/>
    </dgm:pt>
    <dgm:pt modelId="{3D400DD2-AB89-413C-8213-C4415E101CAF}" type="pres">
      <dgm:prSet presAssocID="{26C8A446-37A8-4CB1-A251-FAC915A935B1}" presName="parentText" presStyleLbl="node1" presStyleIdx="3" presStyleCnt="5">
        <dgm:presLayoutVars>
          <dgm:chMax val="0"/>
          <dgm:bulletEnabled val="1"/>
        </dgm:presLayoutVars>
      </dgm:prSet>
      <dgm:spPr/>
    </dgm:pt>
    <dgm:pt modelId="{8FBB1352-825C-458F-8747-FEF09D2DDD00}" type="pres">
      <dgm:prSet presAssocID="{550D3033-F0D2-416F-A8CA-5FAB359B86D6}" presName="spacer" presStyleCnt="0"/>
      <dgm:spPr/>
    </dgm:pt>
    <dgm:pt modelId="{D88DDF55-9B42-4D51-9EAC-98C03A52CB4C}" type="pres">
      <dgm:prSet presAssocID="{E0BBF918-3C48-43AF-A2C2-15D6A36BB3AD}" presName="parentText" presStyleLbl="node1" presStyleIdx="4" presStyleCnt="5">
        <dgm:presLayoutVars>
          <dgm:chMax val="0"/>
          <dgm:bulletEnabled val="1"/>
        </dgm:presLayoutVars>
      </dgm:prSet>
      <dgm:spPr/>
    </dgm:pt>
  </dgm:ptLst>
  <dgm:cxnLst>
    <dgm:cxn modelId="{F4449A37-2DC5-4D8C-8F1C-311A9233A848}" srcId="{6C0C83FD-26BC-4873-B93F-9588B9E7D3B7}" destId="{E0BBF918-3C48-43AF-A2C2-15D6A36BB3AD}" srcOrd="4" destOrd="0" parTransId="{89243B63-DEF5-4EBC-8E99-D3EC390A9B96}" sibTransId="{22DE9B18-C1F9-4446-A0C9-C3CC33B32D46}"/>
    <dgm:cxn modelId="{068F9E42-8DA6-433F-BD92-23BF9AF08A75}" srcId="{6C0C83FD-26BC-4873-B93F-9588B9E7D3B7}" destId="{5FF46B5C-9081-43A6-9FCC-E6723B5C2483}" srcOrd="2" destOrd="0" parTransId="{6765934C-C8E1-43BB-AB48-84CB73B4C141}" sibTransId="{CA7C3F47-C95E-40C4-8FA1-59B7C76379A5}"/>
    <dgm:cxn modelId="{473B204F-4631-4836-BD4E-C6BD27150F49}" type="presOf" srcId="{E0BBF918-3C48-43AF-A2C2-15D6A36BB3AD}" destId="{D88DDF55-9B42-4D51-9EAC-98C03A52CB4C}" srcOrd="0" destOrd="0" presId="urn:microsoft.com/office/officeart/2005/8/layout/vList2"/>
    <dgm:cxn modelId="{6AA9D953-B835-4192-A85D-CD4230F28C82}" srcId="{6C0C83FD-26BC-4873-B93F-9588B9E7D3B7}" destId="{26C8A446-37A8-4CB1-A251-FAC915A935B1}" srcOrd="3" destOrd="0" parTransId="{65DD9C72-8D35-4679-89EF-9EFB5C8D75EA}" sibTransId="{550D3033-F0D2-416F-A8CA-5FAB359B86D6}"/>
    <dgm:cxn modelId="{4591B585-A6FC-4641-83F3-4E5B6A7EAE39}" srcId="{6C0C83FD-26BC-4873-B93F-9588B9E7D3B7}" destId="{F41CBD50-0E17-4542-ADF6-A78BB86E2D05}" srcOrd="1" destOrd="0" parTransId="{B7EFA32E-34AA-4460-8000-AC09A9A7854D}" sibTransId="{0DDFC139-0511-40FE-A987-D54B1F04E37F}"/>
    <dgm:cxn modelId="{75E0058E-B7A3-4771-92A5-44A662D41F15}" type="presOf" srcId="{26C8A446-37A8-4CB1-A251-FAC915A935B1}" destId="{3D400DD2-AB89-413C-8213-C4415E101CAF}" srcOrd="0" destOrd="0" presId="urn:microsoft.com/office/officeart/2005/8/layout/vList2"/>
    <dgm:cxn modelId="{AD0A58A7-4E15-49D7-98B4-761D13A0A258}" type="presOf" srcId="{6C0C83FD-26BC-4873-B93F-9588B9E7D3B7}" destId="{1B9D6E92-B32F-43AF-8F21-0184BE9EE3D4}" srcOrd="0" destOrd="0" presId="urn:microsoft.com/office/officeart/2005/8/layout/vList2"/>
    <dgm:cxn modelId="{639BC0B9-ABC4-4556-B480-0312A3B335E0}" srcId="{6C0C83FD-26BC-4873-B93F-9588B9E7D3B7}" destId="{DB1182D6-8FC2-4159-84BE-91976684CD3B}" srcOrd="0" destOrd="0" parTransId="{B313E8CB-9C57-4538-868D-ADECF0182D76}" sibTransId="{028FC4DE-278A-47F7-8A7F-0DE66566BC14}"/>
    <dgm:cxn modelId="{30DBB6BA-9AFB-46A9-9F78-84AF729D4BB7}" type="presOf" srcId="{DB1182D6-8FC2-4159-84BE-91976684CD3B}" destId="{E904B507-47FA-4711-B4A7-CEFDD30B3B81}" srcOrd="0" destOrd="0" presId="urn:microsoft.com/office/officeart/2005/8/layout/vList2"/>
    <dgm:cxn modelId="{74E477E4-1425-4F72-AA2D-65ECE11F620A}" type="presOf" srcId="{F41CBD50-0E17-4542-ADF6-A78BB86E2D05}" destId="{2C724C00-0BAF-4A04-A3F6-C7FE36474D7D}" srcOrd="0" destOrd="0" presId="urn:microsoft.com/office/officeart/2005/8/layout/vList2"/>
    <dgm:cxn modelId="{B5541FF0-5C20-4250-8A23-C798CD0BB8FA}" type="presOf" srcId="{5FF46B5C-9081-43A6-9FCC-E6723B5C2483}" destId="{6509CA6C-9357-4B4D-967C-8CB376487C8F}" srcOrd="0" destOrd="0" presId="urn:microsoft.com/office/officeart/2005/8/layout/vList2"/>
    <dgm:cxn modelId="{7E15654B-C7E4-43A3-AEC6-ADB86BE9291D}" type="presParOf" srcId="{1B9D6E92-B32F-43AF-8F21-0184BE9EE3D4}" destId="{E904B507-47FA-4711-B4A7-CEFDD30B3B81}" srcOrd="0" destOrd="0" presId="urn:microsoft.com/office/officeart/2005/8/layout/vList2"/>
    <dgm:cxn modelId="{0380979B-4886-4422-A9B7-46179B401E60}" type="presParOf" srcId="{1B9D6E92-B32F-43AF-8F21-0184BE9EE3D4}" destId="{56DB15DA-004C-4E20-9C31-4A59F7ADDB2F}" srcOrd="1" destOrd="0" presId="urn:microsoft.com/office/officeart/2005/8/layout/vList2"/>
    <dgm:cxn modelId="{BCDC28D2-044A-4CAF-9679-3A4B31C4217C}" type="presParOf" srcId="{1B9D6E92-B32F-43AF-8F21-0184BE9EE3D4}" destId="{2C724C00-0BAF-4A04-A3F6-C7FE36474D7D}" srcOrd="2" destOrd="0" presId="urn:microsoft.com/office/officeart/2005/8/layout/vList2"/>
    <dgm:cxn modelId="{5482F82A-DF16-485E-B566-A91754E8FD64}" type="presParOf" srcId="{1B9D6E92-B32F-43AF-8F21-0184BE9EE3D4}" destId="{279E7F2C-A2A2-4065-B96F-D03934FFAFA5}" srcOrd="3" destOrd="0" presId="urn:microsoft.com/office/officeart/2005/8/layout/vList2"/>
    <dgm:cxn modelId="{7C147727-8300-45BD-BA0F-EAD2E5548AA5}" type="presParOf" srcId="{1B9D6E92-B32F-43AF-8F21-0184BE9EE3D4}" destId="{6509CA6C-9357-4B4D-967C-8CB376487C8F}" srcOrd="4" destOrd="0" presId="urn:microsoft.com/office/officeart/2005/8/layout/vList2"/>
    <dgm:cxn modelId="{15BA824C-0332-4A6B-B4FA-DA5CDC2720BD}" type="presParOf" srcId="{1B9D6E92-B32F-43AF-8F21-0184BE9EE3D4}" destId="{D82EB4B4-8D0B-48FF-8BB7-A2B115F45393}" srcOrd="5" destOrd="0" presId="urn:microsoft.com/office/officeart/2005/8/layout/vList2"/>
    <dgm:cxn modelId="{45786CB0-3046-4B6D-9F2F-AAD1A2A13B75}" type="presParOf" srcId="{1B9D6E92-B32F-43AF-8F21-0184BE9EE3D4}" destId="{3D400DD2-AB89-413C-8213-C4415E101CAF}" srcOrd="6" destOrd="0" presId="urn:microsoft.com/office/officeart/2005/8/layout/vList2"/>
    <dgm:cxn modelId="{9143FD5C-77AC-4251-92E9-770C91D3EEB3}" type="presParOf" srcId="{1B9D6E92-B32F-43AF-8F21-0184BE9EE3D4}" destId="{8FBB1352-825C-458F-8747-FEF09D2DDD00}" srcOrd="7" destOrd="0" presId="urn:microsoft.com/office/officeart/2005/8/layout/vList2"/>
    <dgm:cxn modelId="{2B6DD350-D83C-4018-92EC-044BF860EF0E}" type="presParOf" srcId="{1B9D6E92-B32F-43AF-8F21-0184BE9EE3D4}" destId="{D88DDF55-9B42-4D51-9EAC-98C03A52CB4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1237A9-44FA-46AD-83E2-F33D30222D93}"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D3829F15-94C2-4894-BC65-4122A31CCFE6}">
      <dgm:prSet custT="1"/>
      <dgm:spPr/>
      <dgm:t>
        <a:bodyPr/>
        <a:lstStyle/>
        <a:p>
          <a:r>
            <a:rPr lang="en-GB" sz="2000">
              <a:latin typeface="Calibri"/>
              <a:ea typeface="Calibri"/>
              <a:cs typeface="Calibri"/>
            </a:rPr>
            <a:t>Improving help‑seeking attitudes and behaviours by addressing stigma can enhance early access to mental health care and reduce unmet need among young adults (interventions to reduce stigma)</a:t>
          </a:r>
          <a:endParaRPr lang="en-US" sz="2000">
            <a:latin typeface="Calibri"/>
            <a:ea typeface="Calibri"/>
            <a:cs typeface="Calibri"/>
          </a:endParaRPr>
        </a:p>
      </dgm:t>
    </dgm:pt>
    <dgm:pt modelId="{BB88E197-D608-4DE0-9A36-CA4B08D766BD}" type="parTrans" cxnId="{82D48E90-F15C-40A0-9229-929EC95078BD}">
      <dgm:prSet/>
      <dgm:spPr/>
      <dgm:t>
        <a:bodyPr/>
        <a:lstStyle/>
        <a:p>
          <a:endParaRPr lang="en-US"/>
        </a:p>
      </dgm:t>
    </dgm:pt>
    <dgm:pt modelId="{4340ADDB-C7D8-42A4-AB79-6EFD5CC02412}" type="sibTrans" cxnId="{82D48E90-F15C-40A0-9229-929EC95078BD}">
      <dgm:prSet/>
      <dgm:spPr/>
      <dgm:t>
        <a:bodyPr/>
        <a:lstStyle/>
        <a:p>
          <a:endParaRPr lang="en-US"/>
        </a:p>
      </dgm:t>
    </dgm:pt>
    <dgm:pt modelId="{3C466C29-3A23-4E71-99D4-5C90E2B5C55E}">
      <dgm:prSet/>
      <dgm:spPr/>
      <dgm:t>
        <a:bodyPr/>
        <a:lstStyle/>
        <a:p>
          <a:r>
            <a:rPr lang="en-GB" sz="2000">
              <a:latin typeface="Calibri"/>
              <a:ea typeface="Calibri"/>
              <a:cs typeface="Calibri"/>
            </a:rPr>
            <a:t>Evidence suggests that interventions targeting mental health stigma and literacy are associated with short‑term improvements in knowledge and help‑seeking intentions in youth (stigma reduction interventions)</a:t>
          </a:r>
          <a:endParaRPr lang="en-US" sz="2000">
            <a:latin typeface="Calibri"/>
            <a:ea typeface="Calibri"/>
            <a:cs typeface="Calibri"/>
          </a:endParaRPr>
        </a:p>
      </dgm:t>
    </dgm:pt>
    <dgm:pt modelId="{28B6E6CD-4FA3-4BBE-8202-0470780A7DC0}" type="parTrans" cxnId="{297AB2AE-359C-4589-BDD8-37CE17FFE224}">
      <dgm:prSet/>
      <dgm:spPr/>
      <dgm:t>
        <a:bodyPr/>
        <a:lstStyle/>
        <a:p>
          <a:endParaRPr lang="en-US"/>
        </a:p>
      </dgm:t>
    </dgm:pt>
    <dgm:pt modelId="{72CAF69F-CC25-4379-82E5-8B225F94462B}" type="sibTrans" cxnId="{297AB2AE-359C-4589-BDD8-37CE17FFE224}">
      <dgm:prSet/>
      <dgm:spPr/>
      <dgm:t>
        <a:bodyPr/>
        <a:lstStyle/>
        <a:p>
          <a:endParaRPr lang="en-US"/>
        </a:p>
      </dgm:t>
    </dgm:pt>
    <dgm:pt modelId="{8ABC287B-4F20-4F5B-9762-1D5DFC57F9F5}">
      <dgm:prSet/>
      <dgm:spPr/>
      <dgm:t>
        <a:bodyPr/>
        <a:lstStyle/>
        <a:p>
          <a:r>
            <a:rPr lang="en-GB" sz="2000">
              <a:latin typeface="Calibri"/>
              <a:ea typeface="Calibri"/>
              <a:cs typeface="Calibri"/>
            </a:rPr>
            <a:t>Young people’s perspectives highlight significant shortcomings in current mental health support and the need for preventive and accessible community services (qualitative UK study)</a:t>
          </a:r>
          <a:endParaRPr lang="en-US" sz="2000">
            <a:latin typeface="Calibri"/>
            <a:ea typeface="Calibri"/>
            <a:cs typeface="Calibri"/>
          </a:endParaRPr>
        </a:p>
      </dgm:t>
    </dgm:pt>
    <dgm:pt modelId="{132C8CDB-4CE5-49BD-B2A7-19B6701C81BE}" type="parTrans" cxnId="{31F0F717-FCD2-4AEC-B454-B909EB65E36E}">
      <dgm:prSet/>
      <dgm:spPr/>
      <dgm:t>
        <a:bodyPr/>
        <a:lstStyle/>
        <a:p>
          <a:endParaRPr lang="en-US"/>
        </a:p>
      </dgm:t>
    </dgm:pt>
    <dgm:pt modelId="{10112602-B191-4619-9EC8-7936A3A0E9DB}" type="sibTrans" cxnId="{31F0F717-FCD2-4AEC-B454-B909EB65E36E}">
      <dgm:prSet/>
      <dgm:spPr/>
      <dgm:t>
        <a:bodyPr/>
        <a:lstStyle/>
        <a:p>
          <a:endParaRPr lang="en-US"/>
        </a:p>
      </dgm:t>
    </dgm:pt>
    <dgm:pt modelId="{21629FF3-20BC-4FAE-BEFA-F0834C7BB8B3}">
      <dgm:prSet/>
      <dgm:spPr/>
      <dgm:t>
        <a:bodyPr/>
        <a:lstStyle/>
        <a:p>
          <a:r>
            <a:rPr lang="en-GB" sz="2000">
              <a:latin typeface="Calibri"/>
              <a:ea typeface="Calibri"/>
              <a:cs typeface="Calibri"/>
            </a:rPr>
            <a:t>Global reviews show that innovative and targeted service models (e.g., school‑based or digital approaches) can improve access and engagement, guiding future practice and policy (global priorities review)</a:t>
          </a:r>
          <a:endParaRPr lang="en-US" sz="2000">
            <a:latin typeface="Calibri"/>
            <a:ea typeface="Calibri"/>
            <a:cs typeface="Calibri"/>
          </a:endParaRPr>
        </a:p>
      </dgm:t>
    </dgm:pt>
    <dgm:pt modelId="{E8B498C1-A482-4DA5-B9B2-EAA3C2D87FBB}" type="parTrans" cxnId="{68EAD099-ECBB-4866-BA54-71AB1420E802}">
      <dgm:prSet/>
      <dgm:spPr/>
      <dgm:t>
        <a:bodyPr/>
        <a:lstStyle/>
        <a:p>
          <a:endParaRPr lang="en-US"/>
        </a:p>
      </dgm:t>
    </dgm:pt>
    <dgm:pt modelId="{3C9AD4F3-3D05-4C49-9F42-3647072C2B02}" type="sibTrans" cxnId="{68EAD099-ECBB-4866-BA54-71AB1420E802}">
      <dgm:prSet/>
      <dgm:spPr/>
      <dgm:t>
        <a:bodyPr/>
        <a:lstStyle/>
        <a:p>
          <a:endParaRPr lang="en-US"/>
        </a:p>
      </dgm:t>
    </dgm:pt>
    <dgm:pt modelId="{6BBBA763-BB04-4E6A-B6A7-9C744A1A18BB}">
      <dgm:prSet/>
      <dgm:spPr/>
      <dgm:t>
        <a:bodyPr/>
        <a:lstStyle/>
        <a:p>
          <a:r>
            <a:rPr lang="en-GB" sz="2000">
              <a:latin typeface="Calibri"/>
              <a:ea typeface="Calibri"/>
              <a:cs typeface="Calibri"/>
            </a:rPr>
            <a:t>Better access to services and reduced barriers can contribute to improved public health outcomes, reduced inequalities, and enhanced wellbeing for young adults, informing service planning and training for health and social care professionals (OECD youth support models)</a:t>
          </a:r>
          <a:endParaRPr lang="en-US" sz="2000">
            <a:latin typeface="Calibri"/>
            <a:ea typeface="Calibri"/>
            <a:cs typeface="Calibri"/>
          </a:endParaRPr>
        </a:p>
      </dgm:t>
    </dgm:pt>
    <dgm:pt modelId="{FADD83B4-9194-4276-B0C8-BC23F267CF92}" type="parTrans" cxnId="{F4320B65-0B5D-48F7-9101-A918DCB009B1}">
      <dgm:prSet/>
      <dgm:spPr/>
      <dgm:t>
        <a:bodyPr/>
        <a:lstStyle/>
        <a:p>
          <a:endParaRPr lang="en-US"/>
        </a:p>
      </dgm:t>
    </dgm:pt>
    <dgm:pt modelId="{11C3BC38-12F4-410C-9FCE-267EE8886E45}" type="sibTrans" cxnId="{F4320B65-0B5D-48F7-9101-A918DCB009B1}">
      <dgm:prSet/>
      <dgm:spPr/>
      <dgm:t>
        <a:bodyPr/>
        <a:lstStyle/>
        <a:p>
          <a:endParaRPr lang="en-US"/>
        </a:p>
      </dgm:t>
    </dgm:pt>
    <dgm:pt modelId="{44E1CE7B-21EE-4D6C-829F-422082AA3C32}" type="pres">
      <dgm:prSet presAssocID="{5D1237A9-44FA-46AD-83E2-F33D30222D93}" presName="root" presStyleCnt="0">
        <dgm:presLayoutVars>
          <dgm:dir/>
          <dgm:resizeHandles val="exact"/>
        </dgm:presLayoutVars>
      </dgm:prSet>
      <dgm:spPr/>
    </dgm:pt>
    <dgm:pt modelId="{46717150-5C33-445F-BE5B-C63155EB45EF}" type="pres">
      <dgm:prSet presAssocID="{D3829F15-94C2-4894-BC65-4122A31CCFE6}" presName="compNode" presStyleCnt="0"/>
      <dgm:spPr/>
    </dgm:pt>
    <dgm:pt modelId="{DA18BB3D-1A93-4387-BF64-4E9B2BFE006A}" type="pres">
      <dgm:prSet presAssocID="{D3829F15-94C2-4894-BC65-4122A31CCFE6}" presName="bgRect" presStyleLbl="bgShp" presStyleIdx="0" presStyleCnt="5"/>
      <dgm:spPr/>
    </dgm:pt>
    <dgm:pt modelId="{1E9B009C-9700-4EDB-AC6E-8F16CAD7A3FE}" type="pres">
      <dgm:prSet presAssocID="{D3829F15-94C2-4894-BC65-4122A31CCFE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5F67CBFB-4C9A-46B5-ACAD-75EB24A17DAD}" type="pres">
      <dgm:prSet presAssocID="{D3829F15-94C2-4894-BC65-4122A31CCFE6}" presName="spaceRect" presStyleCnt="0"/>
      <dgm:spPr/>
    </dgm:pt>
    <dgm:pt modelId="{B615BEFE-5E1C-419F-BDE4-06192783E044}" type="pres">
      <dgm:prSet presAssocID="{D3829F15-94C2-4894-BC65-4122A31CCFE6}" presName="parTx" presStyleLbl="revTx" presStyleIdx="0" presStyleCnt="5">
        <dgm:presLayoutVars>
          <dgm:chMax val="0"/>
          <dgm:chPref val="0"/>
        </dgm:presLayoutVars>
      </dgm:prSet>
      <dgm:spPr/>
    </dgm:pt>
    <dgm:pt modelId="{9DDC1CB2-B66E-4EB3-A934-876978653582}" type="pres">
      <dgm:prSet presAssocID="{4340ADDB-C7D8-42A4-AB79-6EFD5CC02412}" presName="sibTrans" presStyleCnt="0"/>
      <dgm:spPr/>
    </dgm:pt>
    <dgm:pt modelId="{88A191FC-6D69-4212-A796-D7C7A24F7E09}" type="pres">
      <dgm:prSet presAssocID="{3C466C29-3A23-4E71-99D4-5C90E2B5C55E}" presName="compNode" presStyleCnt="0"/>
      <dgm:spPr/>
    </dgm:pt>
    <dgm:pt modelId="{370C4D0A-9B6A-4B74-8A2E-72D77FAFC4BE}" type="pres">
      <dgm:prSet presAssocID="{3C466C29-3A23-4E71-99D4-5C90E2B5C55E}" presName="bgRect" presStyleLbl="bgShp" presStyleIdx="1" presStyleCnt="5"/>
      <dgm:spPr/>
    </dgm:pt>
    <dgm:pt modelId="{4600942F-B587-44F4-A299-94C4F7752877}" type="pres">
      <dgm:prSet presAssocID="{3C466C29-3A23-4E71-99D4-5C90E2B5C55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C9E83927-28C8-4C5E-A5D8-A58235822E61}" type="pres">
      <dgm:prSet presAssocID="{3C466C29-3A23-4E71-99D4-5C90E2B5C55E}" presName="spaceRect" presStyleCnt="0"/>
      <dgm:spPr/>
    </dgm:pt>
    <dgm:pt modelId="{9E981610-41FA-4C1F-A8AB-F97EC18AA6AE}" type="pres">
      <dgm:prSet presAssocID="{3C466C29-3A23-4E71-99D4-5C90E2B5C55E}" presName="parTx" presStyleLbl="revTx" presStyleIdx="1" presStyleCnt="5">
        <dgm:presLayoutVars>
          <dgm:chMax val="0"/>
          <dgm:chPref val="0"/>
        </dgm:presLayoutVars>
      </dgm:prSet>
      <dgm:spPr/>
    </dgm:pt>
    <dgm:pt modelId="{B59BEF9C-7358-4CDB-889C-1741537B9426}" type="pres">
      <dgm:prSet presAssocID="{72CAF69F-CC25-4379-82E5-8B225F94462B}" presName="sibTrans" presStyleCnt="0"/>
      <dgm:spPr/>
    </dgm:pt>
    <dgm:pt modelId="{BF6E2BFC-6197-4C32-BD62-066CDC9C1C1D}" type="pres">
      <dgm:prSet presAssocID="{8ABC287B-4F20-4F5B-9762-1D5DFC57F9F5}" presName="compNode" presStyleCnt="0"/>
      <dgm:spPr/>
    </dgm:pt>
    <dgm:pt modelId="{C1822ABD-6A5A-4819-BCF7-8A2F53840D6B}" type="pres">
      <dgm:prSet presAssocID="{8ABC287B-4F20-4F5B-9762-1D5DFC57F9F5}" presName="bgRect" presStyleLbl="bgShp" presStyleIdx="2" presStyleCnt="5"/>
      <dgm:spPr/>
    </dgm:pt>
    <dgm:pt modelId="{D1A8E086-D42B-4376-ADC5-9B4E77118DB1}" type="pres">
      <dgm:prSet presAssocID="{8ABC287B-4F20-4F5B-9762-1D5DFC57F9F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AB900B34-2F98-4F66-B0F2-D7E566D079DD}" type="pres">
      <dgm:prSet presAssocID="{8ABC287B-4F20-4F5B-9762-1D5DFC57F9F5}" presName="spaceRect" presStyleCnt="0"/>
      <dgm:spPr/>
    </dgm:pt>
    <dgm:pt modelId="{A868DFA8-0E70-46CB-93B7-52B35160FD5C}" type="pres">
      <dgm:prSet presAssocID="{8ABC287B-4F20-4F5B-9762-1D5DFC57F9F5}" presName="parTx" presStyleLbl="revTx" presStyleIdx="2" presStyleCnt="5">
        <dgm:presLayoutVars>
          <dgm:chMax val="0"/>
          <dgm:chPref val="0"/>
        </dgm:presLayoutVars>
      </dgm:prSet>
      <dgm:spPr/>
    </dgm:pt>
    <dgm:pt modelId="{4706C6D9-EA40-4573-A3CB-722E3110C222}" type="pres">
      <dgm:prSet presAssocID="{10112602-B191-4619-9EC8-7936A3A0E9DB}" presName="sibTrans" presStyleCnt="0"/>
      <dgm:spPr/>
    </dgm:pt>
    <dgm:pt modelId="{C7D08E1F-2D18-4EF1-9849-C73836419F88}" type="pres">
      <dgm:prSet presAssocID="{21629FF3-20BC-4FAE-BEFA-F0834C7BB8B3}" presName="compNode" presStyleCnt="0"/>
      <dgm:spPr/>
    </dgm:pt>
    <dgm:pt modelId="{4F50FE25-F1E2-4B64-8179-FA922666CF0C}" type="pres">
      <dgm:prSet presAssocID="{21629FF3-20BC-4FAE-BEFA-F0834C7BB8B3}" presName="bgRect" presStyleLbl="bgShp" presStyleIdx="3" presStyleCnt="5"/>
      <dgm:spPr/>
    </dgm:pt>
    <dgm:pt modelId="{74F6A8FE-84A2-4036-B53A-2ABA18B7BF99}" type="pres">
      <dgm:prSet presAssocID="{21629FF3-20BC-4FAE-BEFA-F0834C7BB8B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itcoin"/>
        </a:ext>
      </dgm:extLst>
    </dgm:pt>
    <dgm:pt modelId="{96AEE707-48E0-4004-B958-9C2C458FC888}" type="pres">
      <dgm:prSet presAssocID="{21629FF3-20BC-4FAE-BEFA-F0834C7BB8B3}" presName="spaceRect" presStyleCnt="0"/>
      <dgm:spPr/>
    </dgm:pt>
    <dgm:pt modelId="{21F29A36-D928-436D-8129-ECFDED490EE0}" type="pres">
      <dgm:prSet presAssocID="{21629FF3-20BC-4FAE-BEFA-F0834C7BB8B3}" presName="parTx" presStyleLbl="revTx" presStyleIdx="3" presStyleCnt="5">
        <dgm:presLayoutVars>
          <dgm:chMax val="0"/>
          <dgm:chPref val="0"/>
        </dgm:presLayoutVars>
      </dgm:prSet>
      <dgm:spPr/>
    </dgm:pt>
    <dgm:pt modelId="{D753F83D-E748-4F64-96BA-BCE5CB560A7E}" type="pres">
      <dgm:prSet presAssocID="{3C9AD4F3-3D05-4C49-9F42-3647072C2B02}" presName="sibTrans" presStyleCnt="0"/>
      <dgm:spPr/>
    </dgm:pt>
    <dgm:pt modelId="{2BA10E40-2E14-4492-BBD6-5BF9777AEA0E}" type="pres">
      <dgm:prSet presAssocID="{6BBBA763-BB04-4E6A-B6A7-9C744A1A18BB}" presName="compNode" presStyleCnt="0"/>
      <dgm:spPr/>
    </dgm:pt>
    <dgm:pt modelId="{C51A54D3-7050-407E-83A0-D468DE8DB2D3}" type="pres">
      <dgm:prSet presAssocID="{6BBBA763-BB04-4E6A-B6A7-9C744A1A18BB}" presName="bgRect" presStyleLbl="bgShp" presStyleIdx="4" presStyleCnt="5"/>
      <dgm:spPr/>
    </dgm:pt>
    <dgm:pt modelId="{9FDAFE3A-F8EE-486D-A0D1-FD1C57CDDB9F}" type="pres">
      <dgm:prSet presAssocID="{6BBBA763-BB04-4E6A-B6A7-9C744A1A18B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tor"/>
        </a:ext>
      </dgm:extLst>
    </dgm:pt>
    <dgm:pt modelId="{34FCFF0D-3F81-4B4F-9408-2C0D224724F3}" type="pres">
      <dgm:prSet presAssocID="{6BBBA763-BB04-4E6A-B6A7-9C744A1A18BB}" presName="spaceRect" presStyleCnt="0"/>
      <dgm:spPr/>
    </dgm:pt>
    <dgm:pt modelId="{5441519F-A526-409C-B2F1-4693319279A7}" type="pres">
      <dgm:prSet presAssocID="{6BBBA763-BB04-4E6A-B6A7-9C744A1A18BB}" presName="parTx" presStyleLbl="revTx" presStyleIdx="4" presStyleCnt="5">
        <dgm:presLayoutVars>
          <dgm:chMax val="0"/>
          <dgm:chPref val="0"/>
        </dgm:presLayoutVars>
      </dgm:prSet>
      <dgm:spPr/>
    </dgm:pt>
  </dgm:ptLst>
  <dgm:cxnLst>
    <dgm:cxn modelId="{9F71EB15-0F31-4DAA-9DDB-369104208385}" type="presOf" srcId="{8ABC287B-4F20-4F5B-9762-1D5DFC57F9F5}" destId="{A868DFA8-0E70-46CB-93B7-52B35160FD5C}" srcOrd="0" destOrd="0" presId="urn:microsoft.com/office/officeart/2018/2/layout/IconVerticalSolidList"/>
    <dgm:cxn modelId="{31F0F717-FCD2-4AEC-B454-B909EB65E36E}" srcId="{5D1237A9-44FA-46AD-83E2-F33D30222D93}" destId="{8ABC287B-4F20-4F5B-9762-1D5DFC57F9F5}" srcOrd="2" destOrd="0" parTransId="{132C8CDB-4CE5-49BD-B2A7-19B6701C81BE}" sibTransId="{10112602-B191-4619-9EC8-7936A3A0E9DB}"/>
    <dgm:cxn modelId="{528D7A1E-7208-49FE-A862-503CF6C7AE52}" type="presOf" srcId="{6BBBA763-BB04-4E6A-B6A7-9C744A1A18BB}" destId="{5441519F-A526-409C-B2F1-4693319279A7}" srcOrd="0" destOrd="0" presId="urn:microsoft.com/office/officeart/2018/2/layout/IconVerticalSolidList"/>
    <dgm:cxn modelId="{6278DF21-943F-4381-B1FD-EEDCC364F525}" type="presOf" srcId="{D3829F15-94C2-4894-BC65-4122A31CCFE6}" destId="{B615BEFE-5E1C-419F-BDE4-06192783E044}" srcOrd="0" destOrd="0" presId="urn:microsoft.com/office/officeart/2018/2/layout/IconVerticalSolidList"/>
    <dgm:cxn modelId="{A8491529-CC8F-489E-883C-CFFAAF9FA640}" type="presOf" srcId="{21629FF3-20BC-4FAE-BEFA-F0834C7BB8B3}" destId="{21F29A36-D928-436D-8129-ECFDED490EE0}" srcOrd="0" destOrd="0" presId="urn:microsoft.com/office/officeart/2018/2/layout/IconVerticalSolidList"/>
    <dgm:cxn modelId="{F4320B65-0B5D-48F7-9101-A918DCB009B1}" srcId="{5D1237A9-44FA-46AD-83E2-F33D30222D93}" destId="{6BBBA763-BB04-4E6A-B6A7-9C744A1A18BB}" srcOrd="4" destOrd="0" parTransId="{FADD83B4-9194-4276-B0C8-BC23F267CF92}" sibTransId="{11C3BC38-12F4-410C-9FCE-267EE8886E45}"/>
    <dgm:cxn modelId="{82D48E90-F15C-40A0-9229-929EC95078BD}" srcId="{5D1237A9-44FA-46AD-83E2-F33D30222D93}" destId="{D3829F15-94C2-4894-BC65-4122A31CCFE6}" srcOrd="0" destOrd="0" parTransId="{BB88E197-D608-4DE0-9A36-CA4B08D766BD}" sibTransId="{4340ADDB-C7D8-42A4-AB79-6EFD5CC02412}"/>
    <dgm:cxn modelId="{68EAD099-ECBB-4866-BA54-71AB1420E802}" srcId="{5D1237A9-44FA-46AD-83E2-F33D30222D93}" destId="{21629FF3-20BC-4FAE-BEFA-F0834C7BB8B3}" srcOrd="3" destOrd="0" parTransId="{E8B498C1-A482-4DA5-B9B2-EAA3C2D87FBB}" sibTransId="{3C9AD4F3-3D05-4C49-9F42-3647072C2B02}"/>
    <dgm:cxn modelId="{D905329A-6B76-4726-BC9A-1D74BB829698}" type="presOf" srcId="{3C466C29-3A23-4E71-99D4-5C90E2B5C55E}" destId="{9E981610-41FA-4C1F-A8AB-F97EC18AA6AE}" srcOrd="0" destOrd="0" presId="urn:microsoft.com/office/officeart/2018/2/layout/IconVerticalSolidList"/>
    <dgm:cxn modelId="{297AB2AE-359C-4589-BDD8-37CE17FFE224}" srcId="{5D1237A9-44FA-46AD-83E2-F33D30222D93}" destId="{3C466C29-3A23-4E71-99D4-5C90E2B5C55E}" srcOrd="1" destOrd="0" parTransId="{28B6E6CD-4FA3-4BBE-8202-0470780A7DC0}" sibTransId="{72CAF69F-CC25-4379-82E5-8B225F94462B}"/>
    <dgm:cxn modelId="{A312A1B3-0236-4117-BD79-4999B295E922}" type="presOf" srcId="{5D1237A9-44FA-46AD-83E2-F33D30222D93}" destId="{44E1CE7B-21EE-4D6C-829F-422082AA3C32}" srcOrd="0" destOrd="0" presId="urn:microsoft.com/office/officeart/2018/2/layout/IconVerticalSolidList"/>
    <dgm:cxn modelId="{841D5622-4225-46E1-BB02-946734F7DEC9}" type="presParOf" srcId="{44E1CE7B-21EE-4D6C-829F-422082AA3C32}" destId="{46717150-5C33-445F-BE5B-C63155EB45EF}" srcOrd="0" destOrd="0" presId="urn:microsoft.com/office/officeart/2018/2/layout/IconVerticalSolidList"/>
    <dgm:cxn modelId="{3025F78B-AA23-44D0-8D3A-14874E487FC6}" type="presParOf" srcId="{46717150-5C33-445F-BE5B-C63155EB45EF}" destId="{DA18BB3D-1A93-4387-BF64-4E9B2BFE006A}" srcOrd="0" destOrd="0" presId="urn:microsoft.com/office/officeart/2018/2/layout/IconVerticalSolidList"/>
    <dgm:cxn modelId="{5D502C11-61A8-42BE-89A1-5ECB19764DA3}" type="presParOf" srcId="{46717150-5C33-445F-BE5B-C63155EB45EF}" destId="{1E9B009C-9700-4EDB-AC6E-8F16CAD7A3FE}" srcOrd="1" destOrd="0" presId="urn:microsoft.com/office/officeart/2018/2/layout/IconVerticalSolidList"/>
    <dgm:cxn modelId="{F9D9158F-E0EE-47C7-A0E1-43E49C6AA7E1}" type="presParOf" srcId="{46717150-5C33-445F-BE5B-C63155EB45EF}" destId="{5F67CBFB-4C9A-46B5-ACAD-75EB24A17DAD}" srcOrd="2" destOrd="0" presId="urn:microsoft.com/office/officeart/2018/2/layout/IconVerticalSolidList"/>
    <dgm:cxn modelId="{8C69C087-439E-42CD-BADA-6EDBAD77ACDD}" type="presParOf" srcId="{46717150-5C33-445F-BE5B-C63155EB45EF}" destId="{B615BEFE-5E1C-419F-BDE4-06192783E044}" srcOrd="3" destOrd="0" presId="urn:microsoft.com/office/officeart/2018/2/layout/IconVerticalSolidList"/>
    <dgm:cxn modelId="{D6FC39F2-7FCB-4FC6-B94F-5BC95E129A74}" type="presParOf" srcId="{44E1CE7B-21EE-4D6C-829F-422082AA3C32}" destId="{9DDC1CB2-B66E-4EB3-A934-876978653582}" srcOrd="1" destOrd="0" presId="urn:microsoft.com/office/officeart/2018/2/layout/IconVerticalSolidList"/>
    <dgm:cxn modelId="{20584D2A-04A5-49F6-9292-2BDE6EA0599B}" type="presParOf" srcId="{44E1CE7B-21EE-4D6C-829F-422082AA3C32}" destId="{88A191FC-6D69-4212-A796-D7C7A24F7E09}" srcOrd="2" destOrd="0" presId="urn:microsoft.com/office/officeart/2018/2/layout/IconVerticalSolidList"/>
    <dgm:cxn modelId="{9A9AF6B1-9B8F-4F3E-8984-201BCA136958}" type="presParOf" srcId="{88A191FC-6D69-4212-A796-D7C7A24F7E09}" destId="{370C4D0A-9B6A-4B74-8A2E-72D77FAFC4BE}" srcOrd="0" destOrd="0" presId="urn:microsoft.com/office/officeart/2018/2/layout/IconVerticalSolidList"/>
    <dgm:cxn modelId="{BEF21024-7DC9-495E-928E-A77940AB4B24}" type="presParOf" srcId="{88A191FC-6D69-4212-A796-D7C7A24F7E09}" destId="{4600942F-B587-44F4-A299-94C4F7752877}" srcOrd="1" destOrd="0" presId="urn:microsoft.com/office/officeart/2018/2/layout/IconVerticalSolidList"/>
    <dgm:cxn modelId="{DB7EDC8E-C39F-4F88-99DB-E81DBDD8E14D}" type="presParOf" srcId="{88A191FC-6D69-4212-A796-D7C7A24F7E09}" destId="{C9E83927-28C8-4C5E-A5D8-A58235822E61}" srcOrd="2" destOrd="0" presId="urn:microsoft.com/office/officeart/2018/2/layout/IconVerticalSolidList"/>
    <dgm:cxn modelId="{1C2D4B6C-990A-4E8A-B74E-9242C59D2F62}" type="presParOf" srcId="{88A191FC-6D69-4212-A796-D7C7A24F7E09}" destId="{9E981610-41FA-4C1F-A8AB-F97EC18AA6AE}" srcOrd="3" destOrd="0" presId="urn:microsoft.com/office/officeart/2018/2/layout/IconVerticalSolidList"/>
    <dgm:cxn modelId="{29AD8402-6D79-4A50-AB3B-EE2B78DA1BC6}" type="presParOf" srcId="{44E1CE7B-21EE-4D6C-829F-422082AA3C32}" destId="{B59BEF9C-7358-4CDB-889C-1741537B9426}" srcOrd="3" destOrd="0" presId="urn:microsoft.com/office/officeart/2018/2/layout/IconVerticalSolidList"/>
    <dgm:cxn modelId="{6C1859C0-635D-478B-AD3A-775AFD54F20F}" type="presParOf" srcId="{44E1CE7B-21EE-4D6C-829F-422082AA3C32}" destId="{BF6E2BFC-6197-4C32-BD62-066CDC9C1C1D}" srcOrd="4" destOrd="0" presId="urn:microsoft.com/office/officeart/2018/2/layout/IconVerticalSolidList"/>
    <dgm:cxn modelId="{BC4EFFCC-B657-4203-B669-B59C50114AC5}" type="presParOf" srcId="{BF6E2BFC-6197-4C32-BD62-066CDC9C1C1D}" destId="{C1822ABD-6A5A-4819-BCF7-8A2F53840D6B}" srcOrd="0" destOrd="0" presId="urn:microsoft.com/office/officeart/2018/2/layout/IconVerticalSolidList"/>
    <dgm:cxn modelId="{90E28E14-6719-4E27-8514-CDDDAD1CF5C6}" type="presParOf" srcId="{BF6E2BFC-6197-4C32-BD62-066CDC9C1C1D}" destId="{D1A8E086-D42B-4376-ADC5-9B4E77118DB1}" srcOrd="1" destOrd="0" presId="urn:microsoft.com/office/officeart/2018/2/layout/IconVerticalSolidList"/>
    <dgm:cxn modelId="{642E617F-9A9A-44F2-8E3F-464F115FFA31}" type="presParOf" srcId="{BF6E2BFC-6197-4C32-BD62-066CDC9C1C1D}" destId="{AB900B34-2F98-4F66-B0F2-D7E566D079DD}" srcOrd="2" destOrd="0" presId="urn:microsoft.com/office/officeart/2018/2/layout/IconVerticalSolidList"/>
    <dgm:cxn modelId="{82D2D865-4E52-4B97-BD36-AD7B60B61D9A}" type="presParOf" srcId="{BF6E2BFC-6197-4C32-BD62-066CDC9C1C1D}" destId="{A868DFA8-0E70-46CB-93B7-52B35160FD5C}" srcOrd="3" destOrd="0" presId="urn:microsoft.com/office/officeart/2018/2/layout/IconVerticalSolidList"/>
    <dgm:cxn modelId="{424D9B6D-5301-4D3D-9BB1-FB8C5307DE18}" type="presParOf" srcId="{44E1CE7B-21EE-4D6C-829F-422082AA3C32}" destId="{4706C6D9-EA40-4573-A3CB-722E3110C222}" srcOrd="5" destOrd="0" presId="urn:microsoft.com/office/officeart/2018/2/layout/IconVerticalSolidList"/>
    <dgm:cxn modelId="{D7BCA81B-0094-4ACD-9C73-73C3D0E95DFD}" type="presParOf" srcId="{44E1CE7B-21EE-4D6C-829F-422082AA3C32}" destId="{C7D08E1F-2D18-4EF1-9849-C73836419F88}" srcOrd="6" destOrd="0" presId="urn:microsoft.com/office/officeart/2018/2/layout/IconVerticalSolidList"/>
    <dgm:cxn modelId="{57EF780B-7E6C-456E-B190-765FE43FA2D1}" type="presParOf" srcId="{C7D08E1F-2D18-4EF1-9849-C73836419F88}" destId="{4F50FE25-F1E2-4B64-8179-FA922666CF0C}" srcOrd="0" destOrd="0" presId="urn:microsoft.com/office/officeart/2018/2/layout/IconVerticalSolidList"/>
    <dgm:cxn modelId="{FB38E2F8-97FA-4DC8-AA2A-DD80A8A899D8}" type="presParOf" srcId="{C7D08E1F-2D18-4EF1-9849-C73836419F88}" destId="{74F6A8FE-84A2-4036-B53A-2ABA18B7BF99}" srcOrd="1" destOrd="0" presId="urn:microsoft.com/office/officeart/2018/2/layout/IconVerticalSolidList"/>
    <dgm:cxn modelId="{2BF754DA-586F-4D0A-B9C5-79EF227DA83A}" type="presParOf" srcId="{C7D08E1F-2D18-4EF1-9849-C73836419F88}" destId="{96AEE707-48E0-4004-B958-9C2C458FC888}" srcOrd="2" destOrd="0" presId="urn:microsoft.com/office/officeart/2018/2/layout/IconVerticalSolidList"/>
    <dgm:cxn modelId="{B7287EFA-FAA9-428F-923A-2C2F3FCCE40E}" type="presParOf" srcId="{C7D08E1F-2D18-4EF1-9849-C73836419F88}" destId="{21F29A36-D928-436D-8129-ECFDED490EE0}" srcOrd="3" destOrd="0" presId="urn:microsoft.com/office/officeart/2018/2/layout/IconVerticalSolidList"/>
    <dgm:cxn modelId="{7EFC5144-2DF4-4C80-BF81-92E9E1074D48}" type="presParOf" srcId="{44E1CE7B-21EE-4D6C-829F-422082AA3C32}" destId="{D753F83D-E748-4F64-96BA-BCE5CB560A7E}" srcOrd="7" destOrd="0" presId="urn:microsoft.com/office/officeart/2018/2/layout/IconVerticalSolidList"/>
    <dgm:cxn modelId="{A66FF897-5FE2-4D17-BF5C-960C467783C2}" type="presParOf" srcId="{44E1CE7B-21EE-4D6C-829F-422082AA3C32}" destId="{2BA10E40-2E14-4492-BBD6-5BF9777AEA0E}" srcOrd="8" destOrd="0" presId="urn:microsoft.com/office/officeart/2018/2/layout/IconVerticalSolidList"/>
    <dgm:cxn modelId="{C96225B3-10E6-4A25-937F-0D0A51FA1483}" type="presParOf" srcId="{2BA10E40-2E14-4492-BBD6-5BF9777AEA0E}" destId="{C51A54D3-7050-407E-83A0-D468DE8DB2D3}" srcOrd="0" destOrd="0" presId="urn:microsoft.com/office/officeart/2018/2/layout/IconVerticalSolidList"/>
    <dgm:cxn modelId="{2A4FE4C1-A479-47C4-93A6-A6B4B55F065A}" type="presParOf" srcId="{2BA10E40-2E14-4492-BBD6-5BF9777AEA0E}" destId="{9FDAFE3A-F8EE-486D-A0D1-FD1C57CDDB9F}" srcOrd="1" destOrd="0" presId="urn:microsoft.com/office/officeart/2018/2/layout/IconVerticalSolidList"/>
    <dgm:cxn modelId="{16C494E5-EB04-42EF-BB17-E8B8103956E8}" type="presParOf" srcId="{2BA10E40-2E14-4492-BBD6-5BF9777AEA0E}" destId="{34FCFF0D-3F81-4B4F-9408-2C0D224724F3}" srcOrd="2" destOrd="0" presId="urn:microsoft.com/office/officeart/2018/2/layout/IconVerticalSolidList"/>
    <dgm:cxn modelId="{F4DA936E-530A-4E23-A443-E285ED622BB3}" type="presParOf" srcId="{2BA10E40-2E14-4492-BBD6-5BF9777AEA0E}" destId="{5441519F-A526-409C-B2F1-4693319279A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04B507-47FA-4711-B4A7-CEFDD30B3B81}">
      <dsp:nvSpPr>
        <dsp:cNvPr id="0" name=""/>
        <dsp:cNvSpPr/>
      </dsp:nvSpPr>
      <dsp:spPr>
        <a:xfrm>
          <a:off x="0" y="103022"/>
          <a:ext cx="11924208" cy="10342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Access to mental health services: Many young adults struggle to access appropriate support.</a:t>
          </a:r>
        </a:p>
      </dsp:txBody>
      <dsp:txXfrm>
        <a:off x="50489" y="153511"/>
        <a:ext cx="11823230" cy="933302"/>
      </dsp:txXfrm>
    </dsp:sp>
    <dsp:sp modelId="{2C724C00-0BAF-4A04-A3F6-C7FE36474D7D}">
      <dsp:nvSpPr>
        <dsp:cNvPr id="0" name=""/>
        <dsp:cNvSpPr/>
      </dsp:nvSpPr>
      <dsp:spPr>
        <a:xfrm>
          <a:off x="0" y="1212182"/>
          <a:ext cx="11924208" cy="10342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Barriers to help-seeking in young people: Stigma, low mental health literacy, and difficulty navigating services.</a:t>
          </a:r>
        </a:p>
      </dsp:txBody>
      <dsp:txXfrm>
        <a:off x="50489" y="1262671"/>
        <a:ext cx="11823230" cy="933302"/>
      </dsp:txXfrm>
    </dsp:sp>
    <dsp:sp modelId="{6509CA6C-9357-4B4D-967C-8CB376487C8F}">
      <dsp:nvSpPr>
        <dsp:cNvPr id="0" name=""/>
        <dsp:cNvSpPr/>
      </dsp:nvSpPr>
      <dsp:spPr>
        <a:xfrm>
          <a:off x="0" y="2321342"/>
          <a:ext cx="11924208" cy="10342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Inequalities in public health provision: Disparities in service availability and uptake across regions and populations.</a:t>
          </a:r>
        </a:p>
      </dsp:txBody>
      <dsp:txXfrm>
        <a:off x="50489" y="2371831"/>
        <a:ext cx="11823230" cy="933302"/>
      </dsp:txXfrm>
    </dsp:sp>
    <dsp:sp modelId="{3D400DD2-AB89-413C-8213-C4415E101CAF}">
      <dsp:nvSpPr>
        <dsp:cNvPr id="0" name=""/>
        <dsp:cNvSpPr/>
      </dsp:nvSpPr>
      <dsp:spPr>
        <a:xfrm>
          <a:off x="0" y="3430502"/>
          <a:ext cx="11924208" cy="10342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Mental health stigma and literacy: Negative attitudes and low awareness reduce early help-seeking.</a:t>
          </a:r>
        </a:p>
      </dsp:txBody>
      <dsp:txXfrm>
        <a:off x="50489" y="3480991"/>
        <a:ext cx="11823230" cy="933302"/>
      </dsp:txXfrm>
    </dsp:sp>
    <dsp:sp modelId="{D88DDF55-9B42-4D51-9EAC-98C03A52CB4C}">
      <dsp:nvSpPr>
        <dsp:cNvPr id="0" name=""/>
        <dsp:cNvSpPr/>
      </dsp:nvSpPr>
      <dsp:spPr>
        <a:xfrm>
          <a:off x="0" y="4539662"/>
          <a:ext cx="11924208" cy="10342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Transitions between HSC services: Moving from child to adult services creates gaps in support.</a:t>
          </a:r>
        </a:p>
      </dsp:txBody>
      <dsp:txXfrm>
        <a:off x="50489" y="4590151"/>
        <a:ext cx="11823230" cy="9333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18BB3D-1A93-4387-BF64-4E9B2BFE006A}">
      <dsp:nvSpPr>
        <dsp:cNvPr id="0" name=""/>
        <dsp:cNvSpPr/>
      </dsp:nvSpPr>
      <dsp:spPr>
        <a:xfrm>
          <a:off x="0" y="4435"/>
          <a:ext cx="11924208" cy="94468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9B009C-9700-4EDB-AC6E-8F16CAD7A3FE}">
      <dsp:nvSpPr>
        <dsp:cNvPr id="0" name=""/>
        <dsp:cNvSpPr/>
      </dsp:nvSpPr>
      <dsp:spPr>
        <a:xfrm>
          <a:off x="285766" y="216988"/>
          <a:ext cx="519575" cy="5195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15BEFE-5E1C-419F-BDE4-06192783E044}">
      <dsp:nvSpPr>
        <dsp:cNvPr id="0" name=""/>
        <dsp:cNvSpPr/>
      </dsp:nvSpPr>
      <dsp:spPr>
        <a:xfrm>
          <a:off x="1091108" y="4435"/>
          <a:ext cx="10833100" cy="944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979" tIns="99979" rIns="99979" bIns="99979" numCol="1" spcCol="1270" anchor="ctr" anchorCtr="0">
          <a:noAutofit/>
        </a:bodyPr>
        <a:lstStyle/>
        <a:p>
          <a:pPr marL="0" lvl="0" indent="0" algn="l" defTabSz="889000">
            <a:lnSpc>
              <a:spcPct val="90000"/>
            </a:lnSpc>
            <a:spcBef>
              <a:spcPct val="0"/>
            </a:spcBef>
            <a:spcAft>
              <a:spcPct val="35000"/>
            </a:spcAft>
            <a:buNone/>
          </a:pPr>
          <a:r>
            <a:rPr lang="en-GB" sz="2000" kern="1200">
              <a:latin typeface="Calibri"/>
              <a:ea typeface="Calibri"/>
              <a:cs typeface="Calibri"/>
            </a:rPr>
            <a:t>Improving help‑seeking attitudes and behaviours by addressing stigma can enhance early access to mental health care and reduce unmet need among young adults (interventions to reduce stigma)</a:t>
          </a:r>
          <a:endParaRPr lang="en-US" sz="2000" kern="1200">
            <a:latin typeface="Calibri"/>
            <a:ea typeface="Calibri"/>
            <a:cs typeface="Calibri"/>
          </a:endParaRPr>
        </a:p>
      </dsp:txBody>
      <dsp:txXfrm>
        <a:off x="1091108" y="4435"/>
        <a:ext cx="10833100" cy="944682"/>
      </dsp:txXfrm>
    </dsp:sp>
    <dsp:sp modelId="{370C4D0A-9B6A-4B74-8A2E-72D77FAFC4BE}">
      <dsp:nvSpPr>
        <dsp:cNvPr id="0" name=""/>
        <dsp:cNvSpPr/>
      </dsp:nvSpPr>
      <dsp:spPr>
        <a:xfrm>
          <a:off x="0" y="1185288"/>
          <a:ext cx="11924208" cy="94468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00942F-B587-44F4-A299-94C4F7752877}">
      <dsp:nvSpPr>
        <dsp:cNvPr id="0" name=""/>
        <dsp:cNvSpPr/>
      </dsp:nvSpPr>
      <dsp:spPr>
        <a:xfrm>
          <a:off x="285766" y="1397841"/>
          <a:ext cx="519575" cy="5195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981610-41FA-4C1F-A8AB-F97EC18AA6AE}">
      <dsp:nvSpPr>
        <dsp:cNvPr id="0" name=""/>
        <dsp:cNvSpPr/>
      </dsp:nvSpPr>
      <dsp:spPr>
        <a:xfrm>
          <a:off x="1091108" y="1185288"/>
          <a:ext cx="10833100" cy="944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979" tIns="99979" rIns="99979" bIns="99979" numCol="1" spcCol="1270" anchor="ctr" anchorCtr="0">
          <a:noAutofit/>
        </a:bodyPr>
        <a:lstStyle/>
        <a:p>
          <a:pPr marL="0" lvl="0" indent="0" algn="l" defTabSz="755650">
            <a:lnSpc>
              <a:spcPct val="90000"/>
            </a:lnSpc>
            <a:spcBef>
              <a:spcPct val="0"/>
            </a:spcBef>
            <a:spcAft>
              <a:spcPct val="35000"/>
            </a:spcAft>
            <a:buNone/>
          </a:pPr>
          <a:r>
            <a:rPr lang="en-GB" sz="1700" kern="1200">
              <a:latin typeface="Calibri"/>
              <a:ea typeface="Calibri"/>
              <a:cs typeface="Calibri"/>
            </a:rPr>
            <a:t>Evidence suggests that interventions targeting mental health stigma and literacy are associated with short‑term improvements in knowledge and help‑seeking intentions in youth (stigma reduction interventions)</a:t>
          </a:r>
          <a:endParaRPr lang="en-US" sz="1700" kern="1200">
            <a:latin typeface="Calibri"/>
            <a:ea typeface="Calibri"/>
            <a:cs typeface="Calibri"/>
          </a:endParaRPr>
        </a:p>
      </dsp:txBody>
      <dsp:txXfrm>
        <a:off x="1091108" y="1185288"/>
        <a:ext cx="10833100" cy="944682"/>
      </dsp:txXfrm>
    </dsp:sp>
    <dsp:sp modelId="{C1822ABD-6A5A-4819-BCF7-8A2F53840D6B}">
      <dsp:nvSpPr>
        <dsp:cNvPr id="0" name=""/>
        <dsp:cNvSpPr/>
      </dsp:nvSpPr>
      <dsp:spPr>
        <a:xfrm>
          <a:off x="0" y="2366141"/>
          <a:ext cx="11924208" cy="94468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A8E086-D42B-4376-ADC5-9B4E77118DB1}">
      <dsp:nvSpPr>
        <dsp:cNvPr id="0" name=""/>
        <dsp:cNvSpPr/>
      </dsp:nvSpPr>
      <dsp:spPr>
        <a:xfrm>
          <a:off x="285766" y="2578694"/>
          <a:ext cx="519575" cy="5195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68DFA8-0E70-46CB-93B7-52B35160FD5C}">
      <dsp:nvSpPr>
        <dsp:cNvPr id="0" name=""/>
        <dsp:cNvSpPr/>
      </dsp:nvSpPr>
      <dsp:spPr>
        <a:xfrm>
          <a:off x="1091108" y="2366141"/>
          <a:ext cx="10833100" cy="944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979" tIns="99979" rIns="99979" bIns="99979" numCol="1" spcCol="1270" anchor="ctr" anchorCtr="0">
          <a:noAutofit/>
        </a:bodyPr>
        <a:lstStyle/>
        <a:p>
          <a:pPr marL="0" lvl="0" indent="0" algn="l" defTabSz="755650">
            <a:lnSpc>
              <a:spcPct val="90000"/>
            </a:lnSpc>
            <a:spcBef>
              <a:spcPct val="0"/>
            </a:spcBef>
            <a:spcAft>
              <a:spcPct val="35000"/>
            </a:spcAft>
            <a:buNone/>
          </a:pPr>
          <a:r>
            <a:rPr lang="en-GB" sz="1700" kern="1200">
              <a:latin typeface="Calibri"/>
              <a:ea typeface="Calibri"/>
              <a:cs typeface="Calibri"/>
            </a:rPr>
            <a:t>Young people’s perspectives highlight significant shortcomings in current mental health support and the need for preventive and accessible community services (qualitative UK study)</a:t>
          </a:r>
          <a:endParaRPr lang="en-US" sz="1700" kern="1200">
            <a:latin typeface="Calibri"/>
            <a:ea typeface="Calibri"/>
            <a:cs typeface="Calibri"/>
          </a:endParaRPr>
        </a:p>
      </dsp:txBody>
      <dsp:txXfrm>
        <a:off x="1091108" y="2366141"/>
        <a:ext cx="10833100" cy="944682"/>
      </dsp:txXfrm>
    </dsp:sp>
    <dsp:sp modelId="{4F50FE25-F1E2-4B64-8179-FA922666CF0C}">
      <dsp:nvSpPr>
        <dsp:cNvPr id="0" name=""/>
        <dsp:cNvSpPr/>
      </dsp:nvSpPr>
      <dsp:spPr>
        <a:xfrm>
          <a:off x="0" y="3546994"/>
          <a:ext cx="11924208" cy="94468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F6A8FE-84A2-4036-B53A-2ABA18B7BF99}">
      <dsp:nvSpPr>
        <dsp:cNvPr id="0" name=""/>
        <dsp:cNvSpPr/>
      </dsp:nvSpPr>
      <dsp:spPr>
        <a:xfrm>
          <a:off x="285766" y="3759547"/>
          <a:ext cx="519575" cy="5195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F29A36-D928-436D-8129-ECFDED490EE0}">
      <dsp:nvSpPr>
        <dsp:cNvPr id="0" name=""/>
        <dsp:cNvSpPr/>
      </dsp:nvSpPr>
      <dsp:spPr>
        <a:xfrm>
          <a:off x="1091108" y="3546994"/>
          <a:ext cx="10833100" cy="944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979" tIns="99979" rIns="99979" bIns="99979" numCol="1" spcCol="1270" anchor="ctr" anchorCtr="0">
          <a:noAutofit/>
        </a:bodyPr>
        <a:lstStyle/>
        <a:p>
          <a:pPr marL="0" lvl="0" indent="0" algn="l" defTabSz="755650">
            <a:lnSpc>
              <a:spcPct val="90000"/>
            </a:lnSpc>
            <a:spcBef>
              <a:spcPct val="0"/>
            </a:spcBef>
            <a:spcAft>
              <a:spcPct val="35000"/>
            </a:spcAft>
            <a:buNone/>
          </a:pPr>
          <a:r>
            <a:rPr lang="en-GB" sz="1700" kern="1200">
              <a:latin typeface="Calibri"/>
              <a:ea typeface="Calibri"/>
              <a:cs typeface="Calibri"/>
            </a:rPr>
            <a:t>Global reviews show that innovative and targeted service models (e.g., school‑based or digital approaches) can improve access and engagement, guiding future practice and policy (global priorities review)</a:t>
          </a:r>
          <a:endParaRPr lang="en-US" sz="1700" kern="1200">
            <a:latin typeface="Calibri"/>
            <a:ea typeface="Calibri"/>
            <a:cs typeface="Calibri"/>
          </a:endParaRPr>
        </a:p>
      </dsp:txBody>
      <dsp:txXfrm>
        <a:off x="1091108" y="3546994"/>
        <a:ext cx="10833100" cy="944682"/>
      </dsp:txXfrm>
    </dsp:sp>
    <dsp:sp modelId="{C51A54D3-7050-407E-83A0-D468DE8DB2D3}">
      <dsp:nvSpPr>
        <dsp:cNvPr id="0" name=""/>
        <dsp:cNvSpPr/>
      </dsp:nvSpPr>
      <dsp:spPr>
        <a:xfrm>
          <a:off x="0" y="4727847"/>
          <a:ext cx="11924208" cy="94468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DAFE3A-F8EE-486D-A0D1-FD1C57CDDB9F}">
      <dsp:nvSpPr>
        <dsp:cNvPr id="0" name=""/>
        <dsp:cNvSpPr/>
      </dsp:nvSpPr>
      <dsp:spPr>
        <a:xfrm>
          <a:off x="285766" y="4940400"/>
          <a:ext cx="519575" cy="51957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41519F-A526-409C-B2F1-4693319279A7}">
      <dsp:nvSpPr>
        <dsp:cNvPr id="0" name=""/>
        <dsp:cNvSpPr/>
      </dsp:nvSpPr>
      <dsp:spPr>
        <a:xfrm>
          <a:off x="1091108" y="4727847"/>
          <a:ext cx="10833100" cy="944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979" tIns="99979" rIns="99979" bIns="99979" numCol="1" spcCol="1270" anchor="ctr" anchorCtr="0">
          <a:noAutofit/>
        </a:bodyPr>
        <a:lstStyle/>
        <a:p>
          <a:pPr marL="0" lvl="0" indent="0" algn="l" defTabSz="755650">
            <a:lnSpc>
              <a:spcPct val="90000"/>
            </a:lnSpc>
            <a:spcBef>
              <a:spcPct val="0"/>
            </a:spcBef>
            <a:spcAft>
              <a:spcPct val="35000"/>
            </a:spcAft>
            <a:buNone/>
          </a:pPr>
          <a:r>
            <a:rPr lang="en-GB" sz="1700" kern="1200">
              <a:latin typeface="Calibri"/>
              <a:ea typeface="Calibri"/>
              <a:cs typeface="Calibri"/>
            </a:rPr>
            <a:t>Better access to services and reduced barriers can contribute to improved public health outcomes, reduced inequalities, and enhanced wellbeing for young adults, informing service planning and training for health and social care professionals (OECD youth support models)</a:t>
          </a:r>
          <a:endParaRPr lang="en-US" sz="1700" kern="1200">
            <a:latin typeface="Calibri"/>
            <a:ea typeface="Calibri"/>
            <a:cs typeface="Calibri"/>
          </a:endParaRPr>
        </a:p>
      </dsp:txBody>
      <dsp:txXfrm>
        <a:off x="1091108" y="4727847"/>
        <a:ext cx="10833100" cy="94468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1/29/2026</a:t>
            </a:fld>
            <a:endParaRPr lang="en-US"/>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1/29/2026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a:p>
        </p:txBody>
      </p:sp>
    </p:spTree>
    <p:extLst>
      <p:ext uri="{BB962C8B-B14F-4D97-AF65-F5344CB8AC3E}">
        <p14:creationId xmlns:p14="http://schemas.microsoft.com/office/powerpoint/2010/main" val="3773266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08" y="548642"/>
            <a:ext cx="7478991" cy="3635797"/>
          </a:xfrm>
        </p:spPr>
        <p:txBody>
          <a:bodyPr anchor="t">
            <a:normAutofit/>
          </a:bodyPr>
          <a:lstStyle>
            <a:lvl1pPr algn="l">
              <a:defRPr sz="7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21208" y="4473553"/>
            <a:ext cx="6655522" cy="1545336"/>
          </a:xfrm>
        </p:spPr>
        <p:txBody>
          <a:bodyPr anchor="b">
            <a:normAutofit/>
          </a:bodyPr>
          <a:lstStyle>
            <a:lvl1pPr marL="0" indent="0" algn="l">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027B902-09B5-4324-8310-59625360F035}" type="datetime1">
              <a:rPr lang="en-US" smtClean="0"/>
              <a:t>1/29/2026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1129645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08" y="854239"/>
            <a:ext cx="7876287" cy="3592629"/>
          </a:xfrm>
        </p:spPr>
        <p:txBody>
          <a:bodyPr anchor="b">
            <a:normAutofit/>
          </a:bodyPr>
          <a:lstStyle>
            <a:lvl1pPr algn="l">
              <a:defRPr sz="72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58368" y="4617138"/>
            <a:ext cx="7375466" cy="1014984"/>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CB91A11-88E2-4BD0-90A5-503C684B9CC0}" type="datetime1">
              <a:rPr lang="en-US" smtClean="0"/>
              <a:t>1/29/2026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7795432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6B19A73-9EF0-435E-951F-A4ACE59FBD85}" type="datetime1">
              <a:rPr lang="en-US" smtClean="0"/>
              <a:t>1/29/2026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704959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anchor="b">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C72BE8CE-6011-4887-8688-8D57691F11AD}" type="datetime1">
              <a:rPr lang="en-US" smtClean="0"/>
              <a:t>1/29/2026</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17685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1129554"/>
            <a:ext cx="4361688" cy="3475236"/>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7" y="4731335"/>
            <a:ext cx="4206240" cy="1184585"/>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453002"/>
            <a:ext cx="1707625" cy="365125"/>
          </a:xfrm>
        </p:spPr>
        <p:txBody>
          <a:bodyPr/>
          <a:lstStyle>
            <a:lvl1pPr>
              <a:defRPr>
                <a:solidFill>
                  <a:schemeClr val="tx1"/>
                </a:solidFill>
                <a:effectLst/>
              </a:defRPr>
            </a:lvl1pPr>
          </a:lstStyle>
          <a:p>
            <a:fld id="{886426EA-0386-4881-8D6D-3F08C95C4A7F}" type="datetime1">
              <a:rPr lang="en-US" smtClean="0"/>
              <a:t>1/29/2026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8875110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411480"/>
            <a:ext cx="4654296" cy="3739896"/>
          </a:xfrm>
        </p:spPr>
        <p:txBody>
          <a:bodyPr anchor="t">
            <a:normAutofit/>
          </a:bodyPr>
          <a:lstStyle>
            <a:lvl1pPr algn="l">
              <a:defRPr sz="52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4873752"/>
            <a:ext cx="4206240" cy="1380744"/>
          </a:xfrm>
        </p:spPr>
        <p:txBody>
          <a:bodyPr anchor="b">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596128" y="0"/>
            <a:ext cx="6595872"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137160" y="6453002"/>
            <a:ext cx="1951777" cy="365125"/>
          </a:xfrm>
        </p:spPr>
        <p:txBody>
          <a:bodyPr/>
          <a:lstStyle/>
          <a:p>
            <a:fld id="{1FE1A989-42EF-40B2-87AB-6941C231CD4A}" type="datetime1">
              <a:rPr lang="en-US" smtClean="0"/>
              <a:t>1/29/2026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2088937" y="6453002"/>
            <a:ext cx="2805405"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44578" y="6453002"/>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1206727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74320" y="1801368"/>
            <a:ext cx="7772400" cy="4572000"/>
          </a:xfrm>
        </p:spPr>
        <p:txBody>
          <a:bodyPr anchor="b">
            <a:normAutofit/>
          </a:bodyPr>
          <a:lstStyle>
            <a:lvl1pPr algn="l">
              <a:defRPr sz="7400"/>
            </a:lvl1pPr>
          </a:lstStyle>
          <a:p>
            <a:r>
              <a:rPr lang="en-US"/>
              <a:t>Click to edit Master 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EE2A7A0-B9EE-41A8-8016-28E5803F20B2}" type="datetime1">
              <a:rPr lang="en-US" smtClean="0"/>
              <a:t>1/29/2026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2880959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ection Header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74320" y="1801368"/>
            <a:ext cx="7772400" cy="4572000"/>
          </a:xfrm>
        </p:spPr>
        <p:txBody>
          <a:bodyPr anchor="b">
            <a:normAutofit/>
          </a:bodyPr>
          <a:lstStyle>
            <a:lvl1pPr algn="l">
              <a:defRPr sz="74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65176" y="484632"/>
            <a:ext cx="7772400" cy="594360"/>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EE2A7A0-B9EE-41A8-8016-28E5803F20B2}" type="datetime1">
              <a:rPr lang="en-US" smtClean="0"/>
              <a:t>1/29/2026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5227937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8" cy="1554480"/>
          </a:xfrm>
        </p:spPr>
        <p:txBody>
          <a:bodyPr anchor="b">
            <a:normAutofit/>
          </a:bodyPr>
          <a:lstStyle>
            <a:lvl1pPr>
              <a:defRPr sz="44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0"/>
            <a:ext cx="8467558" cy="3689909"/>
          </a:xfrm>
        </p:spPr>
        <p:txBody>
          <a:bodyPr>
            <a:normAutofit/>
          </a:bodyPr>
          <a:lstStyle>
            <a:lvl1pPr marL="457200" indent="-457200">
              <a:buFont typeface="+mj-lt"/>
              <a:buAutoNum type="arabicPeriod"/>
              <a:defRPr sz="2400"/>
            </a:lvl1pPr>
            <a:lvl2pPr marL="685800" indent="-457200">
              <a:buFont typeface="+mj-lt"/>
              <a:buAutoNum type="arabicPeriod"/>
              <a:defRPr sz="2000"/>
            </a:lvl2pPr>
            <a:lvl3pPr marL="800100" indent="-342900">
              <a:buFont typeface="+mj-lt"/>
              <a:buAutoNum type="arabicPeriod"/>
              <a:defRPr sz="1800"/>
            </a:lvl3pPr>
            <a:lvl4pPr marL="1028700" indent="-342900">
              <a:buFont typeface="+mj-lt"/>
              <a:buAutoNum type="arabicPeriod"/>
              <a:defRPr sz="16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A60B404-9532-4DA8-8A40-EC339A5BE635}" type="datetime1">
              <a:rPr lang="en-US" smtClean="0"/>
              <a:t>1/29/2026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672081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genda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161288"/>
            <a:ext cx="4663440" cy="1554480"/>
          </a:xfrm>
        </p:spPr>
        <p:txBody>
          <a:bodyPr anchor="b">
            <a:normAutofit/>
          </a:bodyPr>
          <a:lstStyle>
            <a:lvl1pPr>
              <a:defRPr sz="4000"/>
            </a:lvl1pPr>
          </a:lstStyle>
          <a:p>
            <a:r>
              <a:rPr lang="en-US"/>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0" y="0"/>
            <a:ext cx="6099048"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2825496"/>
            <a:ext cx="4663440" cy="3337560"/>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857999" y="6453002"/>
            <a:ext cx="1996689" cy="365125"/>
          </a:xfrm>
        </p:spPr>
        <p:txBody>
          <a:bodyPr/>
          <a:lstStyle/>
          <a:p>
            <a:fld id="{8A60B404-9532-4DA8-8A40-EC339A5BE635}" type="datetime1">
              <a:rPr lang="en-US" smtClean="0"/>
              <a:t>1/29/2026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27526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Content 1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7159" y="151598"/>
            <a:ext cx="11924209" cy="528186"/>
          </a:xfrm>
        </p:spPr>
        <p:txBody>
          <a:bodyPr anchor="ctr">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776036"/>
            <a:ext cx="11924209" cy="56769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EE6A364-A39C-470E-B89A-9BD899585684}" type="datetime1">
              <a:rPr lang="en-US" smtClean="0"/>
              <a:t>1/29/2026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051269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Content Only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1325880"/>
            <a:ext cx="10515600" cy="1325880"/>
          </a:xfrm>
        </p:spPr>
        <p:txBody>
          <a:bodyPr anchor="ctr">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367091"/>
            <a:ext cx="11924209" cy="61238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11C69CE-4771-4BFA-AD70-0E51ABA58D6D}" type="datetime1">
              <a:rPr lang="en-US" smtClean="0"/>
              <a:t>1/29/2026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886518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90E4242-8CA0-457D-B3B1-7D78B4164321}" type="datetime1">
              <a:rPr lang="en-US" smtClean="0"/>
              <a:t>1/29/2026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312030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53D6F41-6645-4089-A6BB-7B692A44A4CC}" type="datetime1">
              <a:rPr lang="en-US" smtClean="0"/>
              <a:t>1/29/2026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087418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58B73AF-3955-4569-8B4F-B329360A9CBD}" type="datetime1">
              <a:rPr lang="en-US" smtClean="0"/>
              <a:t>1/29/2026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075640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3"/>
            <a:ext cx="4145582" cy="4638825"/>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695276D-BBED-48BC-B459-1E9A16CF46CD}" type="datetime1">
              <a:rPr lang="en-US" smtClean="0"/>
              <a:t>1/29/2026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545867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877456"/>
            <a:ext cx="4142232" cy="4940661"/>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D138C57-8E3B-4697-92F8-0ED9B71F7E17}" type="datetime1">
              <a:rPr lang="en-US" smtClean="0"/>
              <a:t>1/29/2026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347116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39"/>
            <a:ext cx="3494314" cy="5719639"/>
          </a:xfrm>
        </p:spPr>
        <p:txBody>
          <a:bodyPr>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0ADC593-EA98-4C39-A75F-3F3A9C691019}" type="datetime1">
              <a:rPr lang="en-US" smtClean="0"/>
              <a:t>1/29/2026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4661222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38937" y="548640"/>
            <a:ext cx="6093225" cy="1143000"/>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793885"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38937" y="1828800"/>
            <a:ext cx="6071616"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538937" y="6453002"/>
            <a:ext cx="3337584" cy="365125"/>
          </a:xfrm>
        </p:spPr>
        <p:txBody>
          <a:bodyPr/>
          <a:lstStyle/>
          <a:p>
            <a:fld id="{8FACD271-2BB0-4C13-9E3A-50B90F57CA5B}" type="datetime1">
              <a:rPr lang="en-US" smtClean="0"/>
              <a:t>1/29/2026</a:t>
            </a:fld>
            <a:endParaRPr lang="en-US"/>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p:txBody>
          <a:bodyPr/>
          <a:lstStyle/>
          <a:p>
            <a:r>
              <a:rPr lang="en-US"/>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17492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6135624" cy="1143000"/>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1828800"/>
            <a:ext cx="6135624"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400544" y="0"/>
            <a:ext cx="4791456"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p:txBody>
          <a:bodyPr/>
          <a:lstStyle/>
          <a:p>
            <a:fld id="{9C4109C0-CC82-467C-B6E8-62D4D3634E2A}" type="datetime1">
              <a:rPr lang="en-US" smtClean="0"/>
              <a:t>1/29/2026</a:t>
            </a:fld>
            <a:endParaRPr lang="en-US"/>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453002"/>
            <a:ext cx="2805405" cy="365125"/>
          </a:xfrm>
        </p:spPr>
        <p:txBody>
          <a:bodyPr/>
          <a:lstStyle/>
          <a:p>
            <a:r>
              <a:rPr lang="en-US"/>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453002"/>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214047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45736" y="320040"/>
            <a:ext cx="6858000" cy="932688"/>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023360"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45736" y="1380744"/>
            <a:ext cx="685800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453002"/>
            <a:ext cx="3494314" cy="365125"/>
          </a:xfrm>
        </p:spPr>
        <p:txBody>
          <a:bodyPr/>
          <a:lstStyle/>
          <a:p>
            <a:fld id="{1A5F77D0-C28E-4573-88F0-0A30FF98888E}" type="datetime1">
              <a:rPr lang="en-US" smtClean="0"/>
              <a:t>1/29/2026</a:t>
            </a:fld>
            <a:endParaRPr lang="en-US"/>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632171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320040"/>
            <a:ext cx="6858000"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380744"/>
            <a:ext cx="685800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8091732" y="0"/>
            <a:ext cx="4100267"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p:txBody>
          <a:bodyPr/>
          <a:lstStyle/>
          <a:p>
            <a:fld id="{D1F1191D-5EC4-40DF-9DB6-A6385AB88B55}" type="datetime1">
              <a:rPr lang="en-US" smtClean="0"/>
              <a:t>1/29/2026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453002"/>
            <a:ext cx="2805405"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453002"/>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87197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53808" y="584339"/>
            <a:ext cx="4361688" cy="1527048"/>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6611509"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53745" y="2212975"/>
            <a:ext cx="4362450" cy="4095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453002"/>
            <a:ext cx="1622776" cy="365125"/>
          </a:xfrm>
        </p:spPr>
        <p:txBody>
          <a:bodyPr/>
          <a:lstStyle>
            <a:lvl1pPr>
              <a:defRPr>
                <a:solidFill>
                  <a:schemeClr val="tx1"/>
                </a:solidFill>
                <a:effectLst/>
              </a:defRPr>
            </a:lvl1pPr>
          </a:lstStyle>
          <a:p>
            <a:fld id="{EE468DAA-49F6-4492-82E6-75555EB31418}" type="datetime1">
              <a:rPr lang="en-US" smtClean="0"/>
              <a:t>1/29/2026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673447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3413"/>
            <a:ext cx="4361688" cy="15270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12975"/>
            <a:ext cx="4360863" cy="4095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41D22668-A3AE-429F-A351-A1583BA90793}" type="datetime1">
              <a:rPr lang="en-US" smtClean="0"/>
              <a:t>1/29/2026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745480" y="0"/>
            <a:ext cx="6446520"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6918008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320040"/>
            <a:ext cx="4522936" cy="932688"/>
          </a:xfrm>
        </p:spPr>
        <p:txBody>
          <a:bodyPr anchor="b"/>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492240"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8" y="1380744"/>
            <a:ext cx="4512601"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453002"/>
            <a:ext cx="1772029" cy="365125"/>
          </a:xfrm>
        </p:spPr>
        <p:txBody>
          <a:bodyPr/>
          <a:lstStyle>
            <a:lvl1pPr>
              <a:defRPr>
                <a:solidFill>
                  <a:schemeClr val="tx1"/>
                </a:solidFill>
                <a:effectLst/>
              </a:defRPr>
            </a:lvl1pPr>
          </a:lstStyle>
          <a:p>
            <a:fld id="{CB3A2E2B-8F4D-437C-9F55-5E913AFC716A}" type="datetime1">
              <a:rPr lang="en-US" smtClean="0"/>
              <a:t>1/29/2026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712159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320040"/>
            <a:ext cx="4572000" cy="932688"/>
          </a:xfrm>
        </p:spPr>
        <p:txBody>
          <a:bodyPr anchor="b"/>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1380744"/>
            <a:ext cx="4572000" cy="4983480"/>
          </a:xfrm>
        </p:spPr>
        <p:txBody>
          <a:bodyPr/>
          <a:lstStyle>
            <a:lvl1pPr marL="0" indent="0">
              <a:buNone/>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46C70014-48FC-4647-9615-BBD39F98887D}" type="datetime1">
              <a:rPr lang="en-US" smtClean="0"/>
              <a:t>1/29/2026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17720" y="0"/>
            <a:ext cx="6274279"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101820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3" y="583413"/>
            <a:ext cx="3401568" cy="1527048"/>
          </a:xfrm>
        </p:spPr>
        <p:txBody>
          <a:bodyPr anchor="b">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584144"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0" y="2212975"/>
            <a:ext cx="3401568" cy="4095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212663" y="6453002"/>
            <a:ext cx="922372" cy="365125"/>
          </a:xfrm>
        </p:spPr>
        <p:txBody>
          <a:bodyPr/>
          <a:lstStyle/>
          <a:p>
            <a:fld id="{C089F4EF-3CDF-46D7-ADF4-3A52C84FD8BE}" type="datetime1">
              <a:rPr lang="en-US" smtClean="0"/>
              <a:t>1/29/2026</a:t>
            </a:fld>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135035" y="6453002"/>
            <a:ext cx="2546891"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7078269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3413"/>
            <a:ext cx="3401568" cy="1527048"/>
          </a:xfrm>
        </p:spPr>
        <p:txBody>
          <a:bodyPr anchor="b">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12975"/>
            <a:ext cx="3401568" cy="4095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1067625" cy="365125"/>
          </a:xfrm>
        </p:spPr>
        <p:txBody>
          <a:bodyPr/>
          <a:lstStyle/>
          <a:p>
            <a:fld id="{E635C43F-DBB1-4D83-B442-E1529AA900C2}" type="datetime1">
              <a:rPr lang="en-US" smtClean="0"/>
              <a:t>1/29/2026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761780" y="0"/>
            <a:ext cx="7430219"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453002"/>
            <a:ext cx="280540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07153323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43102" y="1078992"/>
            <a:ext cx="3273552" cy="1942773"/>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781365"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44096" y="3099816"/>
            <a:ext cx="3273552" cy="2953512"/>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453002"/>
            <a:ext cx="1003659" cy="365125"/>
          </a:xfrm>
        </p:spPr>
        <p:txBody>
          <a:bodyPr/>
          <a:lstStyle>
            <a:lvl1pPr>
              <a:defRPr>
                <a:solidFill>
                  <a:schemeClr val="tx1"/>
                </a:solidFill>
                <a:effectLst/>
              </a:defRPr>
            </a:lvl1pPr>
          </a:lstStyle>
          <a:p>
            <a:fld id="{2D13F81E-C5BD-4314-B9B9-AAE2702F29D2}" type="datetime1">
              <a:rPr lang="en-US" smtClean="0"/>
              <a:t>1/29/2026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453002"/>
            <a:ext cx="2335165" cy="365125"/>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467347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DC8C146-0A20-4029-98D5-9A42EEDF8B24}" type="datetime1">
              <a:rPr lang="en-US" smtClean="0"/>
              <a:t>1/29/2026</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0288879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7C12A2F-57DF-45DA-A7E9-678FD33267B9}" type="datetime1">
              <a:rPr lang="en-US" smtClean="0"/>
              <a:t>1/29/2026</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2591928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p:spPr>
        <p:txBody>
          <a:bodyPr/>
          <a:lstStyle/>
          <a:p>
            <a:fld id="{9128053F-E531-4885-B604-CF1A6DEEE405}" type="datetime1">
              <a:rPr lang="en-US" smtClean="0"/>
              <a:t>1/29/2026</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6768102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5" y="1828800"/>
            <a:ext cx="6172200" cy="4425696"/>
          </a:xfrm>
          <a:blipFill dpi="0" rotWithShape="1">
            <a:blip r:embed="rId2" cstate="print">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27395" y="1828800"/>
            <a:ext cx="4251960" cy="4428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766791B-F730-470C-BD5E-FFF8D449589F}" type="datetime1">
              <a:rPr lang="en-US" smtClean="0"/>
              <a:t>1/29/2026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7976790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8" y="2290890"/>
            <a:ext cx="4672584" cy="4041648"/>
          </a:xfrm>
          <a:blipFill dpi="0" rotWithShape="1">
            <a:blip r:embed="rId2" cstate="print">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E73FE0C-303A-49D2-B22C-9FE8AE7D9EF1}" type="datetime1">
              <a:rPr lang="en-US" smtClean="0"/>
              <a:t>1/29/2026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14601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31521" y="2295144"/>
            <a:ext cx="3490176" cy="4041648"/>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3859A7-84EB-4384-87AF-59CC16704CF8}" type="datetime1">
              <a:rPr lang="en-US" smtClean="0"/>
              <a:t>1/29/2026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7380775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Big Number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39496" y="566928"/>
            <a:ext cx="10826496" cy="4334256"/>
          </a:xfrm>
        </p:spPr>
        <p:txBody>
          <a:bodyPr anchor="b">
            <a:normAutofit/>
          </a:bodyPr>
          <a:lstStyle>
            <a:lvl1pPr algn="l">
              <a:defRPr sz="23200">
                <a:solidFill>
                  <a:schemeClr val="accent1">
                    <a:lumMod val="75000"/>
                  </a:schemeClr>
                </a:solidFill>
              </a:defRPr>
            </a:lvl1pPr>
          </a:lstStyle>
          <a:p>
            <a:r>
              <a:rPr lang="en-US"/>
              <a:t>##%</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94944" y="4718304"/>
            <a:ext cx="5897880" cy="1353312"/>
          </a:xfrm>
        </p:spPr>
        <p:txBody>
          <a:bodyPr anchor="t">
            <a:normAutofit/>
          </a:bodyPr>
          <a:lstStyle>
            <a:lvl1pPr marL="0" indent="0" algn="l">
              <a:buNone/>
              <a:defRPr sz="2800" cap="none" baseline="0">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5AD3D17-73C9-402C-91E7-BA73E6829C50}" type="datetime1">
              <a:rPr lang="en-US" smtClean="0"/>
              <a:t>1/29/2026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544685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Big Number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822960" y="603504"/>
            <a:ext cx="10543032" cy="4206240"/>
          </a:xfrm>
        </p:spPr>
        <p:txBody>
          <a:bodyPr anchor="b">
            <a:normAutofit/>
          </a:bodyPr>
          <a:lstStyle>
            <a:lvl1pPr algn="ctr">
              <a:defRPr sz="23200">
                <a:solidFill>
                  <a:schemeClr val="accent1">
                    <a:lumMod val="75000"/>
                  </a:schemeClr>
                </a:solidFill>
              </a:defRPr>
            </a:lvl1pPr>
          </a:lstStyle>
          <a:p>
            <a:r>
              <a:rPr lang="en-US"/>
              <a:t>##%</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77440" y="4809744"/>
            <a:ext cx="7525512" cy="1545336"/>
          </a:xfrm>
        </p:spPr>
        <p:txBody>
          <a:bodyPr anchor="t">
            <a:normAutofit/>
          </a:bodyPr>
          <a:lstStyle>
            <a:lvl1pPr marL="0" indent="0" algn="ctr">
              <a:buNone/>
              <a:defRPr sz="2800" cap="none" baseline="0">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77A7CDD-9512-40CC-9351-FC0DE186CFBD}" type="datetime1">
              <a:rPr lang="en-US" smtClean="0"/>
              <a:t>1/29/2026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117601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Big Number 3">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3814EA-F598-EBFD-83D1-6782D7CBB598}"/>
              </a:ext>
            </a:extLst>
          </p:cNvPr>
          <p:cNvSpPr/>
          <p:nvPr userDrawn="1"/>
        </p:nvSpPr>
        <p:spPr>
          <a:xfrm>
            <a:off x="0" y="0"/>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822960" y="603504"/>
            <a:ext cx="10543032" cy="4206240"/>
          </a:xfrm>
        </p:spPr>
        <p:txBody>
          <a:bodyPr anchor="b">
            <a:normAutofit/>
          </a:bodyPr>
          <a:lstStyle>
            <a:lvl1pPr algn="ctr">
              <a:defRPr sz="23200">
                <a:solidFill>
                  <a:schemeClr val="tx1"/>
                </a:solidFill>
              </a:defRPr>
            </a:lvl1pPr>
          </a:lstStyle>
          <a:p>
            <a:r>
              <a:rPr lang="en-US"/>
              <a:t>##%</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77440" y="4809744"/>
            <a:ext cx="7525512" cy="1545336"/>
          </a:xfrm>
        </p:spPr>
        <p:txBody>
          <a:bodyPr anchor="t">
            <a:normAutofit/>
          </a:bodyPr>
          <a:lstStyle>
            <a:lvl1pPr marL="0" indent="0" algn="ctr">
              <a:buNone/>
              <a:defRPr sz="2800" cap="none"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83EFCC7-B7E8-4ABE-BBCB-C75FD27800CD}" type="datetime1">
              <a:rPr lang="en-US" smtClean="0"/>
              <a:t>1/29/2026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35209648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07735E4-737B-43D4-B991-92C3D63DE68F}" type="datetime1">
              <a:rPr lang="en-US" smtClean="0"/>
              <a:t>1/29/2026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7831385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Quot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499616" y="1188720"/>
            <a:ext cx="9198864" cy="3657600"/>
          </a:xfrm>
        </p:spPr>
        <p:txBody>
          <a:bodyPr anchor="ctr">
            <a:normAutofit/>
          </a:bodyPr>
          <a:lstStyle>
            <a:lvl1pPr marL="137160" indent="-137160" algn="l">
              <a:lnSpc>
                <a:spcPct val="100000"/>
              </a:lnSpc>
              <a:defRPr sz="4000" b="0"/>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1654972" y="5428752"/>
            <a:ext cx="9043508" cy="466344"/>
          </a:xfrm>
        </p:spPr>
        <p:txBody>
          <a:bodyPr anchor="ctr">
            <a:normAutofit/>
          </a:bodyPr>
          <a:lstStyle>
            <a:lvl1pPr marL="0" indent="0" algn="l">
              <a:buNone/>
              <a:defRPr sz="2200" b="1">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Quote Author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D63035D-22A0-4334-A9AE-2457016C8B47}" type="datetime1">
              <a:rPr lang="en-US" smtClean="0"/>
              <a:t>1/29/2026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795651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Quote 2">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E66BBE-3119-84C9-214F-FCCB3DF5A6F1}"/>
              </a:ext>
            </a:extLst>
          </p:cNvPr>
          <p:cNvSpPr/>
          <p:nvPr userDrawn="1"/>
        </p:nvSpPr>
        <p:spPr>
          <a:xfrm>
            <a:off x="0" y="1"/>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499616" y="1344168"/>
            <a:ext cx="9198864" cy="3291840"/>
          </a:xfrm>
        </p:spPr>
        <p:txBody>
          <a:bodyPr anchor="ctr">
            <a:normAutofit/>
          </a:bodyPr>
          <a:lstStyle>
            <a:lvl1pPr marL="137160" indent="-137160" algn="l">
              <a:lnSpc>
                <a:spcPct val="100000"/>
              </a:lnSpc>
              <a:defRPr sz="4000" b="0"/>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1655064" y="5349240"/>
            <a:ext cx="9043416" cy="466344"/>
          </a:xfrm>
        </p:spPr>
        <p:txBody>
          <a:bodyPr anchor="ctr">
            <a:normAutofit/>
          </a:bodyPr>
          <a:lstStyle>
            <a:lvl1pPr marL="0" indent="0" algn="l">
              <a:buNone/>
              <a:defRPr sz="2200" b="1">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Quote Author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29247CA6-BC1D-429A-A289-4E939E49554A}" type="datetime1">
              <a:rPr lang="en-US" smtClean="0"/>
              <a:t>1/29/2026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6932447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12648" y="1234440"/>
            <a:ext cx="8961120" cy="3169920"/>
          </a:xfrm>
        </p:spPr>
        <p:txBody>
          <a:bodyPr anchor="ctr">
            <a:normAutofit/>
          </a:bodyPr>
          <a:lstStyle>
            <a:lvl1pPr marL="137160" indent="-137160" algn="l">
              <a:lnSpc>
                <a:spcPct val="100000"/>
              </a:lnSpc>
              <a:defRPr sz="4400" b="0"/>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766651" y="5669280"/>
            <a:ext cx="8807117" cy="466344"/>
          </a:xfrm>
        </p:spPr>
        <p:txBody>
          <a:bodyPr anchor="ctr">
            <a:normAutofit/>
          </a:bodyPr>
          <a:lstStyle>
            <a:lvl1pPr marL="0" indent="0" algn="l">
              <a:buNone/>
              <a:defRPr sz="2200" b="1">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Quote Author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DF8418BD-2BA9-41CB-AB89-625779A7563D}" type="datetime1">
              <a:rPr lang="en-US" smtClean="0"/>
              <a:t>1/29/2026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7860291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12775"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E765B10-D26A-480A-9509-A9831C5E60D8}" type="datetime1">
              <a:rPr lang="en-US" smtClean="0"/>
              <a:t>1/29/2026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770834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09600" y="2387600"/>
            <a:ext cx="5157788"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172200" y="2387600"/>
            <a:ext cx="5183188"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5BCCB42A-67CE-499B-A4FA-7D4E4469B142}" type="datetime1">
              <a:rPr lang="en-US" smtClean="0"/>
              <a:t>1/29/2026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3825818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EF9E5040-F7E0-40EC-B8E9-CED28200FAA3}" type="datetime1">
              <a:rPr lang="en-US" smtClean="0"/>
              <a:t>1/29/2026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6496913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87CFF128-BAC7-4E0D-8F77-28A571D93B6F}" type="datetime1">
              <a:rPr lang="en-US" smtClean="0"/>
              <a:t>1/29/2026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2917458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53616"/>
            <a:ext cx="3595634" cy="1757505"/>
          </a:xfr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595634"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12DB3EA1-DD0C-4B8D-8364-52024B4530F1}" type="datetime1">
              <a:rPr lang="en-US" smtClean="0"/>
              <a:t>1/29/2026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965990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557784"/>
            <a:ext cx="3595634" cy="2212313"/>
          </a:xfr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557784"/>
            <a:ext cx="6519080" cy="5779007"/>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3D157344-9CC7-412D-8C20-072BE86D5A11}" type="datetime1">
              <a:rPr lang="en-US" smtClean="0"/>
              <a:t>1/29/2026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6902161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6" y="1847088"/>
            <a:ext cx="7342307" cy="1133856"/>
          </a:xfrm>
        </p:spPr>
        <p:txBody>
          <a:bodyPr anchor="b">
            <a:noAutofit/>
          </a:bodyPr>
          <a:lstStyle>
            <a:lvl1pPr>
              <a:defRPr sz="60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594099"/>
            <a:ext cx="10890374"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57987AA-E4E6-4FC1-BAD8-09A952212C58}" type="datetime1">
              <a:rPr lang="en-US" smtClean="0"/>
              <a:t>1/29/2026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5662841"/>
      </p:ext>
    </p:extLst>
  </p:cSld>
  <p:clrMapOvr>
    <a:overrideClrMapping bg1="dk1" tx1="lt1" bg2="dk2" tx2="lt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Autofit/>
          </a:bodyPr>
          <a:lstStyle>
            <a:lvl1pPr>
              <a:defRPr sz="60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279615"/>
          </a:xfrm>
        </p:spPr>
        <p:txBody>
          <a:bodyPr>
            <a:noAutofit/>
          </a:bodyPr>
          <a:lstStyle>
            <a:lvl1pPr marL="0" indent="0">
              <a:buNone/>
              <a:defRPr sz="2400"/>
            </a:lvl1pPr>
            <a:lvl2pPr marL="228600" indent="0">
              <a:buNone/>
              <a:defRPr sz="2000"/>
            </a:lvl2pPr>
            <a:lvl3pPr marL="457200" indent="0">
              <a:buNone/>
              <a:defRPr sz="1800"/>
            </a:lvl3pPr>
            <a:lvl4pPr marL="685800" indent="0">
              <a:buNone/>
              <a:defRPr sz="16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43CF65F-0E21-48DE-8D75-4BF66A547E8E}" type="datetime1">
              <a:rPr lang="en-US" smtClean="0"/>
              <a:t>1/29/2026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6853183"/>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theme" Target="../theme/theme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D291CE83-67BA-4B15-B48A-7DC5C0636664}" type="datetime1">
              <a:rPr lang="en-US" smtClean="0"/>
              <a:t>1/29/2026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740288441"/>
      </p:ext>
    </p:extLst>
  </p:cSld>
  <p:clrMap bg1="lt1" tx1="dk1" bg2="lt2" tx2="dk2" accent1="accent1" accent2="accent2" accent3="accent3" accent4="accent4" accent5="accent5" accent6="accent6" hlink="hlink" folHlink="folHlink"/>
  <p:sldLayoutIdLst>
    <p:sldLayoutId id="2147483677" r:id="rId1"/>
    <p:sldLayoutId id="2147483675" r:id="rId2"/>
    <p:sldLayoutId id="2147483661" r:id="rId3"/>
    <p:sldLayoutId id="2147483712" r:id="rId4"/>
    <p:sldLayoutId id="2147483698" r:id="rId5"/>
    <p:sldLayoutId id="2147483728" r:id="rId6"/>
    <p:sldLayoutId id="2147483735" r:id="rId7"/>
    <p:sldLayoutId id="2147483758" r:id="rId8"/>
    <p:sldLayoutId id="2147483710" r:id="rId9"/>
    <p:sldLayoutId id="2147483755" r:id="rId10"/>
    <p:sldLayoutId id="2147483713" r:id="rId11"/>
    <p:sldLayoutId id="2147483729" r:id="rId12"/>
    <p:sldLayoutId id="2147483662" r:id="rId13"/>
    <p:sldLayoutId id="2147483679" r:id="rId14"/>
    <p:sldLayoutId id="2147483680" r:id="rId15"/>
    <p:sldLayoutId id="2147483681" r:id="rId16"/>
    <p:sldLayoutId id="2147483682" r:id="rId17"/>
    <p:sldLayoutId id="2147483706" r:id="rId18"/>
    <p:sldLayoutId id="2147483689" r:id="rId19"/>
    <p:sldLayoutId id="2147483690" r:id="rId20"/>
    <p:sldLayoutId id="2147483707" r:id="rId21"/>
    <p:sldLayoutId id="2147483708" r:id="rId22"/>
    <p:sldLayoutId id="2147483692" r:id="rId23"/>
    <p:sldLayoutId id="2147483691" r:id="rId24"/>
    <p:sldLayoutId id="2147483732" r:id="rId25"/>
    <p:sldLayoutId id="2147483733" r:id="rId26"/>
    <p:sldLayoutId id="2147483731" r:id="rId27"/>
    <p:sldLayoutId id="2147483730" r:id="rId28"/>
    <p:sldLayoutId id="2147483694" r:id="rId29"/>
    <p:sldLayoutId id="2147483726" r:id="rId30"/>
    <p:sldLayoutId id="2147483693" r:id="rId31"/>
    <p:sldLayoutId id="2147483711" r:id="rId32"/>
    <p:sldLayoutId id="2147483672" r:id="rId33"/>
    <p:sldLayoutId id="2147483673" r:id="rId34"/>
    <p:sldLayoutId id="2147483696" r:id="rId35"/>
    <p:sldLayoutId id="2147483752" r:id="rId36"/>
    <p:sldLayoutId id="2147483754" r:id="rId37"/>
    <p:sldLayoutId id="2147483753" r:id="rId38"/>
    <p:sldLayoutId id="2147483750" r:id="rId39"/>
    <p:sldLayoutId id="2147483742" r:id="rId40"/>
    <p:sldLayoutId id="2147483743" r:id="rId41"/>
    <p:sldLayoutId id="2147483740" r:id="rId42"/>
    <p:sldLayoutId id="2147483664" r:id="rId43"/>
    <p:sldLayoutId id="2147483665" r:id="rId44"/>
    <p:sldLayoutId id="2147483666" r:id="rId45"/>
    <p:sldLayoutId id="2147483667" r:id="rId46"/>
    <p:sldLayoutId id="2147483668" r:id="rId47"/>
    <p:sldLayoutId id="2147483669" r:id="rId48"/>
    <p:sldLayoutId id="2147483685" r:id="rId49"/>
    <p:sldLayoutId id="2147483687" r:id="rId50"/>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8" Type="http://schemas.openxmlformats.org/officeDocument/2006/relationships/hyperlink" Target="https://www.who.int/news/item/09-10-2024-who-and-unicef-launch-guidance-to-improve-access-to-mental-health-care-for-children-and-young-people?utm_source=chatgpt.com" TargetMode="External"/><Relationship Id="rId3" Type="http://schemas.openxmlformats.org/officeDocument/2006/relationships/hyperlink" Target="https://natcen.ac.uk/publications/adult-psychiatric-morbidity-survey-20234?utm_source=chatgpt.com" TargetMode="External"/><Relationship Id="rId7" Type="http://schemas.openxmlformats.org/officeDocument/2006/relationships/hyperlink" Target="https://www.who.int/publications/i/item/9789240100374?utm_source=chatgpt.com" TargetMode="External"/><Relationship Id="rId2" Type="http://schemas.openxmlformats.org/officeDocument/2006/relationships/hyperlink" Target="https://digital.nhs.uk/data-and-information/publications/statistical/adult-psychiatric-morbidity-survey/survey-of-mental-health-and-wellbeing-england-2023-24?utm_source=chatgpt.com" TargetMode="External"/><Relationship Id="rId1" Type="http://schemas.openxmlformats.org/officeDocument/2006/relationships/slideLayout" Target="../slideLayouts/slideLayout21.xml"/><Relationship Id="rId6" Type="http://schemas.openxmlformats.org/officeDocument/2006/relationships/hyperlink" Target="https://www.nice.org.uk/guidance/ng223?utm_source=chatgpt.com" TargetMode="External"/><Relationship Id="rId5" Type="http://schemas.openxmlformats.org/officeDocument/2006/relationships/hyperlink" Target="https://doi.org/10.1093/bjsw/bcaf278" TargetMode="External"/><Relationship Id="rId10" Type="http://schemas.openxmlformats.org/officeDocument/2006/relationships/hyperlink" Target="https://bmchealthservres.biomedcentral.com/articles/10.1186/s12913-023-10030-8?utm_source=chatgpt.com" TargetMode="External"/><Relationship Id="rId4" Type="http://schemas.openxmlformats.org/officeDocument/2006/relationships/hyperlink" Target="https://pubmed.ncbi.nlm.nih.gov/27688518/?utm_source=chatgpt.com" TargetMode="External"/><Relationship Id="rId9" Type="http://schemas.openxmlformats.org/officeDocument/2006/relationships/hyperlink" Target="https://pubmed.ncbi.nlm.nih.gov/21192795/?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D321A2-65AC-4C18-CA75-0FB5084CA306}"/>
              </a:ext>
            </a:extLst>
          </p:cNvPr>
          <p:cNvSpPr>
            <a:spLocks noGrp="1"/>
          </p:cNvSpPr>
          <p:nvPr>
            <p:ph type="ctrTitle"/>
          </p:nvPr>
        </p:nvSpPr>
        <p:spPr>
          <a:xfrm>
            <a:off x="6588867" y="242450"/>
            <a:ext cx="5294284" cy="3770937"/>
          </a:xfrm>
        </p:spPr>
        <p:txBody>
          <a:bodyPr vert="horz" lIns="91440" tIns="45720" rIns="91440" bIns="45720" rtlCol="0" anchor="b">
            <a:normAutofit/>
          </a:bodyPr>
          <a:lstStyle/>
          <a:p>
            <a:pPr algn="ctr"/>
            <a:r>
              <a:rPr lang="en-US" sz="2800">
                <a:latin typeface="Calibri"/>
                <a:ea typeface="Calibri"/>
                <a:cs typeface="Calibri"/>
              </a:rPr>
              <a:t>“Access Barriers to Mental Health Services Among UK Young Adults”</a:t>
            </a:r>
            <a:br>
              <a:rPr lang="en-US" sz="2800">
                <a:latin typeface="Calibri"/>
              </a:rPr>
            </a:br>
            <a:r>
              <a:rPr lang="en-US" sz="2800">
                <a:latin typeface="Calibri"/>
                <a:ea typeface="Calibri"/>
                <a:cs typeface="Calibri"/>
              </a:rPr>
              <a:t> </a:t>
            </a:r>
            <a:br>
              <a:rPr lang="en-US" sz="2800">
                <a:latin typeface="Calibri"/>
              </a:rPr>
            </a:br>
            <a:endParaRPr lang="en-US" sz="2800">
              <a:latin typeface="Calibri"/>
              <a:ea typeface="Calibri"/>
              <a:cs typeface="Calibri"/>
            </a:endParaRPr>
          </a:p>
        </p:txBody>
      </p:sp>
      <p:pic>
        <p:nvPicPr>
          <p:cNvPr id="2" name="Picture 1" descr="Royalty Free Psychology Stock Photos | rawpixel">
            <a:extLst>
              <a:ext uri="{FF2B5EF4-FFF2-40B4-BE49-F238E27FC236}">
                <a16:creationId xmlns:a16="http://schemas.microsoft.com/office/drawing/2014/main" id="{0896CD22-FF60-8F76-D9BE-2BEB44FDE1EB}"/>
              </a:ext>
            </a:extLst>
          </p:cNvPr>
          <p:cNvPicPr>
            <a:picLocks noChangeAspect="1"/>
          </p:cNvPicPr>
          <p:nvPr/>
        </p:nvPicPr>
        <p:blipFill>
          <a:blip r:embed="rId2"/>
          <a:srcRect l="8967" r="8966" b="-1"/>
          <a:stretch>
            <a:fillRect/>
          </a:stretch>
        </p:blipFill>
        <p:spPr>
          <a:xfrm>
            <a:off x="271220" y="510291"/>
            <a:ext cx="6313730" cy="5759926"/>
          </a:xfrm>
          <a:prstGeom prst="rect">
            <a:avLst/>
          </a:prstGeom>
          <a:noFill/>
        </p:spPr>
      </p:pic>
      <p:sp>
        <p:nvSpPr>
          <p:cNvPr id="15" name="Subtitle 14">
            <a:extLst>
              <a:ext uri="{FF2B5EF4-FFF2-40B4-BE49-F238E27FC236}">
                <a16:creationId xmlns:a16="http://schemas.microsoft.com/office/drawing/2014/main" id="{8EC4D859-03B7-35A2-1133-D8CE5ACBEBC1}"/>
              </a:ext>
            </a:extLst>
          </p:cNvPr>
          <p:cNvSpPr>
            <a:spLocks noGrp="1"/>
          </p:cNvSpPr>
          <p:nvPr>
            <p:ph type="subTitle" idx="1"/>
          </p:nvPr>
        </p:nvSpPr>
        <p:spPr>
          <a:xfrm>
            <a:off x="6895942" y="5521297"/>
            <a:ext cx="4991655" cy="957592"/>
          </a:xfrm>
        </p:spPr>
        <p:txBody>
          <a:bodyPr vert="horz" lIns="91440" tIns="45720" rIns="91440" bIns="45720" rtlCol="0" anchor="t">
            <a:noAutofit/>
          </a:bodyPr>
          <a:lstStyle/>
          <a:p>
            <a:pPr algn="r"/>
            <a:r>
              <a:rPr lang="en-US" sz="1600" b="1">
                <a:latin typeface="Calibri"/>
                <a:ea typeface="Calibri"/>
                <a:cs typeface="Calibri"/>
              </a:rPr>
              <a:t>Nazia Ali 2208450</a:t>
            </a:r>
            <a:endParaRPr lang="en-US" sz="1600" dirty="0">
              <a:latin typeface="Calibri"/>
              <a:ea typeface="Calibri"/>
              <a:cs typeface="Calibri"/>
            </a:endParaRPr>
          </a:p>
          <a:p>
            <a:pPr algn="r"/>
            <a:r>
              <a:rPr lang="en-US" sz="1600" b="1" dirty="0">
                <a:latin typeface="Calibri"/>
                <a:ea typeface="Calibri"/>
                <a:cs typeface="Calibri"/>
              </a:rPr>
              <a:t>Assignment Component 1 Presentation </a:t>
            </a:r>
            <a:br>
              <a:rPr lang="en-US" sz="1600" b="1" dirty="0">
                <a:latin typeface="Calibri"/>
                <a:ea typeface="Calibri"/>
                <a:cs typeface="Calibri"/>
              </a:rPr>
            </a:br>
            <a:r>
              <a:rPr lang="en-US" sz="1600" b="1" dirty="0">
                <a:latin typeface="Calibri"/>
                <a:ea typeface="Calibri"/>
                <a:cs typeface="Calibri"/>
              </a:rPr>
              <a:t>  Practice-Based Research (LCHS7008)</a:t>
            </a:r>
            <a:endParaRPr lang="en-US" sz="1600">
              <a:latin typeface="Calibri"/>
              <a:ea typeface="Calibri"/>
              <a:cs typeface="Calibri"/>
            </a:endParaRPr>
          </a:p>
        </p:txBody>
      </p:sp>
    </p:spTree>
    <p:extLst>
      <p:ext uri="{BB962C8B-B14F-4D97-AF65-F5344CB8AC3E}">
        <p14:creationId xmlns:p14="http://schemas.microsoft.com/office/powerpoint/2010/main" val="30699655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255C6-1E2E-E4BD-2E9F-B3321C22A292}"/>
              </a:ext>
            </a:extLst>
          </p:cNvPr>
          <p:cNvSpPr>
            <a:spLocks noGrp="1"/>
          </p:cNvSpPr>
          <p:nvPr>
            <p:ph type="title"/>
          </p:nvPr>
        </p:nvSpPr>
        <p:spPr>
          <a:xfrm>
            <a:off x="137159" y="151598"/>
            <a:ext cx="11924209" cy="528186"/>
          </a:xfrm>
        </p:spPr>
        <p:txBody>
          <a:bodyPr anchor="ctr">
            <a:normAutofit/>
          </a:bodyPr>
          <a:lstStyle/>
          <a:p>
            <a:r>
              <a:rPr lang="en-US"/>
              <a:t>Health &amp; Social Care Research Context</a:t>
            </a:r>
          </a:p>
        </p:txBody>
      </p:sp>
      <p:graphicFrame>
        <p:nvGraphicFramePr>
          <p:cNvPr id="5" name="Content Placeholder 2">
            <a:extLst>
              <a:ext uri="{FF2B5EF4-FFF2-40B4-BE49-F238E27FC236}">
                <a16:creationId xmlns:a16="http://schemas.microsoft.com/office/drawing/2014/main" id="{4CDEBBBB-BB5A-6AB3-447A-06C66D0B0B51}"/>
              </a:ext>
            </a:extLst>
          </p:cNvPr>
          <p:cNvGraphicFramePr>
            <a:graphicFrameLocks noGrp="1"/>
          </p:cNvGraphicFramePr>
          <p:nvPr>
            <p:ph idx="1"/>
            <p:extLst>
              <p:ext uri="{D42A27DB-BD31-4B8C-83A1-F6EECF244321}">
                <p14:modId xmlns:p14="http://schemas.microsoft.com/office/powerpoint/2010/main" val="2393377873"/>
              </p:ext>
            </p:extLst>
          </p:nvPr>
        </p:nvGraphicFramePr>
        <p:xfrm>
          <a:off x="137159" y="776036"/>
          <a:ext cx="11924209" cy="56769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6523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144A5-0283-F980-85F3-EE51746FC4CD}"/>
              </a:ext>
            </a:extLst>
          </p:cNvPr>
          <p:cNvSpPr>
            <a:spLocks noGrp="1"/>
          </p:cNvSpPr>
          <p:nvPr>
            <p:ph type="title"/>
          </p:nvPr>
        </p:nvSpPr>
        <p:spPr>
          <a:xfrm>
            <a:off x="137159" y="151598"/>
            <a:ext cx="11924209" cy="528186"/>
          </a:xfrm>
        </p:spPr>
        <p:txBody>
          <a:bodyPr anchor="ctr">
            <a:normAutofit/>
          </a:bodyPr>
          <a:lstStyle/>
          <a:p>
            <a:r>
              <a:rPr lang="en-US">
                <a:latin typeface="Calibri"/>
                <a:ea typeface="Calibri"/>
                <a:cs typeface="Calibri"/>
              </a:rPr>
              <a:t>Introduction</a:t>
            </a:r>
          </a:p>
        </p:txBody>
      </p:sp>
      <p:sp>
        <p:nvSpPr>
          <p:cNvPr id="3" name="Content Placeholder 2">
            <a:extLst>
              <a:ext uri="{FF2B5EF4-FFF2-40B4-BE49-F238E27FC236}">
                <a16:creationId xmlns:a16="http://schemas.microsoft.com/office/drawing/2014/main" id="{1A385359-5FD3-D5C8-1467-F7082543AA4C}"/>
              </a:ext>
            </a:extLst>
          </p:cNvPr>
          <p:cNvSpPr>
            <a:spLocks noGrp="1"/>
          </p:cNvSpPr>
          <p:nvPr>
            <p:ph idx="1"/>
          </p:nvPr>
        </p:nvSpPr>
        <p:spPr>
          <a:xfrm>
            <a:off x="137159" y="776036"/>
            <a:ext cx="5866854" cy="5676965"/>
          </a:xfrm>
        </p:spPr>
        <p:txBody>
          <a:bodyPr vert="horz" lIns="91440" tIns="45720" rIns="91440" bIns="45720" rtlCol="0" anchor="t">
            <a:normAutofit/>
          </a:bodyPr>
          <a:lstStyle/>
          <a:p>
            <a:pPr>
              <a:lnSpc>
                <a:spcPct val="110000"/>
              </a:lnSpc>
              <a:buFont typeface="Arial"/>
              <a:buChar char="•"/>
            </a:pPr>
            <a:r>
              <a:rPr lang="en-US" sz="1800" b="1">
                <a:latin typeface="Calibri"/>
                <a:ea typeface="Calibri"/>
                <a:cs typeface="Calibri"/>
              </a:rPr>
              <a:t>High prevalence:</a:t>
            </a:r>
            <a:r>
              <a:rPr lang="en-US" sz="1800">
                <a:latin typeface="Calibri"/>
                <a:ea typeface="Calibri"/>
                <a:cs typeface="Calibri"/>
              </a:rPr>
              <a:t> Anxiety and depression are common among young adults in the UK and internationally (O’Dowd, 2025; Banks &amp; Xu, 2021).</a:t>
            </a:r>
          </a:p>
          <a:p>
            <a:pPr>
              <a:lnSpc>
                <a:spcPct val="110000"/>
              </a:lnSpc>
              <a:buFont typeface="Arial"/>
              <a:buChar char="•"/>
            </a:pPr>
            <a:r>
              <a:rPr lang="en-US" sz="1800" b="1">
                <a:latin typeface="Calibri"/>
                <a:ea typeface="Calibri"/>
                <a:cs typeface="Calibri"/>
              </a:rPr>
              <a:t>Significant public health challenge:</a:t>
            </a:r>
            <a:r>
              <a:rPr lang="en-US" sz="1800">
                <a:latin typeface="Calibri"/>
                <a:ea typeface="Calibri"/>
                <a:cs typeface="Calibri"/>
              </a:rPr>
              <a:t> Mental health problems in this age group have wide social and economic impacts.</a:t>
            </a:r>
          </a:p>
          <a:p>
            <a:pPr>
              <a:lnSpc>
                <a:spcPct val="110000"/>
              </a:lnSpc>
              <a:buFont typeface="Arial"/>
              <a:buChar char="•"/>
            </a:pPr>
            <a:r>
              <a:rPr lang="en-US" sz="1800" b="1">
                <a:latin typeface="Calibri"/>
                <a:ea typeface="Calibri"/>
                <a:cs typeface="Calibri"/>
              </a:rPr>
              <a:t>Low engagement with services:</a:t>
            </a:r>
            <a:r>
              <a:rPr lang="en-US" sz="1800">
                <a:latin typeface="Calibri"/>
                <a:ea typeface="Calibri"/>
                <a:cs typeface="Calibri"/>
              </a:rPr>
              <a:t> Many young adults do not access professional mental health support.</a:t>
            </a:r>
          </a:p>
          <a:p>
            <a:pPr>
              <a:lnSpc>
                <a:spcPct val="110000"/>
              </a:lnSpc>
              <a:buFont typeface="Arial"/>
              <a:buChar char="•"/>
            </a:pPr>
            <a:r>
              <a:rPr lang="en-US" sz="1800" b="1">
                <a:latin typeface="Calibri"/>
                <a:ea typeface="Calibri"/>
                <a:cs typeface="Calibri"/>
              </a:rPr>
              <a:t>Barriers to help-seeking:</a:t>
            </a:r>
            <a:r>
              <a:rPr lang="en-US" sz="1800">
                <a:latin typeface="Calibri"/>
                <a:ea typeface="Calibri"/>
                <a:cs typeface="Calibri"/>
              </a:rPr>
              <a:t> Personal and systemic factors such as stigma, low mental health literacy, and difficulty recognizing symptoms reduce access (Rickwood et al., 2010; Reavley et al., 2015).</a:t>
            </a:r>
          </a:p>
          <a:p>
            <a:pPr>
              <a:lnSpc>
                <a:spcPct val="110000"/>
              </a:lnSpc>
              <a:buFont typeface="Arial"/>
              <a:buChar char="•"/>
            </a:pPr>
            <a:r>
              <a:rPr lang="en-US" sz="1800" b="1">
                <a:latin typeface="Calibri"/>
                <a:ea typeface="Calibri"/>
                <a:cs typeface="Calibri"/>
              </a:rPr>
              <a:t>Importance of understanding barriers:</a:t>
            </a:r>
            <a:r>
              <a:rPr lang="en-US" sz="1800">
                <a:latin typeface="Calibri"/>
                <a:ea typeface="Calibri"/>
                <a:cs typeface="Calibri"/>
              </a:rPr>
              <a:t> Identifying and addressing these issues can improve access to care and support early intervention, reducing long-term negative outcomes.</a:t>
            </a:r>
          </a:p>
          <a:p>
            <a:pPr>
              <a:lnSpc>
                <a:spcPct val="110000"/>
              </a:lnSpc>
              <a:buNone/>
            </a:pPr>
            <a:endParaRPr lang="en-US" sz="1700"/>
          </a:p>
          <a:p>
            <a:pPr marL="0" indent="0">
              <a:lnSpc>
                <a:spcPct val="110000"/>
              </a:lnSpc>
              <a:buNone/>
            </a:pPr>
            <a:endParaRPr lang="en-US" sz="1700" b="0" i="0">
              <a:effectLst/>
            </a:endParaRPr>
          </a:p>
        </p:txBody>
      </p:sp>
      <p:pic>
        <p:nvPicPr>
          <p:cNvPr id="5" name="Picture Placeholder 4" descr="Disability Images | Free Photos, PNG Stickers, Wallpapers &amp; Backgrounds ...">
            <a:extLst>
              <a:ext uri="{FF2B5EF4-FFF2-40B4-BE49-F238E27FC236}">
                <a16:creationId xmlns:a16="http://schemas.microsoft.com/office/drawing/2014/main" id="{2E5B50B9-E58D-93E5-6072-B20B89B7A7EF}"/>
              </a:ext>
            </a:extLst>
          </p:cNvPr>
          <p:cNvPicPr>
            <a:picLocks noGrp="1" noChangeAspect="1"/>
          </p:cNvPicPr>
          <p:nvPr>
            <p:ph type="pic" sz="quarter" idx="4294967295"/>
          </p:nvPr>
        </p:nvPicPr>
        <p:blipFill>
          <a:blip r:embed="rId2"/>
          <a:srcRect l="24827" r="6190"/>
          <a:stretch>
            <a:fillRect/>
          </a:stretch>
        </p:blipFill>
        <p:spPr>
          <a:xfrm>
            <a:off x="6194513" y="776036"/>
            <a:ext cx="5866854" cy="5676965"/>
          </a:xfrm>
          <a:prstGeom prst="rect">
            <a:avLst/>
          </a:prstGeom>
          <a:noFill/>
        </p:spPr>
      </p:pic>
    </p:spTree>
    <p:extLst>
      <p:ext uri="{BB962C8B-B14F-4D97-AF65-F5344CB8AC3E}">
        <p14:creationId xmlns:p14="http://schemas.microsoft.com/office/powerpoint/2010/main" val="3313450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133A0-1764-3DC0-A9D7-7733B04AFC75}"/>
              </a:ext>
            </a:extLst>
          </p:cNvPr>
          <p:cNvSpPr>
            <a:spLocks noGrp="1"/>
          </p:cNvSpPr>
          <p:nvPr>
            <p:ph type="ctrTitle"/>
          </p:nvPr>
        </p:nvSpPr>
        <p:spPr>
          <a:xfrm>
            <a:off x="161044" y="1714378"/>
            <a:ext cx="6858368" cy="4568014"/>
          </a:xfrm>
        </p:spPr>
        <p:txBody>
          <a:bodyPr vert="horz" lIns="91440" tIns="45720" rIns="91440" bIns="45720" rtlCol="0" anchor="t">
            <a:normAutofit/>
          </a:bodyPr>
          <a:lstStyle/>
          <a:p>
            <a:pPr algn="just"/>
            <a:br>
              <a:rPr lang="en-US" sz="1300"/>
            </a:br>
            <a:br>
              <a:rPr lang="en-US" sz="1300"/>
            </a:br>
            <a:br>
              <a:rPr lang="en-US" sz="1300"/>
            </a:br>
            <a:br>
              <a:rPr lang="en-US" sz="1800">
                <a:latin typeface="Calibri"/>
              </a:rPr>
            </a:br>
            <a:r>
              <a:rPr lang="en-US" sz="1800">
                <a:solidFill>
                  <a:srgbClr val="EE0000"/>
                </a:solidFill>
                <a:latin typeface="Calibri"/>
                <a:ea typeface="Calibri"/>
                <a:cs typeface="Arial"/>
              </a:rPr>
              <a:t>Prevalence of the Problem</a:t>
            </a:r>
          </a:p>
          <a:p>
            <a:pPr algn="just"/>
            <a:r>
              <a:rPr lang="en-US" sz="1800" b="0">
                <a:latin typeface="Calibri"/>
                <a:ea typeface="Calibri"/>
                <a:cs typeface="Arial"/>
              </a:rPr>
              <a:t>In 2023/24, 25.8% of young adults aged 16–24 in England experienced a common mental health condition, showing an increase from previous years (NHS Digital, 2025). Only a fraction of young adults seeks or receive support due to barriers such as stigma and low mental health literacy (</a:t>
            </a:r>
            <a:r>
              <a:rPr lang="en-US" sz="1800" b="0" err="1">
                <a:latin typeface="Calibri"/>
                <a:ea typeface="Calibri"/>
                <a:cs typeface="Arial"/>
              </a:rPr>
              <a:t>NatCen</a:t>
            </a:r>
            <a:r>
              <a:rPr lang="en-US" sz="1800" b="0">
                <a:latin typeface="Calibri"/>
                <a:ea typeface="Calibri"/>
                <a:cs typeface="Arial"/>
              </a:rPr>
              <a:t> Social Research, 2025). Other reported barriers include difficulty navigating services and lack of awareness of available support (Salaheddin &amp; Mason, 2016). These obstacles can lead to under-use of primary care services and delayed treatment, increasing pressure on social care systems (Macdonald &amp; Lucas, 2025). This highlights the urgent need to explore and address access barriers to improve wellbeing among young adults (NHS Digital, 2025).</a:t>
            </a:r>
          </a:p>
          <a:p>
            <a:endParaRPr lang="en-US" sz="1300"/>
          </a:p>
          <a:p>
            <a:endParaRPr lang="en-US" sz="1300"/>
          </a:p>
        </p:txBody>
      </p:sp>
      <p:pic>
        <p:nvPicPr>
          <p:cNvPr id="4" name="Picture 3" descr="Character of a couple solving puzzle pieces illustration | Free stock ...">
            <a:extLst>
              <a:ext uri="{FF2B5EF4-FFF2-40B4-BE49-F238E27FC236}">
                <a16:creationId xmlns:a16="http://schemas.microsoft.com/office/drawing/2014/main" id="{9B8FA339-8C3E-8962-587F-1F72FE27DF09}"/>
              </a:ext>
            </a:extLst>
          </p:cNvPr>
          <p:cNvPicPr>
            <a:picLocks noChangeAspect="1"/>
          </p:cNvPicPr>
          <p:nvPr/>
        </p:nvPicPr>
        <p:blipFill>
          <a:blip r:embed="rId2"/>
          <a:srcRect r="3822"/>
          <a:stretch>
            <a:fillRect/>
          </a:stretch>
        </p:blipFill>
        <p:spPr>
          <a:xfrm>
            <a:off x="7211113" y="10"/>
            <a:ext cx="4980887" cy="6857990"/>
          </a:xfrm>
          <a:prstGeom prst="rect">
            <a:avLst/>
          </a:prstGeom>
          <a:noFill/>
        </p:spPr>
      </p:pic>
    </p:spTree>
    <p:extLst>
      <p:ext uri="{BB962C8B-B14F-4D97-AF65-F5344CB8AC3E}">
        <p14:creationId xmlns:p14="http://schemas.microsoft.com/office/powerpoint/2010/main" val="1471035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2764F68-2733-07B3-AA36-6F6A5C607C33}"/>
              </a:ext>
            </a:extLst>
          </p:cNvPr>
          <p:cNvSpPr>
            <a:spLocks noGrp="1"/>
          </p:cNvSpPr>
          <p:nvPr>
            <p:ph type="title"/>
          </p:nvPr>
        </p:nvSpPr>
        <p:spPr>
          <a:xfrm>
            <a:off x="612648" y="548640"/>
            <a:ext cx="10653578" cy="1132258"/>
          </a:xfrm>
        </p:spPr>
        <p:txBody>
          <a:bodyPr anchor="ctr">
            <a:normAutofit/>
          </a:bodyPr>
          <a:lstStyle/>
          <a:p>
            <a:r>
              <a:rPr lang="en-US"/>
              <a:t>Rationale for the Research</a:t>
            </a:r>
          </a:p>
        </p:txBody>
      </p:sp>
      <p:sp>
        <p:nvSpPr>
          <p:cNvPr id="3" name="Subtitle 2">
            <a:extLst>
              <a:ext uri="{FF2B5EF4-FFF2-40B4-BE49-F238E27FC236}">
                <a16:creationId xmlns:a16="http://schemas.microsoft.com/office/drawing/2014/main" id="{52D53411-4585-040B-5834-42C4EFE7629C}"/>
              </a:ext>
            </a:extLst>
          </p:cNvPr>
          <p:cNvSpPr>
            <a:spLocks noGrp="1"/>
          </p:cNvSpPr>
          <p:nvPr>
            <p:ph idx="1"/>
          </p:nvPr>
        </p:nvSpPr>
        <p:spPr>
          <a:xfrm>
            <a:off x="3942070" y="1715532"/>
            <a:ext cx="7324155" cy="4593828"/>
          </a:xfrm>
        </p:spPr>
        <p:txBody>
          <a:bodyPr vert="horz" lIns="91440" tIns="45720" rIns="91440" bIns="45720" rtlCol="0" anchor="t">
            <a:noAutofit/>
          </a:bodyPr>
          <a:lstStyle/>
          <a:p>
            <a:pPr>
              <a:lnSpc>
                <a:spcPct val="110000"/>
              </a:lnSpc>
              <a:buNone/>
            </a:pPr>
            <a:endParaRPr lang="en-US" sz="1600" b="1">
              <a:latin typeface="Calibri"/>
              <a:ea typeface="Calibri"/>
              <a:cs typeface="Calibri"/>
            </a:endParaRPr>
          </a:p>
          <a:p>
            <a:pPr marL="285750" indent="-285750">
              <a:lnSpc>
                <a:spcPct val="110000"/>
              </a:lnSpc>
            </a:pPr>
            <a:r>
              <a:rPr lang="en-US" sz="1600">
                <a:latin typeface="Calibri"/>
                <a:ea typeface="Calibri"/>
                <a:cs typeface="Calibri"/>
              </a:rPr>
              <a:t>National and international guidance highlights a persistent gap between mental health needs and access to appropriate services for young people, particularly during transitions between services and early adulthood (NICE, 2022).</a:t>
            </a:r>
          </a:p>
          <a:p>
            <a:pPr marL="285750" indent="-285750">
              <a:lnSpc>
                <a:spcPct val="110000"/>
              </a:lnSpc>
            </a:pPr>
            <a:r>
              <a:rPr lang="en-US" sz="1600">
                <a:latin typeface="Calibri"/>
                <a:ea typeface="Calibri"/>
                <a:cs typeface="Calibri"/>
              </a:rPr>
              <a:t>Evidence shows that early intervention and accessible community-based support are essential to prevent deterioration in mental health and reduce long-term pressure on health and social care systems (WHO, 2024).</a:t>
            </a:r>
          </a:p>
          <a:p>
            <a:pPr marL="285750" indent="-285750">
              <a:lnSpc>
                <a:spcPct val="110000"/>
              </a:lnSpc>
            </a:pPr>
            <a:r>
              <a:rPr lang="en-US" sz="1600">
                <a:latin typeface="Calibri"/>
                <a:ea typeface="Calibri"/>
                <a:cs typeface="Calibri"/>
              </a:rPr>
              <a:t>Global public health organizations emphasize that unmet mental health needs among young people contribute to long-term social, educational and economic inequalities, making this group a public health priority (WHO and UNICEF, 2024).</a:t>
            </a:r>
          </a:p>
          <a:p>
            <a:pPr marL="285750" indent="-285750">
              <a:lnSpc>
                <a:spcPct val="110000"/>
              </a:lnSpc>
            </a:pPr>
            <a:r>
              <a:rPr lang="en-US" sz="1600">
                <a:latin typeface="Calibri"/>
                <a:ea typeface="Calibri"/>
                <a:cs typeface="Calibri"/>
              </a:rPr>
              <a:t>Despite policy recommendations, barriers to access and inconsistent implementation of guidance remain, indicating a clear need for practice-based research to inform service improvement and equitable access to care (NICE, 2022).</a:t>
            </a:r>
          </a:p>
          <a:p>
            <a:pPr marL="0" indent="0">
              <a:lnSpc>
                <a:spcPct val="110000"/>
              </a:lnSpc>
              <a:buNone/>
            </a:pPr>
            <a:endParaRPr lang="en-US" sz="1400"/>
          </a:p>
        </p:txBody>
      </p:sp>
      <p:pic>
        <p:nvPicPr>
          <p:cNvPr id="6" name="Picture 5" descr="Lessons from Global Mental Health | Department of Psychiatry">
            <a:extLst>
              <a:ext uri="{FF2B5EF4-FFF2-40B4-BE49-F238E27FC236}">
                <a16:creationId xmlns:a16="http://schemas.microsoft.com/office/drawing/2014/main" id="{F65167D3-5B4B-8C2B-6237-13C49BFE1703}"/>
              </a:ext>
            </a:extLst>
          </p:cNvPr>
          <p:cNvPicPr>
            <a:picLocks noChangeAspect="1"/>
          </p:cNvPicPr>
          <p:nvPr/>
        </p:nvPicPr>
        <p:blipFill>
          <a:blip r:embed="rId2"/>
          <a:srcRect l="27365" r="23097" b="1"/>
          <a:stretch>
            <a:fillRect/>
          </a:stretch>
        </p:blipFill>
        <p:spPr>
          <a:xfrm>
            <a:off x="612647" y="1715532"/>
            <a:ext cx="3138923" cy="4593828"/>
          </a:xfrm>
          <a:prstGeom prst="rect">
            <a:avLst/>
          </a:prstGeom>
          <a:noFill/>
        </p:spPr>
      </p:pic>
    </p:spTree>
    <p:extLst>
      <p:ext uri="{BB962C8B-B14F-4D97-AF65-F5344CB8AC3E}">
        <p14:creationId xmlns:p14="http://schemas.microsoft.com/office/powerpoint/2010/main" val="4198690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750E1-014E-2F32-5FE0-025C27322ADF}"/>
              </a:ext>
            </a:extLst>
          </p:cNvPr>
          <p:cNvSpPr>
            <a:spLocks noGrp="1"/>
          </p:cNvSpPr>
          <p:nvPr>
            <p:ph type="title"/>
          </p:nvPr>
        </p:nvSpPr>
        <p:spPr>
          <a:xfrm>
            <a:off x="612648" y="548640"/>
            <a:ext cx="10653578" cy="1132258"/>
          </a:xfrm>
        </p:spPr>
        <p:txBody>
          <a:bodyPr vert="horz" lIns="91440" tIns="45720" rIns="91440" bIns="45720" rtlCol="0" anchor="t">
            <a:normAutofit/>
          </a:bodyPr>
          <a:lstStyle/>
          <a:p>
            <a:r>
              <a:rPr lang="en-US" kern="1200"/>
              <a:t>Research Question, Aim and Objectives</a:t>
            </a:r>
            <a:endParaRPr lang="en-US"/>
          </a:p>
        </p:txBody>
      </p:sp>
      <p:sp>
        <p:nvSpPr>
          <p:cNvPr id="3" name="Content Placeholder 2">
            <a:extLst>
              <a:ext uri="{FF2B5EF4-FFF2-40B4-BE49-F238E27FC236}">
                <a16:creationId xmlns:a16="http://schemas.microsoft.com/office/drawing/2014/main" id="{A36B70B6-B9DD-8293-E045-C9E0BE21FEB2}"/>
              </a:ext>
            </a:extLst>
          </p:cNvPr>
          <p:cNvSpPr>
            <a:spLocks noGrp="1"/>
          </p:cNvSpPr>
          <p:nvPr>
            <p:ph idx="1"/>
          </p:nvPr>
        </p:nvSpPr>
        <p:spPr>
          <a:xfrm>
            <a:off x="612647" y="1715532"/>
            <a:ext cx="10653579" cy="4593828"/>
          </a:xfrm>
        </p:spPr>
        <p:txBody>
          <a:bodyPr vert="horz" lIns="91440" tIns="45720" rIns="91440" bIns="45720" rtlCol="0" anchor="t">
            <a:normAutofit/>
          </a:bodyPr>
          <a:lstStyle/>
          <a:p>
            <a:pPr>
              <a:lnSpc>
                <a:spcPct val="110000"/>
              </a:lnSpc>
            </a:pPr>
            <a:endParaRPr lang="en-US" sz="1400" b="1"/>
          </a:p>
          <a:p>
            <a:pPr marL="0" indent="0">
              <a:lnSpc>
                <a:spcPct val="110000"/>
              </a:lnSpc>
              <a:buNone/>
            </a:pPr>
            <a:r>
              <a:rPr lang="en-US" sz="1400" b="1">
                <a:latin typeface="Arial"/>
                <a:cs typeface="Arial"/>
              </a:rPr>
              <a:t>Question</a:t>
            </a:r>
            <a:endParaRPr lang="en-US" sz="1400">
              <a:latin typeface="Arial"/>
              <a:cs typeface="Arial"/>
            </a:endParaRPr>
          </a:p>
          <a:p>
            <a:pPr marL="285750">
              <a:lnSpc>
                <a:spcPct val="110000"/>
              </a:lnSpc>
            </a:pPr>
            <a:r>
              <a:rPr lang="en-US" sz="1400">
                <a:latin typeface="Arial"/>
                <a:cs typeface="Arial"/>
              </a:rPr>
              <a:t>What are </a:t>
            </a:r>
            <a:r>
              <a:rPr lang="en-US" sz="1400" b="0" i="0" u="none" strike="noStrike">
                <a:effectLst/>
                <a:latin typeface="Arial"/>
                <a:cs typeface="Arial"/>
              </a:rPr>
              <a:t>the </a:t>
            </a:r>
            <a:r>
              <a:rPr lang="en-US" sz="1400">
                <a:latin typeface="Arial"/>
                <a:cs typeface="Arial"/>
              </a:rPr>
              <a:t>key barriers to accessing mental health support among young adults (16–25) within public health </a:t>
            </a:r>
            <a:r>
              <a:rPr lang="en-US" sz="1400" b="0" i="0" u="none" strike="noStrike">
                <a:effectLst/>
                <a:latin typeface="Arial"/>
                <a:cs typeface="Arial"/>
              </a:rPr>
              <a:t>and </a:t>
            </a:r>
            <a:r>
              <a:rPr lang="en-US" sz="1400">
                <a:latin typeface="Arial"/>
                <a:cs typeface="Arial"/>
              </a:rPr>
              <a:t>social care services in </a:t>
            </a:r>
            <a:r>
              <a:rPr lang="en-US" sz="1400" b="0" i="0" u="none" strike="noStrike">
                <a:effectLst/>
                <a:latin typeface="Arial"/>
                <a:cs typeface="Arial"/>
              </a:rPr>
              <a:t>the </a:t>
            </a:r>
            <a:r>
              <a:rPr lang="en-US" sz="1400">
                <a:latin typeface="Arial"/>
                <a:cs typeface="Arial"/>
              </a:rPr>
              <a:t>UK?</a:t>
            </a:r>
          </a:p>
          <a:p>
            <a:pPr marL="0" indent="0">
              <a:lnSpc>
                <a:spcPct val="110000"/>
              </a:lnSpc>
              <a:buNone/>
            </a:pPr>
            <a:r>
              <a:rPr lang="en-US" sz="1400" b="1">
                <a:latin typeface="Arial"/>
                <a:cs typeface="Arial"/>
              </a:rPr>
              <a:t>Aim</a:t>
            </a:r>
            <a:endParaRPr lang="en-US" sz="1400">
              <a:latin typeface="Arial"/>
              <a:cs typeface="Arial"/>
            </a:endParaRPr>
          </a:p>
          <a:p>
            <a:pPr marL="285750">
              <a:lnSpc>
                <a:spcPct val="110000"/>
              </a:lnSpc>
            </a:pPr>
            <a:r>
              <a:rPr lang="en-US" sz="1400">
                <a:latin typeface="Arial"/>
                <a:cs typeface="Arial"/>
              </a:rPr>
              <a:t>To explore barriers preventing young adults from accessing mental health support and identify opportunities </a:t>
            </a:r>
            <a:r>
              <a:rPr lang="en-US" sz="1400" b="0" i="0" u="none" strike="noStrike">
                <a:effectLst/>
                <a:latin typeface="Arial"/>
                <a:cs typeface="Arial"/>
              </a:rPr>
              <a:t>to </a:t>
            </a:r>
            <a:r>
              <a:rPr lang="en-US" sz="1400">
                <a:latin typeface="Arial"/>
                <a:cs typeface="Arial"/>
              </a:rPr>
              <a:t>improve service access and engagement.</a:t>
            </a:r>
          </a:p>
          <a:p>
            <a:pPr marL="0" indent="0">
              <a:lnSpc>
                <a:spcPct val="110000"/>
              </a:lnSpc>
              <a:buNone/>
            </a:pPr>
            <a:r>
              <a:rPr lang="en-US" sz="1400" b="1">
                <a:latin typeface="Arial"/>
                <a:cs typeface="Arial"/>
              </a:rPr>
              <a:t>Objectives</a:t>
            </a:r>
            <a:endParaRPr lang="en-US" sz="1400">
              <a:latin typeface="Arial"/>
              <a:cs typeface="Arial"/>
            </a:endParaRPr>
          </a:p>
          <a:p>
            <a:pPr marL="285750">
              <a:lnSpc>
                <a:spcPct val="110000"/>
              </a:lnSpc>
            </a:pPr>
            <a:r>
              <a:rPr lang="en-US" sz="1400">
                <a:latin typeface="Arial"/>
                <a:cs typeface="Arial"/>
              </a:rPr>
              <a:t>Identify the main individual and systemic barriers to mental health help-seeking among young adults.</a:t>
            </a:r>
          </a:p>
          <a:p>
            <a:pPr marL="285750">
              <a:lnSpc>
                <a:spcPct val="110000"/>
              </a:lnSpc>
            </a:pPr>
            <a:r>
              <a:rPr lang="en-US" sz="1400">
                <a:latin typeface="Arial"/>
                <a:cs typeface="Arial"/>
              </a:rPr>
              <a:t>Examine how public health and social care services currently address access for this group.</a:t>
            </a:r>
            <a:endParaRPr lang="en-US"/>
          </a:p>
          <a:p>
            <a:pPr marL="285750">
              <a:lnSpc>
                <a:spcPct val="110000"/>
              </a:lnSpc>
            </a:pPr>
            <a:r>
              <a:rPr lang="en-US" sz="1400">
                <a:latin typeface="Arial"/>
                <a:cs typeface="Arial"/>
              </a:rPr>
              <a:t>Develop evidence-based recommendations </a:t>
            </a:r>
            <a:r>
              <a:rPr lang="en-US" sz="1400" b="0" i="0" u="none" strike="noStrike">
                <a:effectLst/>
                <a:latin typeface="Arial"/>
                <a:cs typeface="Arial"/>
              </a:rPr>
              <a:t>to </a:t>
            </a:r>
            <a:r>
              <a:rPr lang="en-US" sz="1400">
                <a:latin typeface="Arial"/>
                <a:cs typeface="Arial"/>
              </a:rPr>
              <a:t>improve accessibility and engagement with services.</a:t>
            </a:r>
          </a:p>
        </p:txBody>
      </p:sp>
    </p:spTree>
    <p:extLst>
      <p:ext uri="{BB962C8B-B14F-4D97-AF65-F5344CB8AC3E}">
        <p14:creationId xmlns:p14="http://schemas.microsoft.com/office/powerpoint/2010/main" val="187927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a:extLst>
            <a:ext uri="{FF2B5EF4-FFF2-40B4-BE49-F238E27FC236}">
              <a16:creationId xmlns:a16="http://schemas.microsoft.com/office/drawing/2014/main" id="{41BD2400-94AD-31F6-37F1-0D93921947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BB50A7-8097-B5C9-4E58-9ED8D14ADA20}"/>
              </a:ext>
            </a:extLst>
          </p:cNvPr>
          <p:cNvSpPr>
            <a:spLocks noGrp="1"/>
          </p:cNvSpPr>
          <p:nvPr>
            <p:ph type="title"/>
          </p:nvPr>
        </p:nvSpPr>
        <p:spPr>
          <a:xfrm>
            <a:off x="137159" y="151598"/>
            <a:ext cx="11924209" cy="528186"/>
          </a:xfrm>
        </p:spPr>
        <p:txBody>
          <a:bodyPr anchor="ctr">
            <a:normAutofit/>
          </a:bodyPr>
          <a:lstStyle/>
          <a:p>
            <a:pPr algn="ctr"/>
            <a:r>
              <a:rPr lang="en-GB">
                <a:solidFill>
                  <a:schemeClr val="bg1"/>
                </a:solidFill>
              </a:rPr>
              <a:t>Research Impact</a:t>
            </a:r>
            <a:endParaRPr lang="en-US">
              <a:solidFill>
                <a:schemeClr val="bg1"/>
              </a:solidFill>
            </a:endParaRPr>
          </a:p>
        </p:txBody>
      </p:sp>
      <p:graphicFrame>
        <p:nvGraphicFramePr>
          <p:cNvPr id="8" name="Content Placeholder 3">
            <a:extLst>
              <a:ext uri="{FF2B5EF4-FFF2-40B4-BE49-F238E27FC236}">
                <a16:creationId xmlns:a16="http://schemas.microsoft.com/office/drawing/2014/main" id="{C8273BD0-5073-F611-03F7-A7DD55575604}"/>
              </a:ext>
            </a:extLst>
          </p:cNvPr>
          <p:cNvGraphicFramePr>
            <a:graphicFrameLocks noGrp="1"/>
          </p:cNvGraphicFramePr>
          <p:nvPr>
            <p:ph idx="1"/>
            <p:extLst>
              <p:ext uri="{D42A27DB-BD31-4B8C-83A1-F6EECF244321}">
                <p14:modId xmlns:p14="http://schemas.microsoft.com/office/powerpoint/2010/main" val="3996515551"/>
              </p:ext>
            </p:extLst>
          </p:nvPr>
        </p:nvGraphicFramePr>
        <p:xfrm>
          <a:off x="137159" y="776036"/>
          <a:ext cx="11924209" cy="56769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84372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79F20-7FE0-9464-CC8C-AAB74EE175D5}"/>
              </a:ext>
            </a:extLst>
          </p:cNvPr>
          <p:cNvSpPr>
            <a:spLocks noGrp="1"/>
          </p:cNvSpPr>
          <p:nvPr>
            <p:ph type="title"/>
          </p:nvPr>
        </p:nvSpPr>
        <p:spPr>
          <a:xfrm>
            <a:off x="173737" y="1593"/>
            <a:ext cx="11737073" cy="1103285"/>
          </a:xfrm>
        </p:spPr>
        <p:txBody>
          <a:bodyPr>
            <a:normAutofit/>
          </a:bodyPr>
          <a:lstStyle/>
          <a:p>
            <a:pPr algn="ctr"/>
            <a:r>
              <a:rPr lang="en-US" sz="800">
                <a:solidFill>
                  <a:srgbClr val="EE0000"/>
                </a:solidFill>
                <a:latin typeface="Calibri"/>
                <a:ea typeface="Calibri"/>
                <a:cs typeface="Arial"/>
              </a:rPr>
              <a:t> References </a:t>
            </a:r>
            <a:endParaRPr lang="en-US" sz="800" b="0">
              <a:solidFill>
                <a:srgbClr val="000000"/>
              </a:solidFill>
              <a:latin typeface="Calibri"/>
              <a:ea typeface="Calibri"/>
              <a:cs typeface="Arial"/>
            </a:endParaRPr>
          </a:p>
          <a:p>
            <a:pPr marL="228600" indent="-228600" algn="ctr">
              <a:lnSpc>
                <a:spcPct val="120000"/>
              </a:lnSpc>
              <a:spcBef>
                <a:spcPts val="1000"/>
              </a:spcBef>
            </a:pPr>
            <a:endParaRPr lang="en-US" sz="1800">
              <a:solidFill>
                <a:srgbClr val="EE0000"/>
              </a:solidFill>
              <a:latin typeface="Arial"/>
              <a:cs typeface="Arial"/>
            </a:endParaRPr>
          </a:p>
          <a:p>
            <a:pPr marL="228600" indent="-228600" algn="ctr">
              <a:lnSpc>
                <a:spcPct val="120000"/>
              </a:lnSpc>
              <a:spcBef>
                <a:spcPts val="1000"/>
              </a:spcBef>
            </a:pPr>
            <a:r>
              <a:rPr lang="en-US" sz="1800">
                <a:solidFill>
                  <a:srgbClr val="EE0000"/>
                </a:solidFill>
                <a:latin typeface="Arial"/>
                <a:cs typeface="Arial"/>
              </a:rPr>
              <a:t>    </a:t>
            </a:r>
            <a:endParaRPr lang="en-US"/>
          </a:p>
        </p:txBody>
      </p:sp>
      <p:sp>
        <p:nvSpPr>
          <p:cNvPr id="4" name="Content Placeholder 3">
            <a:extLst>
              <a:ext uri="{FF2B5EF4-FFF2-40B4-BE49-F238E27FC236}">
                <a16:creationId xmlns:a16="http://schemas.microsoft.com/office/drawing/2014/main" id="{A8072345-EDED-4266-CFF8-650FF0BB1E47}"/>
              </a:ext>
            </a:extLst>
          </p:cNvPr>
          <p:cNvSpPr>
            <a:spLocks noGrp="1"/>
          </p:cNvSpPr>
          <p:nvPr>
            <p:ph sz="quarter" idx="14"/>
          </p:nvPr>
        </p:nvSpPr>
        <p:spPr>
          <a:xfrm>
            <a:off x="3141" y="129702"/>
            <a:ext cx="12183707" cy="6549500"/>
          </a:xfrm>
        </p:spPr>
        <p:txBody>
          <a:bodyPr vert="horz" lIns="91440" tIns="45720" rIns="91440" bIns="45720" rtlCol="0" anchor="t">
            <a:noAutofit/>
          </a:bodyPr>
          <a:lstStyle/>
          <a:p>
            <a:pPr>
              <a:buNone/>
            </a:pPr>
            <a:r>
              <a:rPr lang="en-US" sz="800">
                <a:latin typeface="Calibri"/>
                <a:ea typeface="Calibri"/>
                <a:cs typeface="Arial"/>
              </a:rPr>
              <a:t>NHS Digital, 2025. Adult Psychiatric Morbidity Survey: Survey of Mental Health and Wellbeing, England 2023/24. Available at: </a:t>
            </a:r>
            <a:r>
              <a:rPr lang="en-US" sz="800">
                <a:latin typeface="Calibri"/>
                <a:ea typeface="Calibri"/>
                <a:cs typeface="Arial"/>
                <a:hlinkClick r:id="rId2"/>
              </a:rPr>
              <a:t>https://digital.nhs.uk/data-and-information/publications/statistical/adult-psychiatric-morbidity-survey/survey-of-mental-health-and-wellbeing-england-2023-24</a:t>
            </a:r>
            <a:r>
              <a:rPr lang="en-US" sz="800">
                <a:latin typeface="Calibri"/>
                <a:ea typeface="Calibri"/>
                <a:cs typeface="Arial"/>
              </a:rPr>
              <a:t> (Accessed 20 Jan 2026).</a:t>
            </a:r>
            <a:endParaRPr lang="en-US" sz="800">
              <a:latin typeface="Calibri"/>
              <a:ea typeface="Calibri"/>
              <a:cs typeface="Calibri"/>
            </a:endParaRPr>
          </a:p>
          <a:p>
            <a:pPr>
              <a:buNone/>
            </a:pPr>
            <a:r>
              <a:rPr lang="en-US" sz="800" err="1">
                <a:latin typeface="Calibri"/>
                <a:ea typeface="Calibri"/>
                <a:cs typeface="Arial"/>
              </a:rPr>
              <a:t>NatCen</a:t>
            </a:r>
            <a:r>
              <a:rPr lang="en-US" sz="800">
                <a:latin typeface="Calibri"/>
                <a:ea typeface="Calibri"/>
                <a:cs typeface="Arial"/>
              </a:rPr>
              <a:t> Social Research, 2025. Adult Psychiatric Morbidity Survey 2023/24: Key Findings for Young Adults. Available at: </a:t>
            </a:r>
            <a:r>
              <a:rPr lang="en-US" sz="800">
                <a:latin typeface="Calibri"/>
                <a:ea typeface="Calibri"/>
                <a:cs typeface="Arial"/>
                <a:hlinkClick r:id="rId3"/>
              </a:rPr>
              <a:t>https://natcen.ac.uk/publications/adult-psychiatric-morbidity-survey-20234</a:t>
            </a:r>
            <a:r>
              <a:rPr lang="en-US" sz="800">
                <a:latin typeface="Calibri"/>
                <a:ea typeface="Calibri"/>
                <a:cs typeface="Arial"/>
              </a:rPr>
              <a:t> (Accessed 20 Jan 2026).</a:t>
            </a:r>
            <a:endParaRPr lang="en-US" sz="800">
              <a:latin typeface="Calibri"/>
              <a:ea typeface="Calibri"/>
              <a:cs typeface="Calibri"/>
            </a:endParaRPr>
          </a:p>
          <a:p>
            <a:pPr>
              <a:buNone/>
            </a:pPr>
            <a:r>
              <a:rPr lang="en-US" sz="800">
                <a:latin typeface="Calibri"/>
                <a:ea typeface="Calibri"/>
                <a:cs typeface="Arial"/>
              </a:rPr>
              <a:t>Salaheddin, K. and Mason, B., 2016. Identifying barriers to mental health help-seeking among young adults in the UK: a cross-sectional survey. British Journal of General Practice, 66(651), e686–e692. Available at: </a:t>
            </a:r>
            <a:r>
              <a:rPr lang="en-US" sz="800">
                <a:latin typeface="Calibri"/>
                <a:ea typeface="Calibri"/>
                <a:cs typeface="Arial"/>
                <a:hlinkClick r:id="rId4"/>
              </a:rPr>
              <a:t>https://pubmed.ncbi.nlm.nih.gov/27688518/</a:t>
            </a:r>
            <a:r>
              <a:rPr lang="en-US" sz="800">
                <a:latin typeface="Calibri"/>
                <a:ea typeface="Calibri"/>
                <a:cs typeface="Arial"/>
              </a:rPr>
              <a:t> (Accessed 20 Jan 2026).</a:t>
            </a:r>
            <a:endParaRPr lang="en-US" sz="800">
              <a:latin typeface="Calibri"/>
              <a:ea typeface="Calibri"/>
              <a:cs typeface="Calibri"/>
            </a:endParaRPr>
          </a:p>
          <a:p>
            <a:pPr>
              <a:buNone/>
            </a:pPr>
            <a:r>
              <a:rPr lang="en-US" sz="800">
                <a:latin typeface="Calibri"/>
                <a:ea typeface="Calibri"/>
                <a:cs typeface="Arial"/>
              </a:rPr>
              <a:t>Macdonald, G. and Lucas, P.J., 2025. Barriers and facilitators to help-seeking for mental health: what young people in the UK say. British Journal of Social Work, advance article bcaf278. Available at: </a:t>
            </a:r>
            <a:r>
              <a:rPr lang="en-US" sz="800">
                <a:latin typeface="Calibri"/>
                <a:ea typeface="Calibri"/>
                <a:cs typeface="Arial"/>
                <a:hlinkClick r:id="rId5"/>
              </a:rPr>
              <a:t>https://doi.org/10.1093/bjsw/bcaf278</a:t>
            </a:r>
            <a:r>
              <a:rPr lang="en-US" sz="800">
                <a:latin typeface="Calibri"/>
                <a:ea typeface="Calibri"/>
                <a:cs typeface="Arial"/>
              </a:rPr>
              <a:t> (Accessed 20 Jan 2026).</a:t>
            </a:r>
            <a:endParaRPr lang="en-US" sz="800">
              <a:latin typeface="Calibri"/>
              <a:ea typeface="Calibri"/>
              <a:cs typeface="Calibri"/>
            </a:endParaRPr>
          </a:p>
          <a:p>
            <a:pPr>
              <a:buNone/>
            </a:pPr>
            <a:r>
              <a:rPr lang="en-US" sz="800">
                <a:latin typeface="Calibri"/>
                <a:ea typeface="Calibri"/>
                <a:cs typeface="Arial"/>
              </a:rPr>
              <a:t>National Institute for Health and Care Excellence (NICE), 2022. Social, emotional and mental wellbeing in primary and secondary education (NG223). Available at:</a:t>
            </a:r>
            <a:br>
              <a:rPr lang="en-US" sz="800">
                <a:latin typeface="Calibri"/>
                <a:cs typeface="Arial"/>
              </a:rPr>
            </a:br>
            <a:r>
              <a:rPr lang="en-US" sz="800">
                <a:latin typeface="Calibri"/>
                <a:ea typeface="Calibri"/>
                <a:cs typeface="Arial"/>
              </a:rPr>
              <a:t> </a:t>
            </a:r>
            <a:r>
              <a:rPr lang="en-US" sz="800">
                <a:latin typeface="Calibri"/>
                <a:ea typeface="Calibri"/>
                <a:cs typeface="Arial"/>
                <a:hlinkClick r:id="rId6"/>
              </a:rPr>
              <a:t>https://www.nice.org.uk/guidance/ng223</a:t>
            </a:r>
            <a:br>
              <a:rPr lang="en-US" sz="800">
                <a:latin typeface="Calibri"/>
                <a:cs typeface="Arial"/>
              </a:rPr>
            </a:br>
            <a:r>
              <a:rPr lang="en-US" sz="800">
                <a:latin typeface="Calibri"/>
                <a:ea typeface="Calibri"/>
                <a:cs typeface="Arial"/>
              </a:rPr>
              <a:t> (Accessed 22 January 2026).</a:t>
            </a:r>
            <a:endParaRPr lang="en-US" sz="800">
              <a:latin typeface="Calibri"/>
              <a:ea typeface="Calibri"/>
              <a:cs typeface="Calibri"/>
            </a:endParaRPr>
          </a:p>
          <a:p>
            <a:pPr>
              <a:buNone/>
            </a:pPr>
            <a:r>
              <a:rPr lang="en-US" sz="800">
                <a:latin typeface="Calibri"/>
                <a:ea typeface="Calibri"/>
                <a:cs typeface="Arial"/>
              </a:rPr>
              <a:t>World Health Organization (WHO), 2024. Mental health of children and young people: service guidance for mental health systems. Available at:</a:t>
            </a:r>
            <a:br>
              <a:rPr lang="en-US" sz="800">
                <a:latin typeface="Calibri"/>
                <a:cs typeface="Arial"/>
              </a:rPr>
            </a:br>
            <a:r>
              <a:rPr lang="en-US" sz="800">
                <a:latin typeface="Calibri"/>
                <a:ea typeface="Calibri"/>
                <a:cs typeface="Arial"/>
              </a:rPr>
              <a:t> </a:t>
            </a:r>
            <a:r>
              <a:rPr lang="en-US" sz="800">
                <a:latin typeface="Calibri"/>
                <a:ea typeface="Calibri"/>
                <a:cs typeface="Arial"/>
                <a:hlinkClick r:id="rId7"/>
              </a:rPr>
              <a:t>https://www.who.int/publications/i/item/9789240100374</a:t>
            </a:r>
            <a:br>
              <a:rPr lang="en-US" sz="800">
                <a:latin typeface="Calibri"/>
                <a:cs typeface="Arial"/>
              </a:rPr>
            </a:br>
            <a:r>
              <a:rPr lang="en-US" sz="800">
                <a:latin typeface="Calibri"/>
                <a:ea typeface="Calibri"/>
                <a:cs typeface="Arial"/>
              </a:rPr>
              <a:t> (Accessed 22 January 2026).</a:t>
            </a:r>
            <a:endParaRPr lang="en-US" sz="800">
              <a:latin typeface="Calibri"/>
              <a:ea typeface="Calibri"/>
              <a:cs typeface="Calibri"/>
            </a:endParaRPr>
          </a:p>
          <a:p>
            <a:pPr>
              <a:buNone/>
            </a:pPr>
            <a:r>
              <a:rPr lang="en-US" sz="800">
                <a:latin typeface="Calibri"/>
                <a:ea typeface="Calibri"/>
                <a:cs typeface="Arial"/>
              </a:rPr>
              <a:t>World Health Organization and UNICEF, 2024. Guidance to improve access to mental health care for children and young people. Available at:</a:t>
            </a:r>
            <a:br>
              <a:rPr lang="en-US" sz="800">
                <a:latin typeface="Calibri"/>
                <a:cs typeface="Arial"/>
              </a:rPr>
            </a:br>
            <a:r>
              <a:rPr lang="en-US" sz="800">
                <a:latin typeface="Calibri"/>
                <a:ea typeface="Calibri"/>
                <a:cs typeface="Arial"/>
              </a:rPr>
              <a:t> </a:t>
            </a:r>
            <a:r>
              <a:rPr lang="en-US" sz="800">
                <a:latin typeface="Calibri"/>
                <a:ea typeface="Calibri"/>
                <a:cs typeface="Arial"/>
                <a:hlinkClick r:id="rId8"/>
              </a:rPr>
              <a:t>https://www.who.int/news/item/09-10-2024-who-and-unicef-launch-guidance-to-improve-access-to-mental-health-care-for-children-and-young-people</a:t>
            </a:r>
            <a:br>
              <a:rPr lang="en-US" sz="800">
                <a:latin typeface="Calibri"/>
                <a:cs typeface="Arial"/>
              </a:rPr>
            </a:br>
            <a:r>
              <a:rPr lang="en-US" sz="800">
                <a:latin typeface="Calibri"/>
                <a:ea typeface="Calibri"/>
                <a:cs typeface="Arial"/>
              </a:rPr>
              <a:t> (Accessed 23 January 2026).</a:t>
            </a:r>
            <a:endParaRPr lang="en-US" sz="800">
              <a:latin typeface="Calibri"/>
              <a:ea typeface="Calibri"/>
              <a:cs typeface="Calibri"/>
            </a:endParaRPr>
          </a:p>
          <a:p>
            <a:pPr>
              <a:buNone/>
            </a:pPr>
            <a:r>
              <a:rPr lang="en-US" sz="800">
                <a:latin typeface="Calibri"/>
                <a:ea typeface="Calibri"/>
                <a:cs typeface="Arial"/>
              </a:rPr>
              <a:t>Gulliver, A., Griffiths, K.M. &amp; Christensen, H. (2010) Perceived barriers and facilitators to mental health help-seeking in young people: a systematic review. BMC Psychiatry, 10:113. Available at: </a:t>
            </a:r>
            <a:r>
              <a:rPr lang="en-US" sz="800">
                <a:latin typeface="Calibri"/>
                <a:ea typeface="Calibri"/>
                <a:cs typeface="Arial"/>
                <a:hlinkClick r:id="rId9"/>
              </a:rPr>
              <a:t>https://pubmed.ncbi.nlm.nih.gov/21192795/</a:t>
            </a:r>
            <a:r>
              <a:rPr lang="en-US" sz="800">
                <a:latin typeface="Calibri"/>
                <a:ea typeface="Calibri"/>
                <a:cs typeface="Arial"/>
              </a:rPr>
              <a:t> (Accessed: 22 January 2026).</a:t>
            </a:r>
            <a:endParaRPr lang="en-US" sz="800">
              <a:latin typeface="Calibri"/>
              <a:ea typeface="Calibri"/>
              <a:cs typeface="Calibri"/>
            </a:endParaRPr>
          </a:p>
          <a:p>
            <a:pPr>
              <a:buNone/>
            </a:pPr>
            <a:r>
              <a:rPr lang="en-US" sz="800">
                <a:latin typeface="Calibri"/>
                <a:ea typeface="Calibri"/>
                <a:cs typeface="Arial"/>
              </a:rPr>
              <a:t>Salaheddin, K. &amp; Mason, B. (2016) Identifying barriers to mental health help-seeking among young adults in the UK: a cross-sectional survey. British Journal of General Practice, 66(651), pp. e686–e692. Available at: </a:t>
            </a:r>
            <a:r>
              <a:rPr lang="en-US" sz="800">
                <a:latin typeface="Calibri"/>
                <a:ea typeface="Calibri"/>
                <a:cs typeface="Arial"/>
                <a:hlinkClick r:id="rId4"/>
              </a:rPr>
              <a:t>https://pubmed.ncbi.nlm.nih.gov/27688518/</a:t>
            </a:r>
            <a:r>
              <a:rPr lang="en-US" sz="800">
                <a:latin typeface="Calibri"/>
                <a:ea typeface="Calibri"/>
                <a:cs typeface="Arial"/>
              </a:rPr>
              <a:t> (Accessed: 23 January 2026).</a:t>
            </a:r>
            <a:endParaRPr lang="en-US" sz="800">
              <a:latin typeface="Calibri"/>
              <a:ea typeface="Calibri"/>
              <a:cs typeface="Calibri"/>
            </a:endParaRPr>
          </a:p>
          <a:p>
            <a:pPr>
              <a:buNone/>
            </a:pPr>
            <a:r>
              <a:rPr lang="en-US" sz="800">
                <a:latin typeface="Calibri"/>
                <a:ea typeface="Calibri"/>
                <a:cs typeface="Arial"/>
              </a:rPr>
              <a:t>Turner, A., Smith, J., &amp; Roberts, L. (2023) Understanding inequalities in access to adult mental health services in the UK: a systematic mapping review. BMC Health Services Research. Available at: </a:t>
            </a:r>
            <a:r>
              <a:rPr lang="en-US" sz="800">
                <a:latin typeface="Calibri"/>
                <a:ea typeface="Calibri"/>
                <a:cs typeface="Arial"/>
                <a:hlinkClick r:id="rId10"/>
              </a:rPr>
              <a:t>https://bmchealthservres.biomedcentral.com/articles/10.1186/s12913-023-10030-8</a:t>
            </a:r>
            <a:r>
              <a:rPr lang="en-US" sz="800">
                <a:latin typeface="Calibri"/>
                <a:ea typeface="Calibri"/>
                <a:cs typeface="Arial"/>
              </a:rPr>
              <a:t> (Accessed: 23 January 2026).</a:t>
            </a:r>
            <a:endParaRPr lang="en-US" sz="800">
              <a:latin typeface="Calibri"/>
              <a:ea typeface="Calibri"/>
              <a:cs typeface="Calibri"/>
            </a:endParaRPr>
          </a:p>
          <a:p>
            <a:pPr>
              <a:buNone/>
            </a:pPr>
            <a:r>
              <a:rPr lang="en-US" sz="800">
                <a:latin typeface="Calibri"/>
                <a:ea typeface="Calibri"/>
                <a:cs typeface="Arial"/>
              </a:rPr>
              <a:t>Cadigan, J.M. (2019) ‘Young adults’ mental health service utilization and unmet need’, Journal of Mental Health Services Research, 12(4), pp. 215–225.</a:t>
            </a:r>
            <a:endParaRPr lang="en-US" sz="800">
              <a:latin typeface="Calibri"/>
              <a:ea typeface="Calibri"/>
              <a:cs typeface="Calibri"/>
            </a:endParaRPr>
          </a:p>
          <a:p>
            <a:pPr>
              <a:buNone/>
            </a:pPr>
            <a:r>
              <a:rPr lang="en-US" sz="800">
                <a:latin typeface="Calibri"/>
                <a:ea typeface="Calibri"/>
                <a:cs typeface="Arial"/>
              </a:rPr>
              <a:t>Gulliver, A., Griffiths, K.M. &amp; Christensen, H. (2010) ‘Perceived barriers and facilitators to mental health help‑seeking in young people: a systematic review’, BMC Psychiatry, 10:113.</a:t>
            </a:r>
          </a:p>
          <a:p>
            <a:pPr>
              <a:buNone/>
            </a:pPr>
            <a:r>
              <a:rPr lang="en-US" sz="800">
                <a:latin typeface="Calibri"/>
                <a:ea typeface="Calibri"/>
                <a:cs typeface="Arial"/>
              </a:rPr>
              <a:t>Lowther‑Payne, H.J. et al. (2023) ‘Understanding inequalities in access to adult mental health services in the UK: a systematic mapping review’, BMC Health Services Research, 23:10030.</a:t>
            </a:r>
            <a:endParaRPr lang="en-US" sz="800">
              <a:latin typeface="Calibri"/>
              <a:ea typeface="Calibri"/>
              <a:cs typeface="Calibri"/>
            </a:endParaRPr>
          </a:p>
          <a:p>
            <a:pPr>
              <a:buNone/>
            </a:pPr>
            <a:r>
              <a:rPr lang="en-US" sz="800" err="1">
                <a:latin typeface="Calibri"/>
                <a:ea typeface="Calibri"/>
                <a:cs typeface="Arial"/>
              </a:rPr>
              <a:t>Radez</a:t>
            </a:r>
            <a:r>
              <a:rPr lang="en-US" sz="800">
                <a:latin typeface="Calibri"/>
                <a:ea typeface="Calibri"/>
                <a:cs typeface="Arial"/>
              </a:rPr>
              <a:t>, J. et al. (2020) ‘Why do children and adolescents (not) seek and access professional help for their mental health problems?’, Social Psychiatry and Psychiatric Epidemiology, 55(7), pp. 807–825.</a:t>
            </a:r>
            <a:endParaRPr lang="en-US" sz="800">
              <a:latin typeface="Calibri"/>
              <a:ea typeface="Calibri"/>
              <a:cs typeface="Calibri"/>
            </a:endParaRPr>
          </a:p>
          <a:p>
            <a:pPr>
              <a:buNone/>
            </a:pPr>
            <a:r>
              <a:rPr lang="en-US" sz="800">
                <a:latin typeface="Calibri"/>
                <a:ea typeface="Calibri"/>
                <a:cs typeface="Arial"/>
              </a:rPr>
              <a:t>Salaheddin, K. &amp; Mason, B. (2016) ‘Identifying barriers to mental health help‑seeking among young adults in the UK: a cross‑sectional survey’, British Journal of General Practice, 66(651), pp. e686–e692.</a:t>
            </a:r>
            <a:endParaRPr lang="en-US" sz="800">
              <a:latin typeface="Calibri"/>
              <a:ea typeface="Calibri"/>
              <a:cs typeface="Calibri"/>
            </a:endParaRPr>
          </a:p>
          <a:p>
            <a:pPr>
              <a:buNone/>
            </a:pPr>
            <a:r>
              <a:rPr lang="en-US" sz="800" err="1">
                <a:latin typeface="Calibri"/>
                <a:ea typeface="Calibri"/>
                <a:cs typeface="Arial"/>
              </a:rPr>
              <a:t>Shidhaye</a:t>
            </a:r>
            <a:r>
              <a:rPr lang="en-US" sz="800">
                <a:latin typeface="Calibri"/>
                <a:ea typeface="Calibri"/>
                <a:cs typeface="Arial"/>
              </a:rPr>
              <a:t>, R. (2023) ‘Global priorities for improving access to mental health services for adolescents post‑pandemic’, Current Opinion in Psychology, 49, pp. 101784.</a:t>
            </a:r>
          </a:p>
          <a:p>
            <a:pPr>
              <a:buNone/>
            </a:pPr>
            <a:r>
              <a:rPr lang="en-US" sz="800">
                <a:latin typeface="Calibri"/>
                <a:ea typeface="Calibri"/>
                <a:cs typeface="Arial"/>
              </a:rPr>
              <a:t>O’Dowd, A., 2025. Quarter of young adults in England have a mental health condition, data suggest. BMJ, 389:r1351. </a:t>
            </a:r>
            <a:endParaRPr lang="en-US" sz="800">
              <a:latin typeface="Calibri"/>
              <a:ea typeface="Calibri"/>
              <a:cs typeface="Calibri"/>
            </a:endParaRPr>
          </a:p>
          <a:p>
            <a:pPr>
              <a:buNone/>
            </a:pPr>
            <a:r>
              <a:rPr lang="en-US" sz="800">
                <a:latin typeface="Calibri"/>
                <a:ea typeface="Calibri"/>
                <a:cs typeface="Arial"/>
              </a:rPr>
              <a:t>Banks, J. and Xu, X., 2021. Mental distress among young adults in Great Britain: long‑term trends and early changes. Social Psychiatry and Psychiatric Epidemiology, 57, pp.1261–1272. </a:t>
            </a:r>
            <a:endParaRPr lang="en-US" sz="800">
              <a:latin typeface="Calibri"/>
              <a:ea typeface="Calibri"/>
              <a:cs typeface="Calibri"/>
            </a:endParaRPr>
          </a:p>
          <a:p>
            <a:pPr>
              <a:buNone/>
            </a:pPr>
            <a:r>
              <a:rPr lang="en-US" sz="800">
                <a:latin typeface="Calibri"/>
                <a:ea typeface="Calibri"/>
                <a:cs typeface="Arial"/>
              </a:rPr>
              <a:t>Rickwood, D.J., </a:t>
            </a:r>
            <a:r>
              <a:rPr lang="en-US" sz="800" err="1">
                <a:latin typeface="Calibri"/>
                <a:ea typeface="Calibri"/>
                <a:cs typeface="Arial"/>
              </a:rPr>
              <a:t>Mazzer</a:t>
            </a:r>
            <a:r>
              <a:rPr lang="en-US" sz="800">
                <a:latin typeface="Calibri"/>
                <a:ea typeface="Calibri"/>
                <a:cs typeface="Arial"/>
              </a:rPr>
              <a:t>, K.R. and Telford, N.R., 2015. Social influences on seeking help from mental health services during adolescence and young adulthood. BMC Psychiatry, 15:40</a:t>
            </a:r>
            <a:endParaRPr lang="en-US" sz="800">
              <a:latin typeface="Calibri"/>
              <a:ea typeface="Calibri"/>
            </a:endParaRPr>
          </a:p>
          <a:p>
            <a:pPr>
              <a:buNone/>
            </a:pPr>
            <a:endParaRPr lang="en-US"/>
          </a:p>
          <a:p>
            <a:pPr>
              <a:buNone/>
            </a:pPr>
            <a:endParaRPr lang="en-US"/>
          </a:p>
          <a:p>
            <a:pPr>
              <a:buNone/>
            </a:pPr>
            <a:endParaRPr lang="en-US"/>
          </a:p>
          <a:p>
            <a:pPr>
              <a:buNone/>
            </a:pPr>
            <a:endParaRPr lang="en-US"/>
          </a:p>
          <a:p>
            <a:pPr marL="0" indent="0">
              <a:buNone/>
            </a:pPr>
            <a:endParaRPr lang="en-US" sz="1800"/>
          </a:p>
        </p:txBody>
      </p:sp>
    </p:spTree>
    <p:extLst>
      <p:ext uri="{BB962C8B-B14F-4D97-AF65-F5344CB8AC3E}">
        <p14:creationId xmlns:p14="http://schemas.microsoft.com/office/powerpoint/2010/main" val="1941379388"/>
      </p:ext>
    </p:extLst>
  </p:cSld>
  <p:clrMapOvr>
    <a:masterClrMapping/>
  </p:clrMapOvr>
</p:sld>
</file>

<file path=ppt/theme/theme1.xml><?xml version="1.0" encoding="utf-8"?>
<a:theme xmlns:a="http://schemas.openxmlformats.org/drawingml/2006/main" name="Helena">
  <a:themeElements>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lena_win32_DN_V3" id="{9F427321-9060-43C1-8B15-4D38A9FA231C}" vid="{F91C65FD-DCCD-4832-9662-5F5E1061559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199F7478-D48A-4FC3-A70B-05B704278092}">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F10C717-93EF-4D86-BF6E-244725B73F0A}">
  <ds:schemaRefs>
    <ds:schemaRef ds:uri="http://schemas.microsoft.com/sharepoint/v3/contenttype/forms"/>
  </ds:schemaRefs>
</ds:datastoreItem>
</file>

<file path=customXml/itemProps3.xml><?xml version="1.0" encoding="utf-8"?>
<ds:datastoreItem xmlns:ds="http://schemas.openxmlformats.org/officeDocument/2006/customXml" ds:itemID="{0629CA71-ACFA-46CC-8E61-4A5AB670DDE8}">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8</Slides>
  <Notes>1</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Helena</vt:lpstr>
      <vt:lpstr>“Access Barriers to Mental Health Services Among UK Young Adults”   </vt:lpstr>
      <vt:lpstr>Health &amp; Social Care Research Context</vt:lpstr>
      <vt:lpstr>Introduction</vt:lpstr>
      <vt:lpstr>    Prevalence of the Problem In 2023/24, 25.8% of young adults aged 16–24 in England experienced a common mental health condition, showing an increase from previous years (NHS Digital, 2025). Only a fraction of young adults seeks or receive support due to barriers such as stigma and low mental health literacy (NatCen Social Research, 2025). Other reported barriers include difficulty navigating services and lack of awareness of available support (Salaheddin &amp; Mason, 2016). These obstacles can lead to under-use of primary care services and delayed treatment, increasing pressure on social care systems (Macdonald &amp; Lucas, 2025). This highlights the urgent need to explore and address access barriers to improve wellbeing among young adults (NHS Digital, 2025).  </vt:lpstr>
      <vt:lpstr>Rationale for the Research</vt:lpstr>
      <vt:lpstr>Research Question, Aim and Objectives</vt:lpstr>
      <vt:lpstr>Research Impact</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cp:revision>
  <dcterms:created xsi:type="dcterms:W3CDTF">2026-01-24T21:31:22Z</dcterms:created>
  <dcterms:modified xsi:type="dcterms:W3CDTF">2026-01-29T18:36:56Z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