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5.xml" ContentType="application/vnd.openxmlformats-officedocument.theme+xml"/>
  <Override PartName="/ppt/slideLayouts/slideLayout7.xml" ContentType="application/vnd.openxmlformats-officedocument.presentationml.slideLayout+xml"/>
  <Override PartName="/ppt/theme/theme6.xml" ContentType="application/vnd.openxmlformats-officedocument.theme+xml"/>
  <Override PartName="/ppt/slideLayouts/slideLayout8.xml" ContentType="application/vnd.openxmlformats-officedocument.presentationml.slideLayout+xml"/>
  <Override PartName="/ppt/theme/theme7.xml" ContentType="application/vnd.openxmlformats-officedocument.theme+xml"/>
  <Override PartName="/ppt/slideLayouts/slideLayout9.xml" ContentType="application/vnd.openxmlformats-officedocument.presentationml.slideLayout+xml"/>
  <Override PartName="/ppt/theme/theme8.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9.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10.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11.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12.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13.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14.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15.xml" ContentType="application/vnd.openxmlformats-officedocument.theme+xml"/>
  <Override PartName="/ppt/theme/theme16.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2" r:id="rId4"/>
    <p:sldMasterId id="2147483663" r:id="rId5"/>
    <p:sldMasterId id="2147483666" r:id="rId6"/>
    <p:sldMasterId id="2147483668" r:id="rId7"/>
    <p:sldMasterId id="2147483669" r:id="rId8"/>
    <p:sldMasterId id="2147483672" r:id="rId9"/>
    <p:sldMasterId id="2147483674" r:id="rId10"/>
    <p:sldMasterId id="2147483676" r:id="rId11"/>
    <p:sldMasterId id="2147483680" r:id="rId12"/>
    <p:sldMasterId id="2147483692" r:id="rId13"/>
    <p:sldMasterId id="2147483704" r:id="rId14"/>
    <p:sldMasterId id="2147483724" r:id="rId15"/>
    <p:sldMasterId id="2147483712" r:id="rId16"/>
    <p:sldMasterId id="2147483728" r:id="rId17"/>
    <p:sldMasterId id="2147483740" r:id="rId18"/>
  </p:sldMasterIdLst>
  <p:notesMasterIdLst>
    <p:notesMasterId r:id="rId34"/>
  </p:notesMasterIdLst>
  <p:sldIdLst>
    <p:sldId id="272" r:id="rId19"/>
    <p:sldId id="264" r:id="rId20"/>
    <p:sldId id="265" r:id="rId21"/>
    <p:sldId id="266" r:id="rId22"/>
    <p:sldId id="267" r:id="rId23"/>
    <p:sldId id="268" r:id="rId24"/>
    <p:sldId id="263" r:id="rId25"/>
    <p:sldId id="269" r:id="rId26"/>
    <p:sldId id="270" r:id="rId27"/>
    <p:sldId id="271" r:id="rId28"/>
    <p:sldId id="275" r:id="rId29"/>
    <p:sldId id="273" r:id="rId30"/>
    <p:sldId id="274" r:id="rId31"/>
    <p:sldId id="276" r:id="rId32"/>
    <p:sldId id="277" r:id="rId3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31"/>
    <p:restoredTop sz="94811"/>
  </p:normalViewPr>
  <p:slideViewPr>
    <p:cSldViewPr snapToGrid="0" snapToObjects="1">
      <p:cViewPr varScale="1">
        <p:scale>
          <a:sx n="88" d="100"/>
          <a:sy n="88" d="100"/>
        </p:scale>
        <p:origin x="828" y="63"/>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8.xml"/><Relationship Id="rId21" Type="http://schemas.openxmlformats.org/officeDocument/2006/relationships/slide" Target="slides/slide3.xml"/><Relationship Id="rId34" Type="http://schemas.openxmlformats.org/officeDocument/2006/relationships/notesMaster" Target="notesMasters/notesMaster1.xml"/><Relationship Id="rId7" Type="http://schemas.openxmlformats.org/officeDocument/2006/relationships/slideMaster" Target="slideMasters/slideMaster4.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7.xml"/><Relationship Id="rId33" Type="http://schemas.openxmlformats.org/officeDocument/2006/relationships/slide" Target="slides/slide15.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Master" Target="slideMasters/slideMaster13.xml"/><Relationship Id="rId20" Type="http://schemas.openxmlformats.org/officeDocument/2006/relationships/slide" Target="slides/slide2.xml"/><Relationship Id="rId29" Type="http://schemas.openxmlformats.org/officeDocument/2006/relationships/slide" Target="slides/slide1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6.xml"/><Relationship Id="rId32" Type="http://schemas.openxmlformats.org/officeDocument/2006/relationships/slide" Target="slides/slide14.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Master" Target="slideMasters/slideMaster12.xml"/><Relationship Id="rId23" Type="http://schemas.openxmlformats.org/officeDocument/2006/relationships/slide" Target="slides/slide5.xml"/><Relationship Id="rId28" Type="http://schemas.openxmlformats.org/officeDocument/2006/relationships/slide" Target="slides/slide10.xml"/><Relationship Id="rId36" Type="http://schemas.openxmlformats.org/officeDocument/2006/relationships/viewProps" Target="viewProps.xml"/><Relationship Id="rId10" Type="http://schemas.openxmlformats.org/officeDocument/2006/relationships/slideMaster" Target="slideMasters/slideMaster7.xml"/><Relationship Id="rId19" Type="http://schemas.openxmlformats.org/officeDocument/2006/relationships/slide" Target="slides/slide1.xml"/><Relationship Id="rId31"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 Target="slides/slide4.xml"/><Relationship Id="rId27" Type="http://schemas.openxmlformats.org/officeDocument/2006/relationships/slide" Target="slides/slide9.xml"/><Relationship Id="rId30" Type="http://schemas.openxmlformats.org/officeDocument/2006/relationships/slide" Target="slides/slide12.xml"/><Relationship Id="rId35" Type="http://schemas.openxmlformats.org/officeDocument/2006/relationships/presProps" Target="presProps.xml"/><Relationship Id="rId8" Type="http://schemas.openxmlformats.org/officeDocument/2006/relationships/slideMaster" Target="slideMasters/slideMaster5.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E62973-5E8C-6249-93BD-BAF7AE7072BD}" type="datetimeFigureOut">
              <a:rPr lang="en-US" smtClean="0"/>
              <a:t>11/30/2022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FFDD11-B3EC-214B-B984-1798BFAD033A}" type="slidenum">
              <a:rPr lang="en-US" smtClean="0"/>
              <a:t>‹#›</a:t>
            </a:fld>
            <a:endParaRPr lang="en-US"/>
          </a:p>
        </p:txBody>
      </p:sp>
    </p:spTree>
    <p:extLst>
      <p:ext uri="{BB962C8B-B14F-4D97-AF65-F5344CB8AC3E}">
        <p14:creationId xmlns:p14="http://schemas.microsoft.com/office/powerpoint/2010/main" val="1940537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5.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5.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5.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5.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5.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5.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48649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EAA79-7DCE-46C3-9004-2EDC6E66558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FB1957E2-D01A-4EE5-98A0-6EF2B07EDDEB}"/>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38680802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2866627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484BA-3CDD-4CBE-B8ED-A5FF1D64E3F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75E0E428-53E1-4CD8-9933-11FC7D6E747D}"/>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37619563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401840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685753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942648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D1C6F2FA-9D48-5647-B3AE-270F4C5B4527}"/>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4123628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3A74712-E683-8D4A-897E-564DD5A5F4C0}"/>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16161775-7EDC-3249-8DBB-B8547B34CE06}"/>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22727421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11/30/2022</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717865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11/30/2022</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9896461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11/30/2022</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090279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11/30/2022</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860497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11/30/2022</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0791386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11/30/2022</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656021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11/30/2022</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934943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11/30/2022</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9795178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11/30/2022</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1532125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11/30/2022</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9117996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11/30/2022</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443351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13553-AB8B-C341-93A5-5CC82D843D32}"/>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A1CB8C6-8818-9C4E-9A49-B521788745D4}"/>
              </a:ext>
            </a:extLst>
          </p:cNvPr>
          <p:cNvSpPr>
            <a:spLocks noGrp="1"/>
          </p:cNvSpPr>
          <p:nvPr>
            <p:ph idx="1"/>
          </p:nvPr>
        </p:nvSpPr>
        <p:spPr>
          <a:xfrm>
            <a:off x="628650" y="1825625"/>
            <a:ext cx="7886700" cy="3203575"/>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7571949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7033D-9F3E-8248-9B9F-E98406770C4F}"/>
              </a:ext>
            </a:extLst>
          </p:cNvPr>
          <p:cNvSpPr>
            <a:spLocks noGrp="1"/>
          </p:cNvSpPr>
          <p:nvPr>
            <p:ph type="title"/>
          </p:nvPr>
        </p:nvSpPr>
        <p:spPr>
          <a:xfrm>
            <a:off x="394138" y="365125"/>
            <a:ext cx="8395138"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8D8C34B-9896-0E40-BD81-61E38533FA8D}"/>
              </a:ext>
            </a:extLst>
          </p:cNvPr>
          <p:cNvSpPr>
            <a:spLocks noGrp="1"/>
          </p:cNvSpPr>
          <p:nvPr>
            <p:ph sz="half" idx="1"/>
          </p:nvPr>
        </p:nvSpPr>
        <p:spPr>
          <a:xfrm>
            <a:off x="394138" y="1825625"/>
            <a:ext cx="4101662" cy="3865727"/>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08F99B9-D9F3-D448-81A1-3C9FA0DB51B0}"/>
              </a:ext>
            </a:extLst>
          </p:cNvPr>
          <p:cNvSpPr>
            <a:spLocks noGrp="1"/>
          </p:cNvSpPr>
          <p:nvPr>
            <p:ph sz="half" idx="2"/>
          </p:nvPr>
        </p:nvSpPr>
        <p:spPr>
          <a:xfrm>
            <a:off x="4413688" y="1825625"/>
            <a:ext cx="4375588" cy="3865727"/>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71951733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01024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08889-95C7-C547-A1EA-A22929CE988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A5581E7-B6AD-1144-AFF7-D87531D22088}"/>
              </a:ext>
            </a:extLst>
          </p:cNvPr>
          <p:cNvSpPr>
            <a:spLocks noGrp="1"/>
          </p:cNvSpPr>
          <p:nvPr>
            <p:ph type="pic" idx="1"/>
          </p:nvPr>
        </p:nvSpPr>
        <p:spPr>
          <a:xfrm>
            <a:off x="3887788" y="457201"/>
            <a:ext cx="4629150" cy="4501054"/>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FC0E95-E99E-4C48-9AA8-DCB130280040}"/>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123474729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27581500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Tree>
    <p:extLst>
      <p:ext uri="{BB962C8B-B14F-4D97-AF65-F5344CB8AC3E}">
        <p14:creationId xmlns:p14="http://schemas.microsoft.com/office/powerpoint/2010/main" val="174324129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564564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9174040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Tree>
    <p:extLst>
      <p:ext uri="{BB962C8B-B14F-4D97-AF65-F5344CB8AC3E}">
        <p14:creationId xmlns:p14="http://schemas.microsoft.com/office/powerpoint/2010/main" val="23294075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2421751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7CF91-8FB7-0B42-A329-E11BE478FD5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534FCA1-D7E4-A64A-B793-6901C347CA51}"/>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DCEEFF4-2699-2845-91D9-D5A07A078814}"/>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11/30/2022</a:t>
            </a:fld>
            <a:endParaRPr lang="en-US"/>
          </a:p>
        </p:txBody>
      </p:sp>
      <p:sp>
        <p:nvSpPr>
          <p:cNvPr id="5" name="Footer Placeholder 4">
            <a:extLst>
              <a:ext uri="{FF2B5EF4-FFF2-40B4-BE49-F238E27FC236}">
                <a16:creationId xmlns:a16="http://schemas.microsoft.com/office/drawing/2014/main" id="{C53D7AE9-B962-CC42-BA86-B1E5EDE333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C947482-2CC9-0E4C-870E-8D35795D50A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94104286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91516-56E3-FE49-AF8F-9F2EF75D8C77}"/>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79EEC7E-522D-5245-80F4-6045A4C8C594}"/>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7853E28-50D1-DB40-925E-1865E073DFF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11/30/2022</a:t>
            </a:fld>
            <a:endParaRPr lang="en-US"/>
          </a:p>
        </p:txBody>
      </p:sp>
      <p:sp>
        <p:nvSpPr>
          <p:cNvPr id="5" name="Footer Placeholder 4">
            <a:extLst>
              <a:ext uri="{FF2B5EF4-FFF2-40B4-BE49-F238E27FC236}">
                <a16:creationId xmlns:a16="http://schemas.microsoft.com/office/drawing/2014/main" id="{F90EE0FC-C5EA-7B43-A0D8-933FEEC1E19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689ED53-FDF6-FE4E-8218-A5DCCBEBF0E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7777352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149A6-312A-DE4B-B032-3C87D4A1F23A}"/>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A53AC8F-1D8F-4045-BA5F-AC0745D4C40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B47A2DA-0D49-1243-97F3-8C33ED427BA1}"/>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11/30/2022</a:t>
            </a:fld>
            <a:endParaRPr lang="en-US"/>
          </a:p>
        </p:txBody>
      </p:sp>
      <p:sp>
        <p:nvSpPr>
          <p:cNvPr id="5" name="Footer Placeholder 4">
            <a:extLst>
              <a:ext uri="{FF2B5EF4-FFF2-40B4-BE49-F238E27FC236}">
                <a16:creationId xmlns:a16="http://schemas.microsoft.com/office/drawing/2014/main" id="{333D2AB8-7709-F248-874B-15AF8A8F2F76}"/>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3051CA-2F1D-EF43-AB3E-970DE78ECA3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0803302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CC5C1-CEEC-A54F-8061-670B3716BCF7}"/>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446779F-F147-C642-A601-EB30995A307B}"/>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5339AF6-4ECF-C940-B2CD-54C3A848183F}"/>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EC2FBBA-1744-7C44-BDC5-5E40FC4E7242}"/>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11/30/2022</a:t>
            </a:fld>
            <a:endParaRPr lang="en-US"/>
          </a:p>
        </p:txBody>
      </p:sp>
      <p:sp>
        <p:nvSpPr>
          <p:cNvPr id="6" name="Footer Placeholder 5">
            <a:extLst>
              <a:ext uri="{FF2B5EF4-FFF2-40B4-BE49-F238E27FC236}">
                <a16:creationId xmlns:a16="http://schemas.microsoft.com/office/drawing/2014/main" id="{E74CE875-541F-134E-8E16-39C7587211C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E3B6349-EA0A-2142-8CEF-E85D325A490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79445822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4223D-B3AF-FC43-8E2C-CD1AAF8624D6}"/>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ABF013F-2912-624D-8195-A67E13901835}"/>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03456B4-6048-6640-9D7D-42EA2A6DDEC9}"/>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37129F5-4B35-4648-9238-99F17302CF5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76AB2B2-2AF7-4E41-BF6E-38905C051B67}"/>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771B7545-C2A4-3C49-AFF2-44FB003DC615}"/>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11/30/2022</a:t>
            </a:fld>
            <a:endParaRPr lang="en-US"/>
          </a:p>
        </p:txBody>
      </p:sp>
      <p:sp>
        <p:nvSpPr>
          <p:cNvPr id="8" name="Footer Placeholder 7">
            <a:extLst>
              <a:ext uri="{FF2B5EF4-FFF2-40B4-BE49-F238E27FC236}">
                <a16:creationId xmlns:a16="http://schemas.microsoft.com/office/drawing/2014/main" id="{266D25BF-5E79-9048-9C82-AFCE84DEAF9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991EC22-A66B-F44B-96E5-15E164D9B6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411201771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FC50D-4F82-6D41-B29B-7D5BFC9BC88F}"/>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C24865E-E560-0B4E-9395-474CD6DBF7E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11/30/2022</a:t>
            </a:fld>
            <a:endParaRPr lang="en-US"/>
          </a:p>
        </p:txBody>
      </p:sp>
      <p:sp>
        <p:nvSpPr>
          <p:cNvPr id="4" name="Footer Placeholder 3">
            <a:extLst>
              <a:ext uri="{FF2B5EF4-FFF2-40B4-BE49-F238E27FC236}">
                <a16:creationId xmlns:a16="http://schemas.microsoft.com/office/drawing/2014/main" id="{CDD83FAC-4B1F-7341-B306-E3666ACF0B1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7EE7A9CF-F8E0-444E-872B-29AF2503BE4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9317489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E6DEFC-6AE7-8546-81B6-A8985717AB2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11/30/2022</a:t>
            </a:fld>
            <a:endParaRPr lang="en-US"/>
          </a:p>
        </p:txBody>
      </p:sp>
      <p:sp>
        <p:nvSpPr>
          <p:cNvPr id="3" name="Footer Placeholder 2">
            <a:extLst>
              <a:ext uri="{FF2B5EF4-FFF2-40B4-BE49-F238E27FC236}">
                <a16:creationId xmlns:a16="http://schemas.microsoft.com/office/drawing/2014/main" id="{D023E71D-C4D2-684F-A864-9E8A10CACB4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3FE9DACB-F630-B743-96E9-3C02225BD9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89394767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CFC4-E0FF-CD48-BF1D-8282D552AB9A}"/>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795B17B-9BE6-EB49-B5FB-C098D6C43A3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3FB7D76-9210-8F49-9A78-8747A6504AD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375A7EF-7E39-2F4E-9A2D-6C0F4CDC5A09}"/>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11/30/2022</a:t>
            </a:fld>
            <a:endParaRPr lang="en-US"/>
          </a:p>
        </p:txBody>
      </p:sp>
      <p:sp>
        <p:nvSpPr>
          <p:cNvPr id="6" name="Footer Placeholder 5">
            <a:extLst>
              <a:ext uri="{FF2B5EF4-FFF2-40B4-BE49-F238E27FC236}">
                <a16:creationId xmlns:a16="http://schemas.microsoft.com/office/drawing/2014/main" id="{C534F60D-F04A-8F46-8F4B-C293A3F22BF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0DBFFEF-7F5C-3E4A-AEBA-AE008AE7FBAE}"/>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58326541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254E5-EC60-7642-89FC-E0005F24DF7F}"/>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96ABA9B-C852-BD4C-8EBB-DCA38ABAFB7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A052852-941B-934D-8B59-88371343E638}"/>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E4B2328-0A43-4342-A653-438448402ABA}"/>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11/30/2022</a:t>
            </a:fld>
            <a:endParaRPr lang="en-US"/>
          </a:p>
        </p:txBody>
      </p:sp>
      <p:sp>
        <p:nvSpPr>
          <p:cNvPr id="6" name="Footer Placeholder 5">
            <a:extLst>
              <a:ext uri="{FF2B5EF4-FFF2-40B4-BE49-F238E27FC236}">
                <a16:creationId xmlns:a16="http://schemas.microsoft.com/office/drawing/2014/main" id="{0964BB61-D3D6-F54F-B677-477ED6253E55}"/>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1DC3A9F-519B-324E-8B37-F8E2A620868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7203595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CF624-42BE-7644-90FA-098E6BC22AEA}"/>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E3350E3-FA89-4446-9F4F-2DDCB0D72468}"/>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4560375-BEC7-464A-8FED-420C1DCCF56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11/30/2022</a:t>
            </a:fld>
            <a:endParaRPr lang="en-US"/>
          </a:p>
        </p:txBody>
      </p:sp>
      <p:sp>
        <p:nvSpPr>
          <p:cNvPr id="5" name="Footer Placeholder 4">
            <a:extLst>
              <a:ext uri="{FF2B5EF4-FFF2-40B4-BE49-F238E27FC236}">
                <a16:creationId xmlns:a16="http://schemas.microsoft.com/office/drawing/2014/main" id="{5749956A-D1B6-2141-8227-E96F8757319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21AFAD8-75E0-E74B-8E53-F8DAA76AF129}"/>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55221851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022C87-B12F-C545-920B-2FEA49D862EE}"/>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944DBAF-A21F-884B-8893-93D4AB4B5BD3}"/>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BEBC95F-39B8-0C49-A006-DB8F65C05F80}"/>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11/30/2022</a:t>
            </a:fld>
            <a:endParaRPr lang="en-US"/>
          </a:p>
        </p:txBody>
      </p:sp>
      <p:sp>
        <p:nvSpPr>
          <p:cNvPr id="5" name="Footer Placeholder 4">
            <a:extLst>
              <a:ext uri="{FF2B5EF4-FFF2-40B4-BE49-F238E27FC236}">
                <a16:creationId xmlns:a16="http://schemas.microsoft.com/office/drawing/2014/main" id="{59480421-2463-624E-8B83-7E103ADC90A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3D2072A-1BC5-4B41-9369-C7AF05D0BA9D}"/>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63990346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11/30/2022</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62964054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11/30/2022</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9957403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11/30/2022</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4825835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11/30/2022</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51589236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11/30/2022</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46036212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11/30/2022</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14744437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11/30/2022</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2071179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11/30/2022</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64578321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11/30/2022</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84292823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11/30/2022</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16331749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11/30/2022</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34306410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11" name="Picture 10" descr="Text&#10;&#10;Description automatically generated with medium confidence">
            <a:extLst>
              <a:ext uri="{FF2B5EF4-FFF2-40B4-BE49-F238E27FC236}">
                <a16:creationId xmlns:a16="http://schemas.microsoft.com/office/drawing/2014/main" id="{466B934A-A475-114C-AA1B-5F9F12584F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98388874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736A280-2C91-F548-B032-A04AB39CF28E}"/>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83959387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79AAABAA-0F32-FD4D-BFBE-5CFAD828F7F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40525212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text&#10;&#10;Description automatically generated">
            <a:extLst>
              <a:ext uri="{FF2B5EF4-FFF2-40B4-BE49-F238E27FC236}">
                <a16:creationId xmlns:a16="http://schemas.microsoft.com/office/drawing/2014/main" id="{0F8DD660-4622-2A47-82B3-18A6984986A2}"/>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35662873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Text&#10;&#10;Description automatically generated with medium confidence">
            <a:extLst>
              <a:ext uri="{FF2B5EF4-FFF2-40B4-BE49-F238E27FC236}">
                <a16:creationId xmlns:a16="http://schemas.microsoft.com/office/drawing/2014/main" id="{6B516FE7-964A-1E4E-9AD2-64229A0C31A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74088254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graphical user interface&#10;&#10;Description automatically generated">
            <a:extLst>
              <a:ext uri="{FF2B5EF4-FFF2-40B4-BE49-F238E27FC236}">
                <a16:creationId xmlns:a16="http://schemas.microsoft.com/office/drawing/2014/main" id="{1B6401D3-A379-1A4C-84B3-73B1DEBDD1E8}"/>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5803116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4D3D6F76-26A7-0E46-9BE1-B7F072940204}"/>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86484105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chart&#10;&#10;Description automatically generated">
            <a:extLst>
              <a:ext uri="{FF2B5EF4-FFF2-40B4-BE49-F238E27FC236}">
                <a16:creationId xmlns:a16="http://schemas.microsoft.com/office/drawing/2014/main" id="{2AEF8B83-F027-5B40-9BE5-0DC1AAF1C706}"/>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14647242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6.xml"/><Relationship Id="rId1" Type="http://schemas.openxmlformats.org/officeDocument/2006/relationships/slideLayout" Target="../slideLayouts/slideLayout5.xml"/><Relationship Id="rId4" Type="http://schemas.openxmlformats.org/officeDocument/2006/relationships/image" Target="../media/image5.png"/></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6.xml"/><Relationship Id="rId1" Type="http://schemas.openxmlformats.org/officeDocument/2006/relationships/slideLayout" Target="../slideLayouts/slideLayout7.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8.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9.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7.xml"/><Relationship Id="rId13" Type="http://schemas.openxmlformats.org/officeDocument/2006/relationships/image" Target="../media/image9.png"/><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9.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image" Target="../media/image10.png"/><Relationship Id="rId5" Type="http://schemas.openxmlformats.org/officeDocument/2006/relationships/theme" Target="../theme/theme10.xml"/><Relationship Id="rId4" Type="http://schemas.openxmlformats.org/officeDocument/2006/relationships/slideLayout" Target="../slideLayouts/slideLayout24.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slideLayout" Target="../slideLayouts/slideLayout26.xml"/><Relationship Id="rId1" Type="http://schemas.openxmlformats.org/officeDocument/2006/relationships/slideLayout" Target="../slideLayouts/slideLayout25.xml"/><Relationship Id="rId5" Type="http://schemas.openxmlformats.org/officeDocument/2006/relationships/image" Target="../media/image11.png"/><Relationship Id="rId4" Type="http://schemas.openxmlformats.org/officeDocument/2006/relationships/theme" Target="../theme/theme11.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30.xml"/><Relationship Id="rId2" Type="http://schemas.openxmlformats.org/officeDocument/2006/relationships/slideLayout" Target="../slideLayouts/slideLayout29.xml"/><Relationship Id="rId1" Type="http://schemas.openxmlformats.org/officeDocument/2006/relationships/slideLayout" Target="../slideLayouts/slideLayout28.xml"/><Relationship Id="rId5" Type="http://schemas.openxmlformats.org/officeDocument/2006/relationships/image" Target="../media/image12.pn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image" Target="../media/image13.png"/><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theme" Target="../theme/theme13.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image" Target="../media/image14.png"/><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theme" Target="../theme/theme14.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60.xml"/><Relationship Id="rId3" Type="http://schemas.openxmlformats.org/officeDocument/2006/relationships/slideLayout" Target="../slideLayouts/slideLayout55.xml"/><Relationship Id="rId7" Type="http://schemas.openxmlformats.org/officeDocument/2006/relationships/slideLayout" Target="../slideLayouts/slideLayout59.xml"/><Relationship Id="rId2" Type="http://schemas.openxmlformats.org/officeDocument/2006/relationships/slideLayout" Target="../slideLayouts/slideLayout54.xml"/><Relationship Id="rId1" Type="http://schemas.openxmlformats.org/officeDocument/2006/relationships/slideLayout" Target="../slideLayouts/slideLayout53.xml"/><Relationship Id="rId6" Type="http://schemas.openxmlformats.org/officeDocument/2006/relationships/slideLayout" Target="../slideLayouts/slideLayout58.xml"/><Relationship Id="rId5" Type="http://schemas.openxmlformats.org/officeDocument/2006/relationships/slideLayout" Target="../slideLayouts/slideLayout57.xml"/><Relationship Id="rId4" Type="http://schemas.openxmlformats.org/officeDocument/2006/relationships/slideLayout" Target="../slideLayouts/slideLayout56.xml"/><Relationship Id="rId9" Type="http://schemas.openxmlformats.org/officeDocument/2006/relationships/theme" Target="../theme/theme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199328627"/>
      </p:ext>
    </p:extLst>
  </p:cSld>
  <p:clrMap bg1="lt1" tx1="dk1" bg2="lt2" tx2="dk2" accent1="accent1" accent2="accent2" accent3="accent3" accent4="accent4" accent5="accent5" accent6="accent6" hlink="hlink" folHlink="folHlink"/>
  <p:sldLayoutIdLst>
    <p:sldLayoutId id="214748364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outdoor, sky, grass&#10;&#10;Description automatically generated">
            <a:extLst>
              <a:ext uri="{FF2B5EF4-FFF2-40B4-BE49-F238E27FC236}">
                <a16:creationId xmlns:a16="http://schemas.microsoft.com/office/drawing/2014/main" id="{6F6BDCC3-68A5-F445-88C0-DAB78F462C86}"/>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439537101"/>
      </p:ext>
    </p:extLst>
  </p:cSld>
  <p:clrMap bg1="lt1" tx1="dk1" bg2="lt2" tx2="dk2" accent1="accent1" accent2="accent2" accent3="accent3" accent4="accent4" accent5="accent5" accent6="accent6" hlink="hlink" folHlink="folHlink"/>
  <p:sldLayoutIdLst>
    <p:sldLayoutId id="214748375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0C1BDC32-D4F1-3049-91DC-0E2B06EFA56F}"/>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288790940"/>
      </p:ext>
    </p:extLst>
  </p:cSld>
  <p:clrMap bg1="lt1" tx1="dk1" bg2="lt2" tx2="dk2" accent1="accent1" accent2="accent2" accent3="accent3" accent4="accent4" accent5="accent5" accent6="accent6" hlink="hlink" folHlink="folHlink"/>
  <p:sldLayoutIdLst>
    <p:sldLayoutId id="214748366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BE69152-AADC-5147-A851-5818AE827F0D}"/>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339742971"/>
      </p:ext>
    </p:extLst>
  </p:cSld>
  <p:clrMap bg1="lt1" tx1="dk1" bg2="lt2" tx2="dk2" accent1="accent1" accent2="accent2" accent3="accent3" accent4="accent4" accent5="accent5" accent6="accent6" hlink="hlink" folHlink="folHlink"/>
  <p:sldLayoutIdLst>
    <p:sldLayoutId id="214748375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921761218"/>
      </p:ext>
    </p:extLst>
  </p:cSld>
  <p:clrMap bg1="lt1" tx1="dk1" bg2="lt2" tx2="dk2" accent1="accent1" accent2="accent2" accent3="accent3" accent4="accent4" accent5="accent5" accent6="accent6" hlink="hlink" folHlink="folHlink"/>
  <p:sldLayoutIdLst>
    <p:sldLayoutId id="2147483670" r:id="rId1"/>
    <p:sldLayoutId id="214748367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website&#10;&#10;Description automatically generated">
            <a:extLst>
              <a:ext uri="{FF2B5EF4-FFF2-40B4-BE49-F238E27FC236}">
                <a16:creationId xmlns:a16="http://schemas.microsoft.com/office/drawing/2014/main" id="{444BC08C-2962-454D-849E-17D2822D1382}"/>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119471356"/>
      </p:ext>
    </p:extLst>
  </p:cSld>
  <p:clrMap bg1="lt1" tx1="dk1" bg2="lt2" tx2="dk2" accent1="accent1" accent2="accent2" accent3="accent3" accent4="accent4" accent5="accent5" accent6="accent6" hlink="hlink" folHlink="folHlink"/>
  <p:sldLayoutIdLst>
    <p:sldLayoutId id="214748367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9204EC72-2D01-394B-9A9E-F65E10B37F41}"/>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919443053"/>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07D91359-67D2-A247-898E-E5E6274F864F}"/>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867895613"/>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1251622122"/>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82E4C30-7575-D148-87A5-842F6A4E7C8C}"/>
              </a:ext>
            </a:extLst>
          </p:cNvPr>
          <p:cNvPicPr>
            <a:picLocks noChangeAspect="1"/>
          </p:cNvPicPr>
          <p:nvPr userDrawn="1"/>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847168410"/>
      </p:ext>
    </p:extLst>
  </p:cSld>
  <p:clrMap bg1="lt1" tx1="dk1" bg2="lt2" tx2="dk2" accent1="accent1" accent2="accent2" accent3="accent3" accent4="accent4" accent5="accent5" accent6="accent6" hlink="hlink" folHlink="folHlink"/>
  <p:sldLayoutIdLst>
    <p:sldLayoutId id="2147483694" r:id="rId1"/>
    <p:sldLayoutId id="2147483696" r:id="rId2"/>
    <p:sldLayoutId id="2147483699" r:id="rId3"/>
    <p:sldLayoutId id="2147483701"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B4127EB-145A-B946-9EF1-43A59ADB3403}"/>
              </a:ext>
            </a:extLst>
          </p:cNvPr>
          <p:cNvPicPr>
            <a:picLocks noChangeAspect="1"/>
          </p:cNvPicPr>
          <p:nvPr userDrawn="1"/>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1915559488"/>
      </p:ext>
    </p:extLst>
  </p:cSld>
  <p:clrMap bg1="lt1" tx1="dk1" bg2="lt2" tx2="dk2" accent1="accent1" accent2="accent2" accent3="accent3" accent4="accent4" accent5="accent5" accent6="accent6" hlink="hlink" folHlink="folHlink"/>
  <p:sldLayoutIdLst>
    <p:sldLayoutId id="2147483705" r:id="rId1"/>
    <p:sldLayoutId id="2147483708" r:id="rId2"/>
    <p:sldLayoutId id="2147483711"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Graphical user interface, text, application&#10;&#10;Description automatically generated">
            <a:extLst>
              <a:ext uri="{FF2B5EF4-FFF2-40B4-BE49-F238E27FC236}">
                <a16:creationId xmlns:a16="http://schemas.microsoft.com/office/drawing/2014/main" id="{3A81A8AB-655B-9F44-A0B6-888AE8CA54F2}"/>
              </a:ext>
            </a:extLst>
          </p:cNvPr>
          <p:cNvPicPr>
            <a:picLocks noChangeAspect="1"/>
          </p:cNvPicPr>
          <p:nvPr userDrawn="1"/>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265431678"/>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Text&#10;&#10;Description automatically generated with low confidence">
            <a:extLst>
              <a:ext uri="{FF2B5EF4-FFF2-40B4-BE49-F238E27FC236}">
                <a16:creationId xmlns:a16="http://schemas.microsoft.com/office/drawing/2014/main" id="{CD47BF98-06ED-7B44-BEB7-FB20FA299010}"/>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224443458"/>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1898461747"/>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9703660"/>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6" r:id="rId3"/>
    <p:sldLayoutId id="2147483747" r:id="rId4"/>
    <p:sldLayoutId id="2147483750" r:id="rId5"/>
    <p:sldLayoutId id="2147483751" r:id="rId6"/>
    <p:sldLayoutId id="2147483748" r:id="rId7"/>
    <p:sldLayoutId id="2147483749"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11.xml"/><Relationship Id="rId1" Type="http://schemas.openxmlformats.org/officeDocument/2006/relationships/video" Target="https://www.youtube.com/embed/1naj52TN43c?feature=oembed"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11.xml"/><Relationship Id="rId1" Type="http://schemas.openxmlformats.org/officeDocument/2006/relationships/video" Target="https://www.youtube.com/embed/SntBj0FIApw?feature=oembed"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C86FA2-4FAA-42DB-B90B-87FFDE2B7D3C}"/>
              </a:ext>
            </a:extLst>
          </p:cNvPr>
          <p:cNvSpPr>
            <a:spLocks noGrp="1"/>
          </p:cNvSpPr>
          <p:nvPr>
            <p:ph type="title"/>
          </p:nvPr>
        </p:nvSpPr>
        <p:spPr>
          <a:xfrm>
            <a:off x="422385" y="2166257"/>
            <a:ext cx="3880287" cy="3529036"/>
          </a:xfrm>
        </p:spPr>
        <p:txBody>
          <a:bodyPr/>
          <a:lstStyle/>
          <a:p>
            <a:pPr algn="ctr"/>
            <a:r>
              <a:rPr lang="en-GB" dirty="0"/>
              <a:t>Introduction</a:t>
            </a:r>
            <a:br>
              <a:rPr lang="en-GB" dirty="0"/>
            </a:br>
            <a:r>
              <a:rPr lang="en-GB" dirty="0"/>
              <a:t> to </a:t>
            </a:r>
            <a:br>
              <a:rPr lang="en-GB" dirty="0"/>
            </a:br>
            <a:r>
              <a:rPr lang="en-GB" dirty="0"/>
              <a:t>Culinary skills</a:t>
            </a:r>
            <a:br>
              <a:rPr lang="en-GB" dirty="0"/>
            </a:br>
            <a:br>
              <a:rPr lang="en-GB" dirty="0"/>
            </a:br>
            <a:r>
              <a:rPr lang="en-GB" dirty="0"/>
              <a:t>Placement- Reflection</a:t>
            </a:r>
          </a:p>
        </p:txBody>
      </p:sp>
    </p:spTree>
    <p:extLst>
      <p:ext uri="{BB962C8B-B14F-4D97-AF65-F5344CB8AC3E}">
        <p14:creationId xmlns:p14="http://schemas.microsoft.com/office/powerpoint/2010/main" val="19807279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AA648-4272-458F-9D73-37F5A9CC3CCB}"/>
              </a:ext>
            </a:extLst>
          </p:cNvPr>
          <p:cNvSpPr>
            <a:spLocks noGrp="1"/>
          </p:cNvSpPr>
          <p:nvPr>
            <p:ph type="title"/>
          </p:nvPr>
        </p:nvSpPr>
        <p:spPr/>
        <p:txBody>
          <a:bodyPr/>
          <a:lstStyle/>
          <a:p>
            <a:pPr algn="ctr"/>
            <a:r>
              <a:rPr lang="en-GB" dirty="0"/>
              <a:t>Assessment – </a:t>
            </a:r>
            <a:br>
              <a:rPr lang="en-GB" dirty="0"/>
            </a:br>
            <a:r>
              <a:rPr lang="en-GB" dirty="0"/>
              <a:t>Placement Introduction to Culinary Skills</a:t>
            </a:r>
            <a:br>
              <a:rPr lang="en-GB" dirty="0"/>
            </a:br>
            <a:r>
              <a:rPr lang="en-GB" dirty="0"/>
              <a:t>Due Date Friday 16</a:t>
            </a:r>
            <a:r>
              <a:rPr lang="en-GB" baseline="30000" dirty="0"/>
              <a:t>th</a:t>
            </a:r>
            <a:r>
              <a:rPr lang="en-GB" dirty="0"/>
              <a:t> December 2022</a:t>
            </a:r>
            <a:br>
              <a:rPr lang="en-GB" dirty="0"/>
            </a:br>
            <a:br>
              <a:rPr lang="en-GB" dirty="0"/>
            </a:br>
            <a:endParaRPr lang="en-GB" dirty="0"/>
          </a:p>
        </p:txBody>
      </p:sp>
      <p:graphicFrame>
        <p:nvGraphicFramePr>
          <p:cNvPr id="3" name="Table 2">
            <a:extLst>
              <a:ext uri="{FF2B5EF4-FFF2-40B4-BE49-F238E27FC236}">
                <a16:creationId xmlns:a16="http://schemas.microsoft.com/office/drawing/2014/main" id="{8D97AE35-7A74-4532-BAA5-A4328EEBCF87}"/>
              </a:ext>
            </a:extLst>
          </p:cNvPr>
          <p:cNvGraphicFramePr>
            <a:graphicFrameLocks noGrp="1"/>
          </p:cNvGraphicFramePr>
          <p:nvPr>
            <p:extLst>
              <p:ext uri="{D42A27DB-BD31-4B8C-83A1-F6EECF244321}">
                <p14:modId xmlns:p14="http://schemas.microsoft.com/office/powerpoint/2010/main" val="1540730398"/>
              </p:ext>
            </p:extLst>
          </p:nvPr>
        </p:nvGraphicFramePr>
        <p:xfrm>
          <a:off x="384286" y="2781300"/>
          <a:ext cx="8375429" cy="2342491"/>
        </p:xfrm>
        <a:graphic>
          <a:graphicData uri="http://schemas.openxmlformats.org/drawingml/2006/table">
            <a:tbl>
              <a:tblPr>
                <a:tableStyleId>{5C22544A-7EE6-4342-B048-85BDC9FD1C3A}</a:tableStyleId>
              </a:tblPr>
              <a:tblGrid>
                <a:gridCol w="1701208">
                  <a:extLst>
                    <a:ext uri="{9D8B030D-6E8A-4147-A177-3AD203B41FA5}">
                      <a16:colId xmlns:a16="http://schemas.microsoft.com/office/drawing/2014/main" val="692935270"/>
                    </a:ext>
                  </a:extLst>
                </a:gridCol>
                <a:gridCol w="1571519">
                  <a:extLst>
                    <a:ext uri="{9D8B030D-6E8A-4147-A177-3AD203B41FA5}">
                      <a16:colId xmlns:a16="http://schemas.microsoft.com/office/drawing/2014/main" val="3906742104"/>
                    </a:ext>
                  </a:extLst>
                </a:gridCol>
                <a:gridCol w="2355662">
                  <a:extLst>
                    <a:ext uri="{9D8B030D-6E8A-4147-A177-3AD203B41FA5}">
                      <a16:colId xmlns:a16="http://schemas.microsoft.com/office/drawing/2014/main" val="460823111"/>
                    </a:ext>
                  </a:extLst>
                </a:gridCol>
                <a:gridCol w="2747040">
                  <a:extLst>
                    <a:ext uri="{9D8B030D-6E8A-4147-A177-3AD203B41FA5}">
                      <a16:colId xmlns:a16="http://schemas.microsoft.com/office/drawing/2014/main" val="2201909314"/>
                    </a:ext>
                  </a:extLst>
                </a:gridCol>
              </a:tblGrid>
              <a:tr h="260804">
                <a:tc>
                  <a:txBody>
                    <a:bodyPr/>
                    <a:lstStyle/>
                    <a:p>
                      <a:pPr algn="just">
                        <a:lnSpc>
                          <a:spcPct val="115000"/>
                        </a:lnSpc>
                        <a:spcBef>
                          <a:spcPts val="600"/>
                        </a:spcBef>
                        <a:spcAft>
                          <a:spcPts val="600"/>
                        </a:spcAft>
                      </a:pPr>
                      <a:r>
                        <a:rPr lang="en-GB" sz="1100">
                          <a:effectLst/>
                        </a:rPr>
                        <a:t>Module:</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gridSpan="3">
                  <a:txBody>
                    <a:bodyPr/>
                    <a:lstStyle/>
                    <a:p>
                      <a:pPr algn="just">
                        <a:lnSpc>
                          <a:spcPct val="115000"/>
                        </a:lnSpc>
                        <a:spcBef>
                          <a:spcPts val="600"/>
                        </a:spcBef>
                        <a:spcAft>
                          <a:spcPts val="600"/>
                        </a:spcAft>
                      </a:pPr>
                      <a:r>
                        <a:rPr lang="en-GB" sz="1100">
                          <a:effectLst/>
                        </a:rPr>
                        <a:t>Placement-Culinary skills</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615786192"/>
                  </a:ext>
                </a:extLst>
              </a:tr>
              <a:tr h="537851">
                <a:tc>
                  <a:txBody>
                    <a:bodyPr/>
                    <a:lstStyle/>
                    <a:p>
                      <a:pPr algn="just">
                        <a:lnSpc>
                          <a:spcPct val="115000"/>
                        </a:lnSpc>
                        <a:spcBef>
                          <a:spcPts val="600"/>
                        </a:spcBef>
                        <a:spcAft>
                          <a:spcPts val="600"/>
                        </a:spcAft>
                      </a:pPr>
                      <a:r>
                        <a:rPr lang="en-GB" sz="1100">
                          <a:effectLst/>
                        </a:rPr>
                        <a:t>Module code:</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just">
                        <a:lnSpc>
                          <a:spcPct val="115000"/>
                        </a:lnSpc>
                        <a:spcBef>
                          <a:spcPts val="600"/>
                        </a:spcBef>
                        <a:spcAft>
                          <a:spcPts val="600"/>
                        </a:spcAft>
                      </a:pPr>
                      <a:r>
                        <a:rPr lang="en-GB" sz="1100">
                          <a:effectLst/>
                        </a:rPr>
                        <a:t>BMGM4002</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15000"/>
                        </a:lnSpc>
                        <a:spcBef>
                          <a:spcPts val="1200"/>
                        </a:spcBef>
                        <a:spcAft>
                          <a:spcPts val="300"/>
                        </a:spcAft>
                      </a:pPr>
                      <a:r>
                        <a:rPr lang="en-GB" sz="1100">
                          <a:effectLst/>
                        </a:rPr>
                        <a:t>Contribution to Overall Module Assessment (%):</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just">
                        <a:lnSpc>
                          <a:spcPct val="115000"/>
                        </a:lnSpc>
                        <a:spcBef>
                          <a:spcPts val="600"/>
                        </a:spcBef>
                        <a:spcAft>
                          <a:spcPts val="600"/>
                        </a:spcAft>
                      </a:pPr>
                      <a:r>
                        <a:rPr lang="en-GB" sz="1100">
                          <a:effectLst/>
                        </a:rPr>
                        <a:t>100%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167961713"/>
                  </a:ext>
                </a:extLst>
              </a:tr>
              <a:tr h="260804">
                <a:tc>
                  <a:txBody>
                    <a:bodyPr/>
                    <a:lstStyle/>
                    <a:p>
                      <a:pPr algn="just">
                        <a:lnSpc>
                          <a:spcPct val="115000"/>
                        </a:lnSpc>
                        <a:spcBef>
                          <a:spcPts val="600"/>
                        </a:spcBef>
                        <a:spcAft>
                          <a:spcPts val="600"/>
                        </a:spcAft>
                      </a:pPr>
                      <a:r>
                        <a:rPr lang="en-GB" sz="1100">
                          <a:effectLst/>
                        </a:rPr>
                        <a:t>Lecturer:</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15000"/>
                        </a:lnSpc>
                        <a:spcBef>
                          <a:spcPts val="600"/>
                        </a:spcBef>
                        <a:spcAft>
                          <a:spcPts val="600"/>
                        </a:spcAft>
                      </a:pPr>
                      <a:r>
                        <a:rPr lang="en-GB" sz="1100">
                          <a:effectLst/>
                        </a:rPr>
                        <a:t>Dr Jayne Griffith-Parry</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just">
                        <a:lnSpc>
                          <a:spcPct val="115000"/>
                        </a:lnSpc>
                        <a:spcBef>
                          <a:spcPts val="600"/>
                        </a:spcBef>
                        <a:spcAft>
                          <a:spcPts val="600"/>
                        </a:spcAft>
                      </a:pPr>
                      <a:r>
                        <a:rPr lang="en-GB" sz="1100">
                          <a:effectLst/>
                        </a:rPr>
                        <a:t>Internal Verifier:</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just">
                        <a:lnSpc>
                          <a:spcPct val="115000"/>
                        </a:lnSpc>
                        <a:spcBef>
                          <a:spcPts val="600"/>
                        </a:spcBef>
                        <a:spcAft>
                          <a:spcPts val="600"/>
                        </a:spcAft>
                      </a:pPr>
                      <a:r>
                        <a:rPr lang="en-GB" sz="1100">
                          <a:effectLst/>
                        </a:rPr>
                        <a:t>Ffion Cumberpatch</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048540388"/>
                  </a:ext>
                </a:extLst>
              </a:tr>
              <a:tr h="1283032">
                <a:tc>
                  <a:txBody>
                    <a:bodyPr/>
                    <a:lstStyle/>
                    <a:p>
                      <a:pPr algn="just">
                        <a:lnSpc>
                          <a:spcPct val="115000"/>
                        </a:lnSpc>
                        <a:spcBef>
                          <a:spcPts val="600"/>
                        </a:spcBef>
                        <a:spcAft>
                          <a:spcPts val="600"/>
                        </a:spcAft>
                      </a:pPr>
                      <a:r>
                        <a:rPr lang="en-GB" sz="1100">
                          <a:effectLst/>
                        </a:rPr>
                        <a:t>Assignment Title:</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15000"/>
                        </a:lnSpc>
                        <a:spcAft>
                          <a:spcPts val="1000"/>
                        </a:spcAft>
                      </a:pPr>
                      <a:r>
                        <a:rPr lang="en-GB" sz="1100">
                          <a:effectLst/>
                        </a:rPr>
                        <a:t>Reflective portfolio of practical tasks</a:t>
                      </a:r>
                    </a:p>
                    <a:p>
                      <a:pPr>
                        <a:lnSpc>
                          <a:spcPct val="115000"/>
                        </a:lnSpc>
                        <a:spcAft>
                          <a:spcPts val="1000"/>
                        </a:spcAft>
                      </a:pPr>
                      <a:r>
                        <a:rPr lang="en-GB" sz="1100">
                          <a:effectLst/>
                        </a:rPr>
                        <a:t>4 Elements</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just">
                        <a:lnSpc>
                          <a:spcPct val="115000"/>
                        </a:lnSpc>
                        <a:spcBef>
                          <a:spcPts val="600"/>
                        </a:spcBef>
                        <a:spcAft>
                          <a:spcPts val="600"/>
                        </a:spcAft>
                      </a:pPr>
                      <a:r>
                        <a:rPr lang="en-GB" sz="1100" dirty="0">
                          <a:effectLst/>
                        </a:rPr>
                        <a:t>Word count (or equivalent):</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just">
                        <a:lnSpc>
                          <a:spcPct val="115000"/>
                        </a:lnSpc>
                        <a:spcBef>
                          <a:spcPts val="600"/>
                        </a:spcBef>
                        <a:spcAft>
                          <a:spcPts val="600"/>
                        </a:spcAft>
                      </a:pPr>
                      <a:r>
                        <a:rPr lang="en-GB" sz="1100" dirty="0">
                          <a:effectLst/>
                        </a:rPr>
                        <a:t>1500 words</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836241418"/>
                  </a:ext>
                </a:extLst>
              </a:tr>
            </a:tbl>
          </a:graphicData>
        </a:graphic>
      </p:graphicFrame>
    </p:spTree>
    <p:extLst>
      <p:ext uri="{BB962C8B-B14F-4D97-AF65-F5344CB8AC3E}">
        <p14:creationId xmlns:p14="http://schemas.microsoft.com/office/powerpoint/2010/main" val="26016697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21BBF-B856-4145-BE05-76EAEAFC1440}"/>
              </a:ext>
            </a:extLst>
          </p:cNvPr>
          <p:cNvSpPr>
            <a:spLocks noGrp="1"/>
          </p:cNvSpPr>
          <p:nvPr>
            <p:ph type="title"/>
          </p:nvPr>
        </p:nvSpPr>
        <p:spPr>
          <a:xfrm>
            <a:off x="87086" y="1137557"/>
            <a:ext cx="8920843" cy="4321629"/>
          </a:xfrm>
        </p:spPr>
        <p:txBody>
          <a:bodyPr/>
          <a:lstStyle/>
          <a:p>
            <a:r>
              <a:rPr lang="en-GB" sz="1400" dirty="0"/>
              <a:t>BMGM4002- Culinary Skills placement LEVEL 4 – Reflective portfolio (1500 words)</a:t>
            </a:r>
            <a:br>
              <a:rPr lang="en-GB" sz="1400" dirty="0"/>
            </a:br>
            <a:r>
              <a:rPr lang="en-GB" sz="1400" dirty="0"/>
              <a:t>Student Name	</a:t>
            </a:r>
            <a:br>
              <a:rPr lang="en-GB" sz="1400" dirty="0"/>
            </a:br>
            <a:r>
              <a:rPr lang="en-GB" sz="1400" dirty="0"/>
              <a:t>Student ID Number	</a:t>
            </a:r>
            <a:br>
              <a:rPr lang="en-GB" sz="1400" dirty="0"/>
            </a:br>
            <a:r>
              <a:rPr lang="en-GB" sz="1400" dirty="0"/>
              <a:t>Lecturer Name	</a:t>
            </a:r>
            <a:br>
              <a:rPr lang="en-GB" sz="1400" dirty="0"/>
            </a:br>
            <a:br>
              <a:rPr lang="en-GB" sz="1400" dirty="0"/>
            </a:br>
            <a:r>
              <a:rPr lang="en-GB" sz="1400" dirty="0"/>
              <a:t>You are required to complete a reflective portfolio to capture the learning experience and knowledge you have acquired within your culinary skills experience. You need to complete four sections as set out in this document, each section must contain 325 words and so your writing must be relevant as to allow you to display the knowledge that you have gained.</a:t>
            </a:r>
            <a:br>
              <a:rPr lang="en-GB" sz="1400" dirty="0"/>
            </a:br>
            <a:r>
              <a:rPr lang="en-GB" sz="1400" dirty="0"/>
              <a:t>In each section reflect on:</a:t>
            </a:r>
            <a:br>
              <a:rPr lang="en-GB" sz="1400" dirty="0"/>
            </a:br>
            <a:r>
              <a:rPr lang="en-GB" sz="1400" dirty="0"/>
              <a:t> What new skills / knowledge you have acquired </a:t>
            </a:r>
            <a:br>
              <a:rPr lang="en-GB" sz="1400" dirty="0"/>
            </a:br>
            <a:r>
              <a:rPr lang="en-GB" sz="1400" dirty="0"/>
              <a:t>How will you apply your knowledge in the future?</a:t>
            </a:r>
            <a:br>
              <a:rPr lang="en-GB" sz="1400" dirty="0"/>
            </a:br>
            <a:r>
              <a:rPr lang="en-GB" sz="1400" dirty="0"/>
              <a:t>What are your personal reflections on the subject?</a:t>
            </a:r>
            <a:br>
              <a:rPr lang="en-GB" sz="1400" dirty="0"/>
            </a:br>
            <a:r>
              <a:rPr lang="en-GB" sz="1400" dirty="0"/>
              <a:t>Why is this topic important within the industry? </a:t>
            </a:r>
            <a:br>
              <a:rPr lang="en-GB" sz="1400" dirty="0"/>
            </a:br>
            <a:r>
              <a:rPr lang="en-GB" sz="1400" dirty="0"/>
              <a:t>Provide evidence of further reading. Include a minimum of 3 references per section.</a:t>
            </a:r>
            <a:br>
              <a:rPr lang="en-GB" sz="1400" dirty="0"/>
            </a:br>
            <a:r>
              <a:rPr lang="en-GB" sz="1400" dirty="0"/>
              <a:t>This is the placement development record and is designed for the student to reflect on (not describe) their learning experience to critically review their development.</a:t>
            </a:r>
            <a:br>
              <a:rPr lang="en-GB" sz="1400" dirty="0"/>
            </a:br>
            <a:r>
              <a:rPr lang="en-GB" sz="1400" dirty="0"/>
              <a:t>Students should focus upon their: </a:t>
            </a:r>
            <a:br>
              <a:rPr lang="en-GB" sz="1400" dirty="0"/>
            </a:br>
            <a:r>
              <a:rPr lang="en-GB" sz="1400" dirty="0"/>
              <a:t>•	Vocational Development </a:t>
            </a:r>
            <a:br>
              <a:rPr lang="en-GB" sz="1400" dirty="0"/>
            </a:br>
            <a:r>
              <a:rPr lang="en-GB" sz="1400" dirty="0"/>
              <a:t>•	Self-Development </a:t>
            </a:r>
            <a:br>
              <a:rPr lang="en-GB" sz="1400" dirty="0"/>
            </a:br>
            <a:r>
              <a:rPr lang="en-GB" sz="1400" dirty="0"/>
              <a:t>•	Academic Development </a:t>
            </a:r>
            <a:br>
              <a:rPr lang="en-GB" sz="1400" dirty="0"/>
            </a:br>
            <a:endParaRPr lang="en-GB" sz="1400" dirty="0"/>
          </a:p>
        </p:txBody>
      </p:sp>
    </p:spTree>
    <p:extLst>
      <p:ext uri="{BB962C8B-B14F-4D97-AF65-F5344CB8AC3E}">
        <p14:creationId xmlns:p14="http://schemas.microsoft.com/office/powerpoint/2010/main" val="21727716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DD82C9-F3F3-4FA2-8686-6FB9A9DA6DA0}"/>
              </a:ext>
            </a:extLst>
          </p:cNvPr>
          <p:cNvSpPr>
            <a:spLocks noGrp="1"/>
          </p:cNvSpPr>
          <p:nvPr>
            <p:ph type="title"/>
          </p:nvPr>
        </p:nvSpPr>
        <p:spPr/>
        <p:txBody>
          <a:bodyPr/>
          <a:lstStyle/>
          <a:p>
            <a:r>
              <a:rPr lang="en-GB" sz="1600" dirty="0"/>
              <a:t>The Development Record Should Include: </a:t>
            </a:r>
            <a:br>
              <a:rPr lang="en-GB" sz="1600" dirty="0"/>
            </a:br>
            <a:r>
              <a:rPr lang="en-GB" sz="1600" dirty="0"/>
              <a:t>A brief generic overview of the overall placement. This should review the experience in terms of the placement objectives and the student’s own learning outcomes. Students may wish to provide evidence of achievement of the aims put forward in their action plan and learning agreement. Particular attention should be paid to issues regarding self, vocational and academic development as well as highlighting ‘lost’ opportunities. </a:t>
            </a:r>
            <a:br>
              <a:rPr lang="en-GB" sz="1600" dirty="0"/>
            </a:br>
            <a:r>
              <a:rPr lang="en-GB" sz="1600" dirty="0"/>
              <a:t>The portfolio aims to provide a self-reflection of your progress and to review the work that you have undertaken, applying evidence of developing the following key skills criteria: </a:t>
            </a:r>
            <a:br>
              <a:rPr lang="en-GB" sz="1600" dirty="0"/>
            </a:br>
            <a:r>
              <a:rPr lang="en-GB" sz="1600" dirty="0"/>
              <a:t>•	Self-management and development </a:t>
            </a:r>
            <a:br>
              <a:rPr lang="en-GB" sz="1600" dirty="0"/>
            </a:br>
            <a:r>
              <a:rPr lang="en-GB" sz="1600" dirty="0"/>
              <a:t>•	Task management</a:t>
            </a:r>
            <a:br>
              <a:rPr lang="en-GB" sz="1600" dirty="0"/>
            </a:br>
            <a:r>
              <a:rPr lang="en-GB" sz="1600" dirty="0"/>
              <a:t>•	Applying initiative in workplace problems</a:t>
            </a:r>
            <a:br>
              <a:rPr lang="en-GB" sz="1600" dirty="0"/>
            </a:br>
            <a:r>
              <a:rPr lang="en-GB" sz="1600" dirty="0"/>
              <a:t>•	Communication </a:t>
            </a:r>
            <a:br>
              <a:rPr lang="en-GB" sz="1600" dirty="0"/>
            </a:br>
            <a:r>
              <a:rPr lang="en-GB" sz="1600" dirty="0"/>
              <a:t>•	Application of knowledge Assessment Criteria </a:t>
            </a:r>
            <a:br>
              <a:rPr lang="en-GB" sz="1600" dirty="0"/>
            </a:br>
            <a:br>
              <a:rPr lang="en-GB" sz="1600" dirty="0"/>
            </a:br>
            <a:endParaRPr lang="en-GB" sz="1600" dirty="0"/>
          </a:p>
        </p:txBody>
      </p:sp>
    </p:spTree>
    <p:extLst>
      <p:ext uri="{BB962C8B-B14F-4D97-AF65-F5344CB8AC3E}">
        <p14:creationId xmlns:p14="http://schemas.microsoft.com/office/powerpoint/2010/main" val="33734615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AB5EC-D775-47D6-9B2B-67BD39C328ED}"/>
              </a:ext>
            </a:extLst>
          </p:cNvPr>
          <p:cNvSpPr>
            <a:spLocks noGrp="1"/>
          </p:cNvSpPr>
          <p:nvPr>
            <p:ph type="title"/>
          </p:nvPr>
        </p:nvSpPr>
        <p:spPr/>
        <p:txBody>
          <a:bodyPr/>
          <a:lstStyle/>
          <a:p>
            <a:r>
              <a:rPr lang="en-GB" sz="1600" dirty="0"/>
              <a:t>Students will be assessed upon their ability to critically evaluate their personal performance and development as well as their reflective analysis of the overall learning experience, outcome achievements, key skills development, application of theory in practice, identification of lost opportunities and future career development/skills application. </a:t>
            </a:r>
            <a:br>
              <a:rPr lang="en-GB" sz="1600" dirty="0"/>
            </a:br>
            <a:br>
              <a:rPr lang="en-GB" sz="1600" dirty="0"/>
            </a:br>
            <a:r>
              <a:rPr lang="en-GB" sz="1600" dirty="0"/>
              <a:t>This record should not be descriptive in nature but reflective, analytical, and critical. Your placement module lecturer will meet with you bi-weekly to review your progress and regularly meet with your kitchen supervisor to ensure you are progressing through your tasks and acquiring the support you need to be successful in the department rotation.</a:t>
            </a:r>
            <a:br>
              <a:rPr lang="en-GB" sz="1600" dirty="0"/>
            </a:br>
            <a:br>
              <a:rPr lang="en-GB" sz="1600" dirty="0"/>
            </a:br>
            <a:r>
              <a:rPr lang="en-GB" sz="1600" dirty="0"/>
              <a:t>Upon completion of your placement, you will be required to upload your completed portfolio to the Turnitin link provided in Moodle. Timely submission will be expected as per university guidelines and the required dates will be posted in the Turnitin Link.</a:t>
            </a:r>
            <a:br>
              <a:rPr lang="en-GB" sz="1600" dirty="0"/>
            </a:br>
            <a:endParaRPr lang="en-GB" sz="1600" dirty="0"/>
          </a:p>
        </p:txBody>
      </p:sp>
    </p:spTree>
    <p:extLst>
      <p:ext uri="{BB962C8B-B14F-4D97-AF65-F5344CB8AC3E}">
        <p14:creationId xmlns:p14="http://schemas.microsoft.com/office/powerpoint/2010/main" val="24057348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D95E2E-AEFC-4CF2-968E-6EEAB4393F3A}"/>
              </a:ext>
            </a:extLst>
          </p:cNvPr>
          <p:cNvSpPr>
            <a:spLocks noGrp="1"/>
          </p:cNvSpPr>
          <p:nvPr>
            <p:ph type="title"/>
          </p:nvPr>
        </p:nvSpPr>
        <p:spPr>
          <a:xfrm>
            <a:off x="542925" y="2571922"/>
            <a:ext cx="8058149" cy="3607785"/>
          </a:xfrm>
        </p:spPr>
        <p:txBody>
          <a:bodyPr/>
          <a:lstStyle/>
          <a:p>
            <a:r>
              <a:rPr lang="en-GB" dirty="0"/>
              <a:t>Lets learn about writing a reflection……</a:t>
            </a:r>
          </a:p>
        </p:txBody>
      </p:sp>
    </p:spTree>
    <p:extLst>
      <p:ext uri="{BB962C8B-B14F-4D97-AF65-F5344CB8AC3E}">
        <p14:creationId xmlns:p14="http://schemas.microsoft.com/office/powerpoint/2010/main" val="2273992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0C527-E08A-411F-9501-AED7082881F6}"/>
              </a:ext>
            </a:extLst>
          </p:cNvPr>
          <p:cNvSpPr>
            <a:spLocks noGrp="1"/>
          </p:cNvSpPr>
          <p:nvPr>
            <p:ph type="title"/>
          </p:nvPr>
        </p:nvSpPr>
        <p:spPr/>
        <p:txBody>
          <a:bodyPr/>
          <a:lstStyle/>
          <a:p>
            <a:endParaRPr lang="en-GB"/>
          </a:p>
        </p:txBody>
      </p:sp>
      <p:pic>
        <p:nvPicPr>
          <p:cNvPr id="4" name="Online Media 3" title="Gibbs' Reflective Model with an Example - Simplest Explanation Ever">
            <a:hlinkClick r:id="" action="ppaction://media"/>
            <a:extLst>
              <a:ext uri="{FF2B5EF4-FFF2-40B4-BE49-F238E27FC236}">
                <a16:creationId xmlns:a16="http://schemas.microsoft.com/office/drawing/2014/main" id="{16B3F5B0-92D4-440C-8B0E-F0C9749A3EDA}"/>
              </a:ext>
            </a:extLst>
          </p:cNvPr>
          <p:cNvPicPr>
            <a:picLocks noGrp="1" noRot="1" noChangeAspect="1"/>
          </p:cNvPicPr>
          <p:nvPr>
            <p:ph idx="1"/>
            <a:videoFile r:link="rId1"/>
          </p:nvPr>
        </p:nvPicPr>
        <p:blipFill>
          <a:blip r:embed="rId3"/>
          <a:stretch>
            <a:fillRect/>
          </a:stretch>
        </p:blipFill>
        <p:spPr>
          <a:xfrm>
            <a:off x="0" y="0"/>
            <a:ext cx="9144000" cy="6003471"/>
          </a:xfrm>
          <a:prstGeom prst="rect">
            <a:avLst/>
          </a:prstGeom>
        </p:spPr>
      </p:pic>
    </p:spTree>
    <p:extLst>
      <p:ext uri="{BB962C8B-B14F-4D97-AF65-F5344CB8AC3E}">
        <p14:creationId xmlns:p14="http://schemas.microsoft.com/office/powerpoint/2010/main" val="873534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BD3F74-1890-4269-A122-554EB9A692D7}"/>
              </a:ext>
            </a:extLst>
          </p:cNvPr>
          <p:cNvSpPr>
            <a:spLocks noGrp="1"/>
          </p:cNvSpPr>
          <p:nvPr>
            <p:ph type="title"/>
          </p:nvPr>
        </p:nvSpPr>
        <p:spPr/>
        <p:txBody>
          <a:bodyPr/>
          <a:lstStyle/>
          <a:p>
            <a:r>
              <a:rPr lang="en-GB" dirty="0"/>
              <a:t>Generic overview of overall placement</a:t>
            </a:r>
            <a:br>
              <a:rPr lang="en-GB" dirty="0"/>
            </a:br>
            <a:br>
              <a:rPr lang="en-GB" dirty="0"/>
            </a:br>
            <a:br>
              <a:rPr lang="en-GB" dirty="0"/>
            </a:br>
            <a:r>
              <a:rPr lang="en-GB" dirty="0"/>
              <a:t>(This section does not achieve any marks but allows you to give a general overview of your </a:t>
            </a:r>
            <a:r>
              <a:rPr lang="en-GB" dirty="0" err="1"/>
              <a:t>expericedn</a:t>
            </a:r>
            <a:r>
              <a:rPr lang="en-GB" dirty="0"/>
              <a:t> to allow for more focussed writing within the next four sections.)</a:t>
            </a:r>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endParaRPr lang="en-GB" dirty="0"/>
          </a:p>
        </p:txBody>
      </p:sp>
    </p:spTree>
    <p:extLst>
      <p:ext uri="{BB962C8B-B14F-4D97-AF65-F5344CB8AC3E}">
        <p14:creationId xmlns:p14="http://schemas.microsoft.com/office/powerpoint/2010/main" val="24373798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F8FCCD3B-9D53-41C6-98B8-3B00DBD3BDE9}"/>
              </a:ext>
            </a:extLst>
          </p:cNvPr>
          <p:cNvGraphicFramePr>
            <a:graphicFrameLocks noGrp="1"/>
          </p:cNvGraphicFramePr>
          <p:nvPr>
            <p:extLst>
              <p:ext uri="{D42A27DB-BD31-4B8C-83A1-F6EECF244321}">
                <p14:modId xmlns:p14="http://schemas.microsoft.com/office/powerpoint/2010/main" val="2985429634"/>
              </p:ext>
            </p:extLst>
          </p:nvPr>
        </p:nvGraphicFramePr>
        <p:xfrm>
          <a:off x="1002665" y="2231699"/>
          <a:ext cx="6833870" cy="1562227"/>
        </p:xfrm>
        <a:graphic>
          <a:graphicData uri="http://schemas.openxmlformats.org/drawingml/2006/table">
            <a:tbl>
              <a:tblPr firstRow="1" firstCol="1" bandRow="1">
                <a:tableStyleId>{5C22544A-7EE6-4342-B048-85BDC9FD1C3A}</a:tableStyleId>
              </a:tblPr>
              <a:tblGrid>
                <a:gridCol w="3416935">
                  <a:extLst>
                    <a:ext uri="{9D8B030D-6E8A-4147-A177-3AD203B41FA5}">
                      <a16:colId xmlns:a16="http://schemas.microsoft.com/office/drawing/2014/main" val="4082690485"/>
                    </a:ext>
                  </a:extLst>
                </a:gridCol>
                <a:gridCol w="3416935">
                  <a:extLst>
                    <a:ext uri="{9D8B030D-6E8A-4147-A177-3AD203B41FA5}">
                      <a16:colId xmlns:a16="http://schemas.microsoft.com/office/drawing/2014/main" val="4102412131"/>
                    </a:ext>
                  </a:extLst>
                </a:gridCol>
              </a:tblGrid>
              <a:tr h="1337491">
                <a:tc>
                  <a:txBody>
                    <a:bodyPr/>
                    <a:lstStyle/>
                    <a:p>
                      <a:pPr algn="just">
                        <a:lnSpc>
                          <a:spcPct val="115000"/>
                        </a:lnSpc>
                        <a:spcAft>
                          <a:spcPts val="1000"/>
                        </a:spcAft>
                      </a:pPr>
                      <a:r>
                        <a:rPr lang="en-GB" sz="1100">
                          <a:effectLst/>
                        </a:rPr>
                        <a:t>Section 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80340">
                        <a:lnSpc>
                          <a:spcPct val="115000"/>
                        </a:lnSpc>
                        <a:spcBef>
                          <a:spcPts val="600"/>
                        </a:spcBef>
                        <a:spcAft>
                          <a:spcPts val="1000"/>
                        </a:spcAft>
                      </a:pPr>
                      <a:r>
                        <a:rPr lang="en-GB" sz="1100" dirty="0">
                          <a:effectLst/>
                        </a:rPr>
                        <a:t>Key skills of Kitchen Health &amp; safety, Food safety including allergen management.</a:t>
                      </a:r>
                    </a:p>
                    <a:p>
                      <a:pPr marL="180340">
                        <a:lnSpc>
                          <a:spcPct val="115000"/>
                        </a:lnSpc>
                        <a:spcBef>
                          <a:spcPts val="600"/>
                        </a:spcBef>
                        <a:spcAft>
                          <a:spcPts val="1000"/>
                        </a:spcAft>
                      </a:pPr>
                      <a:r>
                        <a:rPr lang="en-GB" sz="1100" dirty="0">
                          <a:effectLst/>
                        </a:rPr>
                        <a:t> </a:t>
                      </a:r>
                    </a:p>
                    <a:p>
                      <a:pPr marL="180340">
                        <a:lnSpc>
                          <a:spcPct val="115000"/>
                        </a:lnSpc>
                        <a:spcBef>
                          <a:spcPts val="600"/>
                        </a:spcBef>
                        <a:spcAft>
                          <a:spcPts val="1000"/>
                        </a:spcAft>
                      </a:pPr>
                      <a:r>
                        <a:rPr lang="en-GB" sz="1100" dirty="0">
                          <a:effectLst/>
                        </a:rPr>
                        <a:t> </a:t>
                      </a:r>
                    </a:p>
                    <a:p>
                      <a:pPr marL="180340">
                        <a:lnSpc>
                          <a:spcPct val="115000"/>
                        </a:lnSpc>
                        <a:spcBef>
                          <a:spcPts val="600"/>
                        </a:spcBef>
                        <a:spcAft>
                          <a:spcPts val="100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43831493"/>
                  </a:ext>
                </a:extLst>
              </a:tr>
            </a:tbl>
          </a:graphicData>
        </a:graphic>
      </p:graphicFrame>
    </p:spTree>
    <p:extLst>
      <p:ext uri="{BB962C8B-B14F-4D97-AF65-F5344CB8AC3E}">
        <p14:creationId xmlns:p14="http://schemas.microsoft.com/office/powerpoint/2010/main" val="9767474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77E34B5E-BEA8-4CA7-9268-358A1ADCB307}"/>
              </a:ext>
            </a:extLst>
          </p:cNvPr>
          <p:cNvGraphicFramePr>
            <a:graphicFrameLocks noGrp="1"/>
          </p:cNvGraphicFramePr>
          <p:nvPr>
            <p:extLst>
              <p:ext uri="{D42A27DB-BD31-4B8C-83A1-F6EECF244321}">
                <p14:modId xmlns:p14="http://schemas.microsoft.com/office/powerpoint/2010/main" val="3441500828"/>
              </p:ext>
            </p:extLst>
          </p:nvPr>
        </p:nvGraphicFramePr>
        <p:xfrm>
          <a:off x="1155065" y="1825226"/>
          <a:ext cx="6833870" cy="2998837"/>
        </p:xfrm>
        <a:graphic>
          <a:graphicData uri="http://schemas.openxmlformats.org/drawingml/2006/table">
            <a:tbl>
              <a:tblPr firstRow="1" firstCol="1" bandRow="1">
                <a:tableStyleId>{5C22544A-7EE6-4342-B048-85BDC9FD1C3A}</a:tableStyleId>
              </a:tblPr>
              <a:tblGrid>
                <a:gridCol w="6833870">
                  <a:extLst>
                    <a:ext uri="{9D8B030D-6E8A-4147-A177-3AD203B41FA5}">
                      <a16:colId xmlns:a16="http://schemas.microsoft.com/office/drawing/2014/main" val="1602586761"/>
                    </a:ext>
                  </a:extLst>
                </a:gridCol>
              </a:tblGrid>
              <a:tr h="1538210">
                <a:tc>
                  <a:txBody>
                    <a:bodyPr/>
                    <a:lstStyle/>
                    <a:p>
                      <a:pPr algn="just">
                        <a:lnSpc>
                          <a:spcPct val="115000"/>
                        </a:lnSpc>
                        <a:spcAft>
                          <a:spcPts val="1000"/>
                        </a:spcAft>
                      </a:pPr>
                      <a:r>
                        <a:rPr lang="en-GB" sz="1100">
                          <a:effectLst/>
                        </a:rPr>
                        <a:t>Reference list (minimum of 3 please) – please use Harvard refencing system</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28017012"/>
                  </a:ext>
                </a:extLst>
              </a:tr>
              <a:tr h="0">
                <a:tc>
                  <a:txBody>
                    <a:bodyPr/>
                    <a:lstStyle/>
                    <a:p>
                      <a:pPr algn="just">
                        <a:lnSpc>
                          <a:spcPct val="115000"/>
                        </a:lnSpc>
                        <a:spcAft>
                          <a:spcPts val="1000"/>
                        </a:spcAft>
                      </a:pPr>
                      <a:r>
                        <a:rPr lang="en-GB" sz="1100" dirty="0">
                          <a:effectLst/>
                        </a:rPr>
                        <a:t> </a:t>
                      </a:r>
                    </a:p>
                    <a:p>
                      <a:pPr algn="just">
                        <a:lnSpc>
                          <a:spcPct val="115000"/>
                        </a:lnSpc>
                        <a:spcAft>
                          <a:spcPts val="1000"/>
                        </a:spcAft>
                      </a:pPr>
                      <a:r>
                        <a:rPr lang="en-GB" sz="1100" dirty="0">
                          <a:effectLst/>
                        </a:rPr>
                        <a:t> </a:t>
                      </a:r>
                    </a:p>
                    <a:p>
                      <a:pPr algn="just">
                        <a:lnSpc>
                          <a:spcPct val="115000"/>
                        </a:lnSpc>
                        <a:spcAft>
                          <a:spcPts val="1000"/>
                        </a:spcAft>
                      </a:pPr>
                      <a:r>
                        <a:rPr lang="en-GB" sz="1100" dirty="0">
                          <a:effectLst/>
                        </a:rPr>
                        <a:t> </a:t>
                      </a:r>
                    </a:p>
                    <a:p>
                      <a:pPr algn="just">
                        <a:lnSpc>
                          <a:spcPct val="115000"/>
                        </a:lnSpc>
                        <a:spcAft>
                          <a:spcPts val="1000"/>
                        </a:spcAft>
                      </a:pPr>
                      <a:r>
                        <a:rPr lang="en-GB" sz="1100" dirty="0">
                          <a:effectLst/>
                        </a:rPr>
                        <a:t> </a:t>
                      </a:r>
                    </a:p>
                    <a:p>
                      <a:pPr algn="just">
                        <a:lnSpc>
                          <a:spcPct val="115000"/>
                        </a:lnSpc>
                        <a:spcAft>
                          <a:spcPts val="100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55735051"/>
                  </a:ext>
                </a:extLst>
              </a:tr>
            </a:tbl>
          </a:graphicData>
        </a:graphic>
      </p:graphicFrame>
    </p:spTree>
    <p:extLst>
      <p:ext uri="{BB962C8B-B14F-4D97-AF65-F5344CB8AC3E}">
        <p14:creationId xmlns:p14="http://schemas.microsoft.com/office/powerpoint/2010/main" val="37306373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3313CD-E269-4C09-B143-9F24F56DF351}"/>
              </a:ext>
            </a:extLst>
          </p:cNvPr>
          <p:cNvSpPr>
            <a:spLocks noGrp="1"/>
          </p:cNvSpPr>
          <p:nvPr>
            <p:ph type="title"/>
          </p:nvPr>
        </p:nvSpPr>
        <p:spPr/>
        <p:txBody>
          <a:bodyPr/>
          <a:lstStyle/>
          <a:p>
            <a:endParaRPr lang="en-GB"/>
          </a:p>
        </p:txBody>
      </p:sp>
      <p:pic>
        <p:nvPicPr>
          <p:cNvPr id="4" name="Online Media 3" title="Reflective writing">
            <a:hlinkClick r:id="" action="ppaction://media"/>
            <a:extLst>
              <a:ext uri="{FF2B5EF4-FFF2-40B4-BE49-F238E27FC236}">
                <a16:creationId xmlns:a16="http://schemas.microsoft.com/office/drawing/2014/main" id="{9BE311E2-47E4-4CBF-808D-265616434E8D}"/>
              </a:ext>
            </a:extLst>
          </p:cNvPr>
          <p:cNvPicPr>
            <a:picLocks noGrp="1" noRot="1" noChangeAspect="1"/>
          </p:cNvPicPr>
          <p:nvPr>
            <p:ph idx="1"/>
            <a:videoFile r:link="rId1"/>
          </p:nvPr>
        </p:nvPicPr>
        <p:blipFill>
          <a:blip r:embed="rId3"/>
          <a:stretch>
            <a:fillRect/>
          </a:stretch>
        </p:blipFill>
        <p:spPr>
          <a:xfrm>
            <a:off x="0" y="0"/>
            <a:ext cx="9144000" cy="6008914"/>
          </a:xfrm>
          <a:prstGeom prst="rect">
            <a:avLst/>
          </a:prstGeom>
        </p:spPr>
      </p:pic>
    </p:spTree>
    <p:extLst>
      <p:ext uri="{BB962C8B-B14F-4D97-AF65-F5344CB8AC3E}">
        <p14:creationId xmlns:p14="http://schemas.microsoft.com/office/powerpoint/2010/main" val="3882304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DCD884-D133-4807-A01A-106B2C1431F5}"/>
              </a:ext>
            </a:extLst>
          </p:cNvPr>
          <p:cNvSpPr>
            <a:spLocks noGrp="1"/>
          </p:cNvSpPr>
          <p:nvPr>
            <p:ph type="title"/>
          </p:nvPr>
        </p:nvSpPr>
        <p:spPr>
          <a:xfrm>
            <a:off x="103414" y="1309179"/>
            <a:ext cx="8844643" cy="3607785"/>
          </a:xfrm>
        </p:spPr>
        <p:txBody>
          <a:bodyPr/>
          <a:lstStyle/>
          <a:p>
            <a:r>
              <a:rPr lang="en-GB" sz="2000" dirty="0"/>
              <a:t>Lets practice using the Gibbs cycle of reflection…</a:t>
            </a:r>
            <a:br>
              <a:rPr lang="en-GB" sz="2000" dirty="0"/>
            </a:br>
            <a:br>
              <a:rPr lang="en-GB" sz="2000" dirty="0"/>
            </a:br>
            <a:r>
              <a:rPr lang="en-GB" sz="2000" dirty="0"/>
              <a:t>Think DIEP</a:t>
            </a:r>
            <a:br>
              <a:rPr lang="en-GB" sz="2000" dirty="0"/>
            </a:br>
            <a:br>
              <a:rPr lang="en-GB" sz="2000" dirty="0"/>
            </a:br>
            <a:r>
              <a:rPr lang="en-GB" sz="2000" dirty="0"/>
              <a:t>D - Describe</a:t>
            </a:r>
            <a:br>
              <a:rPr lang="en-GB" sz="2000" dirty="0"/>
            </a:br>
            <a:r>
              <a:rPr lang="en-GB" sz="2000" dirty="0"/>
              <a:t>I   - Interpret</a:t>
            </a:r>
            <a:br>
              <a:rPr lang="en-GB" sz="2000" dirty="0"/>
            </a:br>
            <a:r>
              <a:rPr lang="en-GB" sz="2000" dirty="0"/>
              <a:t>E - Evaluate</a:t>
            </a:r>
            <a:br>
              <a:rPr lang="en-GB" sz="2000" dirty="0"/>
            </a:br>
            <a:r>
              <a:rPr lang="en-GB" sz="2000" dirty="0"/>
              <a:t>P - Plan</a:t>
            </a:r>
            <a:br>
              <a:rPr lang="en-GB" sz="2000" dirty="0"/>
            </a:br>
            <a:br>
              <a:rPr lang="en-GB" sz="2000" dirty="0"/>
            </a:br>
            <a:r>
              <a:rPr lang="en-GB" sz="2000" dirty="0"/>
              <a:t>Reflect on your visit to The Beach House, </a:t>
            </a:r>
            <a:r>
              <a:rPr lang="en-GB" sz="2000" dirty="0" err="1"/>
              <a:t>Oxwich</a:t>
            </a:r>
            <a:br>
              <a:rPr lang="en-GB" sz="2000" dirty="0"/>
            </a:br>
            <a:br>
              <a:rPr lang="en-GB" sz="2000" dirty="0"/>
            </a:br>
            <a:r>
              <a:rPr lang="en-GB" sz="2000" dirty="0"/>
              <a:t>What did you do</a:t>
            </a:r>
            <a:br>
              <a:rPr lang="en-GB" sz="2000" dirty="0"/>
            </a:br>
            <a:r>
              <a:rPr lang="en-GB" sz="2000" dirty="0"/>
              <a:t>What did you learn</a:t>
            </a:r>
            <a:br>
              <a:rPr lang="en-GB" sz="2000" dirty="0"/>
            </a:br>
            <a:r>
              <a:rPr lang="en-GB" sz="2000" dirty="0"/>
              <a:t>What would you have done differently</a:t>
            </a:r>
            <a:br>
              <a:rPr lang="en-GB" sz="2000" dirty="0"/>
            </a:br>
            <a:r>
              <a:rPr lang="en-GB" sz="2000" dirty="0"/>
              <a:t>How will you learn to be to do things differently...</a:t>
            </a:r>
          </a:p>
        </p:txBody>
      </p:sp>
    </p:spTree>
    <p:extLst>
      <p:ext uri="{BB962C8B-B14F-4D97-AF65-F5344CB8AC3E}">
        <p14:creationId xmlns:p14="http://schemas.microsoft.com/office/powerpoint/2010/main" val="11721273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D07461A-BA3A-41F1-9416-51FF5E256759}"/>
              </a:ext>
            </a:extLst>
          </p:cNvPr>
          <p:cNvPicPr>
            <a:picLocks noChangeAspect="1"/>
          </p:cNvPicPr>
          <p:nvPr/>
        </p:nvPicPr>
        <p:blipFill>
          <a:blip r:embed="rId2"/>
          <a:stretch>
            <a:fillRect/>
          </a:stretch>
        </p:blipFill>
        <p:spPr>
          <a:xfrm>
            <a:off x="2128157" y="1632856"/>
            <a:ext cx="4887685" cy="2824843"/>
          </a:xfrm>
          <a:prstGeom prst="rect">
            <a:avLst/>
          </a:prstGeom>
        </p:spPr>
      </p:pic>
    </p:spTree>
    <p:extLst>
      <p:ext uri="{BB962C8B-B14F-4D97-AF65-F5344CB8AC3E}">
        <p14:creationId xmlns:p14="http://schemas.microsoft.com/office/powerpoint/2010/main" val="20714447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9">
            <a:extLst>
              <a:ext uri="{FF2B5EF4-FFF2-40B4-BE49-F238E27FC236}">
                <a16:creationId xmlns:a16="http://schemas.microsoft.com/office/drawing/2014/main" id="{57845966-6EFC-468A-9CC7-BAB4B95854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8000"/>
          </a:xfrm>
          <a:prstGeom prst="rect">
            <a:avLst/>
          </a:prstGeom>
          <a:solidFill>
            <a:srgbClr val="1455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16" name="Picture 11">
            <a:extLst>
              <a:ext uri="{FF2B5EF4-FFF2-40B4-BE49-F238E27FC236}">
                <a16:creationId xmlns:a16="http://schemas.microsoft.com/office/drawing/2014/main" id="{75554383-98AF-4A47-BB65-705FAAA4BE6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12500" r="12500"/>
          <a:stretch/>
        </p:blipFill>
        <p:spPr>
          <a:xfrm>
            <a:off x="0" y="0"/>
            <a:ext cx="9144000" cy="6858000"/>
          </a:xfrm>
          <a:prstGeom prst="rect">
            <a:avLst/>
          </a:prstGeom>
        </p:spPr>
      </p:pic>
      <p:sp>
        <p:nvSpPr>
          <p:cNvPr id="14" name="Freeform: Shape 13">
            <a:extLst>
              <a:ext uri="{FF2B5EF4-FFF2-40B4-BE49-F238E27FC236}">
                <a16:creationId xmlns:a16="http://schemas.microsoft.com/office/drawing/2014/main" id="{ADAD1991-FFD1-4E94-ABAB-7560D3300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5410" y="-3970"/>
            <a:ext cx="7748362" cy="6874811"/>
          </a:xfrm>
          <a:custGeom>
            <a:avLst/>
            <a:gdLst>
              <a:gd name="connsiteX0" fmla="*/ 2232159 w 7837716"/>
              <a:gd name="connsiteY0" fmla="*/ 0 h 6858000"/>
              <a:gd name="connsiteX1" fmla="*/ 5605557 w 7837716"/>
              <a:gd name="connsiteY1" fmla="*/ 0 h 6858000"/>
              <a:gd name="connsiteX2" fmla="*/ 5617845 w 7837716"/>
              <a:gd name="connsiteY2" fmla="*/ 5384 h 6858000"/>
              <a:gd name="connsiteX3" fmla="*/ 7837716 w 7837716"/>
              <a:gd name="connsiteY3" fmla="*/ 3429000 h 6858000"/>
              <a:gd name="connsiteX4" fmla="*/ 5617845 w 7837716"/>
              <a:gd name="connsiteY4" fmla="*/ 6852616 h 6858000"/>
              <a:gd name="connsiteX5" fmla="*/ 5605557 w 7837716"/>
              <a:gd name="connsiteY5" fmla="*/ 6858000 h 6858000"/>
              <a:gd name="connsiteX6" fmla="*/ 2232159 w 7837716"/>
              <a:gd name="connsiteY6" fmla="*/ 6858000 h 6858000"/>
              <a:gd name="connsiteX7" fmla="*/ 2219871 w 7837716"/>
              <a:gd name="connsiteY7" fmla="*/ 6852616 h 6858000"/>
              <a:gd name="connsiteX8" fmla="*/ 0 w 7837716"/>
              <a:gd name="connsiteY8" fmla="*/ 3429000 h 6858000"/>
              <a:gd name="connsiteX9" fmla="*/ 2219871 w 7837716"/>
              <a:gd name="connsiteY9" fmla="*/ 538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37716" h="6858000">
                <a:moveTo>
                  <a:pt x="2232159" y="0"/>
                </a:moveTo>
                <a:lnTo>
                  <a:pt x="5605557" y="0"/>
                </a:lnTo>
                <a:lnTo>
                  <a:pt x="5617845" y="5384"/>
                </a:lnTo>
                <a:cubicBezTo>
                  <a:pt x="6931322" y="618789"/>
                  <a:pt x="7837716" y="1921305"/>
                  <a:pt x="7837716" y="3429000"/>
                </a:cubicBezTo>
                <a:cubicBezTo>
                  <a:pt x="7837716" y="4936696"/>
                  <a:pt x="6931322" y="6239212"/>
                  <a:pt x="5617845" y="6852616"/>
                </a:cubicBezTo>
                <a:lnTo>
                  <a:pt x="5605557" y="6858000"/>
                </a:lnTo>
                <a:lnTo>
                  <a:pt x="2232159" y="6858000"/>
                </a:lnTo>
                <a:lnTo>
                  <a:pt x="2219871" y="6852616"/>
                </a:lnTo>
                <a:cubicBezTo>
                  <a:pt x="906394" y="6239212"/>
                  <a:pt x="0" y="4936696"/>
                  <a:pt x="0" y="3429000"/>
                </a:cubicBezTo>
                <a:cubicBezTo>
                  <a:pt x="0" y="1921305"/>
                  <a:pt x="906394" y="618789"/>
                  <a:pt x="2219871" y="5384"/>
                </a:cubicBezTo>
                <a:close/>
              </a:path>
            </a:pathLst>
          </a:custGeom>
          <a:solidFill>
            <a:schemeClr val="bg1"/>
          </a:solidFill>
          <a:ln>
            <a:gradFill>
              <a:gsLst>
                <a:gs pos="0">
                  <a:schemeClr val="accent1">
                    <a:lumMod val="40000"/>
                    <a:lumOff val="60000"/>
                  </a:schemeClr>
                </a:gs>
                <a:gs pos="23000">
                  <a:schemeClr val="accent1">
                    <a:lumMod val="45000"/>
                    <a:lumOff val="55000"/>
                  </a:schemeClr>
                </a:gs>
                <a:gs pos="83000">
                  <a:schemeClr val="bg2">
                    <a:lumMod val="82000"/>
                  </a:schemeClr>
                </a:gs>
                <a:gs pos="100000">
                  <a:schemeClr val="bg2">
                    <a:lumMod val="87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pic>
        <p:nvPicPr>
          <p:cNvPr id="5" name="Picture 4">
            <a:extLst>
              <a:ext uri="{FF2B5EF4-FFF2-40B4-BE49-F238E27FC236}">
                <a16:creationId xmlns:a16="http://schemas.microsoft.com/office/drawing/2014/main" id="{15991B42-B8F2-47AB-A52D-68D7EBF001B0}"/>
              </a:ext>
            </a:extLst>
          </p:cNvPr>
          <p:cNvPicPr>
            <a:picLocks noChangeAspect="1"/>
          </p:cNvPicPr>
          <p:nvPr/>
        </p:nvPicPr>
        <p:blipFill>
          <a:blip r:embed="rId3"/>
          <a:stretch>
            <a:fillRect/>
          </a:stretch>
        </p:blipFill>
        <p:spPr>
          <a:xfrm>
            <a:off x="1818858" y="1380191"/>
            <a:ext cx="5421465" cy="4097618"/>
          </a:xfrm>
          <a:prstGeom prst="rect">
            <a:avLst/>
          </a:prstGeom>
        </p:spPr>
      </p:pic>
    </p:spTree>
    <p:extLst>
      <p:ext uri="{BB962C8B-B14F-4D97-AF65-F5344CB8AC3E}">
        <p14:creationId xmlns:p14="http://schemas.microsoft.com/office/powerpoint/2010/main" val="26458970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1883120"/>
      </p:ext>
    </p:extLst>
  </p:cSld>
  <p:clrMapOvr>
    <a:masterClrMapping/>
  </p:clrMapOvr>
</p:sld>
</file>

<file path=ppt/theme/theme1.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Sub 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Text Break / Info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Logo Only_Image Bkgr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AE1112E-EDC2-4AC9-9B76-EB457A03CEA7}">
  <ds:schemaRefs>
    <ds:schemaRef ds:uri="http://schemas.microsoft.com/sharepoint/v3/contenttype/forms"/>
  </ds:schemaRefs>
</ds:datastoreItem>
</file>

<file path=customXml/itemProps2.xml><?xml version="1.0" encoding="utf-8"?>
<ds:datastoreItem xmlns:ds="http://schemas.openxmlformats.org/officeDocument/2006/customXml" ds:itemID="{E4B39123-6EEF-44A3-BB4E-6DBCD963DCD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547D3B3-2CEC-47BE-8F2F-5C3164EBC5A8}">
  <ds:schemaRef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303dbf9b-b85b-46a0-94f1-894078c07ecd"/>
    <ds:schemaRef ds:uri="http://purl.org/dc/terms/"/>
    <ds:schemaRef ds:uri="http://schemas.openxmlformats.org/package/2006/metadata/core-properties"/>
    <ds:schemaRef ds:uri="211f9404-bca0-4bcf-9c1d-965ccb6f8d2d"/>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749</Words>
  <Application>Microsoft Office PowerPoint</Application>
  <PresentationFormat>On-screen Show (4:3)</PresentationFormat>
  <Paragraphs>34</Paragraphs>
  <Slides>15</Slides>
  <Notes>0</Notes>
  <HiddenSlides>0</HiddenSlides>
  <MMClips>2</MMClips>
  <ScaleCrop>false</ScaleCrop>
  <HeadingPairs>
    <vt:vector size="6" baseType="variant">
      <vt:variant>
        <vt:lpstr>Fonts Used</vt:lpstr>
      </vt:variant>
      <vt:variant>
        <vt:i4>3</vt:i4>
      </vt:variant>
      <vt:variant>
        <vt:lpstr>Theme</vt:lpstr>
      </vt:variant>
      <vt:variant>
        <vt:i4>15</vt:i4>
      </vt:variant>
      <vt:variant>
        <vt:lpstr>Slide Titles</vt:lpstr>
      </vt:variant>
      <vt:variant>
        <vt:i4>15</vt:i4>
      </vt:variant>
    </vt:vector>
  </HeadingPairs>
  <TitlesOfParts>
    <vt:vector size="33" baseType="lpstr">
      <vt:lpstr>Arial</vt:lpstr>
      <vt:lpstr>Calibri</vt:lpstr>
      <vt:lpstr>Calibri Light</vt:lpstr>
      <vt:lpstr>Title Slide 1</vt:lpstr>
      <vt:lpstr>Title Slide 2</vt:lpstr>
      <vt:lpstr>Title Slide 3</vt:lpstr>
      <vt:lpstr>Title Slide 4</vt:lpstr>
      <vt:lpstr>Sub Title 1</vt:lpstr>
      <vt:lpstr>Sub Title 2</vt:lpstr>
      <vt:lpstr>Sub Title 3</vt:lpstr>
      <vt:lpstr>Sub Title 4</vt:lpstr>
      <vt:lpstr>Text 1</vt:lpstr>
      <vt:lpstr>Text 2</vt:lpstr>
      <vt:lpstr>Text 3</vt:lpstr>
      <vt:lpstr>Text 4</vt:lpstr>
      <vt:lpstr>Text Break / Info Slide 1</vt:lpstr>
      <vt:lpstr>Text Break Info Slide 2</vt:lpstr>
      <vt:lpstr>UWTSD Logo Only_Image Bkgrnd</vt:lpstr>
      <vt:lpstr>Introduction  to  Culinary skills  Placement- Reflection</vt:lpstr>
      <vt:lpstr>Assessment –  Placement Introduction to Culinary Skills Due Date Friday 16th December 2022  </vt:lpstr>
      <vt:lpstr>BMGM4002- Culinary Skills placement LEVEL 4 – Reflective portfolio (1500 words) Student Name  Student ID Number  Lecturer Name   You are required to complete a reflective portfolio to capture the learning experience and knowledge you have acquired within your culinary skills experience. You need to complete four sections as set out in this document, each section must contain 325 words and so your writing must be relevant as to allow you to display the knowledge that you have gained. In each section reflect on:  What new skills / knowledge you have acquired  How will you apply your knowledge in the future? What are your personal reflections on the subject? Why is this topic important within the industry?  Provide evidence of further reading. Include a minimum of 3 references per section. This is the placement development record and is designed for the student to reflect on (not describe) their learning experience to critically review their development. Students should focus upon their:  • Vocational Development  • Self-Development  • Academic Development  </vt:lpstr>
      <vt:lpstr>The Development Record Should Include:  A brief generic overview of the overall placement. This should review the experience in terms of the placement objectives and the student’s own learning outcomes. Students may wish to provide evidence of achievement of the aims put forward in their action plan and learning agreement. Particular attention should be paid to issues regarding self, vocational and academic development as well as highlighting ‘lost’ opportunities.  The portfolio aims to provide a self-reflection of your progress and to review the work that you have undertaken, applying evidence of developing the following key skills criteria:  • Self-management and development  • Task management • Applying initiative in workplace problems • Communication  • Application of knowledge Assessment Criteria   </vt:lpstr>
      <vt:lpstr>Students will be assessed upon their ability to critically evaluate their personal performance and development as well as their reflective analysis of the overall learning experience, outcome achievements, key skills development, application of theory in practice, identification of lost opportunities and future career development/skills application.   This record should not be descriptive in nature but reflective, analytical, and critical. Your placement module lecturer will meet with you bi-weekly to review your progress and regularly meet with your kitchen supervisor to ensure you are progressing through your tasks and acquiring the support you need to be successful in the department rotation.  Upon completion of your placement, you will be required to upload your completed portfolio to the Turnitin link provided in Moodle. Timely submission will be expected as per university guidelines and the required dates will be posted in the Turnitin Link. </vt:lpstr>
      <vt:lpstr>Lets learn about writing a reflection……</vt:lpstr>
      <vt:lpstr>PowerPoint Presentation</vt:lpstr>
      <vt:lpstr>Generic overview of overall placement   (This section does not achieve any marks but allows you to give a general overview of your expericedn to allow for more focussed writing within the next four sections.)              </vt:lpstr>
      <vt:lpstr>PowerPoint Presentation</vt:lpstr>
      <vt:lpstr>PowerPoint Presentation</vt:lpstr>
      <vt:lpstr>PowerPoint Presentation</vt:lpstr>
      <vt:lpstr>Lets practice using the Gibbs cycle of reflection…  Think DIEP  D - Describe I   - Interpret E - Evaluate P - Plan  Reflect on your visit to The Beach House, Oxwich  What did you do What did you learn What would you have done differently How will you learn to be to do things differently...</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Jayne Griffith Parry</cp:lastModifiedBy>
  <cp:revision>9</cp:revision>
  <dcterms:created xsi:type="dcterms:W3CDTF">2021-03-10T12:10:47Z</dcterms:created>
  <dcterms:modified xsi:type="dcterms:W3CDTF">2022-11-30T09:00:07Z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