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61E4A-197E-F6AE-2C21-2DC0367BC0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C66B2D-32B2-2EBE-E9BA-3452EA7994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9713B4-3B3F-52D5-8B31-4BDBB2CAAB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AD2B2-3247-45DB-B4A0-7720B4291DA9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FD834C-DCE6-AE48-9B85-8E18DE86F9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A74522-1064-FC15-A5BB-B8E5AE4EFE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70E15-59D1-46FC-9823-15C7EB1C7C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197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8EA89-E1B5-D1D3-ED10-C85F85437D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808A6-4DC8-149B-4BFA-6CEEC8D39B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2A5936-8CAC-F28C-0072-64698B02A1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AD2B2-3247-45DB-B4A0-7720B4291DA9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2E89CD-70FF-F69E-963B-621E6BC2EF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4BC857-A7C9-045D-46DC-132DBE9774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70E15-59D1-46FC-9823-15C7EB1C7C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8065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82823-7C84-3822-26A4-103DD8F518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4F077E-061B-2FE9-6901-160C39D0F1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36CEF1-4C61-D40D-BD26-F04CD1E708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AD2B2-3247-45DB-B4A0-7720B4291DA9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51EE32-C217-6ECA-3907-A2AD3D9337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D6D423-6701-DA49-9447-6094222686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70E15-59D1-46FC-9823-15C7EB1C7C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6099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C26A-63C5-9DE3-E79A-31CC7671E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651F6A-6292-4B14-A3BB-06311CC309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599B8F-EE8A-FCB2-BA82-BD1FE432DE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56B262-E93B-2DB1-7B5F-12ACBADE42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AD2B2-3247-45DB-B4A0-7720B4291DA9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C31435-F994-27B6-1BE5-E915ED4937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9E0EA2-58C1-B4E9-BEA8-A71452420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70E15-59D1-46FC-9823-15C7EB1C7C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3968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6A9399-FD95-C876-DAA2-F5C7288171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C7F716-441B-42D8-18DB-CA7FCE1E3F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A70E87-5202-5449-022B-6A0B4ADA97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A0AD72-B3B3-9411-9DFA-C8E53A5C7CD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E250E2-1A20-B32A-8B6B-77EA3B6880A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7C603AC-D018-E208-6D55-CD6F59B633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AD2B2-3247-45DB-B4A0-7720B4291DA9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5E2A90-0E67-271E-0217-1D9706640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E2DBF55-60C3-44D9-ED3D-05B7A64ADA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70E15-59D1-46FC-9823-15C7EB1C7C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8145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BE3205-84DF-76F2-6253-2D92851899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9AD1F3-9268-E4CD-B6E9-D80AF0FC2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AD2B2-3247-45DB-B4A0-7720B4291DA9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597A98-FF98-1B39-6FE6-8EB22B0269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E48B68-BB5C-E942-ED7B-DF802E662A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70E15-59D1-46FC-9823-15C7EB1C7C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878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89F40A-BE81-D062-3ADB-97CBA09103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AD2B2-3247-45DB-B4A0-7720B4291DA9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3CF15A2-4F35-2685-6856-39EFBA2BD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5E5588-4E00-EDD2-7095-EF366D43D8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70E15-59D1-46FC-9823-15C7EB1C7C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8004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45BB8-C9CC-9051-D216-373D619BBE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E1E67-CE1A-3CD0-4211-9F2A9A5A59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EE8D38-62BE-D608-4FAB-7A7D3DD870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04C57D-7170-C2A3-B85A-894EDB695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AD2B2-3247-45DB-B4A0-7720B4291DA9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601EE4-E6D7-A369-DEB2-BB6C5E3E6C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52E29B-ABE1-7852-B42B-521975B24A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70E15-59D1-46FC-9823-15C7EB1C7C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6044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2D0CA-9FD4-A059-9464-8394E0E7E9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7698E17-52A6-63B0-6480-05E1F0EC1E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57DC95-9EED-6635-5F5A-73089B007F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3D9AE8-3288-31BE-9F82-794E7FB617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AD2B2-3247-45DB-B4A0-7720B4291DA9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2A0A3E-3E7E-2B51-D4D5-00CEFC1136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18E0D9-A1AC-D9B7-6F8F-4047D59F9B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70E15-59D1-46FC-9823-15C7EB1C7C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7193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CA149-9D3A-DD9B-E3DB-86998ABDD1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2857C5-DBC3-B9D4-77C8-3097864CE3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2F386B-0C2A-AED5-0B27-17E5613D7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AD2B2-3247-45DB-B4A0-7720B4291DA9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249304-1182-3B61-2F00-48AE78F92B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D75684-FBE6-F921-9EC4-2757E35D0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70E15-59D1-46FC-9823-15C7EB1C7C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4631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2C7DB5-93C3-02D4-F96D-D8027CE8B45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D4D061-907F-8C17-2C74-F48954B611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FD149-949D-EA83-6FCD-DD7AC4BAC4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AD2B2-3247-45DB-B4A0-7720B4291DA9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1830F4-C081-DA32-90F0-1E2803F89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B9A9A9-78CD-90AD-F98B-61C27B9B0E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70E15-59D1-46FC-9823-15C7EB1C7C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810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F8A010-41CA-9F56-E1B2-676215450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52D3B6-09AF-91A6-0B37-EEFEAD40D7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423501-FD59-70B7-053A-36F4BEF79E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AD2B2-3247-45DB-B4A0-7720B4291DA9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2C95B2-973B-E7CF-9F89-4451200CFD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3831EB-6B00-D0B1-E52C-F7CA9DF0F07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470E15-59D1-46FC-9823-15C7EB1C7C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9764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pixabay.com/en/room-service-servant-service-butler-297071/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hyperlink" Target="https://www.pngall.com/vacation-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8">
            <a:extLst>
              <a:ext uri="{FF2B5EF4-FFF2-40B4-BE49-F238E27FC236}">
                <a16:creationId xmlns:a16="http://schemas.microsoft.com/office/drawing/2014/main" id="{EB270761-CC40-4F3F-A916-7E3BC3989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1695" cy="6858000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10">
            <a:extLst>
              <a:ext uri="{FF2B5EF4-FFF2-40B4-BE49-F238E27FC236}">
                <a16:creationId xmlns:a16="http://schemas.microsoft.com/office/drawing/2014/main" id="{2820855C-9FA4-417A-BE67-63C022F819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1540"/>
            <a:ext cx="722376" cy="5071110"/>
          </a:xfrm>
          <a:prstGeom prst="rect">
            <a:avLst/>
          </a:prstGeom>
          <a:solidFill>
            <a:srgbClr val="4C52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12">
            <a:extLst>
              <a:ext uri="{FF2B5EF4-FFF2-40B4-BE49-F238E27FC236}">
                <a16:creationId xmlns:a16="http://schemas.microsoft.com/office/drawing/2014/main" id="{D7E6A49B-1B06-403E-8CC5-ACB38A6BD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2435" y="891540"/>
            <a:ext cx="10989565" cy="507111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5AFE85-8B94-432B-79AB-B9E9D3F1F8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6160" y="1660121"/>
            <a:ext cx="9623404" cy="330549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                                                                           </a:t>
            </a:r>
            <a:b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                      </a:t>
            </a:r>
            <a:b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                        Breakfast Bord</a:t>
            </a:r>
            <a:b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            Student Name :Andreea Boscornea</a:t>
            </a:r>
            <a:b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            Student ID:2122612</a:t>
            </a:r>
            <a:b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            </a:t>
            </a:r>
            <a:r>
              <a:rPr lang="en-US" sz="22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Model:Spanish</a:t>
            </a:r>
            <a: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BMIH5003</a:t>
            </a:r>
            <a:b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            </a:t>
            </a:r>
            <a:r>
              <a:rPr lang="en-US" sz="22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Lectures:Rodrigo</a:t>
            </a:r>
            <a: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Fernandes </a:t>
            </a:r>
            <a:r>
              <a:rPr lang="en-US" sz="22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Aquilera</a:t>
            </a:r>
            <a:b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2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6E9B64-79BA-0D4E-127A-E9ACF5E492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6159" y="4965614"/>
            <a:ext cx="9623404" cy="83445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306083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13DC11-7748-5DCE-72C1-A57A4BBD39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516" y="261257"/>
            <a:ext cx="4505325" cy="629097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 fontAlgn="base">
              <a:buFont typeface="Arial" panose="020B0604020202020204" pitchFamily="34" charset="0"/>
              <a:buChar char="•"/>
            </a:pPr>
            <a:r>
              <a:rPr lang="en-US" sz="1600" dirty="0">
                <a:latin typeface="Baguet Script" panose="020B0604020202020204" pitchFamily="2" charset="0"/>
                <a:cs typeface="Arial" panose="020B0604020202020204" pitchFamily="34" charset="0"/>
              </a:rPr>
              <a:t>                            </a:t>
            </a:r>
            <a:br>
              <a:rPr lang="en-US" sz="1600" dirty="0">
                <a:latin typeface="Baguet Script" panose="020B0604020202020204" pitchFamily="2" charset="0"/>
                <a:cs typeface="Arial" panose="020B0604020202020204" pitchFamily="34" charset="0"/>
              </a:rPr>
            </a:br>
            <a:b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</a:br>
            <a: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  <a:t>                                        </a:t>
            </a:r>
            <a:r>
              <a:rPr lang="en-US" sz="1800" dirty="0" err="1">
                <a:latin typeface="Baguet Script" panose="020B0604020202020204" pitchFamily="2" charset="0"/>
                <a:cs typeface="Arial" panose="020B0604020202020204" pitchFamily="34" charset="0"/>
              </a:rPr>
              <a:t>Desajuno</a:t>
            </a:r>
            <a:r>
              <a:rPr lang="en-US" sz="1800" dirty="0">
                <a:latin typeface="Baguet Script" panose="020B0604020202020204" pitchFamily="2" charset="0"/>
                <a:cs typeface="Arial" panose="020B0604020202020204" pitchFamily="34" charset="0"/>
              </a:rPr>
              <a:t> Menu/Breakfast Menu</a:t>
            </a:r>
            <a:b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</a:br>
            <a:b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</a:br>
            <a: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  <a:t>    Comida Caliente/Hot Food:</a:t>
            </a:r>
            <a:b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</a:br>
            <a:b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</a:br>
            <a: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  <a:t>&gt;</a:t>
            </a:r>
            <a:r>
              <a:rPr lang="en-US" sz="1200" dirty="0" err="1">
                <a:latin typeface="Baguet Script" panose="020B0604020202020204" pitchFamily="2" charset="0"/>
                <a:cs typeface="Arial" panose="020B0604020202020204" pitchFamily="34" charset="0"/>
              </a:rPr>
              <a:t>Omlette</a:t>
            </a:r>
            <a: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Baguet Script" panose="020B0604020202020204" pitchFamily="2" charset="0"/>
                <a:cs typeface="Arial" panose="020B0604020202020204" pitchFamily="34" charset="0"/>
              </a:rPr>
              <a:t>Mexicano</a:t>
            </a:r>
            <a: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  <a:t>/Mexican </a:t>
            </a:r>
            <a:r>
              <a:rPr lang="en-US" sz="1200" dirty="0" err="1">
                <a:latin typeface="Baguet Script" panose="020B0604020202020204" pitchFamily="2" charset="0"/>
                <a:cs typeface="Arial" panose="020B0604020202020204" pitchFamily="34" charset="0"/>
              </a:rPr>
              <a:t>Omlett</a:t>
            </a:r>
            <a: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  <a:t>:</a:t>
            </a:r>
            <a:b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</a:br>
            <a:r>
              <a:rPr lang="en-US" sz="1200" dirty="0" err="1">
                <a:latin typeface="Baguet Script" panose="020B0604020202020204" pitchFamily="2" charset="0"/>
                <a:cs typeface="Arial" panose="020B0604020202020204" pitchFamily="34" charset="0"/>
              </a:rPr>
              <a:t>queso,chorizo,tocino</a:t>
            </a:r>
            <a: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  <a:t> y </a:t>
            </a:r>
            <a:r>
              <a:rPr lang="en-US" sz="1200" dirty="0" err="1">
                <a:latin typeface="Baguet Script" panose="020B0604020202020204" pitchFamily="2" charset="0"/>
                <a:cs typeface="Arial" panose="020B0604020202020204" pitchFamily="34" charset="0"/>
              </a:rPr>
              <a:t>piementos</a:t>
            </a:r>
            <a: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Baguet Script" panose="020B0604020202020204" pitchFamily="2" charset="0"/>
                <a:cs typeface="Arial" panose="020B0604020202020204" pitchFamily="34" charset="0"/>
              </a:rPr>
              <a:t>servidos</a:t>
            </a:r>
            <a: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  <a:t> con patatas/</a:t>
            </a:r>
            <a:r>
              <a:rPr lang="en-US" sz="1200" dirty="0" err="1">
                <a:latin typeface="Baguet Script" panose="020B0604020202020204" pitchFamily="2" charset="0"/>
                <a:cs typeface="Arial" panose="020B0604020202020204" pitchFamily="34" charset="0"/>
              </a:rPr>
              <a:t>cheese,chorizo,bacon</a:t>
            </a:r>
            <a: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  <a:t> served with fries £20</a:t>
            </a:r>
            <a:b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</a:br>
            <a: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  <a:t>&gt;Huevos </a:t>
            </a:r>
            <a:r>
              <a:rPr lang="en-US" sz="1200" dirty="0" err="1">
                <a:latin typeface="Baguet Script" panose="020B0604020202020204" pitchFamily="2" charset="0"/>
                <a:cs typeface="Arial" panose="020B0604020202020204" pitchFamily="34" charset="0"/>
              </a:rPr>
              <a:t>Divorciados</a:t>
            </a:r>
            <a: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  <a:t>/</a:t>
            </a:r>
            <a:r>
              <a:rPr lang="en-US" sz="1200" dirty="0" err="1">
                <a:latin typeface="Baguet Script" panose="020B0604020202020204" pitchFamily="2" charset="0"/>
                <a:cs typeface="Arial" panose="020B0604020202020204" pitchFamily="34" charset="0"/>
              </a:rPr>
              <a:t>Eggs:dos</a:t>
            </a:r>
            <a: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  <a:t> huevos con salsa </a:t>
            </a:r>
            <a:r>
              <a:rPr lang="en-US" sz="1200" dirty="0" err="1">
                <a:latin typeface="Baguet Script" panose="020B0604020202020204" pitchFamily="2" charset="0"/>
                <a:cs typeface="Arial" panose="020B0604020202020204" pitchFamily="34" charset="0"/>
              </a:rPr>
              <a:t>verde</a:t>
            </a:r>
            <a: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  <a:t> y salsa </a:t>
            </a:r>
            <a:r>
              <a:rPr lang="en-US" sz="1200" dirty="0" err="1">
                <a:latin typeface="Baguet Script" panose="020B0604020202020204" pitchFamily="2" charset="0"/>
                <a:cs typeface="Arial" panose="020B0604020202020204" pitchFamily="34" charset="0"/>
              </a:rPr>
              <a:t>roja</a:t>
            </a:r>
            <a: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  <a:t>/two eggs served with green and red salsa :£15</a:t>
            </a:r>
            <a:b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</a:br>
            <a: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  <a:t>&gt; </a:t>
            </a:r>
            <a:r>
              <a:rPr lang="en-US" sz="1200" dirty="0">
                <a:solidFill>
                  <a:srgbClr val="FF0000"/>
                </a:solidFill>
                <a:latin typeface="Baguet Script" panose="020B0604020202020204" pitchFamily="2" charset="0"/>
                <a:cs typeface="Arial" panose="020B0604020202020204" pitchFamily="34" charset="0"/>
              </a:rPr>
              <a:t>V </a:t>
            </a:r>
            <a:r>
              <a:rPr lang="en-US" sz="1200" dirty="0" err="1">
                <a:latin typeface="Baguet Script" panose="020B0604020202020204" pitchFamily="2" charset="0"/>
                <a:cs typeface="Arial" panose="020B0604020202020204" pitchFamily="34" charset="0"/>
              </a:rPr>
              <a:t>Omlette</a:t>
            </a:r>
            <a: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Baguet Script" panose="020B0604020202020204" pitchFamily="2" charset="0"/>
                <a:cs typeface="Arial" panose="020B0604020202020204" pitchFamily="34" charset="0"/>
              </a:rPr>
              <a:t>Vegetariano</a:t>
            </a:r>
            <a: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  <a:t>  con ensalada/Vegetarian </a:t>
            </a:r>
            <a:r>
              <a:rPr lang="en-US" sz="1200" dirty="0" err="1">
                <a:latin typeface="Baguet Script" panose="020B0604020202020204" pitchFamily="2" charset="0"/>
                <a:cs typeface="Arial" panose="020B0604020202020204" pitchFamily="34" charset="0"/>
              </a:rPr>
              <a:t>Omlett</a:t>
            </a:r>
            <a: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  <a:t>  served with salad £20</a:t>
            </a:r>
            <a:b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</a:br>
            <a: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  <a:t>&gt;Pan </a:t>
            </a:r>
            <a:r>
              <a:rPr lang="en-US" sz="1200" dirty="0" err="1">
                <a:latin typeface="Baguet Script" panose="020B0604020202020204" pitchFamily="2" charset="0"/>
                <a:cs typeface="Arial" panose="020B0604020202020204" pitchFamily="34" charset="0"/>
              </a:rPr>
              <a:t>amb</a:t>
            </a:r>
            <a: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Baguet Script" panose="020B0604020202020204" pitchFamily="2" charset="0"/>
                <a:cs typeface="Arial" panose="020B0604020202020204" pitchFamily="34" charset="0"/>
              </a:rPr>
              <a:t>tomaquet</a:t>
            </a:r>
            <a: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  <a:t>/Toasted bread rubbed with tomatoes and olive oil, and salt £15</a:t>
            </a:r>
            <a:b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</a:br>
            <a: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  <a:t>&gt;Churros con chocolate /Churros with chocolate £15</a:t>
            </a:r>
            <a:b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</a:br>
            <a:b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</a:br>
            <a: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  <a:t>    Comida Fria /Cold Food:</a:t>
            </a:r>
            <a:b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</a:br>
            <a: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  <a:t>&gt;Dos </a:t>
            </a:r>
            <a:r>
              <a:rPr lang="en-US" sz="1200" dirty="0" err="1">
                <a:latin typeface="Baguet Script" panose="020B0604020202020204" pitchFamily="2" charset="0"/>
                <a:cs typeface="Arial" panose="020B0604020202020204" pitchFamily="34" charset="0"/>
              </a:rPr>
              <a:t>Magdalenas</a:t>
            </a:r>
            <a: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Baguet Script" panose="020B0604020202020204" pitchFamily="2" charset="0"/>
                <a:cs typeface="Arial" panose="020B0604020202020204" pitchFamily="34" charset="0"/>
              </a:rPr>
              <a:t>servido</a:t>
            </a:r>
            <a: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  <a:t> con Café/Two Muffins served with coffee £12</a:t>
            </a:r>
            <a:b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</a:br>
            <a: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  <a:t>&gt;</a:t>
            </a:r>
            <a:r>
              <a:rPr lang="en-US" sz="1200" dirty="0" err="1">
                <a:latin typeface="Baguet Script" panose="020B0604020202020204" pitchFamily="2" charset="0"/>
                <a:cs typeface="Arial" panose="020B0604020202020204" pitchFamily="34" charset="0"/>
              </a:rPr>
              <a:t>Coctel</a:t>
            </a:r>
            <a: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  <a:t> de </a:t>
            </a:r>
            <a:r>
              <a:rPr lang="en-US" sz="1200" dirty="0" err="1">
                <a:latin typeface="Baguet Script" panose="020B0604020202020204" pitchFamily="2" charset="0"/>
                <a:cs typeface="Arial" panose="020B0604020202020204" pitchFamily="34" charset="0"/>
              </a:rPr>
              <a:t>frutas</a:t>
            </a:r>
            <a: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  <a:t> /Fruit salad £10</a:t>
            </a:r>
            <a:b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</a:br>
            <a:b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</a:br>
            <a:b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</a:br>
            <a: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  <a:t>                     </a:t>
            </a:r>
            <a:b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</a:br>
            <a:r>
              <a:rPr lang="en-US" sz="1800" dirty="0">
                <a:latin typeface="Baguet Script" panose="020B0604020202020204" pitchFamily="2" charset="0"/>
                <a:cs typeface="Arial" panose="020B0604020202020204" pitchFamily="34" charset="0"/>
              </a:rPr>
              <a:t>                           </a:t>
            </a:r>
            <a:r>
              <a:rPr lang="en-US" sz="1800" dirty="0" err="1">
                <a:latin typeface="Baguet Script" panose="020B0604020202020204" pitchFamily="2" charset="0"/>
                <a:cs typeface="Arial" panose="020B0604020202020204" pitchFamily="34" charset="0"/>
              </a:rPr>
              <a:t>Bebidas</a:t>
            </a:r>
            <a:r>
              <a:rPr lang="en-US" sz="1800" dirty="0">
                <a:latin typeface="Baguet Script" panose="020B0604020202020204" pitchFamily="2" charset="0"/>
                <a:cs typeface="Arial" panose="020B0604020202020204" pitchFamily="34" charset="0"/>
              </a:rPr>
              <a:t> Menu /Drinks </a:t>
            </a:r>
            <a:br>
              <a:rPr lang="en-US" sz="1200" dirty="0">
                <a:latin typeface="Baguet Script" panose="020B0604020202020204" pitchFamily="2" charset="0"/>
                <a:cs typeface="Arial" panose="020B0604020202020204" pitchFamily="34" charset="0"/>
              </a:rPr>
            </a:br>
            <a:br>
              <a:rPr lang="en-US" sz="1200" dirty="0">
                <a:latin typeface="Baguet Script" panose="00000500000000000000" pitchFamily="2" charset="0"/>
                <a:cs typeface="Arial" panose="020B0604020202020204" pitchFamily="34" charset="0"/>
              </a:rPr>
            </a:br>
            <a:r>
              <a:rPr lang="en-GB" sz="1200" b="0" i="0" dirty="0">
                <a:solidFill>
                  <a:srgbClr val="000000"/>
                </a:solidFill>
                <a:effectLst/>
                <a:latin typeface="Baguet Script" panose="00000500000000000000" pitchFamily="2" charset="0"/>
              </a:rPr>
              <a:t>Horchata – a milk-looking Spanish drink made with rice, almonds, cinnamon and lime £10</a:t>
            </a:r>
            <a:br>
              <a:rPr lang="en-GB" sz="1200" b="0" i="0" dirty="0">
                <a:solidFill>
                  <a:srgbClr val="000000"/>
                </a:solidFill>
                <a:effectLst/>
                <a:latin typeface="Baguet Script" panose="00000500000000000000" pitchFamily="2" charset="0"/>
              </a:rPr>
            </a:br>
            <a:r>
              <a:rPr lang="en-GB" sz="1200" b="0" i="0" dirty="0">
                <a:solidFill>
                  <a:srgbClr val="000000"/>
                </a:solidFill>
                <a:effectLst/>
                <a:latin typeface="Baguet Script" panose="00000500000000000000" pitchFamily="2" charset="0"/>
              </a:rPr>
              <a:t>Champurrado – a combination of chocolate and brown sugar £10</a:t>
            </a:r>
            <a:br>
              <a:rPr lang="en-GB" sz="1200" b="0" i="0" dirty="0">
                <a:solidFill>
                  <a:srgbClr val="000000"/>
                </a:solidFill>
                <a:effectLst/>
                <a:latin typeface="Baguet Script" panose="00000500000000000000" pitchFamily="2" charset="0"/>
              </a:rPr>
            </a:br>
            <a:r>
              <a:rPr lang="en-GB" sz="1200" b="0" i="0" dirty="0">
                <a:solidFill>
                  <a:srgbClr val="000000"/>
                </a:solidFill>
                <a:effectLst/>
                <a:latin typeface="Baguet Script" panose="00000500000000000000" pitchFamily="2" charset="0"/>
              </a:rPr>
              <a:t>Chocolate Caliente – also known as Spanish chocolate milk £10</a:t>
            </a:r>
            <a:br>
              <a:rPr lang="en-GB" sz="1200" b="0" i="0" dirty="0">
                <a:solidFill>
                  <a:srgbClr val="000000"/>
                </a:solidFill>
                <a:effectLst/>
                <a:latin typeface="Baguet Script" panose="00000500000000000000" pitchFamily="2" charset="0"/>
              </a:rPr>
            </a:br>
            <a:r>
              <a:rPr lang="en-GB" sz="1200" b="0" i="0" dirty="0">
                <a:solidFill>
                  <a:srgbClr val="000000"/>
                </a:solidFill>
                <a:effectLst/>
                <a:latin typeface="Baguet Script" panose="00000500000000000000" pitchFamily="2" charset="0"/>
              </a:rPr>
              <a:t>Jugo de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Baguet Script" panose="00000500000000000000" pitchFamily="2" charset="0"/>
              </a:rPr>
              <a:t>naranja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Baguet Script" panose="00000500000000000000" pitchFamily="2" charset="0"/>
              </a:rPr>
              <a:t> £5</a:t>
            </a:r>
            <a:br>
              <a:rPr lang="en-US" sz="1200" dirty="0">
                <a:latin typeface="Baguet Script" panose="00000500000000000000" pitchFamily="2" charset="0"/>
                <a:cs typeface="Arial" panose="020B0604020202020204" pitchFamily="34" charset="0"/>
              </a:rPr>
            </a:br>
            <a:br>
              <a:rPr lang="en-US" sz="1600" dirty="0">
                <a:latin typeface="Baguet Script" panose="020B0604020202020204" pitchFamily="2" charset="0"/>
                <a:cs typeface="Arial" panose="020B0604020202020204" pitchFamily="34" charset="0"/>
              </a:rPr>
            </a:br>
            <a:r>
              <a:rPr lang="en-US" sz="1600" dirty="0">
                <a:latin typeface="Baguet Script" panose="020B0604020202020204" pitchFamily="2" charset="0"/>
                <a:cs typeface="Arial" panose="020B0604020202020204" pitchFamily="34" charset="0"/>
              </a:rPr>
              <a:t>Para </a:t>
            </a:r>
            <a:r>
              <a:rPr lang="en-US" sz="1600" dirty="0" err="1">
                <a:latin typeface="Baguet Script" panose="020B0604020202020204" pitchFamily="2" charset="0"/>
                <a:cs typeface="Arial" panose="020B0604020202020204" pitchFamily="34" charset="0"/>
              </a:rPr>
              <a:t>el</a:t>
            </a:r>
            <a:r>
              <a:rPr lang="en-US" sz="1600" dirty="0">
                <a:latin typeface="Baguet Script" panose="020B0604020202020204" pitchFamily="2" charset="0"/>
                <a:cs typeface="Arial" panose="020B0604020202020204" pitchFamily="34" charset="0"/>
              </a:rPr>
              <a:t> café </a:t>
            </a:r>
            <a:r>
              <a:rPr lang="en-US" sz="1600" dirty="0" err="1">
                <a:latin typeface="Baguet Script" panose="020B0604020202020204" pitchFamily="2" charset="0"/>
                <a:cs typeface="Arial" panose="020B0604020202020204" pitchFamily="34" charset="0"/>
              </a:rPr>
              <a:t>pregunte</a:t>
            </a:r>
            <a:r>
              <a:rPr lang="en-US" sz="1600" dirty="0">
                <a:latin typeface="Baguet Script" panose="020B0604020202020204" pitchFamily="2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latin typeface="Baguet Script" panose="020B0604020202020204" pitchFamily="2" charset="0"/>
                <a:cs typeface="Arial" panose="020B0604020202020204" pitchFamily="34" charset="0"/>
              </a:rPr>
              <a:t>el</a:t>
            </a:r>
            <a:r>
              <a:rPr lang="en-US" sz="1600" dirty="0">
                <a:latin typeface="Baguet Script" panose="020B0604020202020204" pitchFamily="2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latin typeface="Baguet Script" panose="020B0604020202020204" pitchFamily="2" charset="0"/>
                <a:cs typeface="Arial" panose="020B0604020202020204" pitchFamily="34" charset="0"/>
              </a:rPr>
              <a:t>camarero</a:t>
            </a:r>
            <a:r>
              <a:rPr lang="en-US" sz="1600">
                <a:latin typeface="Baguet Script" panose="020B0604020202020204" pitchFamily="2" charset="0"/>
                <a:cs typeface="Arial" panose="020B0604020202020204" pitchFamily="34" charset="0"/>
              </a:rPr>
              <a:t>  </a:t>
            </a:r>
            <a:br>
              <a:rPr lang="en-US" sz="1600" dirty="0">
                <a:latin typeface="Baguet Script" panose="020B0604020202020204" pitchFamily="2" charset="0"/>
                <a:cs typeface="Arial" panose="020B0604020202020204" pitchFamily="34" charset="0"/>
              </a:rPr>
            </a:br>
            <a:br>
              <a:rPr lang="en-US" sz="1600" dirty="0">
                <a:latin typeface="Baguet Script" panose="020B0604020202020204" pitchFamily="2" charset="0"/>
                <a:cs typeface="Arial" panose="020B0604020202020204" pitchFamily="34" charset="0"/>
              </a:rPr>
            </a:br>
            <a:br>
              <a:rPr lang="en-US" sz="1600" dirty="0">
                <a:latin typeface="Baguet Script" panose="020B0604020202020204" pitchFamily="2" charset="0"/>
                <a:cs typeface="Arial" panose="020B0604020202020204" pitchFamily="34" charset="0"/>
              </a:rPr>
            </a:br>
            <a:endParaRPr lang="en-US" sz="1600" dirty="0">
              <a:latin typeface="Baguet Script" panose="020B0604020202020204" pitchFamily="2" charset="0"/>
              <a:cs typeface="Arial" panose="020B0604020202020204" pitchFamily="34" charset="0"/>
            </a:endParaRP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reakfast spread">
            <a:extLst>
              <a:ext uri="{FF2B5EF4-FFF2-40B4-BE49-F238E27FC236}">
                <a16:creationId xmlns:a16="http://schemas.microsoft.com/office/drawing/2014/main" id="{6DA54580-5F68-477F-3A71-77EAC4FF61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844" r="20203" b="-1"/>
          <a:stretch/>
        </p:blipFill>
        <p:spPr>
          <a:xfrm>
            <a:off x="5332274" y="-141052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6" name="Picture 5" descr="A picture containing text, balloon, aircraft, transport&#10;&#10;Description automatically generated">
            <a:extLst>
              <a:ext uri="{FF2B5EF4-FFF2-40B4-BE49-F238E27FC236}">
                <a16:creationId xmlns:a16="http://schemas.microsoft.com/office/drawing/2014/main" id="{0E5683AD-8E68-94C8-9347-0A883C89EC2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507418" y="1764921"/>
            <a:ext cx="2344616" cy="189267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6AEA82F-81EF-7708-7C9D-CD5A84E15FD6}"/>
              </a:ext>
            </a:extLst>
          </p:cNvPr>
          <p:cNvSpPr txBox="1"/>
          <p:nvPr/>
        </p:nvSpPr>
        <p:spPr>
          <a:xfrm>
            <a:off x="6096001" y="2918611"/>
            <a:ext cx="1788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900" dirty="0"/>
          </a:p>
          <a:p>
            <a:r>
              <a:rPr lang="en-GB" sz="900" dirty="0">
                <a:solidFill>
                  <a:schemeClr val="bg1">
                    <a:lumMod val="95000"/>
                  </a:schemeClr>
                </a:solidFill>
                <a:latin typeface="Arial Black" panose="020B0A04020102020204" pitchFamily="34" charset="0"/>
              </a:rPr>
              <a:t>Paloma HOTEL</a:t>
            </a:r>
          </a:p>
        </p:txBody>
      </p:sp>
      <p:pic>
        <p:nvPicPr>
          <p:cNvPr id="10" name="Picture 9" descr="Alarm clock with solid fill">
            <a:extLst>
              <a:ext uri="{FF2B5EF4-FFF2-40B4-BE49-F238E27FC236}">
                <a16:creationId xmlns:a16="http://schemas.microsoft.com/office/drawing/2014/main" id="{91C13D35-ACAE-583A-D8C4-DF1443EB742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10787685" y="1511848"/>
            <a:ext cx="956640" cy="102400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E87EE541-0514-1666-4C46-D2D0714D3482}"/>
              </a:ext>
            </a:extLst>
          </p:cNvPr>
          <p:cNvSpPr txBox="1"/>
          <p:nvPr/>
        </p:nvSpPr>
        <p:spPr>
          <a:xfrm>
            <a:off x="7496174" y="1400175"/>
            <a:ext cx="46958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Baguet Script" panose="00000500000000000000" pitchFamily="2" charset="0"/>
              </a:rPr>
              <a:t>         Hora del </a:t>
            </a:r>
            <a:r>
              <a:rPr lang="en-GB" dirty="0" err="1">
                <a:solidFill>
                  <a:schemeClr val="bg1">
                    <a:lumMod val="95000"/>
                  </a:schemeClr>
                </a:solidFill>
                <a:latin typeface="Baguet Script" panose="00000500000000000000" pitchFamily="2" charset="0"/>
              </a:rPr>
              <a:t>Desajuno</a:t>
            </a:r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Baguet Script" panose="00000500000000000000" pitchFamily="2" charset="0"/>
              </a:rPr>
              <a:t>/Breakfast time</a:t>
            </a:r>
          </a:p>
          <a:p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Baguet Script" panose="00000500000000000000" pitchFamily="2" charset="0"/>
              </a:rPr>
              <a:t>   Lunes-Sabado/Monday –Saturday 6am-10am</a:t>
            </a:r>
          </a:p>
          <a:p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Baguet Script" panose="00000500000000000000" pitchFamily="2" charset="0"/>
              </a:rPr>
              <a:t>   Domingo/Sunday-7am-11am             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0B8D082-30D1-6684-9062-9F2DD3936BD6}"/>
              </a:ext>
            </a:extLst>
          </p:cNvPr>
          <p:cNvSpPr txBox="1"/>
          <p:nvPr/>
        </p:nvSpPr>
        <p:spPr>
          <a:xfrm>
            <a:off x="7115175" y="3903760"/>
            <a:ext cx="36725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bg1">
                    <a:lumMod val="95000"/>
                  </a:schemeClr>
                </a:solidFill>
                <a:latin typeface="Baguet Script" panose="00000500000000000000" pitchFamily="2" charset="0"/>
              </a:rPr>
              <a:t>Servicio</a:t>
            </a:r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Baguet Script" panose="00000500000000000000" pitchFamily="2" charset="0"/>
              </a:rPr>
              <a:t> de </a:t>
            </a:r>
            <a:r>
              <a:rPr lang="en-GB" dirty="0" err="1">
                <a:solidFill>
                  <a:schemeClr val="bg1">
                    <a:lumMod val="95000"/>
                  </a:schemeClr>
                </a:solidFill>
                <a:latin typeface="Baguet Script" panose="00000500000000000000" pitchFamily="2" charset="0"/>
              </a:rPr>
              <a:t>habitaciones</a:t>
            </a:r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Baguet Script" panose="00000500000000000000" pitchFamily="2" charset="0"/>
              </a:rPr>
              <a:t> disponible</a:t>
            </a:r>
          </a:p>
          <a:p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Baguet Script" panose="00000500000000000000" pitchFamily="2" charset="0"/>
              </a:rPr>
              <a:t>Room service available </a:t>
            </a:r>
          </a:p>
        </p:txBody>
      </p:sp>
      <p:pic>
        <p:nvPicPr>
          <p:cNvPr id="19" name="Picture 18" descr="Logo, icon&#10;&#10;Description automatically generated">
            <a:extLst>
              <a:ext uri="{FF2B5EF4-FFF2-40B4-BE49-F238E27FC236}">
                <a16:creationId xmlns:a16="http://schemas.microsoft.com/office/drawing/2014/main" id="{9F84C1CA-660F-1BF8-CCB5-C0D459FCEA8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0558466" y="3698705"/>
            <a:ext cx="842959" cy="842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81023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981</TotalTime>
  <Words>297</Words>
  <Application>Microsoft Office PowerPoint</Application>
  <PresentationFormat>Widescreen</PresentationFormat>
  <Paragraphs>10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Arial Black</vt:lpstr>
      <vt:lpstr>Baguet Script</vt:lpstr>
      <vt:lpstr>Calibri</vt:lpstr>
      <vt:lpstr>Calibri Light</vt:lpstr>
      <vt:lpstr>Office Theme</vt:lpstr>
      <vt:lpstr>                                                                                                                                                            Breakfast Bord                     Student Name :Andreea Boscornea                     Student ID:2122612                     Model:Spanish BMIH5003                     Lectures:Rodrigo Fernandes Aquilera   </vt:lpstr>
      <vt:lpstr>                                                                      Desajuno Menu/Breakfast Menu      Comida Caliente/Hot Food:  &gt;Omlette Mexicano/Mexican Omlett: queso,chorizo,tocino y piementos servidos con patatas/cheese,chorizo,bacon served with fries £20 &gt;Huevos Divorciados/Eggs:dos huevos con salsa verde y salsa roja/two eggs served with green and red salsa :£15 &gt; V Omlette Vegetariano  con ensalada/Vegetarian Omlett  served with salad £20 &gt;Pan amb tomaquet/Toasted bread rubbed with tomatoes and olive oil, and salt £15 &gt;Churros con chocolate /Churros with chocolate £15      Comida Fria /Cold Food: &gt;Dos Magdalenas servido con Café/Two Muffins served with coffee £12 &gt;Coctel de frutas /Fruit salad £10                                                    Bebidas Menu /Drinks   Horchata – a milk-looking Spanish drink made with rice, almonds, cinnamon and lime £10 Champurrado – a combination of chocolate and brown sugar £10 Chocolate Caliente – also known as Spanish chocolate milk £10 Jugo de naranja £5  Para el café pregunte el camarero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                                                                                                                     Breakfast Bord                     Student Name :Andreea Boscornea                     Student ID:2122612                     Model:Spanish BMIH5003                     Lectures:Rodrigo Fernandes Aquilera   </dc:title>
  <dc:creator>andreea boscornea</dc:creator>
  <cp:lastModifiedBy>andreea boscornea</cp:lastModifiedBy>
  <cp:revision>3</cp:revision>
  <dcterms:created xsi:type="dcterms:W3CDTF">2023-02-26T21:55:07Z</dcterms:created>
  <dcterms:modified xsi:type="dcterms:W3CDTF">2023-02-27T14:19:19Z</dcterms:modified>
</cp:coreProperties>
</file>