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5"/>
  </p:notesMasterIdLst>
  <p:handoutMasterIdLst>
    <p:handoutMasterId r:id="rId16"/>
  </p:handoutMasterIdLst>
  <p:sldIdLst>
    <p:sldId id="256" r:id="rId2"/>
    <p:sldId id="257" r:id="rId3"/>
    <p:sldId id="279" r:id="rId4"/>
    <p:sldId id="272" r:id="rId5"/>
    <p:sldId id="271" r:id="rId6"/>
    <p:sldId id="277" r:id="rId7"/>
    <p:sldId id="275" r:id="rId8"/>
    <p:sldId id="285" r:id="rId9"/>
    <p:sldId id="274" r:id="rId10"/>
    <p:sldId id="282" r:id="rId11"/>
    <p:sldId id="265" r:id="rId12"/>
    <p:sldId id="284" r:id="rId13"/>
    <p:sldId id="26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itle Page" id="{89767836-FBEA-4731-B687-0F58D43E9045}">
          <p14:sldIdLst>
            <p14:sldId id="256"/>
          </p14:sldIdLst>
        </p14:section>
        <p14:section name="Table of Content" id="{B50F3211-B1C2-4CC4-BD76-A9EB7906B307}">
          <p14:sldIdLst>
            <p14:sldId id="257"/>
          </p14:sldIdLst>
        </p14:section>
        <p14:section name="Introduction" id="{4E6B8B47-E89E-477C-9D20-AF722133DD99}">
          <p14:sldIdLst>
            <p14:sldId id="279"/>
          </p14:sldIdLst>
        </p14:section>
        <p14:section name="Cause and Effect Definition" id="{578734D3-CB3F-4DB7-AD88-5546488462A4}">
          <p14:sldIdLst>
            <p14:sldId id="272"/>
            <p14:sldId id="271"/>
          </p14:sldIdLst>
        </p14:section>
        <p14:section name="PESTEL Diagram" id="{23915DCD-66D8-4E0C-BCE1-E50EAA856AC3}">
          <p14:sldIdLst>
            <p14:sldId id="277"/>
            <p14:sldId id="275"/>
          </p14:sldIdLst>
        </p14:section>
        <p14:section name="Fishbone Diagram" id="{7EACC458-41B9-4FBD-94A0-A030863AB1AA}">
          <p14:sldIdLst>
            <p14:sldId id="285"/>
            <p14:sldId id="274"/>
          </p14:sldIdLst>
        </p14:section>
        <p14:section name="PMI Diagram" id="{8C14FE81-AF4D-4E10-B1DB-11DA7E32280F}">
          <p14:sldIdLst>
            <p14:sldId id="282"/>
            <p14:sldId id="265"/>
          </p14:sldIdLst>
        </p14:section>
        <p14:section name="Conclusion" id="{A31FFF9D-057A-4E8C-A92D-FBE81FF1ED22}">
          <p14:sldIdLst>
            <p14:sldId id="284"/>
          </p14:sldIdLst>
        </p14:section>
        <p14:section name="Reference List" id="{0F937A43-E99A-4CEA-8A8A-94655CB4A3A6}">
          <p14:sldIdLst>
            <p14:sldId id="263"/>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00CC"/>
    <a:srgbClr val="CC9900"/>
    <a:srgbClr val="8200B0"/>
    <a:srgbClr val="DE8400"/>
    <a:srgbClr val="FF0000"/>
    <a:srgbClr val="339933"/>
    <a:srgbClr val="CC0000"/>
    <a:srgbClr val="00CC00"/>
    <a:srgbClr val="00990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994" autoAdjust="0"/>
    <p:restoredTop sz="94660"/>
  </p:normalViewPr>
  <p:slideViewPr>
    <p:cSldViewPr snapToGrid="0">
      <p:cViewPr varScale="1">
        <p:scale>
          <a:sx n="101" d="100"/>
          <a:sy n="101" d="100"/>
        </p:scale>
        <p:origin x="1314" y="108"/>
      </p:cViewPr>
      <p:guideLst>
        <p:guide orient="horz" pos="2160"/>
        <p:guide pos="3840"/>
      </p:guideLst>
    </p:cSldViewPr>
  </p:slideViewPr>
  <p:notesTextViewPr>
    <p:cViewPr>
      <p:scale>
        <a:sx n="1" d="1"/>
        <a:sy n="1" d="1"/>
      </p:scale>
      <p:origin x="0" y="0"/>
    </p:cViewPr>
  </p:notesTextViewPr>
  <p:sorterViewPr>
    <p:cViewPr>
      <p:scale>
        <a:sx n="100" d="100"/>
        <a:sy n="100" d="100"/>
      </p:scale>
      <p:origin x="0" y="-326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8FBF5B-C953-4F67-9252-5E1262B398B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B02889A-49D8-4760-AFBF-CD8657DB2EA2}">
      <dgm:prSet/>
      <dgm:spPr/>
      <dgm:t>
        <a:bodyPr/>
        <a:lstStyle/>
        <a:p>
          <a:r>
            <a:rPr lang="en-GB" dirty="0">
              <a:latin typeface="+mj-lt"/>
            </a:rPr>
            <a:t>1. Introduction</a:t>
          </a:r>
          <a:endParaRPr lang="en-US" dirty="0">
            <a:latin typeface="+mn-lt"/>
          </a:endParaRPr>
        </a:p>
      </dgm:t>
    </dgm:pt>
    <dgm:pt modelId="{C7E0C1BF-689C-4B9E-A2D4-71312C523F4A}" type="parTrans" cxnId="{AC91341D-C263-4AED-AF20-91AD056ECB55}">
      <dgm:prSet/>
      <dgm:spPr/>
      <dgm:t>
        <a:bodyPr/>
        <a:lstStyle/>
        <a:p>
          <a:endParaRPr lang="en-US"/>
        </a:p>
      </dgm:t>
    </dgm:pt>
    <dgm:pt modelId="{64CF8113-C276-47BD-8557-34AB7578606B}" type="sibTrans" cxnId="{AC91341D-C263-4AED-AF20-91AD056ECB55}">
      <dgm:prSet/>
      <dgm:spPr/>
      <dgm:t>
        <a:bodyPr/>
        <a:lstStyle/>
        <a:p>
          <a:endParaRPr lang="en-US"/>
        </a:p>
      </dgm:t>
    </dgm:pt>
    <dgm:pt modelId="{DA6871A3-2AFD-48D3-8148-43A3395F7DB3}">
      <dgm:prSet/>
      <dgm:spPr/>
      <dgm:t>
        <a:bodyPr/>
        <a:lstStyle/>
        <a:p>
          <a:r>
            <a:rPr lang="en-GB" dirty="0"/>
            <a:t>2. Cause and Effect Definition</a:t>
          </a:r>
          <a:endParaRPr lang="en-US" dirty="0"/>
        </a:p>
      </dgm:t>
    </dgm:pt>
    <dgm:pt modelId="{5BB88BE6-3D72-4BBA-82D6-006110426BB0}" type="parTrans" cxnId="{E441A634-9446-46CB-BAB7-94200B87A7C9}">
      <dgm:prSet/>
      <dgm:spPr/>
      <dgm:t>
        <a:bodyPr/>
        <a:lstStyle/>
        <a:p>
          <a:endParaRPr lang="en-US"/>
        </a:p>
      </dgm:t>
    </dgm:pt>
    <dgm:pt modelId="{66FD55B9-D88A-4EB4-B16F-44FCFAB78B16}" type="sibTrans" cxnId="{E441A634-9446-46CB-BAB7-94200B87A7C9}">
      <dgm:prSet/>
      <dgm:spPr/>
      <dgm:t>
        <a:bodyPr/>
        <a:lstStyle/>
        <a:p>
          <a:endParaRPr lang="en-US"/>
        </a:p>
      </dgm:t>
    </dgm:pt>
    <dgm:pt modelId="{054AC2C0-C13A-45EC-9F65-36A37BC9031B}">
      <dgm:prSet/>
      <dgm:spPr/>
      <dgm:t>
        <a:bodyPr/>
        <a:lstStyle/>
        <a:p>
          <a:r>
            <a:rPr lang="en-GB" dirty="0"/>
            <a:t>3. Pestel Diagram</a:t>
          </a:r>
          <a:endParaRPr lang="en-US" dirty="0"/>
        </a:p>
      </dgm:t>
    </dgm:pt>
    <dgm:pt modelId="{A3FA657E-C98C-4B18-9E99-A6490AAF511D}" type="parTrans" cxnId="{C93D27FD-ACDB-4DE8-B8E6-5F309CCFBEEF}">
      <dgm:prSet/>
      <dgm:spPr/>
      <dgm:t>
        <a:bodyPr/>
        <a:lstStyle/>
        <a:p>
          <a:endParaRPr lang="en-US"/>
        </a:p>
      </dgm:t>
    </dgm:pt>
    <dgm:pt modelId="{D6587C76-8BA2-415E-AC41-36B5D067C5C8}" type="sibTrans" cxnId="{C93D27FD-ACDB-4DE8-B8E6-5F309CCFBEEF}">
      <dgm:prSet/>
      <dgm:spPr/>
      <dgm:t>
        <a:bodyPr/>
        <a:lstStyle/>
        <a:p>
          <a:endParaRPr lang="en-US"/>
        </a:p>
      </dgm:t>
    </dgm:pt>
    <dgm:pt modelId="{CE162962-BE0D-4B8A-A472-1FD94D6AAC73}">
      <dgm:prSet/>
      <dgm:spPr/>
      <dgm:t>
        <a:bodyPr/>
        <a:lstStyle/>
        <a:p>
          <a:r>
            <a:rPr lang="en-GB" dirty="0"/>
            <a:t>4. Fishbone Diagram</a:t>
          </a:r>
          <a:endParaRPr lang="en-US" dirty="0"/>
        </a:p>
      </dgm:t>
    </dgm:pt>
    <dgm:pt modelId="{0EC40F36-2321-4D18-9793-2C9B203B34BA}" type="parTrans" cxnId="{72878EE8-B28D-4C6D-BC51-F28E9B232C38}">
      <dgm:prSet/>
      <dgm:spPr/>
      <dgm:t>
        <a:bodyPr/>
        <a:lstStyle/>
        <a:p>
          <a:endParaRPr lang="en-US"/>
        </a:p>
      </dgm:t>
    </dgm:pt>
    <dgm:pt modelId="{CAD4C569-3E4F-4073-B65C-D5B7D02C8EDE}" type="sibTrans" cxnId="{72878EE8-B28D-4C6D-BC51-F28E9B232C38}">
      <dgm:prSet/>
      <dgm:spPr/>
      <dgm:t>
        <a:bodyPr/>
        <a:lstStyle/>
        <a:p>
          <a:endParaRPr lang="en-US"/>
        </a:p>
      </dgm:t>
    </dgm:pt>
    <dgm:pt modelId="{E8861968-ADB4-4015-B887-7360AC6DAAF2}">
      <dgm:prSet/>
      <dgm:spPr/>
      <dgm:t>
        <a:bodyPr/>
        <a:lstStyle/>
        <a:p>
          <a:r>
            <a:rPr lang="en-GB" dirty="0"/>
            <a:t>5. PMI Diagram</a:t>
          </a:r>
          <a:endParaRPr lang="en-US" dirty="0"/>
        </a:p>
      </dgm:t>
    </dgm:pt>
    <dgm:pt modelId="{F97D08C6-E424-4CD9-9392-790D3C60EBAD}" type="parTrans" cxnId="{7B443B9B-D2EB-41ED-914B-73633A12E49C}">
      <dgm:prSet/>
      <dgm:spPr/>
      <dgm:t>
        <a:bodyPr/>
        <a:lstStyle/>
        <a:p>
          <a:endParaRPr lang="en-US"/>
        </a:p>
      </dgm:t>
    </dgm:pt>
    <dgm:pt modelId="{4DE08170-C189-43CE-8D93-F5CBB7468830}" type="sibTrans" cxnId="{7B443B9B-D2EB-41ED-914B-73633A12E49C}">
      <dgm:prSet/>
      <dgm:spPr/>
      <dgm:t>
        <a:bodyPr/>
        <a:lstStyle/>
        <a:p>
          <a:endParaRPr lang="en-US"/>
        </a:p>
      </dgm:t>
    </dgm:pt>
    <dgm:pt modelId="{B1C58074-5078-4755-B94E-2FB07CA5E980}">
      <dgm:prSet/>
      <dgm:spPr/>
      <dgm:t>
        <a:bodyPr/>
        <a:lstStyle/>
        <a:p>
          <a:r>
            <a:rPr lang="en-GB" dirty="0"/>
            <a:t>6. Conclusion</a:t>
          </a:r>
          <a:endParaRPr lang="en-US" dirty="0"/>
        </a:p>
      </dgm:t>
    </dgm:pt>
    <dgm:pt modelId="{BC4E7936-E9B4-4931-87B0-C0336FBEDE20}" type="parTrans" cxnId="{8C84F6B6-CC69-4F71-9E66-AA8F139A6250}">
      <dgm:prSet/>
      <dgm:spPr/>
      <dgm:t>
        <a:bodyPr/>
        <a:lstStyle/>
        <a:p>
          <a:endParaRPr lang="en-US"/>
        </a:p>
      </dgm:t>
    </dgm:pt>
    <dgm:pt modelId="{69F82268-7A5D-4B47-823B-594618CD5470}" type="sibTrans" cxnId="{8C84F6B6-CC69-4F71-9E66-AA8F139A6250}">
      <dgm:prSet/>
      <dgm:spPr/>
      <dgm:t>
        <a:bodyPr/>
        <a:lstStyle/>
        <a:p>
          <a:endParaRPr lang="en-US"/>
        </a:p>
      </dgm:t>
    </dgm:pt>
    <dgm:pt modelId="{8DB24687-EDC8-4FB8-887E-E4671E2F7B25}">
      <dgm:prSet/>
      <dgm:spPr/>
      <dgm:t>
        <a:bodyPr/>
        <a:lstStyle/>
        <a:p>
          <a:r>
            <a:rPr lang="en-US" dirty="0"/>
            <a:t>7. Reference List</a:t>
          </a:r>
        </a:p>
      </dgm:t>
    </dgm:pt>
    <dgm:pt modelId="{404E26B0-8BD4-4A61-BA97-895BF23474EF}" type="parTrans" cxnId="{EC12663A-9B3B-4ABB-BC67-E51511732A2C}">
      <dgm:prSet/>
      <dgm:spPr/>
      <dgm:t>
        <a:bodyPr/>
        <a:lstStyle/>
        <a:p>
          <a:endParaRPr lang="en-GB"/>
        </a:p>
      </dgm:t>
    </dgm:pt>
    <dgm:pt modelId="{9BC89E5E-836D-4D68-8393-E1E951BF5D27}" type="sibTrans" cxnId="{EC12663A-9B3B-4ABB-BC67-E51511732A2C}">
      <dgm:prSet/>
      <dgm:spPr/>
      <dgm:t>
        <a:bodyPr/>
        <a:lstStyle/>
        <a:p>
          <a:endParaRPr lang="en-GB"/>
        </a:p>
      </dgm:t>
    </dgm:pt>
    <dgm:pt modelId="{7FC984D1-68A2-4BEB-8097-3000851024E9}" type="pres">
      <dgm:prSet presAssocID="{0D8FBF5B-C953-4F67-9252-5E1262B398BA}" presName="vert0" presStyleCnt="0">
        <dgm:presLayoutVars>
          <dgm:dir/>
          <dgm:animOne val="branch"/>
          <dgm:animLvl val="lvl"/>
        </dgm:presLayoutVars>
      </dgm:prSet>
      <dgm:spPr/>
    </dgm:pt>
    <dgm:pt modelId="{B49D1DAB-7292-4312-91AC-4EC6222A27D6}" type="pres">
      <dgm:prSet presAssocID="{CB02889A-49D8-4760-AFBF-CD8657DB2EA2}" presName="thickLine" presStyleLbl="alignNode1" presStyleIdx="0" presStyleCnt="7"/>
      <dgm:spPr/>
    </dgm:pt>
    <dgm:pt modelId="{8745345B-740B-4717-9E81-7E4312FDFF1D}" type="pres">
      <dgm:prSet presAssocID="{CB02889A-49D8-4760-AFBF-CD8657DB2EA2}" presName="horz1" presStyleCnt="0"/>
      <dgm:spPr/>
    </dgm:pt>
    <dgm:pt modelId="{D90F49FF-D2C6-4B8F-AD15-8CF52B41D629}" type="pres">
      <dgm:prSet presAssocID="{CB02889A-49D8-4760-AFBF-CD8657DB2EA2}" presName="tx1" presStyleLbl="revTx" presStyleIdx="0" presStyleCnt="7"/>
      <dgm:spPr/>
    </dgm:pt>
    <dgm:pt modelId="{B64C5B40-B01D-4D33-8C8E-1AC1F80BC66C}" type="pres">
      <dgm:prSet presAssocID="{CB02889A-49D8-4760-AFBF-CD8657DB2EA2}" presName="vert1" presStyleCnt="0"/>
      <dgm:spPr/>
    </dgm:pt>
    <dgm:pt modelId="{F80AEAB0-B917-4DB2-B3E2-54CD1A3C3FC0}" type="pres">
      <dgm:prSet presAssocID="{DA6871A3-2AFD-48D3-8148-43A3395F7DB3}" presName="thickLine" presStyleLbl="alignNode1" presStyleIdx="1" presStyleCnt="7"/>
      <dgm:spPr/>
    </dgm:pt>
    <dgm:pt modelId="{B9B6CFD2-6CA0-45EE-8E4B-114208C77791}" type="pres">
      <dgm:prSet presAssocID="{DA6871A3-2AFD-48D3-8148-43A3395F7DB3}" presName="horz1" presStyleCnt="0"/>
      <dgm:spPr/>
    </dgm:pt>
    <dgm:pt modelId="{8967DB59-BE1E-4B63-979F-393E93257D5D}" type="pres">
      <dgm:prSet presAssocID="{DA6871A3-2AFD-48D3-8148-43A3395F7DB3}" presName="tx1" presStyleLbl="revTx" presStyleIdx="1" presStyleCnt="7"/>
      <dgm:spPr/>
    </dgm:pt>
    <dgm:pt modelId="{ED059A1A-47D4-4D5C-8FFC-C7BA6FE1A675}" type="pres">
      <dgm:prSet presAssocID="{DA6871A3-2AFD-48D3-8148-43A3395F7DB3}" presName="vert1" presStyleCnt="0"/>
      <dgm:spPr/>
    </dgm:pt>
    <dgm:pt modelId="{71D99843-76E1-43AE-AB05-8C42B8A6017B}" type="pres">
      <dgm:prSet presAssocID="{054AC2C0-C13A-45EC-9F65-36A37BC9031B}" presName="thickLine" presStyleLbl="alignNode1" presStyleIdx="2" presStyleCnt="7"/>
      <dgm:spPr/>
    </dgm:pt>
    <dgm:pt modelId="{F4229555-C2EA-4736-ADD0-8FBAD5058CF2}" type="pres">
      <dgm:prSet presAssocID="{054AC2C0-C13A-45EC-9F65-36A37BC9031B}" presName="horz1" presStyleCnt="0"/>
      <dgm:spPr/>
    </dgm:pt>
    <dgm:pt modelId="{044EA892-3C4E-4DC1-819F-C85AE7EF5FB8}" type="pres">
      <dgm:prSet presAssocID="{054AC2C0-C13A-45EC-9F65-36A37BC9031B}" presName="tx1" presStyleLbl="revTx" presStyleIdx="2" presStyleCnt="7"/>
      <dgm:spPr/>
    </dgm:pt>
    <dgm:pt modelId="{F3217DE8-C26F-4179-9085-D21B8EECD66B}" type="pres">
      <dgm:prSet presAssocID="{054AC2C0-C13A-45EC-9F65-36A37BC9031B}" presName="vert1" presStyleCnt="0"/>
      <dgm:spPr/>
    </dgm:pt>
    <dgm:pt modelId="{00AD8BF7-813D-4BBC-817C-3BA7C085AE42}" type="pres">
      <dgm:prSet presAssocID="{CE162962-BE0D-4B8A-A472-1FD94D6AAC73}" presName="thickLine" presStyleLbl="alignNode1" presStyleIdx="3" presStyleCnt="7"/>
      <dgm:spPr/>
    </dgm:pt>
    <dgm:pt modelId="{27FF24FB-EEF1-4579-B168-D9E0A59B44A6}" type="pres">
      <dgm:prSet presAssocID="{CE162962-BE0D-4B8A-A472-1FD94D6AAC73}" presName="horz1" presStyleCnt="0"/>
      <dgm:spPr/>
    </dgm:pt>
    <dgm:pt modelId="{FFE90A61-B2F3-4589-84BD-3AE5A569E7D5}" type="pres">
      <dgm:prSet presAssocID="{CE162962-BE0D-4B8A-A472-1FD94D6AAC73}" presName="tx1" presStyleLbl="revTx" presStyleIdx="3" presStyleCnt="7"/>
      <dgm:spPr/>
    </dgm:pt>
    <dgm:pt modelId="{8BE5AC72-21EF-4943-A4C7-54613DAE1A45}" type="pres">
      <dgm:prSet presAssocID="{CE162962-BE0D-4B8A-A472-1FD94D6AAC73}" presName="vert1" presStyleCnt="0"/>
      <dgm:spPr/>
    </dgm:pt>
    <dgm:pt modelId="{6E467E53-5F0F-4929-9CAE-2A38D4786BA1}" type="pres">
      <dgm:prSet presAssocID="{E8861968-ADB4-4015-B887-7360AC6DAAF2}" presName="thickLine" presStyleLbl="alignNode1" presStyleIdx="4" presStyleCnt="7"/>
      <dgm:spPr/>
    </dgm:pt>
    <dgm:pt modelId="{84090219-3AB7-49ED-A272-F7A2826419A9}" type="pres">
      <dgm:prSet presAssocID="{E8861968-ADB4-4015-B887-7360AC6DAAF2}" presName="horz1" presStyleCnt="0"/>
      <dgm:spPr/>
    </dgm:pt>
    <dgm:pt modelId="{C6254DE8-4790-4F7C-A6D1-001EF5E63CA5}" type="pres">
      <dgm:prSet presAssocID="{E8861968-ADB4-4015-B887-7360AC6DAAF2}" presName="tx1" presStyleLbl="revTx" presStyleIdx="4" presStyleCnt="7"/>
      <dgm:spPr/>
    </dgm:pt>
    <dgm:pt modelId="{F5300A29-245E-4746-B7A3-FA7483669AA6}" type="pres">
      <dgm:prSet presAssocID="{E8861968-ADB4-4015-B887-7360AC6DAAF2}" presName="vert1" presStyleCnt="0"/>
      <dgm:spPr/>
    </dgm:pt>
    <dgm:pt modelId="{236C09E1-4373-498A-A096-F37AD1F23CCA}" type="pres">
      <dgm:prSet presAssocID="{B1C58074-5078-4755-B94E-2FB07CA5E980}" presName="thickLine" presStyleLbl="alignNode1" presStyleIdx="5" presStyleCnt="7"/>
      <dgm:spPr/>
    </dgm:pt>
    <dgm:pt modelId="{AE08F496-1581-49C5-AFD8-4BBB83F58B0A}" type="pres">
      <dgm:prSet presAssocID="{B1C58074-5078-4755-B94E-2FB07CA5E980}" presName="horz1" presStyleCnt="0"/>
      <dgm:spPr/>
    </dgm:pt>
    <dgm:pt modelId="{4A619A1C-F963-49CF-8C18-BB2A88B86099}" type="pres">
      <dgm:prSet presAssocID="{B1C58074-5078-4755-B94E-2FB07CA5E980}" presName="tx1" presStyleLbl="revTx" presStyleIdx="5" presStyleCnt="7"/>
      <dgm:spPr/>
    </dgm:pt>
    <dgm:pt modelId="{57CEC528-66ED-426D-A41A-5046C1945E75}" type="pres">
      <dgm:prSet presAssocID="{B1C58074-5078-4755-B94E-2FB07CA5E980}" presName="vert1" presStyleCnt="0"/>
      <dgm:spPr/>
    </dgm:pt>
    <dgm:pt modelId="{CD8B09A9-FD0C-4A30-ABDE-0A8AB32D19DA}" type="pres">
      <dgm:prSet presAssocID="{8DB24687-EDC8-4FB8-887E-E4671E2F7B25}" presName="thickLine" presStyleLbl="alignNode1" presStyleIdx="6" presStyleCnt="7"/>
      <dgm:spPr/>
    </dgm:pt>
    <dgm:pt modelId="{483F5361-759C-4EEC-AD91-92F5AE7DB2F6}" type="pres">
      <dgm:prSet presAssocID="{8DB24687-EDC8-4FB8-887E-E4671E2F7B25}" presName="horz1" presStyleCnt="0"/>
      <dgm:spPr/>
    </dgm:pt>
    <dgm:pt modelId="{EE60B5FF-5205-4864-A6B9-EFAC5BF1C867}" type="pres">
      <dgm:prSet presAssocID="{8DB24687-EDC8-4FB8-887E-E4671E2F7B25}" presName="tx1" presStyleLbl="revTx" presStyleIdx="6" presStyleCnt="7"/>
      <dgm:spPr/>
    </dgm:pt>
    <dgm:pt modelId="{37D90C54-D289-4D5E-A14E-6F688A424075}" type="pres">
      <dgm:prSet presAssocID="{8DB24687-EDC8-4FB8-887E-E4671E2F7B25}" presName="vert1" presStyleCnt="0"/>
      <dgm:spPr/>
    </dgm:pt>
  </dgm:ptLst>
  <dgm:cxnLst>
    <dgm:cxn modelId="{FEC6B207-DC3E-4DFA-80C3-9B604B6C06E3}" type="presOf" srcId="{0D8FBF5B-C953-4F67-9252-5E1262B398BA}" destId="{7FC984D1-68A2-4BEB-8097-3000851024E9}" srcOrd="0" destOrd="0" presId="urn:microsoft.com/office/officeart/2008/layout/LinedList"/>
    <dgm:cxn modelId="{AC91341D-C263-4AED-AF20-91AD056ECB55}" srcId="{0D8FBF5B-C953-4F67-9252-5E1262B398BA}" destId="{CB02889A-49D8-4760-AFBF-CD8657DB2EA2}" srcOrd="0" destOrd="0" parTransId="{C7E0C1BF-689C-4B9E-A2D4-71312C523F4A}" sibTransId="{64CF8113-C276-47BD-8557-34AB7578606B}"/>
    <dgm:cxn modelId="{17429132-389E-46EF-BE95-719C5D4DEADB}" type="presOf" srcId="{054AC2C0-C13A-45EC-9F65-36A37BC9031B}" destId="{044EA892-3C4E-4DC1-819F-C85AE7EF5FB8}" srcOrd="0" destOrd="0" presId="urn:microsoft.com/office/officeart/2008/layout/LinedList"/>
    <dgm:cxn modelId="{E441A634-9446-46CB-BAB7-94200B87A7C9}" srcId="{0D8FBF5B-C953-4F67-9252-5E1262B398BA}" destId="{DA6871A3-2AFD-48D3-8148-43A3395F7DB3}" srcOrd="1" destOrd="0" parTransId="{5BB88BE6-3D72-4BBA-82D6-006110426BB0}" sibTransId="{66FD55B9-D88A-4EB4-B16F-44FCFAB78B16}"/>
    <dgm:cxn modelId="{263CEB34-C3A2-454A-AD8F-240E198F5C29}" type="presOf" srcId="{B1C58074-5078-4755-B94E-2FB07CA5E980}" destId="{4A619A1C-F963-49CF-8C18-BB2A88B86099}" srcOrd="0" destOrd="0" presId="urn:microsoft.com/office/officeart/2008/layout/LinedList"/>
    <dgm:cxn modelId="{EC12663A-9B3B-4ABB-BC67-E51511732A2C}" srcId="{0D8FBF5B-C953-4F67-9252-5E1262B398BA}" destId="{8DB24687-EDC8-4FB8-887E-E4671E2F7B25}" srcOrd="6" destOrd="0" parTransId="{404E26B0-8BD4-4A61-BA97-895BF23474EF}" sibTransId="{9BC89E5E-836D-4D68-8393-E1E951BF5D27}"/>
    <dgm:cxn modelId="{0CBA0D42-2317-44C1-A9AF-9E55E3C9BA52}" type="presOf" srcId="{8DB24687-EDC8-4FB8-887E-E4671E2F7B25}" destId="{EE60B5FF-5205-4864-A6B9-EFAC5BF1C867}" srcOrd="0" destOrd="0" presId="urn:microsoft.com/office/officeart/2008/layout/LinedList"/>
    <dgm:cxn modelId="{E1447642-56B0-46FE-BC64-CB9CE7C73CF3}" type="presOf" srcId="{DA6871A3-2AFD-48D3-8148-43A3395F7DB3}" destId="{8967DB59-BE1E-4B63-979F-393E93257D5D}" srcOrd="0" destOrd="0" presId="urn:microsoft.com/office/officeart/2008/layout/LinedList"/>
    <dgm:cxn modelId="{7C1D3F7D-25DD-43E8-A4DD-118BD37E14D2}" type="presOf" srcId="{CB02889A-49D8-4760-AFBF-CD8657DB2EA2}" destId="{D90F49FF-D2C6-4B8F-AD15-8CF52B41D629}" srcOrd="0" destOrd="0" presId="urn:microsoft.com/office/officeart/2008/layout/LinedList"/>
    <dgm:cxn modelId="{7B443B9B-D2EB-41ED-914B-73633A12E49C}" srcId="{0D8FBF5B-C953-4F67-9252-5E1262B398BA}" destId="{E8861968-ADB4-4015-B887-7360AC6DAAF2}" srcOrd="4" destOrd="0" parTransId="{F97D08C6-E424-4CD9-9392-790D3C60EBAD}" sibTransId="{4DE08170-C189-43CE-8D93-F5CBB7468830}"/>
    <dgm:cxn modelId="{579C62AA-BB4D-4A3D-A9CF-7178F30BCECC}" type="presOf" srcId="{E8861968-ADB4-4015-B887-7360AC6DAAF2}" destId="{C6254DE8-4790-4F7C-A6D1-001EF5E63CA5}" srcOrd="0" destOrd="0" presId="urn:microsoft.com/office/officeart/2008/layout/LinedList"/>
    <dgm:cxn modelId="{C1DB52B3-B13C-4D6B-9649-F4F3866DC545}" type="presOf" srcId="{CE162962-BE0D-4B8A-A472-1FD94D6AAC73}" destId="{FFE90A61-B2F3-4589-84BD-3AE5A569E7D5}" srcOrd="0" destOrd="0" presId="urn:microsoft.com/office/officeart/2008/layout/LinedList"/>
    <dgm:cxn modelId="{8C84F6B6-CC69-4F71-9E66-AA8F139A6250}" srcId="{0D8FBF5B-C953-4F67-9252-5E1262B398BA}" destId="{B1C58074-5078-4755-B94E-2FB07CA5E980}" srcOrd="5" destOrd="0" parTransId="{BC4E7936-E9B4-4931-87B0-C0336FBEDE20}" sibTransId="{69F82268-7A5D-4B47-823B-594618CD5470}"/>
    <dgm:cxn modelId="{72878EE8-B28D-4C6D-BC51-F28E9B232C38}" srcId="{0D8FBF5B-C953-4F67-9252-5E1262B398BA}" destId="{CE162962-BE0D-4B8A-A472-1FD94D6AAC73}" srcOrd="3" destOrd="0" parTransId="{0EC40F36-2321-4D18-9793-2C9B203B34BA}" sibTransId="{CAD4C569-3E4F-4073-B65C-D5B7D02C8EDE}"/>
    <dgm:cxn modelId="{C93D27FD-ACDB-4DE8-B8E6-5F309CCFBEEF}" srcId="{0D8FBF5B-C953-4F67-9252-5E1262B398BA}" destId="{054AC2C0-C13A-45EC-9F65-36A37BC9031B}" srcOrd="2" destOrd="0" parTransId="{A3FA657E-C98C-4B18-9E99-A6490AAF511D}" sibTransId="{D6587C76-8BA2-415E-AC41-36B5D067C5C8}"/>
    <dgm:cxn modelId="{1986721D-47E2-409C-8D66-E50908F0E914}" type="presParOf" srcId="{7FC984D1-68A2-4BEB-8097-3000851024E9}" destId="{B49D1DAB-7292-4312-91AC-4EC6222A27D6}" srcOrd="0" destOrd="0" presId="urn:microsoft.com/office/officeart/2008/layout/LinedList"/>
    <dgm:cxn modelId="{1BE78D2F-4512-4C00-AECC-A3C479E15B81}" type="presParOf" srcId="{7FC984D1-68A2-4BEB-8097-3000851024E9}" destId="{8745345B-740B-4717-9E81-7E4312FDFF1D}" srcOrd="1" destOrd="0" presId="urn:microsoft.com/office/officeart/2008/layout/LinedList"/>
    <dgm:cxn modelId="{243BC3FA-2C43-4746-8F8E-7505C7EDD083}" type="presParOf" srcId="{8745345B-740B-4717-9E81-7E4312FDFF1D}" destId="{D90F49FF-D2C6-4B8F-AD15-8CF52B41D629}" srcOrd="0" destOrd="0" presId="urn:microsoft.com/office/officeart/2008/layout/LinedList"/>
    <dgm:cxn modelId="{086207D2-C3FD-42F6-BF61-E1FE9A52FA3C}" type="presParOf" srcId="{8745345B-740B-4717-9E81-7E4312FDFF1D}" destId="{B64C5B40-B01D-4D33-8C8E-1AC1F80BC66C}" srcOrd="1" destOrd="0" presId="urn:microsoft.com/office/officeart/2008/layout/LinedList"/>
    <dgm:cxn modelId="{9DC62C15-5566-4D03-85CA-1F9005838BB3}" type="presParOf" srcId="{7FC984D1-68A2-4BEB-8097-3000851024E9}" destId="{F80AEAB0-B917-4DB2-B3E2-54CD1A3C3FC0}" srcOrd="2" destOrd="0" presId="urn:microsoft.com/office/officeart/2008/layout/LinedList"/>
    <dgm:cxn modelId="{FFE563CC-4110-4A21-BB8D-81250BEAAED0}" type="presParOf" srcId="{7FC984D1-68A2-4BEB-8097-3000851024E9}" destId="{B9B6CFD2-6CA0-45EE-8E4B-114208C77791}" srcOrd="3" destOrd="0" presId="urn:microsoft.com/office/officeart/2008/layout/LinedList"/>
    <dgm:cxn modelId="{F10FB74B-8A30-4389-9E4E-860D8E66492A}" type="presParOf" srcId="{B9B6CFD2-6CA0-45EE-8E4B-114208C77791}" destId="{8967DB59-BE1E-4B63-979F-393E93257D5D}" srcOrd="0" destOrd="0" presId="urn:microsoft.com/office/officeart/2008/layout/LinedList"/>
    <dgm:cxn modelId="{FF09FC5B-A820-4636-8643-562123EE1D30}" type="presParOf" srcId="{B9B6CFD2-6CA0-45EE-8E4B-114208C77791}" destId="{ED059A1A-47D4-4D5C-8FFC-C7BA6FE1A675}" srcOrd="1" destOrd="0" presId="urn:microsoft.com/office/officeart/2008/layout/LinedList"/>
    <dgm:cxn modelId="{76464FC0-149A-4DA7-A56B-0BBE67E8B303}" type="presParOf" srcId="{7FC984D1-68A2-4BEB-8097-3000851024E9}" destId="{71D99843-76E1-43AE-AB05-8C42B8A6017B}" srcOrd="4" destOrd="0" presId="urn:microsoft.com/office/officeart/2008/layout/LinedList"/>
    <dgm:cxn modelId="{7DF6A62C-8027-4F9D-B489-5B7B95C1D102}" type="presParOf" srcId="{7FC984D1-68A2-4BEB-8097-3000851024E9}" destId="{F4229555-C2EA-4736-ADD0-8FBAD5058CF2}" srcOrd="5" destOrd="0" presId="urn:microsoft.com/office/officeart/2008/layout/LinedList"/>
    <dgm:cxn modelId="{F07DE7BB-32F0-4962-BAF8-F113830A8705}" type="presParOf" srcId="{F4229555-C2EA-4736-ADD0-8FBAD5058CF2}" destId="{044EA892-3C4E-4DC1-819F-C85AE7EF5FB8}" srcOrd="0" destOrd="0" presId="urn:microsoft.com/office/officeart/2008/layout/LinedList"/>
    <dgm:cxn modelId="{7E7A75BC-46EF-43A5-A542-04A2A45ABDA9}" type="presParOf" srcId="{F4229555-C2EA-4736-ADD0-8FBAD5058CF2}" destId="{F3217DE8-C26F-4179-9085-D21B8EECD66B}" srcOrd="1" destOrd="0" presId="urn:microsoft.com/office/officeart/2008/layout/LinedList"/>
    <dgm:cxn modelId="{3B5A7E58-2F5F-4E03-86D1-AC5398D35A44}" type="presParOf" srcId="{7FC984D1-68A2-4BEB-8097-3000851024E9}" destId="{00AD8BF7-813D-4BBC-817C-3BA7C085AE42}" srcOrd="6" destOrd="0" presId="urn:microsoft.com/office/officeart/2008/layout/LinedList"/>
    <dgm:cxn modelId="{40698F73-FEF3-470A-B042-E96D7CD57271}" type="presParOf" srcId="{7FC984D1-68A2-4BEB-8097-3000851024E9}" destId="{27FF24FB-EEF1-4579-B168-D9E0A59B44A6}" srcOrd="7" destOrd="0" presId="urn:microsoft.com/office/officeart/2008/layout/LinedList"/>
    <dgm:cxn modelId="{7DA4F8BA-DDF6-466D-92A2-0F6C78C514D1}" type="presParOf" srcId="{27FF24FB-EEF1-4579-B168-D9E0A59B44A6}" destId="{FFE90A61-B2F3-4589-84BD-3AE5A569E7D5}" srcOrd="0" destOrd="0" presId="urn:microsoft.com/office/officeart/2008/layout/LinedList"/>
    <dgm:cxn modelId="{AE5E8970-8A0A-4D16-B7E1-151E2AAE35C6}" type="presParOf" srcId="{27FF24FB-EEF1-4579-B168-D9E0A59B44A6}" destId="{8BE5AC72-21EF-4943-A4C7-54613DAE1A45}" srcOrd="1" destOrd="0" presId="urn:microsoft.com/office/officeart/2008/layout/LinedList"/>
    <dgm:cxn modelId="{A9F15985-4C37-42C3-8796-6867C10C3066}" type="presParOf" srcId="{7FC984D1-68A2-4BEB-8097-3000851024E9}" destId="{6E467E53-5F0F-4929-9CAE-2A38D4786BA1}" srcOrd="8" destOrd="0" presId="urn:microsoft.com/office/officeart/2008/layout/LinedList"/>
    <dgm:cxn modelId="{F4FC8192-B53B-4DAB-A367-3B0C4850356A}" type="presParOf" srcId="{7FC984D1-68A2-4BEB-8097-3000851024E9}" destId="{84090219-3AB7-49ED-A272-F7A2826419A9}" srcOrd="9" destOrd="0" presId="urn:microsoft.com/office/officeart/2008/layout/LinedList"/>
    <dgm:cxn modelId="{734CAD14-D1F5-4ED5-A33E-4EF046376448}" type="presParOf" srcId="{84090219-3AB7-49ED-A272-F7A2826419A9}" destId="{C6254DE8-4790-4F7C-A6D1-001EF5E63CA5}" srcOrd="0" destOrd="0" presId="urn:microsoft.com/office/officeart/2008/layout/LinedList"/>
    <dgm:cxn modelId="{E132F625-8426-44E9-8466-7E8C86A16591}" type="presParOf" srcId="{84090219-3AB7-49ED-A272-F7A2826419A9}" destId="{F5300A29-245E-4746-B7A3-FA7483669AA6}" srcOrd="1" destOrd="0" presId="urn:microsoft.com/office/officeart/2008/layout/LinedList"/>
    <dgm:cxn modelId="{87468345-C466-42E3-9BE3-2E40923C35A3}" type="presParOf" srcId="{7FC984D1-68A2-4BEB-8097-3000851024E9}" destId="{236C09E1-4373-498A-A096-F37AD1F23CCA}" srcOrd="10" destOrd="0" presId="urn:microsoft.com/office/officeart/2008/layout/LinedList"/>
    <dgm:cxn modelId="{3342839C-8B4B-4E7F-B860-C6EA402F53AB}" type="presParOf" srcId="{7FC984D1-68A2-4BEB-8097-3000851024E9}" destId="{AE08F496-1581-49C5-AFD8-4BBB83F58B0A}" srcOrd="11" destOrd="0" presId="urn:microsoft.com/office/officeart/2008/layout/LinedList"/>
    <dgm:cxn modelId="{65A13812-0A4A-41E9-B093-7161513FA340}" type="presParOf" srcId="{AE08F496-1581-49C5-AFD8-4BBB83F58B0A}" destId="{4A619A1C-F963-49CF-8C18-BB2A88B86099}" srcOrd="0" destOrd="0" presId="urn:microsoft.com/office/officeart/2008/layout/LinedList"/>
    <dgm:cxn modelId="{9E024161-0E6E-4FDE-A7C0-F8ED51544DCE}" type="presParOf" srcId="{AE08F496-1581-49C5-AFD8-4BBB83F58B0A}" destId="{57CEC528-66ED-426D-A41A-5046C1945E75}" srcOrd="1" destOrd="0" presId="urn:microsoft.com/office/officeart/2008/layout/LinedList"/>
    <dgm:cxn modelId="{B7599BCA-9E25-4889-A9A2-31DF32BDE23D}" type="presParOf" srcId="{7FC984D1-68A2-4BEB-8097-3000851024E9}" destId="{CD8B09A9-FD0C-4A30-ABDE-0A8AB32D19DA}" srcOrd="12" destOrd="0" presId="urn:microsoft.com/office/officeart/2008/layout/LinedList"/>
    <dgm:cxn modelId="{876EED35-153E-47C0-9E11-262DFF850ADB}" type="presParOf" srcId="{7FC984D1-68A2-4BEB-8097-3000851024E9}" destId="{483F5361-759C-4EEC-AD91-92F5AE7DB2F6}" srcOrd="13" destOrd="0" presId="urn:microsoft.com/office/officeart/2008/layout/LinedList"/>
    <dgm:cxn modelId="{24130590-7832-4550-9205-466E0089DAEB}" type="presParOf" srcId="{483F5361-759C-4EEC-AD91-92F5AE7DB2F6}" destId="{EE60B5FF-5205-4864-A6B9-EFAC5BF1C867}" srcOrd="0" destOrd="0" presId="urn:microsoft.com/office/officeart/2008/layout/LinedList"/>
    <dgm:cxn modelId="{95965A39-8CE8-4E40-937B-CEFFC7E9377E}" type="presParOf" srcId="{483F5361-759C-4EEC-AD91-92F5AE7DB2F6}" destId="{37D90C54-D289-4D5E-A14E-6F688A42407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9D1DAB-7292-4312-91AC-4EC6222A27D6}">
      <dsp:nvSpPr>
        <dsp:cNvPr id="0" name=""/>
        <dsp:cNvSpPr/>
      </dsp:nvSpPr>
      <dsp:spPr>
        <a:xfrm>
          <a:off x="0" y="600"/>
          <a:ext cx="5641974"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0F49FF-D2C6-4B8F-AD15-8CF52B41D629}">
      <dsp:nvSpPr>
        <dsp:cNvPr id="0" name=""/>
        <dsp:cNvSpPr/>
      </dsp:nvSpPr>
      <dsp:spPr>
        <a:xfrm>
          <a:off x="0" y="600"/>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latin typeface="+mj-lt"/>
            </a:rPr>
            <a:t>1. Introduction</a:t>
          </a:r>
          <a:endParaRPr lang="en-US" sz="3200" kern="1200" dirty="0">
            <a:latin typeface="+mn-lt"/>
          </a:endParaRPr>
        </a:p>
      </dsp:txBody>
      <dsp:txXfrm>
        <a:off x="0" y="600"/>
        <a:ext cx="5641974" cy="702864"/>
      </dsp:txXfrm>
    </dsp:sp>
    <dsp:sp modelId="{F80AEAB0-B917-4DB2-B3E2-54CD1A3C3FC0}">
      <dsp:nvSpPr>
        <dsp:cNvPr id="0" name=""/>
        <dsp:cNvSpPr/>
      </dsp:nvSpPr>
      <dsp:spPr>
        <a:xfrm>
          <a:off x="0" y="703464"/>
          <a:ext cx="5641974" cy="0"/>
        </a:xfrm>
        <a:prstGeom prst="line">
          <a:avLst/>
        </a:prstGeom>
        <a:solidFill>
          <a:schemeClr val="accent2">
            <a:hueOff val="18907"/>
            <a:satOff val="2173"/>
            <a:lumOff val="-1732"/>
            <a:alphaOff val="0"/>
          </a:schemeClr>
        </a:solidFill>
        <a:ln w="15875" cap="flat" cmpd="sng" algn="ctr">
          <a:solidFill>
            <a:schemeClr val="accent2">
              <a:hueOff val="18907"/>
              <a:satOff val="2173"/>
              <a:lumOff val="-173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67DB59-BE1E-4B63-979F-393E93257D5D}">
      <dsp:nvSpPr>
        <dsp:cNvPr id="0" name=""/>
        <dsp:cNvSpPr/>
      </dsp:nvSpPr>
      <dsp:spPr>
        <a:xfrm>
          <a:off x="0" y="703464"/>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2. Cause and Effect Definition</a:t>
          </a:r>
          <a:endParaRPr lang="en-US" sz="3200" kern="1200" dirty="0"/>
        </a:p>
      </dsp:txBody>
      <dsp:txXfrm>
        <a:off x="0" y="703464"/>
        <a:ext cx="5641974" cy="702864"/>
      </dsp:txXfrm>
    </dsp:sp>
    <dsp:sp modelId="{71D99843-76E1-43AE-AB05-8C42B8A6017B}">
      <dsp:nvSpPr>
        <dsp:cNvPr id="0" name=""/>
        <dsp:cNvSpPr/>
      </dsp:nvSpPr>
      <dsp:spPr>
        <a:xfrm>
          <a:off x="0" y="1406328"/>
          <a:ext cx="5641974" cy="0"/>
        </a:xfrm>
        <a:prstGeom prst="line">
          <a:avLst/>
        </a:prstGeom>
        <a:solidFill>
          <a:schemeClr val="accent2">
            <a:hueOff val="37813"/>
            <a:satOff val="4346"/>
            <a:lumOff val="-3464"/>
            <a:alphaOff val="0"/>
          </a:schemeClr>
        </a:solidFill>
        <a:ln w="15875" cap="flat" cmpd="sng" algn="ctr">
          <a:solidFill>
            <a:schemeClr val="accent2">
              <a:hueOff val="37813"/>
              <a:satOff val="4346"/>
              <a:lumOff val="-346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4EA892-3C4E-4DC1-819F-C85AE7EF5FB8}">
      <dsp:nvSpPr>
        <dsp:cNvPr id="0" name=""/>
        <dsp:cNvSpPr/>
      </dsp:nvSpPr>
      <dsp:spPr>
        <a:xfrm>
          <a:off x="0" y="1406328"/>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3. Pestel Diagram</a:t>
          </a:r>
          <a:endParaRPr lang="en-US" sz="3200" kern="1200" dirty="0"/>
        </a:p>
      </dsp:txBody>
      <dsp:txXfrm>
        <a:off x="0" y="1406328"/>
        <a:ext cx="5641974" cy="702864"/>
      </dsp:txXfrm>
    </dsp:sp>
    <dsp:sp modelId="{00AD8BF7-813D-4BBC-817C-3BA7C085AE42}">
      <dsp:nvSpPr>
        <dsp:cNvPr id="0" name=""/>
        <dsp:cNvSpPr/>
      </dsp:nvSpPr>
      <dsp:spPr>
        <a:xfrm>
          <a:off x="0" y="2109192"/>
          <a:ext cx="5641974" cy="0"/>
        </a:xfrm>
        <a:prstGeom prst="line">
          <a:avLst/>
        </a:prstGeom>
        <a:solidFill>
          <a:schemeClr val="accent2">
            <a:hueOff val="56720"/>
            <a:satOff val="6519"/>
            <a:lumOff val="-5196"/>
            <a:alphaOff val="0"/>
          </a:schemeClr>
        </a:solidFill>
        <a:ln w="15875" cap="flat" cmpd="sng" algn="ctr">
          <a:solidFill>
            <a:schemeClr val="accent2">
              <a:hueOff val="56720"/>
              <a:satOff val="6519"/>
              <a:lumOff val="-519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E90A61-B2F3-4589-84BD-3AE5A569E7D5}">
      <dsp:nvSpPr>
        <dsp:cNvPr id="0" name=""/>
        <dsp:cNvSpPr/>
      </dsp:nvSpPr>
      <dsp:spPr>
        <a:xfrm>
          <a:off x="0" y="2109192"/>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4. Fishbone Diagram</a:t>
          </a:r>
          <a:endParaRPr lang="en-US" sz="3200" kern="1200" dirty="0"/>
        </a:p>
      </dsp:txBody>
      <dsp:txXfrm>
        <a:off x="0" y="2109192"/>
        <a:ext cx="5641974" cy="702864"/>
      </dsp:txXfrm>
    </dsp:sp>
    <dsp:sp modelId="{6E467E53-5F0F-4929-9CAE-2A38D4786BA1}">
      <dsp:nvSpPr>
        <dsp:cNvPr id="0" name=""/>
        <dsp:cNvSpPr/>
      </dsp:nvSpPr>
      <dsp:spPr>
        <a:xfrm>
          <a:off x="0" y="2812057"/>
          <a:ext cx="5641974" cy="0"/>
        </a:xfrm>
        <a:prstGeom prst="line">
          <a:avLst/>
        </a:prstGeom>
        <a:solidFill>
          <a:schemeClr val="accent2">
            <a:hueOff val="75626"/>
            <a:satOff val="8693"/>
            <a:lumOff val="-6929"/>
            <a:alphaOff val="0"/>
          </a:schemeClr>
        </a:solidFill>
        <a:ln w="15875" cap="flat" cmpd="sng" algn="ctr">
          <a:solidFill>
            <a:schemeClr val="accent2">
              <a:hueOff val="75626"/>
              <a:satOff val="8693"/>
              <a:lumOff val="-69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254DE8-4790-4F7C-A6D1-001EF5E63CA5}">
      <dsp:nvSpPr>
        <dsp:cNvPr id="0" name=""/>
        <dsp:cNvSpPr/>
      </dsp:nvSpPr>
      <dsp:spPr>
        <a:xfrm>
          <a:off x="0" y="2812057"/>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5. PMI Diagram</a:t>
          </a:r>
          <a:endParaRPr lang="en-US" sz="3200" kern="1200" dirty="0"/>
        </a:p>
      </dsp:txBody>
      <dsp:txXfrm>
        <a:off x="0" y="2812057"/>
        <a:ext cx="5641974" cy="702864"/>
      </dsp:txXfrm>
    </dsp:sp>
    <dsp:sp modelId="{236C09E1-4373-498A-A096-F37AD1F23CCA}">
      <dsp:nvSpPr>
        <dsp:cNvPr id="0" name=""/>
        <dsp:cNvSpPr/>
      </dsp:nvSpPr>
      <dsp:spPr>
        <a:xfrm>
          <a:off x="0" y="3514921"/>
          <a:ext cx="5641974" cy="0"/>
        </a:xfrm>
        <a:prstGeom prst="line">
          <a:avLst/>
        </a:prstGeom>
        <a:solidFill>
          <a:schemeClr val="accent2">
            <a:hueOff val="94533"/>
            <a:satOff val="10866"/>
            <a:lumOff val="-8661"/>
            <a:alphaOff val="0"/>
          </a:schemeClr>
        </a:solidFill>
        <a:ln w="15875" cap="flat" cmpd="sng" algn="ctr">
          <a:solidFill>
            <a:schemeClr val="accent2">
              <a:hueOff val="94533"/>
              <a:satOff val="10866"/>
              <a:lumOff val="-866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619A1C-F963-49CF-8C18-BB2A88B86099}">
      <dsp:nvSpPr>
        <dsp:cNvPr id="0" name=""/>
        <dsp:cNvSpPr/>
      </dsp:nvSpPr>
      <dsp:spPr>
        <a:xfrm>
          <a:off x="0" y="3514921"/>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6. Conclusion</a:t>
          </a:r>
          <a:endParaRPr lang="en-US" sz="3200" kern="1200" dirty="0"/>
        </a:p>
      </dsp:txBody>
      <dsp:txXfrm>
        <a:off x="0" y="3514921"/>
        <a:ext cx="5641974" cy="702864"/>
      </dsp:txXfrm>
    </dsp:sp>
    <dsp:sp modelId="{CD8B09A9-FD0C-4A30-ABDE-0A8AB32D19DA}">
      <dsp:nvSpPr>
        <dsp:cNvPr id="0" name=""/>
        <dsp:cNvSpPr/>
      </dsp:nvSpPr>
      <dsp:spPr>
        <a:xfrm>
          <a:off x="0" y="4217785"/>
          <a:ext cx="5641974" cy="0"/>
        </a:xfrm>
        <a:prstGeom prst="line">
          <a:avLst/>
        </a:prstGeom>
        <a:solidFill>
          <a:schemeClr val="accent2">
            <a:hueOff val="113439"/>
            <a:satOff val="13039"/>
            <a:lumOff val="-10393"/>
            <a:alphaOff val="0"/>
          </a:schemeClr>
        </a:solidFill>
        <a:ln w="15875" cap="flat" cmpd="sng" algn="ctr">
          <a:solidFill>
            <a:schemeClr val="accent2">
              <a:hueOff val="113439"/>
              <a:satOff val="13039"/>
              <a:lumOff val="-1039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60B5FF-5205-4864-A6B9-EFAC5BF1C867}">
      <dsp:nvSpPr>
        <dsp:cNvPr id="0" name=""/>
        <dsp:cNvSpPr/>
      </dsp:nvSpPr>
      <dsp:spPr>
        <a:xfrm>
          <a:off x="0" y="4217785"/>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dirty="0"/>
            <a:t>7. Reference List</a:t>
          </a:r>
        </a:p>
      </dsp:txBody>
      <dsp:txXfrm>
        <a:off x="0" y="4217785"/>
        <a:ext cx="5641974" cy="70286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9DF9E78-C7FF-113F-A66E-ED52815FF30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7DDAE588-7DEF-E070-BED7-D92322C3DDA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82ED16-8E9E-4BC1-9D9C-F1A69E3F5077}" type="datetimeFigureOut">
              <a:rPr lang="en-GB" smtClean="0"/>
              <a:t>31/10/2022</a:t>
            </a:fld>
            <a:endParaRPr lang="en-GB"/>
          </a:p>
        </p:txBody>
      </p:sp>
      <p:sp>
        <p:nvSpPr>
          <p:cNvPr id="4" name="Footer Placeholder 3">
            <a:extLst>
              <a:ext uri="{FF2B5EF4-FFF2-40B4-BE49-F238E27FC236}">
                <a16:creationId xmlns:a16="http://schemas.microsoft.com/office/drawing/2014/main" id="{032A6714-B146-4ACD-4C96-03D27BE600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7743927B-CB7A-B6D2-1C23-46F5ADDBC20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B554B7B-FD90-4B54-9058-7D695ABDDC33}" type="slidenum">
              <a:rPr lang="en-GB" smtClean="0"/>
              <a:t>‹#›</a:t>
            </a:fld>
            <a:endParaRPr lang="en-GB"/>
          </a:p>
        </p:txBody>
      </p:sp>
    </p:spTree>
    <p:extLst>
      <p:ext uri="{BB962C8B-B14F-4D97-AF65-F5344CB8AC3E}">
        <p14:creationId xmlns:p14="http://schemas.microsoft.com/office/powerpoint/2010/main" val="3041519870"/>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C4CA1A-0E30-430C-A19A-3BD05D70156B}" type="datetimeFigureOut">
              <a:rPr lang="en-GB" smtClean="0"/>
              <a:t>31/10/2022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2E7757-DA6C-43CC-9CD7-73D0EFD0229D}" type="slidenum">
              <a:rPr lang="en-GB" smtClean="0"/>
              <a:t>‹#›</a:t>
            </a:fld>
            <a:endParaRPr lang="en-GB"/>
          </a:p>
        </p:txBody>
      </p:sp>
    </p:spTree>
    <p:extLst>
      <p:ext uri="{BB962C8B-B14F-4D97-AF65-F5344CB8AC3E}">
        <p14:creationId xmlns:p14="http://schemas.microsoft.com/office/powerpoint/2010/main" val="2933494029"/>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0742477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C40A0DBD-9018-4A72-B312-FE57C937E9E0}" type="datetime1">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0591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9DBF43-0301-4F36-853A-83934FA14410}" type="datetime1">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717677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B3D032-9785-4D70-8252-813A4B6F6068}" type="datetime1">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1848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66BA8E-5A1C-457D-8C63-C177D7B9AD6D}" type="datetime1">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99675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8829AF9-1A8C-4DBF-A160-B0E1E4D8144B}" type="datetime1">
              <a:rPr lang="en-GB" smtClean="0"/>
              <a:t>31/10/2022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3404809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5BC3F5E-0D80-4D7C-8035-32B62FF67931}" type="datetime1">
              <a:rPr lang="en-GB" smtClean="0"/>
              <a:t>31/10/2022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281993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4A131E-5CED-4E60-8098-EBD74AD0C2E3}" type="datetime1">
              <a:rPr lang="en-GB" smtClean="0"/>
              <a:t>31/10/2022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2803377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A3A71D-F2AE-4100-B4B8-21ACB058E4BD}" type="datetime1">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3345118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673509-A8A7-44B0-B299-3411FDF69E39}" type="datetime1">
              <a:rPr lang="en-GB" smtClean="0"/>
              <a:t>31/10/2022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788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225E96-55C5-47E2-9D1F-25E04C2C14EB}" type="datetime1">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18831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AA17EE-07D7-49FE-9AC0-D47C98A9B96B}" type="datetime1">
              <a:rPr lang="en-GB" smtClean="0"/>
              <a:t>31/10/2022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51244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4FBBE2D-317A-45FE-AC91-36996D323CCF}" type="datetime1">
              <a:rPr lang="en-GB" smtClean="0"/>
              <a:t>31/10/2022</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00EB923-243C-4E6A-ABAC-B92A6AA9F37E}"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676107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Magnifying glass showing decling performance">
            <a:extLst>
              <a:ext uri="{FF2B5EF4-FFF2-40B4-BE49-F238E27FC236}">
                <a16:creationId xmlns:a16="http://schemas.microsoft.com/office/drawing/2014/main" id="{3F4C1B2C-2647-00BD-A1E7-DEEBF5B24105}"/>
              </a:ext>
            </a:extLst>
          </p:cNvPr>
          <p:cNvPicPr>
            <a:picLocks noChangeAspect="1"/>
          </p:cNvPicPr>
          <p:nvPr/>
        </p:nvPicPr>
        <p:blipFill rotWithShape="1">
          <a:blip r:embed="rId2">
            <a:alphaModFix amt="45000"/>
          </a:blip>
          <a:srcRect t="1621" r="-1" b="14087"/>
          <a:stretch/>
        </p:blipFill>
        <p:spPr>
          <a:xfrm>
            <a:off x="20" y="-1"/>
            <a:ext cx="12188932" cy="6858000"/>
          </a:xfrm>
          <a:prstGeom prst="rect">
            <a:avLst/>
          </a:prstGeom>
        </p:spPr>
      </p:pic>
      <p:sp>
        <p:nvSpPr>
          <p:cNvPr id="2" name="Title 1">
            <a:extLst>
              <a:ext uri="{FF2B5EF4-FFF2-40B4-BE49-F238E27FC236}">
                <a16:creationId xmlns:a16="http://schemas.microsoft.com/office/drawing/2014/main" id="{AECB9F39-8416-DA45-376A-E9D70B01D4A1}"/>
              </a:ext>
            </a:extLst>
          </p:cNvPr>
          <p:cNvSpPr>
            <a:spLocks noGrp="1" noRot="1" noMove="1" noResize="1" noEditPoints="1" noAdjustHandles="1" noChangeArrowheads="1" noChangeShapeType="1"/>
          </p:cNvSpPr>
          <p:nvPr>
            <p:ph type="ctrTitle"/>
          </p:nvPr>
        </p:nvSpPr>
        <p:spPr>
          <a:xfrm>
            <a:off x="643467" y="643467"/>
            <a:ext cx="7164674" cy="5571066"/>
          </a:xfrm>
        </p:spPr>
        <p:txBody>
          <a:bodyPr vert="horz" lIns="91440" tIns="45720" rIns="91440" bIns="45720" rtlCol="0">
            <a:normAutofit/>
          </a:bodyPr>
          <a:lstStyle/>
          <a:p>
            <a:pPr algn="ctr"/>
            <a:r>
              <a:rPr lang="en-US" sz="5600" spc="100" dirty="0">
                <a:solidFill>
                  <a:schemeClr val="tx1"/>
                </a:solidFill>
              </a:rPr>
              <a:t>Problem Solving and Decision Making</a:t>
            </a:r>
            <a:br>
              <a:rPr lang="en-US" sz="5600" spc="100" dirty="0">
                <a:solidFill>
                  <a:schemeClr val="tx1"/>
                </a:solidFill>
              </a:rPr>
            </a:br>
            <a:r>
              <a:rPr lang="en-US" sz="5600" spc="100" dirty="0">
                <a:solidFill>
                  <a:schemeClr val="tx1"/>
                </a:solidFill>
              </a:rPr>
              <a:t>(BMSW4004_BIRM)</a:t>
            </a:r>
          </a:p>
        </p:txBody>
      </p:sp>
      <p:sp>
        <p:nvSpPr>
          <p:cNvPr id="3" name="Subtitle 2">
            <a:extLst>
              <a:ext uri="{FF2B5EF4-FFF2-40B4-BE49-F238E27FC236}">
                <a16:creationId xmlns:a16="http://schemas.microsoft.com/office/drawing/2014/main" id="{F7C903D8-1C2A-D8A8-0D2E-649F01E974DB}"/>
              </a:ext>
            </a:extLst>
          </p:cNvPr>
          <p:cNvSpPr>
            <a:spLocks noGrp="1" noRot="1" noMove="1" noResize="1" noEditPoints="1" noAdjustHandles="1" noChangeArrowheads="1" noChangeShapeType="1"/>
          </p:cNvSpPr>
          <p:nvPr>
            <p:ph type="subTitle" idx="1"/>
          </p:nvPr>
        </p:nvSpPr>
        <p:spPr>
          <a:xfrm>
            <a:off x="8451608" y="643467"/>
            <a:ext cx="3096926" cy="5571066"/>
          </a:xfrm>
        </p:spPr>
        <p:txBody>
          <a:bodyPr vert="horz" lIns="45720" tIns="45720" rIns="45720" bIns="45720" rtlCol="0">
            <a:normAutofit/>
          </a:bodyPr>
          <a:lstStyle/>
          <a:p>
            <a:pPr algn="ctr"/>
            <a:r>
              <a:rPr lang="en-US" sz="2000" dirty="0">
                <a:solidFill>
                  <a:schemeClr val="tx1"/>
                </a:solidFill>
              </a:rPr>
              <a:t>Presented by</a:t>
            </a:r>
          </a:p>
          <a:p>
            <a:pPr algn="ctr"/>
            <a:r>
              <a:rPr lang="en-US" sz="2000" dirty="0">
                <a:solidFill>
                  <a:schemeClr val="tx1"/>
                </a:solidFill>
              </a:rPr>
              <a:t>Cristian </a:t>
            </a:r>
            <a:r>
              <a:rPr lang="en-US" sz="2000" dirty="0" err="1">
                <a:solidFill>
                  <a:schemeClr val="tx1"/>
                </a:solidFill>
              </a:rPr>
              <a:t>Teaca</a:t>
            </a:r>
            <a:endParaRPr lang="en-US" sz="2000" dirty="0">
              <a:solidFill>
                <a:schemeClr val="tx1"/>
              </a:solidFill>
            </a:endParaRPr>
          </a:p>
          <a:p>
            <a:pPr algn="ctr"/>
            <a:r>
              <a:rPr lang="en-US" sz="2000" dirty="0">
                <a:solidFill>
                  <a:schemeClr val="tx1"/>
                </a:solidFill>
              </a:rPr>
              <a:t>Student Number 2127717</a:t>
            </a:r>
          </a:p>
          <a:p>
            <a:endParaRPr lang="en-US" sz="2000" dirty="0">
              <a:solidFill>
                <a:schemeClr val="tx1"/>
              </a:solidFill>
            </a:endParaRPr>
          </a:p>
          <a:p>
            <a:pPr algn="ctr"/>
            <a:r>
              <a:rPr lang="en-US" sz="2000" dirty="0">
                <a:solidFill>
                  <a:schemeClr val="tx1"/>
                </a:solidFill>
              </a:rPr>
              <a:t>Lecturer</a:t>
            </a:r>
            <a:br>
              <a:rPr lang="en-US" sz="2000" dirty="0">
                <a:solidFill>
                  <a:schemeClr val="tx1"/>
                </a:solidFill>
              </a:rPr>
            </a:br>
            <a:r>
              <a:rPr lang="en-US" sz="2000" dirty="0" err="1">
                <a:solidFill>
                  <a:schemeClr val="tx1"/>
                </a:solidFill>
              </a:rPr>
              <a:t>Chijioke</a:t>
            </a:r>
            <a:r>
              <a:rPr lang="en-US" sz="2000" dirty="0">
                <a:solidFill>
                  <a:schemeClr val="tx1"/>
                </a:solidFill>
              </a:rPr>
              <a:t> Uba</a:t>
            </a:r>
          </a:p>
        </p:txBody>
      </p:sp>
      <p:cxnSp>
        <p:nvCxnSpPr>
          <p:cNvPr id="45" name="Straight Connector 44">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111228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33D969-066A-0EA6-4EC6-598188423E41}"/>
              </a:ext>
            </a:extLst>
          </p:cNvPr>
          <p:cNvSpPr>
            <a:spLocks noGrp="1"/>
          </p:cNvSpPr>
          <p:nvPr>
            <p:ph type="title"/>
          </p:nvPr>
        </p:nvSpPr>
        <p:spPr>
          <a:xfrm>
            <a:off x="643468" y="643467"/>
            <a:ext cx="3415612" cy="5571066"/>
          </a:xfrm>
        </p:spPr>
        <p:txBody>
          <a:bodyPr>
            <a:normAutofit/>
          </a:bodyPr>
          <a:lstStyle/>
          <a:p>
            <a:pPr algn="ctr"/>
            <a:r>
              <a:rPr lang="en-GB" cap="none" dirty="0">
                <a:solidFill>
                  <a:srgbClr val="FFFFFF"/>
                </a:solidFill>
              </a:rPr>
              <a:t>Table of Contents</a:t>
            </a:r>
          </a:p>
        </p:txBody>
      </p:sp>
      <p:sp>
        <p:nvSpPr>
          <p:cNvPr id="4" name="Slide Number Placeholder 3">
            <a:extLst>
              <a:ext uri="{FF2B5EF4-FFF2-40B4-BE49-F238E27FC236}">
                <a16:creationId xmlns:a16="http://schemas.microsoft.com/office/drawing/2014/main" id="{045B9CCA-0CC8-336C-387C-1E140799F1AC}"/>
              </a:ext>
            </a:extLst>
          </p:cNvPr>
          <p:cNvSpPr>
            <a:spLocks noGrp="1"/>
          </p:cNvSpPr>
          <p:nvPr>
            <p:ph type="sldNum" sz="quarter" idx="12"/>
          </p:nvPr>
        </p:nvSpPr>
        <p:spPr>
          <a:xfrm>
            <a:off x="10837333" y="6470704"/>
            <a:ext cx="973667" cy="274320"/>
          </a:xfrm>
        </p:spPr>
        <p:txBody>
          <a:bodyPr>
            <a:noAutofit/>
          </a:bodyPr>
          <a:lstStyle/>
          <a:p>
            <a:pPr algn="ctr">
              <a:spcAft>
                <a:spcPts val="600"/>
              </a:spcAft>
            </a:pPr>
            <a:r>
              <a:rPr lang="en-GB" sz="1800" dirty="0"/>
              <a:t>1</a:t>
            </a:r>
          </a:p>
        </p:txBody>
      </p:sp>
      <p:graphicFrame>
        <p:nvGraphicFramePr>
          <p:cNvPr id="5" name="Content Placeholder 2">
            <a:extLst>
              <a:ext uri="{FF2B5EF4-FFF2-40B4-BE49-F238E27FC236}">
                <a16:creationId xmlns:a16="http://schemas.microsoft.com/office/drawing/2014/main" id="{26C0800D-3BC9-872B-0DEE-516374E62443}"/>
              </a:ext>
            </a:extLst>
          </p:cNvPr>
          <p:cNvGraphicFramePr>
            <a:graphicFrameLocks noGrp="1"/>
          </p:cNvGraphicFramePr>
          <p:nvPr>
            <p:ph idx="1"/>
            <p:extLst>
              <p:ext uri="{D42A27DB-BD31-4B8C-83A1-F6EECF244321}">
                <p14:modId xmlns:p14="http://schemas.microsoft.com/office/powerpoint/2010/main" val="1993524129"/>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1271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5">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643467" y="804333"/>
            <a:ext cx="4958290" cy="5249334"/>
          </a:xfrm>
        </p:spPr>
        <p:txBody>
          <a:bodyPr>
            <a:normAutofit/>
          </a:bodyPr>
          <a:lstStyle/>
          <a:p>
            <a:pPr algn="ctr"/>
            <a:r>
              <a:rPr lang="en-GB" cap="none" dirty="0">
                <a:solidFill>
                  <a:schemeClr val="bg1"/>
                </a:solidFill>
              </a:rPr>
              <a:t>Introduction</a:t>
            </a:r>
          </a:p>
        </p:txBody>
      </p:sp>
      <p:sp>
        <p:nvSpPr>
          <p:cNvPr id="41" name="Rectangle 37">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6578600" y="804333"/>
            <a:ext cx="5130800" cy="5249334"/>
          </a:xfrm>
        </p:spPr>
        <p:txBody>
          <a:bodyPr anchor="ctr">
            <a:normAutofit/>
          </a:bodyPr>
          <a:lstStyle/>
          <a:p>
            <a:pPr marL="0" indent="0">
              <a:buNone/>
            </a:pPr>
            <a:r>
              <a:rPr lang="en-GB" b="1" dirty="0">
                <a:solidFill>
                  <a:srgbClr val="FFFFFF"/>
                </a:solidFill>
              </a:rPr>
              <a:t>History of the Company</a:t>
            </a:r>
          </a:p>
          <a:p>
            <a:pPr marL="0" indent="0">
              <a:buNone/>
            </a:pPr>
            <a:r>
              <a:rPr lang="en-GB" sz="2000" dirty="0">
                <a:solidFill>
                  <a:srgbClr val="FFFFFF"/>
                </a:solidFill>
              </a:rPr>
              <a:t>In 1898, Thomas Mayes Lewin founded T.M Lewin a textile brand on London's Panton Street, before shifting his business to Jermyn Street in 1903. He is also credited with popularizing the modern button-front shirt, among other achievements. </a:t>
            </a:r>
          </a:p>
          <a:p>
            <a:pPr marL="0" indent="0">
              <a:buNone/>
            </a:pPr>
            <a:r>
              <a:rPr lang="en-GB" sz="2000" dirty="0">
                <a:solidFill>
                  <a:srgbClr val="FFFFFF"/>
                </a:solidFill>
              </a:rPr>
              <a:t>As of 2011, T.M Lewin operated 100 stores and outlets in the United Kingdom, as well as its first overseas store in Sydney, Australia. Following a deal with Bain Capital in 2015, the company changed leadership, according to Harrison (2021).</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973667" cy="274320"/>
          </a:xfrm>
        </p:spPr>
        <p:txBody>
          <a:bodyPr>
            <a:noAutofit/>
          </a:bodyPr>
          <a:lstStyle/>
          <a:p>
            <a:pPr algn="ctr">
              <a:spcAft>
                <a:spcPts val="600"/>
              </a:spcAft>
            </a:pPr>
            <a:r>
              <a:rPr lang="en-GB" sz="1800" dirty="0">
                <a:solidFill>
                  <a:srgbClr val="FFFFFF"/>
                </a:solidFill>
              </a:rPr>
              <a:t>2</a:t>
            </a:r>
          </a:p>
        </p:txBody>
      </p:sp>
    </p:spTree>
    <p:extLst>
      <p:ext uri="{BB962C8B-B14F-4D97-AF65-F5344CB8AC3E}">
        <p14:creationId xmlns:p14="http://schemas.microsoft.com/office/powerpoint/2010/main" val="298238068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Rectangle 68">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643467" y="804333"/>
            <a:ext cx="4958290" cy="5249334"/>
          </a:xfrm>
        </p:spPr>
        <p:txBody>
          <a:bodyPr>
            <a:normAutofit/>
          </a:bodyPr>
          <a:lstStyle/>
          <a:p>
            <a:pPr algn="ctr"/>
            <a:r>
              <a:rPr lang="en-GB" cap="none" dirty="0">
                <a:solidFill>
                  <a:schemeClr val="bg1"/>
                </a:solidFill>
              </a:rPr>
              <a:t>Problem Solving and Decision Making</a:t>
            </a:r>
          </a:p>
        </p:txBody>
      </p:sp>
      <p:sp>
        <p:nvSpPr>
          <p:cNvPr id="71" name="Rectangle 70">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Content Placeholder 2">
            <a:extLst>
              <a:ext uri="{FF2B5EF4-FFF2-40B4-BE49-F238E27FC236}">
                <a16:creationId xmlns:a16="http://schemas.microsoft.com/office/drawing/2014/main" id="{788F2A52-88BC-B037-A592-C4E83CB223A2}"/>
              </a:ext>
            </a:extLst>
          </p:cNvPr>
          <p:cNvSpPr>
            <a:spLocks noGrp="1"/>
          </p:cNvSpPr>
          <p:nvPr>
            <p:ph idx="1"/>
          </p:nvPr>
        </p:nvSpPr>
        <p:spPr>
          <a:xfrm>
            <a:off x="6578600" y="804333"/>
            <a:ext cx="5130800" cy="5249334"/>
          </a:xfrm>
        </p:spPr>
        <p:txBody>
          <a:bodyPr anchor="ctr">
            <a:normAutofit/>
          </a:bodyPr>
          <a:lstStyle/>
          <a:p>
            <a:pPr marL="0" indent="0">
              <a:buNone/>
            </a:pPr>
            <a:r>
              <a:rPr lang="en-GB" sz="1400" b="1" dirty="0">
                <a:solidFill>
                  <a:srgbClr val="FFFFFF"/>
                </a:solidFill>
              </a:rPr>
              <a:t>Problem Identification</a:t>
            </a:r>
          </a:p>
          <a:p>
            <a:pPr marL="0" indent="0">
              <a:buNone/>
            </a:pPr>
            <a:r>
              <a:rPr lang="en-GB" sz="1200" dirty="0">
                <a:solidFill>
                  <a:srgbClr val="FFFFFF"/>
                </a:solidFill>
              </a:rPr>
              <a:t>Defining the variables of a problem is the first step in resolving it. Next, the issue must be analysed and the reasons for its occurrence determined. The following presentation will discuss various approaches to defining cause and effect, with a particular focus on the PESTEL model and the Fishbone model. It is essential to have a clear understanding of the issue at hand in order to consider possible solutions or make decisions. The process of making decisions later on is facilitated by a clearly defined problem.</a:t>
            </a:r>
          </a:p>
          <a:p>
            <a:pPr marL="0" indent="0">
              <a:buNone/>
            </a:pPr>
            <a:r>
              <a:rPr lang="en-GB" sz="1400" b="1" dirty="0">
                <a:solidFill>
                  <a:srgbClr val="FFFFFF"/>
                </a:solidFill>
              </a:rPr>
              <a:t>Brainstorming</a:t>
            </a:r>
          </a:p>
          <a:p>
            <a:pPr marL="0" indent="0">
              <a:buNone/>
            </a:pPr>
            <a:r>
              <a:rPr lang="en-GB" sz="1200" dirty="0">
                <a:solidFill>
                  <a:srgbClr val="FFFFFF"/>
                </a:solidFill>
              </a:rPr>
              <a:t>Once the problem has been defined and </a:t>
            </a:r>
            <a:r>
              <a:rPr lang="en-GB" sz="1200" dirty="0" err="1">
                <a:solidFill>
                  <a:srgbClr val="FFFFFF"/>
                </a:solidFill>
              </a:rPr>
              <a:t>analyzed</a:t>
            </a:r>
            <a:r>
              <a:rPr lang="en-GB" sz="1200" dirty="0">
                <a:solidFill>
                  <a:srgbClr val="FFFFFF"/>
                </a:solidFill>
              </a:rPr>
              <a:t>, it is time to begin brainstorming possible solutions. If you have solved similar problems in the past, you may find it helpful to think about how you have handled them. In order to address this issue successfully, both short-term and long-term perspectives should be considered. Furthermore, it is imperative that potential approaches are aligned with the organization's mission and goals.</a:t>
            </a:r>
          </a:p>
          <a:p>
            <a:pPr marL="0" indent="0">
              <a:buNone/>
            </a:pPr>
            <a:r>
              <a:rPr lang="en-GB" sz="1400" b="1" dirty="0">
                <a:solidFill>
                  <a:srgbClr val="FFFFFF"/>
                </a:solidFill>
              </a:rPr>
              <a:t>Choosing a Solution</a:t>
            </a:r>
          </a:p>
          <a:p>
            <a:pPr marL="0" indent="0">
              <a:buNone/>
            </a:pPr>
            <a:r>
              <a:rPr lang="en-GB" sz="1200" dirty="0">
                <a:solidFill>
                  <a:srgbClr val="FFFFFF"/>
                </a:solidFill>
              </a:rPr>
              <a:t>During the brainstorming process, you came up with a variety of approaches to consider. Now, it is time to determine which approach is most appropriate. In order to do exactly that, we will be weighing all the advantages and disadvantages of PMI in this presentation. Do not forget to consider your organization's long-term impact. In addition, it is imperative to consider the various resources that are required for each decision. The decision you make for your company will be guided by all of these factors.</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973667" cy="274320"/>
          </a:xfrm>
        </p:spPr>
        <p:txBody>
          <a:bodyPr>
            <a:noAutofit/>
          </a:bodyPr>
          <a:lstStyle/>
          <a:p>
            <a:pPr algn="ctr">
              <a:spcAft>
                <a:spcPts val="600"/>
              </a:spcAft>
            </a:pPr>
            <a:r>
              <a:rPr lang="en-GB" sz="1800" dirty="0">
                <a:solidFill>
                  <a:srgbClr val="FFFFFF"/>
                </a:solidFill>
              </a:rPr>
              <a:t>3</a:t>
            </a:r>
          </a:p>
        </p:txBody>
      </p:sp>
    </p:spTree>
    <p:extLst>
      <p:ext uri="{BB962C8B-B14F-4D97-AF65-F5344CB8AC3E}">
        <p14:creationId xmlns:p14="http://schemas.microsoft.com/office/powerpoint/2010/main" val="41225043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643467" y="804333"/>
            <a:ext cx="4958290" cy="5249334"/>
          </a:xfrm>
        </p:spPr>
        <p:txBody>
          <a:bodyPr>
            <a:normAutofit/>
          </a:bodyPr>
          <a:lstStyle/>
          <a:p>
            <a:pPr algn="ctr"/>
            <a:r>
              <a:rPr lang="en-GB" cap="none" dirty="0">
                <a:solidFill>
                  <a:schemeClr val="bg1"/>
                </a:solidFill>
              </a:rPr>
              <a:t>Declining Profits</a:t>
            </a:r>
            <a:br>
              <a:rPr lang="en-GB" cap="none" dirty="0">
                <a:solidFill>
                  <a:schemeClr val="bg1"/>
                </a:solidFill>
              </a:rPr>
            </a:br>
            <a:r>
              <a:rPr lang="en-GB" cap="none" dirty="0">
                <a:solidFill>
                  <a:schemeClr val="bg1"/>
                </a:solidFill>
              </a:rPr>
              <a:t>(T.M Lewin)</a:t>
            </a:r>
          </a:p>
        </p:txBody>
      </p:sp>
      <p:sp>
        <p:nvSpPr>
          <p:cNvPr id="28" name="Rectangle 27">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6578600" y="804333"/>
            <a:ext cx="5130800" cy="5249334"/>
          </a:xfrm>
        </p:spPr>
        <p:txBody>
          <a:bodyPr anchor="ctr">
            <a:normAutofit lnSpcReduction="10000"/>
          </a:bodyPr>
          <a:lstStyle/>
          <a:p>
            <a:pPr>
              <a:buFont typeface="Wingdings" panose="05000000000000000000" pitchFamily="2" charset="2"/>
              <a:buChar char="§"/>
            </a:pPr>
            <a:r>
              <a:rPr lang="en-GB" sz="2000" dirty="0">
                <a:solidFill>
                  <a:srgbClr val="FFFFFF"/>
                </a:solidFill>
              </a:rPr>
              <a:t>In Retail &amp; Leisure International (2020) and </a:t>
            </a:r>
            <a:r>
              <a:rPr lang="en-GB" sz="2000" dirty="0" err="1">
                <a:solidFill>
                  <a:srgbClr val="FFFFFF"/>
                </a:solidFill>
              </a:rPr>
              <a:t>Jahshan</a:t>
            </a:r>
            <a:r>
              <a:rPr lang="en-GB" sz="2000" dirty="0">
                <a:solidFill>
                  <a:srgbClr val="FFFFFF"/>
                </a:solidFill>
              </a:rPr>
              <a:t> (2020), T.M Lewin had been experiencing financial difficulties prior Covid-19; however, its fate was sealed by the outbreak of the pandemic in April of 2020. </a:t>
            </a:r>
          </a:p>
          <a:p>
            <a:pPr>
              <a:buFont typeface="Wingdings" panose="05000000000000000000" pitchFamily="2" charset="2"/>
              <a:buChar char="§"/>
            </a:pPr>
            <a:r>
              <a:rPr lang="en-GB" sz="2000" dirty="0">
                <a:solidFill>
                  <a:srgbClr val="FFFFFF"/>
                </a:solidFill>
              </a:rPr>
              <a:t>Approximately 650 of the company's employees were furloughed under the Coronavirus Job Retention Scheme of the UK Government. In addition, approximately 50 were focused primarily on supply chain management and digital activities.</a:t>
            </a:r>
          </a:p>
          <a:p>
            <a:pPr>
              <a:buFont typeface="Wingdings" panose="05000000000000000000" pitchFamily="2" charset="2"/>
              <a:buChar char="§"/>
            </a:pPr>
            <a:r>
              <a:rPr lang="en-GB" sz="2000" dirty="0">
                <a:solidFill>
                  <a:srgbClr val="FFFFFF"/>
                </a:solidFill>
              </a:rPr>
              <a:t>As reported by the Guardian (2020) and BBC News (2020), T.M Lewis closed 66 UK stores on 30 June 2020, leaving 600 workers unemployed; Stonebridge, a US liquidation firm, acquired the remaining assets, including the online operations shortly after.</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973667" cy="274320"/>
          </a:xfrm>
        </p:spPr>
        <p:txBody>
          <a:bodyPr>
            <a:noAutofit/>
          </a:bodyPr>
          <a:lstStyle/>
          <a:p>
            <a:pPr algn="ctr">
              <a:spcAft>
                <a:spcPts val="600"/>
              </a:spcAft>
            </a:pPr>
            <a:r>
              <a:rPr lang="en-GB" sz="1800" dirty="0">
                <a:solidFill>
                  <a:srgbClr val="FFFFFF"/>
                </a:solidFill>
              </a:rPr>
              <a:t>4</a:t>
            </a:r>
          </a:p>
        </p:txBody>
      </p:sp>
    </p:spTree>
    <p:extLst>
      <p:ext uri="{BB962C8B-B14F-4D97-AF65-F5344CB8AC3E}">
        <p14:creationId xmlns:p14="http://schemas.microsoft.com/office/powerpoint/2010/main" val="366617237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643467" y="804333"/>
            <a:ext cx="4958290" cy="5249334"/>
          </a:xfrm>
        </p:spPr>
        <p:txBody>
          <a:bodyPr>
            <a:normAutofit/>
          </a:bodyPr>
          <a:lstStyle/>
          <a:p>
            <a:pPr algn="ctr"/>
            <a:r>
              <a:rPr lang="en-GB" cap="none" dirty="0">
                <a:solidFill>
                  <a:schemeClr val="bg1"/>
                </a:solidFill>
              </a:rPr>
              <a:t>PESTEL</a:t>
            </a:r>
          </a:p>
        </p:txBody>
      </p:sp>
      <p:sp>
        <p:nvSpPr>
          <p:cNvPr id="28" name="Rectangle 27">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6578600" y="804333"/>
            <a:ext cx="5130800" cy="5249334"/>
          </a:xfrm>
        </p:spPr>
        <p:txBody>
          <a:bodyPr anchor="ctr">
            <a:normAutofit/>
          </a:bodyPr>
          <a:lstStyle/>
          <a:p>
            <a:pPr marL="0" indent="0">
              <a:buNone/>
            </a:pPr>
            <a:r>
              <a:rPr lang="en-GB" sz="2000" dirty="0">
                <a:solidFill>
                  <a:srgbClr val="FFFFFF"/>
                </a:solidFill>
              </a:rPr>
              <a:t>A PESTEL is a tool to gather factual information on external factors that can negatively affect an organization's decision-making process. As a result, opportunities will be maximized and threats will be minimized. </a:t>
            </a:r>
          </a:p>
          <a:p>
            <a:pPr marL="0" indent="0">
              <a:buNone/>
            </a:pPr>
            <a:r>
              <a:rPr lang="en-GB" sz="2000" dirty="0">
                <a:solidFill>
                  <a:srgbClr val="FFFFFF"/>
                </a:solidFill>
              </a:rPr>
              <a:t>There are six main areas examined in terms of the company's external environment: Political, Economic, Social, Technological, Environmental, and Legal.</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973667" cy="274320"/>
          </a:xfrm>
        </p:spPr>
        <p:txBody>
          <a:bodyPr>
            <a:noAutofit/>
          </a:bodyPr>
          <a:lstStyle/>
          <a:p>
            <a:pPr algn="ctr">
              <a:spcAft>
                <a:spcPts val="600"/>
              </a:spcAft>
            </a:pPr>
            <a:r>
              <a:rPr lang="en-GB" sz="1800" dirty="0">
                <a:solidFill>
                  <a:srgbClr val="FFFFFF"/>
                </a:solidFill>
              </a:rPr>
              <a:t>5</a:t>
            </a:r>
          </a:p>
        </p:txBody>
      </p:sp>
    </p:spTree>
    <p:extLst>
      <p:ext uri="{BB962C8B-B14F-4D97-AF65-F5344CB8AC3E}">
        <p14:creationId xmlns:p14="http://schemas.microsoft.com/office/powerpoint/2010/main" val="136961903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EF676E3E-35F9-01C3-A4E9-CE8548641BBE}"/>
              </a:ext>
            </a:extLst>
          </p:cNvPr>
          <p:cNvSpPr>
            <a:spLocks noGrp="1"/>
          </p:cNvSpPr>
          <p:nvPr>
            <p:ph type="sldNum" sz="quarter" idx="12"/>
          </p:nvPr>
        </p:nvSpPr>
        <p:spPr/>
        <p:txBody>
          <a:bodyPr/>
          <a:lstStyle/>
          <a:p>
            <a:pPr algn="ctr"/>
            <a:r>
              <a:rPr lang="en-GB" sz="1800" dirty="0"/>
              <a:t>6</a:t>
            </a:r>
          </a:p>
        </p:txBody>
      </p:sp>
      <p:sp>
        <p:nvSpPr>
          <p:cNvPr id="9" name="Rectangle 8">
            <a:extLst>
              <a:ext uri="{FF2B5EF4-FFF2-40B4-BE49-F238E27FC236}">
                <a16:creationId xmlns:a16="http://schemas.microsoft.com/office/drawing/2014/main" id="{7E743523-74A6-A028-3791-D3654FBD1B55}"/>
              </a:ext>
            </a:extLst>
          </p:cNvPr>
          <p:cNvSpPr/>
          <p:nvPr/>
        </p:nvSpPr>
        <p:spPr>
          <a:xfrm>
            <a:off x="729784" y="620271"/>
            <a:ext cx="1620000" cy="1620000"/>
          </a:xfrm>
          <a:prstGeom prst="rect">
            <a:avLst/>
          </a:prstGeom>
          <a:solidFill>
            <a:srgbClr val="FF00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P</a:t>
            </a:r>
          </a:p>
        </p:txBody>
      </p:sp>
      <p:sp>
        <p:nvSpPr>
          <p:cNvPr id="27" name="Rectangle 26">
            <a:extLst>
              <a:ext uri="{FF2B5EF4-FFF2-40B4-BE49-F238E27FC236}">
                <a16:creationId xmlns:a16="http://schemas.microsoft.com/office/drawing/2014/main" id="{BB40BF7F-0B9F-FB79-0B75-F175BFCDA5A0}"/>
              </a:ext>
            </a:extLst>
          </p:cNvPr>
          <p:cNvSpPr/>
          <p:nvPr/>
        </p:nvSpPr>
        <p:spPr>
          <a:xfrm>
            <a:off x="729784" y="2272140"/>
            <a:ext cx="1620000" cy="360000"/>
          </a:xfrm>
          <a:prstGeom prst="rect">
            <a:avLst/>
          </a:prstGeom>
          <a:solidFill>
            <a:srgbClr val="FF00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Political</a:t>
            </a:r>
          </a:p>
        </p:txBody>
      </p:sp>
      <p:sp>
        <p:nvSpPr>
          <p:cNvPr id="34" name="Rectangle 33">
            <a:extLst>
              <a:ext uri="{FF2B5EF4-FFF2-40B4-BE49-F238E27FC236}">
                <a16:creationId xmlns:a16="http://schemas.microsoft.com/office/drawing/2014/main" id="{61399FC4-4DE9-7B76-FA28-24A5AC2F8D25}"/>
              </a:ext>
            </a:extLst>
          </p:cNvPr>
          <p:cNvSpPr/>
          <p:nvPr/>
        </p:nvSpPr>
        <p:spPr>
          <a:xfrm>
            <a:off x="729784" y="2664009"/>
            <a:ext cx="1620000" cy="3600000"/>
          </a:xfrm>
          <a:prstGeom prst="rect">
            <a:avLst/>
          </a:prstGeom>
          <a:solidFill>
            <a:srgbClr val="FF00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71450" indent="-171450">
              <a:buFont typeface="Wingdings" panose="05000000000000000000" pitchFamily="2" charset="2"/>
              <a:buChar char="§"/>
            </a:pPr>
            <a:r>
              <a:rPr lang="en-GB" sz="1100" dirty="0"/>
              <a:t>Lockdown Restrictions</a:t>
            </a:r>
          </a:p>
          <a:p>
            <a:pPr marL="171450" indent="-171450">
              <a:buFont typeface="Wingdings" panose="05000000000000000000" pitchFamily="2" charset="2"/>
              <a:buChar char="§"/>
            </a:pPr>
            <a:r>
              <a:rPr lang="en-GB" sz="1100" dirty="0"/>
              <a:t>Foreign Trade Policy</a:t>
            </a:r>
          </a:p>
          <a:p>
            <a:pPr marL="171450" indent="-171450">
              <a:buFont typeface="Wingdings" panose="05000000000000000000" pitchFamily="2" charset="2"/>
              <a:buChar char="§"/>
            </a:pPr>
            <a:r>
              <a:rPr lang="en-GB" sz="1100" dirty="0"/>
              <a:t>Legislation Changes</a:t>
            </a:r>
          </a:p>
          <a:p>
            <a:endParaRPr lang="en-GB" sz="1100" dirty="0"/>
          </a:p>
        </p:txBody>
      </p:sp>
      <p:sp>
        <p:nvSpPr>
          <p:cNvPr id="43" name="Rectangle 42">
            <a:extLst>
              <a:ext uri="{FF2B5EF4-FFF2-40B4-BE49-F238E27FC236}">
                <a16:creationId xmlns:a16="http://schemas.microsoft.com/office/drawing/2014/main" id="{81458FAA-6BD9-7691-9459-69CF233AAAAF}"/>
              </a:ext>
            </a:extLst>
          </p:cNvPr>
          <p:cNvSpPr/>
          <p:nvPr/>
        </p:nvSpPr>
        <p:spPr>
          <a:xfrm>
            <a:off x="2556017" y="620271"/>
            <a:ext cx="1620000" cy="1620000"/>
          </a:xfrm>
          <a:prstGeom prst="rect">
            <a:avLst/>
          </a:prstGeom>
          <a:solidFill>
            <a:srgbClr val="FF99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E</a:t>
            </a:r>
          </a:p>
        </p:txBody>
      </p:sp>
      <p:sp>
        <p:nvSpPr>
          <p:cNvPr id="44" name="Rectangle 43">
            <a:extLst>
              <a:ext uri="{FF2B5EF4-FFF2-40B4-BE49-F238E27FC236}">
                <a16:creationId xmlns:a16="http://schemas.microsoft.com/office/drawing/2014/main" id="{56F4723E-D02F-5279-55DC-7C0D651CD37C}"/>
              </a:ext>
            </a:extLst>
          </p:cNvPr>
          <p:cNvSpPr/>
          <p:nvPr/>
        </p:nvSpPr>
        <p:spPr>
          <a:xfrm>
            <a:off x="2556017" y="2272144"/>
            <a:ext cx="1620000" cy="360000"/>
          </a:xfrm>
          <a:prstGeom prst="rect">
            <a:avLst/>
          </a:prstGeom>
          <a:solidFill>
            <a:srgbClr val="FF99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Economical</a:t>
            </a:r>
          </a:p>
        </p:txBody>
      </p:sp>
      <p:sp>
        <p:nvSpPr>
          <p:cNvPr id="45" name="Rectangle 44">
            <a:extLst>
              <a:ext uri="{FF2B5EF4-FFF2-40B4-BE49-F238E27FC236}">
                <a16:creationId xmlns:a16="http://schemas.microsoft.com/office/drawing/2014/main" id="{887B71F0-142C-472B-1EA1-E94E81F65FA3}"/>
              </a:ext>
            </a:extLst>
          </p:cNvPr>
          <p:cNvSpPr/>
          <p:nvPr/>
        </p:nvSpPr>
        <p:spPr>
          <a:xfrm>
            <a:off x="2557956" y="2659535"/>
            <a:ext cx="1620000" cy="3600000"/>
          </a:xfrm>
          <a:prstGeom prst="rect">
            <a:avLst/>
          </a:prstGeom>
          <a:solidFill>
            <a:srgbClr val="FF99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71450" indent="-171450">
              <a:buFont typeface="Wingdings" panose="05000000000000000000" pitchFamily="2" charset="2"/>
              <a:buChar char="§"/>
            </a:pPr>
            <a:r>
              <a:rPr lang="en-GB" sz="1100" dirty="0"/>
              <a:t>Supply Chain Issues </a:t>
            </a:r>
          </a:p>
          <a:p>
            <a:pPr marL="171450" indent="-171450">
              <a:buFont typeface="Wingdings" panose="05000000000000000000" pitchFamily="2" charset="2"/>
              <a:buChar char="§"/>
            </a:pPr>
            <a:r>
              <a:rPr lang="en-GB" sz="1100" dirty="0"/>
              <a:t>Increased Transport Costs</a:t>
            </a:r>
          </a:p>
          <a:p>
            <a:pPr marL="171450" indent="-171450">
              <a:buFont typeface="Wingdings" panose="05000000000000000000" pitchFamily="2" charset="2"/>
              <a:buChar char="§"/>
            </a:pPr>
            <a:r>
              <a:rPr lang="en-GB" sz="1100" dirty="0"/>
              <a:t>Increased Energy Costs</a:t>
            </a:r>
          </a:p>
          <a:p>
            <a:pPr marL="171450" indent="-171450">
              <a:buFont typeface="Wingdings" panose="05000000000000000000" pitchFamily="2" charset="2"/>
              <a:buChar char="§"/>
            </a:pPr>
            <a:r>
              <a:rPr lang="en-GB" sz="1100" dirty="0"/>
              <a:t>Rising Inflation</a:t>
            </a:r>
          </a:p>
        </p:txBody>
      </p:sp>
      <p:sp>
        <p:nvSpPr>
          <p:cNvPr id="46" name="Rectangle 45">
            <a:extLst>
              <a:ext uri="{FF2B5EF4-FFF2-40B4-BE49-F238E27FC236}">
                <a16:creationId xmlns:a16="http://schemas.microsoft.com/office/drawing/2014/main" id="{9CD3588D-C182-E6A3-63F0-9DC6F885EB64}"/>
              </a:ext>
            </a:extLst>
          </p:cNvPr>
          <p:cNvSpPr/>
          <p:nvPr/>
        </p:nvSpPr>
        <p:spPr>
          <a:xfrm>
            <a:off x="4371294" y="616781"/>
            <a:ext cx="1620000" cy="1619999"/>
          </a:xfrm>
          <a:prstGeom prst="rect">
            <a:avLst/>
          </a:prstGeom>
          <a:solidFill>
            <a:srgbClr val="FFCC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S</a:t>
            </a:r>
          </a:p>
        </p:txBody>
      </p:sp>
      <p:sp>
        <p:nvSpPr>
          <p:cNvPr id="47" name="Rectangle 46">
            <a:extLst>
              <a:ext uri="{FF2B5EF4-FFF2-40B4-BE49-F238E27FC236}">
                <a16:creationId xmlns:a16="http://schemas.microsoft.com/office/drawing/2014/main" id="{70911923-A2D3-0F30-B03A-19DC54806BE9}"/>
              </a:ext>
            </a:extLst>
          </p:cNvPr>
          <p:cNvSpPr/>
          <p:nvPr/>
        </p:nvSpPr>
        <p:spPr>
          <a:xfrm>
            <a:off x="4371294" y="2267658"/>
            <a:ext cx="1620000" cy="360000"/>
          </a:xfrm>
          <a:prstGeom prst="rect">
            <a:avLst/>
          </a:prstGeom>
          <a:solidFill>
            <a:srgbClr val="FFCC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Social</a:t>
            </a:r>
          </a:p>
        </p:txBody>
      </p:sp>
      <p:sp>
        <p:nvSpPr>
          <p:cNvPr id="48" name="Rectangle 47">
            <a:extLst>
              <a:ext uri="{FF2B5EF4-FFF2-40B4-BE49-F238E27FC236}">
                <a16:creationId xmlns:a16="http://schemas.microsoft.com/office/drawing/2014/main" id="{7D942533-171C-6751-CF0E-05A3A0412335}"/>
              </a:ext>
            </a:extLst>
          </p:cNvPr>
          <p:cNvSpPr/>
          <p:nvPr/>
        </p:nvSpPr>
        <p:spPr>
          <a:xfrm>
            <a:off x="4371294" y="2659535"/>
            <a:ext cx="1620000" cy="3600000"/>
          </a:xfrm>
          <a:prstGeom prst="rect">
            <a:avLst/>
          </a:prstGeom>
          <a:solidFill>
            <a:srgbClr val="FFCC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71450" indent="-171450">
              <a:buFont typeface="Wingdings" panose="05000000000000000000" pitchFamily="2" charset="2"/>
              <a:buChar char="§"/>
            </a:pPr>
            <a:r>
              <a:rPr lang="en-GB" sz="1100" dirty="0"/>
              <a:t>Reduced Spending from Customers</a:t>
            </a:r>
          </a:p>
          <a:p>
            <a:pPr marL="171450" indent="-171450">
              <a:buFont typeface="Wingdings" panose="05000000000000000000" pitchFamily="2" charset="2"/>
              <a:buChar char="§"/>
            </a:pPr>
            <a:r>
              <a:rPr lang="en-GB" sz="1100" dirty="0"/>
              <a:t>Customer Purchase Intentions</a:t>
            </a:r>
          </a:p>
          <a:p>
            <a:endParaRPr lang="en-GB" sz="1100" dirty="0"/>
          </a:p>
        </p:txBody>
      </p:sp>
      <p:sp>
        <p:nvSpPr>
          <p:cNvPr id="49" name="Rectangle 48">
            <a:extLst>
              <a:ext uri="{FF2B5EF4-FFF2-40B4-BE49-F238E27FC236}">
                <a16:creationId xmlns:a16="http://schemas.microsoft.com/office/drawing/2014/main" id="{86722983-5243-23FC-CC27-CA85D4423137}"/>
              </a:ext>
            </a:extLst>
          </p:cNvPr>
          <p:cNvSpPr/>
          <p:nvPr/>
        </p:nvSpPr>
        <p:spPr>
          <a:xfrm>
            <a:off x="6193991" y="616780"/>
            <a:ext cx="1620000" cy="1619998"/>
          </a:xfrm>
          <a:prstGeom prst="rect">
            <a:avLst/>
          </a:prstGeom>
          <a:solidFill>
            <a:srgbClr val="00FF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T</a:t>
            </a:r>
          </a:p>
        </p:txBody>
      </p:sp>
      <p:sp>
        <p:nvSpPr>
          <p:cNvPr id="50" name="Rectangle 49">
            <a:extLst>
              <a:ext uri="{FF2B5EF4-FFF2-40B4-BE49-F238E27FC236}">
                <a16:creationId xmlns:a16="http://schemas.microsoft.com/office/drawing/2014/main" id="{99659247-1C19-7E4C-FBB0-43CD92DDC2B3}"/>
              </a:ext>
            </a:extLst>
          </p:cNvPr>
          <p:cNvSpPr/>
          <p:nvPr/>
        </p:nvSpPr>
        <p:spPr>
          <a:xfrm>
            <a:off x="6198817" y="2266414"/>
            <a:ext cx="1620000" cy="360000"/>
          </a:xfrm>
          <a:prstGeom prst="rect">
            <a:avLst/>
          </a:prstGeom>
          <a:solidFill>
            <a:srgbClr val="00FF00"/>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Technological</a:t>
            </a:r>
          </a:p>
        </p:txBody>
      </p:sp>
      <p:sp>
        <p:nvSpPr>
          <p:cNvPr id="51" name="Rectangle 50">
            <a:extLst>
              <a:ext uri="{FF2B5EF4-FFF2-40B4-BE49-F238E27FC236}">
                <a16:creationId xmlns:a16="http://schemas.microsoft.com/office/drawing/2014/main" id="{6BDB5635-0BDC-3D57-D590-7493D794782A}"/>
              </a:ext>
            </a:extLst>
          </p:cNvPr>
          <p:cNvSpPr/>
          <p:nvPr/>
        </p:nvSpPr>
        <p:spPr>
          <a:xfrm>
            <a:off x="6193991" y="2656050"/>
            <a:ext cx="1620000" cy="3600000"/>
          </a:xfrm>
          <a:prstGeom prst="rect">
            <a:avLst/>
          </a:prstGeom>
          <a:solidFill>
            <a:srgbClr val="00FF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1100" dirty="0"/>
              <a:t> </a:t>
            </a:r>
          </a:p>
        </p:txBody>
      </p:sp>
      <p:sp>
        <p:nvSpPr>
          <p:cNvPr id="52" name="Rectangle 51">
            <a:extLst>
              <a:ext uri="{FF2B5EF4-FFF2-40B4-BE49-F238E27FC236}">
                <a16:creationId xmlns:a16="http://schemas.microsoft.com/office/drawing/2014/main" id="{2ADCE573-3A1E-C55B-B7E3-C8143FE02A5F}"/>
              </a:ext>
            </a:extLst>
          </p:cNvPr>
          <p:cNvSpPr/>
          <p:nvPr/>
        </p:nvSpPr>
        <p:spPr>
          <a:xfrm>
            <a:off x="8026341" y="616780"/>
            <a:ext cx="1620000" cy="1619999"/>
          </a:xfrm>
          <a:prstGeom prst="rect">
            <a:avLst/>
          </a:prstGeom>
          <a:solidFill>
            <a:schemeClr val="bg2">
              <a:lumMod val="75000"/>
            </a:schemeClr>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E</a:t>
            </a:r>
          </a:p>
        </p:txBody>
      </p:sp>
      <p:sp>
        <p:nvSpPr>
          <p:cNvPr id="53" name="Rectangle 52">
            <a:extLst>
              <a:ext uri="{FF2B5EF4-FFF2-40B4-BE49-F238E27FC236}">
                <a16:creationId xmlns:a16="http://schemas.microsoft.com/office/drawing/2014/main" id="{41C4F983-680F-78F1-8384-80A350E6B748}"/>
              </a:ext>
            </a:extLst>
          </p:cNvPr>
          <p:cNvSpPr/>
          <p:nvPr/>
        </p:nvSpPr>
        <p:spPr>
          <a:xfrm>
            <a:off x="8025050" y="2266414"/>
            <a:ext cx="1612842" cy="360000"/>
          </a:xfrm>
          <a:prstGeom prst="rect">
            <a:avLst/>
          </a:prstGeom>
          <a:solidFill>
            <a:schemeClr val="bg2">
              <a:lumMod val="75000"/>
            </a:schemeClr>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Environmental</a:t>
            </a:r>
          </a:p>
        </p:txBody>
      </p:sp>
      <p:sp>
        <p:nvSpPr>
          <p:cNvPr id="54" name="Rectangle 53">
            <a:extLst>
              <a:ext uri="{FF2B5EF4-FFF2-40B4-BE49-F238E27FC236}">
                <a16:creationId xmlns:a16="http://schemas.microsoft.com/office/drawing/2014/main" id="{3EF1A932-B3BC-32A7-749D-27A5E402F3A1}"/>
              </a:ext>
            </a:extLst>
          </p:cNvPr>
          <p:cNvSpPr/>
          <p:nvPr/>
        </p:nvSpPr>
        <p:spPr>
          <a:xfrm>
            <a:off x="8021471" y="2656049"/>
            <a:ext cx="1620000" cy="3600000"/>
          </a:xfrm>
          <a:prstGeom prst="rect">
            <a:avLst/>
          </a:prstGeom>
          <a:solidFill>
            <a:schemeClr val="bg2">
              <a:lumMod val="75000"/>
            </a:schemeClr>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1100" dirty="0"/>
              <a:t> </a:t>
            </a:r>
          </a:p>
        </p:txBody>
      </p:sp>
      <p:sp>
        <p:nvSpPr>
          <p:cNvPr id="55" name="Rectangle 54">
            <a:extLst>
              <a:ext uri="{FF2B5EF4-FFF2-40B4-BE49-F238E27FC236}">
                <a16:creationId xmlns:a16="http://schemas.microsoft.com/office/drawing/2014/main" id="{F150A616-1AF4-3CE5-4E37-CF65A0C8C03F}"/>
              </a:ext>
            </a:extLst>
          </p:cNvPr>
          <p:cNvSpPr/>
          <p:nvPr/>
        </p:nvSpPr>
        <p:spPr>
          <a:xfrm>
            <a:off x="9858691" y="616780"/>
            <a:ext cx="1620000" cy="1619997"/>
          </a:xfrm>
          <a:prstGeom prst="rect">
            <a:avLst/>
          </a:prstGeom>
          <a:solidFill>
            <a:srgbClr val="9900CC"/>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L</a:t>
            </a:r>
          </a:p>
        </p:txBody>
      </p:sp>
      <p:sp>
        <p:nvSpPr>
          <p:cNvPr id="56" name="Rectangle 55">
            <a:extLst>
              <a:ext uri="{FF2B5EF4-FFF2-40B4-BE49-F238E27FC236}">
                <a16:creationId xmlns:a16="http://schemas.microsoft.com/office/drawing/2014/main" id="{F41E152B-6E4D-D083-FA6F-F25058FCF6C2}"/>
              </a:ext>
            </a:extLst>
          </p:cNvPr>
          <p:cNvSpPr/>
          <p:nvPr/>
        </p:nvSpPr>
        <p:spPr>
          <a:xfrm>
            <a:off x="9865543" y="2266414"/>
            <a:ext cx="1613148" cy="360000"/>
          </a:xfrm>
          <a:prstGeom prst="rect">
            <a:avLst/>
          </a:prstGeom>
          <a:solidFill>
            <a:srgbClr val="9900CC"/>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Legal</a:t>
            </a:r>
          </a:p>
        </p:txBody>
      </p:sp>
      <p:sp>
        <p:nvSpPr>
          <p:cNvPr id="57" name="Rectangle 56">
            <a:extLst>
              <a:ext uri="{FF2B5EF4-FFF2-40B4-BE49-F238E27FC236}">
                <a16:creationId xmlns:a16="http://schemas.microsoft.com/office/drawing/2014/main" id="{0C5E1837-60C2-A99E-7E07-983258CED875}"/>
              </a:ext>
            </a:extLst>
          </p:cNvPr>
          <p:cNvSpPr/>
          <p:nvPr/>
        </p:nvSpPr>
        <p:spPr>
          <a:xfrm>
            <a:off x="9865543" y="2664009"/>
            <a:ext cx="1620000" cy="3600000"/>
          </a:xfrm>
          <a:prstGeom prst="rect">
            <a:avLst/>
          </a:prstGeom>
          <a:solidFill>
            <a:srgbClr val="9900CC"/>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71450" indent="-171450">
              <a:buFont typeface="Wingdings" panose="05000000000000000000" pitchFamily="2" charset="2"/>
              <a:buChar char="§"/>
            </a:pPr>
            <a:r>
              <a:rPr lang="en-GB" sz="1200" dirty="0"/>
              <a:t>Employment Laws</a:t>
            </a:r>
          </a:p>
        </p:txBody>
      </p:sp>
      <p:sp>
        <p:nvSpPr>
          <p:cNvPr id="58" name="TextBox 57">
            <a:extLst>
              <a:ext uri="{FF2B5EF4-FFF2-40B4-BE49-F238E27FC236}">
                <a16:creationId xmlns:a16="http://schemas.microsoft.com/office/drawing/2014/main" id="{B13B6967-FB46-AE50-906B-B548FA6F9301}"/>
              </a:ext>
            </a:extLst>
          </p:cNvPr>
          <p:cNvSpPr txBox="1"/>
          <p:nvPr/>
        </p:nvSpPr>
        <p:spPr>
          <a:xfrm>
            <a:off x="3522970" y="96371"/>
            <a:ext cx="5146059" cy="430887"/>
          </a:xfrm>
          <a:prstGeom prst="rect">
            <a:avLst/>
          </a:prstGeom>
          <a:noFill/>
        </p:spPr>
        <p:txBody>
          <a:bodyPr wrap="square" rtlCol="0">
            <a:spAutoFit/>
          </a:bodyPr>
          <a:lstStyle/>
          <a:p>
            <a:pPr algn="ctr"/>
            <a:r>
              <a:rPr lang="en-GB" sz="2200" b="1" dirty="0"/>
              <a:t>Declining Profits</a:t>
            </a:r>
          </a:p>
        </p:txBody>
      </p:sp>
    </p:spTree>
    <p:extLst>
      <p:ext uri="{BB962C8B-B14F-4D97-AF65-F5344CB8AC3E}">
        <p14:creationId xmlns:p14="http://schemas.microsoft.com/office/powerpoint/2010/main" val="14092848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643467" y="804333"/>
            <a:ext cx="4958290" cy="5249334"/>
          </a:xfrm>
        </p:spPr>
        <p:txBody>
          <a:bodyPr>
            <a:normAutofit/>
          </a:bodyPr>
          <a:lstStyle/>
          <a:p>
            <a:pPr algn="ctr"/>
            <a:r>
              <a:rPr lang="en-GB" cap="none" dirty="0">
                <a:solidFill>
                  <a:schemeClr val="bg1"/>
                </a:solidFill>
              </a:rPr>
              <a:t>Fishbone</a:t>
            </a:r>
          </a:p>
        </p:txBody>
      </p:sp>
      <p:sp>
        <p:nvSpPr>
          <p:cNvPr id="28" name="Rectangle 27">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6578600" y="804333"/>
            <a:ext cx="5130800" cy="5249334"/>
          </a:xfrm>
        </p:spPr>
        <p:txBody>
          <a:bodyPr anchor="ctr">
            <a:normAutofit/>
          </a:bodyPr>
          <a:lstStyle/>
          <a:p>
            <a:pPr marL="0" indent="0">
              <a:buNone/>
            </a:pPr>
            <a:r>
              <a:rPr lang="en-GB" sz="2000" dirty="0">
                <a:solidFill>
                  <a:srgbClr val="FFFFFF"/>
                </a:solidFill>
              </a:rPr>
              <a:t>During product development and troubleshooting, fishbone diagrams are typically used to focus discussions around a specific issue be it internal or external. Facilitators assist groups in evaluating potential causes and constructing a hierarchy of importance after brainstorming all possible causes for a problem.</a:t>
            </a:r>
          </a:p>
          <a:p>
            <a:pPr marL="0" indent="0">
              <a:buNone/>
            </a:pPr>
            <a:r>
              <a:rPr lang="en-GB" sz="2000" dirty="0">
                <a:solidFill>
                  <a:srgbClr val="FFFFFF"/>
                </a:solidFill>
              </a:rPr>
              <a:t>Named after the diagram's design, which is reminiscent of a fish skeleton. Typically, fishbone diagrams are drawn from right to left, with each large bone branching out into smaller, more detailed bones.</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973667" cy="274320"/>
          </a:xfrm>
        </p:spPr>
        <p:txBody>
          <a:bodyPr>
            <a:noAutofit/>
          </a:bodyPr>
          <a:lstStyle/>
          <a:p>
            <a:pPr algn="ctr">
              <a:spcAft>
                <a:spcPts val="600"/>
              </a:spcAft>
            </a:pPr>
            <a:r>
              <a:rPr lang="en-GB" sz="1800" dirty="0">
                <a:solidFill>
                  <a:srgbClr val="FFFFFF"/>
                </a:solidFill>
              </a:rPr>
              <a:t>7</a:t>
            </a:r>
          </a:p>
        </p:txBody>
      </p:sp>
    </p:spTree>
    <p:extLst>
      <p:ext uri="{BB962C8B-B14F-4D97-AF65-F5344CB8AC3E}">
        <p14:creationId xmlns:p14="http://schemas.microsoft.com/office/powerpoint/2010/main" val="234461340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p:txBody>
          <a:bodyPr/>
          <a:lstStyle/>
          <a:p>
            <a:pPr algn="ctr"/>
            <a:r>
              <a:rPr lang="en-GB" sz="1800" dirty="0"/>
              <a:t>8</a:t>
            </a:r>
          </a:p>
        </p:txBody>
      </p:sp>
      <p:sp>
        <p:nvSpPr>
          <p:cNvPr id="57" name="Line 119">
            <a:extLst>
              <a:ext uri="{FF2B5EF4-FFF2-40B4-BE49-F238E27FC236}">
                <a16:creationId xmlns:a16="http://schemas.microsoft.com/office/drawing/2014/main" id="{2ABD9C04-D8E0-D6FA-6B44-DE8C0FE7A8F9}"/>
              </a:ext>
            </a:extLst>
          </p:cNvPr>
          <p:cNvSpPr>
            <a:spLocks noChangeShapeType="1"/>
          </p:cNvSpPr>
          <p:nvPr/>
        </p:nvSpPr>
        <p:spPr bwMode="auto">
          <a:xfrm>
            <a:off x="2182532" y="222808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8" name="Text Box 118">
            <a:extLst>
              <a:ext uri="{FF2B5EF4-FFF2-40B4-BE49-F238E27FC236}">
                <a16:creationId xmlns:a16="http://schemas.microsoft.com/office/drawing/2014/main" id="{0B120C74-F834-BFC8-8B30-B2E85C37E991}"/>
              </a:ext>
            </a:extLst>
          </p:cNvPr>
          <p:cNvSpPr txBox="1">
            <a:spLocks noChangeArrowheads="1"/>
          </p:cNvSpPr>
          <p:nvPr/>
        </p:nvSpPr>
        <p:spPr bwMode="auto">
          <a:xfrm>
            <a:off x="1122082" y="2021147"/>
            <a:ext cx="1060450" cy="363538"/>
          </a:xfrm>
          <a:prstGeom prst="rect">
            <a:avLst/>
          </a:prstGeom>
          <a:no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Lockdown Restrictions</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59" name="Line 117">
            <a:extLst>
              <a:ext uri="{FF2B5EF4-FFF2-40B4-BE49-F238E27FC236}">
                <a16:creationId xmlns:a16="http://schemas.microsoft.com/office/drawing/2014/main" id="{B3092A5B-DB7F-F93C-8B37-2D9D8D92DE6B}"/>
              </a:ext>
            </a:extLst>
          </p:cNvPr>
          <p:cNvSpPr>
            <a:spLocks noChangeShapeType="1"/>
          </p:cNvSpPr>
          <p:nvPr/>
        </p:nvSpPr>
        <p:spPr bwMode="auto">
          <a:xfrm>
            <a:off x="2784195" y="282974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0" name="Text Box 116">
            <a:extLst>
              <a:ext uri="{FF2B5EF4-FFF2-40B4-BE49-F238E27FC236}">
                <a16:creationId xmlns:a16="http://schemas.microsoft.com/office/drawing/2014/main" id="{5A48DF04-5FB7-9F11-8800-2EA8C311C1E6}"/>
              </a:ext>
            </a:extLst>
          </p:cNvPr>
          <p:cNvSpPr txBox="1">
            <a:spLocks noChangeArrowheads="1"/>
          </p:cNvSpPr>
          <p:nvPr/>
        </p:nvSpPr>
        <p:spPr bwMode="auto">
          <a:xfrm>
            <a:off x="1709457" y="2632895"/>
            <a:ext cx="1060450" cy="363538"/>
          </a:xfrm>
          <a:prstGeom prst="rect">
            <a:avLst/>
          </a:prstGeom>
          <a:no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Supply Chain Issues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1" name="Line 115">
            <a:extLst>
              <a:ext uri="{FF2B5EF4-FFF2-40B4-BE49-F238E27FC236}">
                <a16:creationId xmlns:a16="http://schemas.microsoft.com/office/drawing/2014/main" id="{E157B9A3-4399-445B-3045-023F4B4A5B39}"/>
              </a:ext>
            </a:extLst>
          </p:cNvPr>
          <p:cNvSpPr>
            <a:spLocks noChangeShapeType="1"/>
          </p:cNvSpPr>
          <p:nvPr/>
        </p:nvSpPr>
        <p:spPr bwMode="auto">
          <a:xfrm>
            <a:off x="3336645" y="338219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2" name="Text Box 114">
            <a:extLst>
              <a:ext uri="{FF2B5EF4-FFF2-40B4-BE49-F238E27FC236}">
                <a16:creationId xmlns:a16="http://schemas.microsoft.com/office/drawing/2014/main" id="{6563A912-FA9C-501B-5503-BED9BFD562AE}"/>
              </a:ext>
            </a:extLst>
          </p:cNvPr>
          <p:cNvSpPr txBox="1">
            <a:spLocks noChangeArrowheads="1"/>
          </p:cNvSpPr>
          <p:nvPr/>
        </p:nvSpPr>
        <p:spPr bwMode="auto">
          <a:xfrm>
            <a:off x="2261907" y="3185345"/>
            <a:ext cx="1060450" cy="363538"/>
          </a:xfrm>
          <a:prstGeom prst="rect">
            <a:avLst/>
          </a:prstGeom>
          <a:no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900" dirty="0">
                <a:latin typeface="Arial" panose="020B0604020202020204" pitchFamily="34" charset="0"/>
                <a:cs typeface="Arial" panose="020B0604020202020204" pitchFamily="34" charset="0"/>
              </a:rPr>
              <a:t>Shop Closures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3" name="Line 113">
            <a:extLst>
              <a:ext uri="{FF2B5EF4-FFF2-40B4-BE49-F238E27FC236}">
                <a16:creationId xmlns:a16="http://schemas.microsoft.com/office/drawing/2014/main" id="{7D4E8CA6-9228-C249-600F-1DC988B691AF}"/>
              </a:ext>
            </a:extLst>
          </p:cNvPr>
          <p:cNvSpPr>
            <a:spLocks noChangeShapeType="1"/>
          </p:cNvSpPr>
          <p:nvPr/>
        </p:nvSpPr>
        <p:spPr bwMode="auto">
          <a:xfrm>
            <a:off x="4527270" y="223602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4" name="Text Box 112">
            <a:extLst>
              <a:ext uri="{FF2B5EF4-FFF2-40B4-BE49-F238E27FC236}">
                <a16:creationId xmlns:a16="http://schemas.microsoft.com/office/drawing/2014/main" id="{9A904A33-7219-C58B-7A4B-C1648A1AC1D0}"/>
              </a:ext>
            </a:extLst>
          </p:cNvPr>
          <p:cNvSpPr txBox="1">
            <a:spLocks noChangeArrowheads="1"/>
          </p:cNvSpPr>
          <p:nvPr/>
        </p:nvSpPr>
        <p:spPr bwMode="auto">
          <a:xfrm>
            <a:off x="3452532" y="2032820"/>
            <a:ext cx="1060450" cy="363538"/>
          </a:xfrm>
          <a:prstGeom prst="rect">
            <a:avLst/>
          </a:prstGeom>
          <a:no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Increased</a:t>
            </a:r>
            <a:endParaRPr kumimoji="0" lang="en-US" altLang="en-US" sz="8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Living Costs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5" name="Line 111">
            <a:extLst>
              <a:ext uri="{FF2B5EF4-FFF2-40B4-BE49-F238E27FC236}">
                <a16:creationId xmlns:a16="http://schemas.microsoft.com/office/drawing/2014/main" id="{5D88B50A-6C2F-7985-24C0-1A857C4CBC92}"/>
              </a:ext>
            </a:extLst>
          </p:cNvPr>
          <p:cNvSpPr>
            <a:spLocks noChangeShapeType="1"/>
          </p:cNvSpPr>
          <p:nvPr/>
        </p:nvSpPr>
        <p:spPr bwMode="auto">
          <a:xfrm>
            <a:off x="5070195" y="283609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6" name="Text Box 110">
            <a:extLst>
              <a:ext uri="{FF2B5EF4-FFF2-40B4-BE49-F238E27FC236}">
                <a16:creationId xmlns:a16="http://schemas.microsoft.com/office/drawing/2014/main" id="{0F303125-68B1-A6E0-F7C0-0E872B699B0B}"/>
              </a:ext>
            </a:extLst>
          </p:cNvPr>
          <p:cNvSpPr txBox="1">
            <a:spLocks noChangeArrowheads="1"/>
          </p:cNvSpPr>
          <p:nvPr/>
        </p:nvSpPr>
        <p:spPr bwMode="auto">
          <a:xfrm>
            <a:off x="3995457" y="2632895"/>
            <a:ext cx="1060450" cy="363538"/>
          </a:xfrm>
          <a:prstGeom prst="rect">
            <a:avLst/>
          </a:prstGeom>
          <a:no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Increased Transport Costs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7" name="Line 109">
            <a:extLst>
              <a:ext uri="{FF2B5EF4-FFF2-40B4-BE49-F238E27FC236}">
                <a16:creationId xmlns:a16="http://schemas.microsoft.com/office/drawing/2014/main" id="{A6380803-11DB-6785-E206-B99784997F59}"/>
              </a:ext>
            </a:extLst>
          </p:cNvPr>
          <p:cNvSpPr>
            <a:spLocks noChangeShapeType="1"/>
          </p:cNvSpPr>
          <p:nvPr/>
        </p:nvSpPr>
        <p:spPr bwMode="auto">
          <a:xfrm>
            <a:off x="5622645" y="338854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8" name="Text Box 108">
            <a:extLst>
              <a:ext uri="{FF2B5EF4-FFF2-40B4-BE49-F238E27FC236}">
                <a16:creationId xmlns:a16="http://schemas.microsoft.com/office/drawing/2014/main" id="{4412E310-877A-BA3F-4B24-27CC844434A5}"/>
              </a:ext>
            </a:extLst>
          </p:cNvPr>
          <p:cNvSpPr txBox="1">
            <a:spLocks noChangeArrowheads="1"/>
          </p:cNvSpPr>
          <p:nvPr/>
        </p:nvSpPr>
        <p:spPr bwMode="auto">
          <a:xfrm>
            <a:off x="4547907" y="3185345"/>
            <a:ext cx="1060450" cy="363538"/>
          </a:xfrm>
          <a:prstGeom prst="rect">
            <a:avLst/>
          </a:prstGeom>
          <a:no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Increased</a:t>
            </a:r>
            <a:endParaRPr kumimoji="0" lang="en-US" altLang="en-US" sz="8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Production Cost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9" name="Line 107">
            <a:extLst>
              <a:ext uri="{FF2B5EF4-FFF2-40B4-BE49-F238E27FC236}">
                <a16:creationId xmlns:a16="http://schemas.microsoft.com/office/drawing/2014/main" id="{AF93BC56-9693-FA19-C0E1-56E719A71DBA}"/>
              </a:ext>
            </a:extLst>
          </p:cNvPr>
          <p:cNvSpPr>
            <a:spLocks noChangeShapeType="1"/>
          </p:cNvSpPr>
          <p:nvPr/>
        </p:nvSpPr>
        <p:spPr bwMode="auto">
          <a:xfrm>
            <a:off x="6733895" y="2220145"/>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0" name="Text Box 106">
            <a:extLst>
              <a:ext uri="{FF2B5EF4-FFF2-40B4-BE49-F238E27FC236}">
                <a16:creationId xmlns:a16="http://schemas.microsoft.com/office/drawing/2014/main" id="{C3BFC636-E242-FEAD-BBC4-094CA72BFB5A}"/>
              </a:ext>
            </a:extLst>
          </p:cNvPr>
          <p:cNvSpPr txBox="1">
            <a:spLocks noChangeArrowheads="1"/>
          </p:cNvSpPr>
          <p:nvPr/>
        </p:nvSpPr>
        <p:spPr bwMode="auto">
          <a:xfrm>
            <a:off x="5659157" y="2032820"/>
            <a:ext cx="1060450" cy="363538"/>
          </a:xfrm>
          <a:prstGeom prst="rect">
            <a:avLst/>
          </a:prstGeom>
          <a:no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rPr>
              <a:t>Consumer Intent</a:t>
            </a:r>
          </a:p>
        </p:txBody>
      </p:sp>
      <p:sp>
        <p:nvSpPr>
          <p:cNvPr id="71" name="Line 105">
            <a:extLst>
              <a:ext uri="{FF2B5EF4-FFF2-40B4-BE49-F238E27FC236}">
                <a16:creationId xmlns:a16="http://schemas.microsoft.com/office/drawing/2014/main" id="{BA6639DE-AD92-9AA8-9C10-20A8719FC607}"/>
              </a:ext>
            </a:extLst>
          </p:cNvPr>
          <p:cNvSpPr>
            <a:spLocks noChangeShapeType="1"/>
          </p:cNvSpPr>
          <p:nvPr/>
        </p:nvSpPr>
        <p:spPr bwMode="auto">
          <a:xfrm>
            <a:off x="7335557" y="2821808"/>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2" name="Text Box 104">
            <a:extLst>
              <a:ext uri="{FF2B5EF4-FFF2-40B4-BE49-F238E27FC236}">
                <a16:creationId xmlns:a16="http://schemas.microsoft.com/office/drawing/2014/main" id="{C1C7DB6D-1B8F-4346-784A-F2E813383A90}"/>
              </a:ext>
            </a:extLst>
          </p:cNvPr>
          <p:cNvSpPr txBox="1">
            <a:spLocks noChangeArrowheads="1"/>
          </p:cNvSpPr>
          <p:nvPr/>
        </p:nvSpPr>
        <p:spPr bwMode="auto">
          <a:xfrm>
            <a:off x="6260820" y="2632895"/>
            <a:ext cx="1060450" cy="363538"/>
          </a:xfrm>
          <a:prstGeom prst="rect">
            <a:avLst/>
          </a:prstGeom>
          <a:no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Reduces Spending</a:t>
            </a:r>
            <a:endParaRPr kumimoji="0" lang="en-US" altLang="en-US" sz="800" b="0" i="0" u="none" strike="noStrike" cap="none" normalizeH="0" baseline="0" dirty="0">
              <a:ln>
                <a:noFill/>
              </a:ln>
              <a:solidFill>
                <a:schemeClr val="tx1"/>
              </a:solidFill>
              <a:effectLst/>
            </a:endParaRPr>
          </a:p>
        </p:txBody>
      </p:sp>
      <p:sp>
        <p:nvSpPr>
          <p:cNvPr id="73" name="Line 103">
            <a:extLst>
              <a:ext uri="{FF2B5EF4-FFF2-40B4-BE49-F238E27FC236}">
                <a16:creationId xmlns:a16="http://schemas.microsoft.com/office/drawing/2014/main" id="{BEB411A1-9AFD-C0B8-66AF-6E3449168A6F}"/>
              </a:ext>
            </a:extLst>
          </p:cNvPr>
          <p:cNvSpPr>
            <a:spLocks noChangeShapeType="1"/>
          </p:cNvSpPr>
          <p:nvPr/>
        </p:nvSpPr>
        <p:spPr bwMode="auto">
          <a:xfrm>
            <a:off x="7888007" y="3374258"/>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4" name="Text Box 102">
            <a:extLst>
              <a:ext uri="{FF2B5EF4-FFF2-40B4-BE49-F238E27FC236}">
                <a16:creationId xmlns:a16="http://schemas.microsoft.com/office/drawing/2014/main" id="{CAC6F308-CAC6-1F2B-7C6A-3340A038D628}"/>
              </a:ext>
            </a:extLst>
          </p:cNvPr>
          <p:cNvSpPr txBox="1">
            <a:spLocks noChangeArrowheads="1"/>
          </p:cNvSpPr>
          <p:nvPr/>
        </p:nvSpPr>
        <p:spPr bwMode="auto">
          <a:xfrm>
            <a:off x="6813270" y="3185345"/>
            <a:ext cx="1060450" cy="363538"/>
          </a:xfrm>
          <a:prstGeom prst="rect">
            <a:avLst/>
          </a:prstGeom>
          <a:no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rPr>
              <a:t>Travel Restrictions</a:t>
            </a:r>
          </a:p>
        </p:txBody>
      </p:sp>
      <p:sp>
        <p:nvSpPr>
          <p:cNvPr id="75" name="Line 101">
            <a:extLst>
              <a:ext uri="{FF2B5EF4-FFF2-40B4-BE49-F238E27FC236}">
                <a16:creationId xmlns:a16="http://schemas.microsoft.com/office/drawing/2014/main" id="{D416D5A9-DBC4-FDED-B135-79BBAA3BA8C0}"/>
              </a:ext>
            </a:extLst>
          </p:cNvPr>
          <p:cNvSpPr>
            <a:spLocks noChangeShapeType="1"/>
          </p:cNvSpPr>
          <p:nvPr/>
        </p:nvSpPr>
        <p:spPr bwMode="auto">
          <a:xfrm>
            <a:off x="5608357" y="416642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6" name="Text Box 100">
            <a:extLst>
              <a:ext uri="{FF2B5EF4-FFF2-40B4-BE49-F238E27FC236}">
                <a16:creationId xmlns:a16="http://schemas.microsoft.com/office/drawing/2014/main" id="{AEA64C40-B79C-96CB-BC06-52362D46CF54}"/>
              </a:ext>
            </a:extLst>
          </p:cNvPr>
          <p:cNvSpPr txBox="1">
            <a:spLocks noChangeArrowheads="1"/>
          </p:cNvSpPr>
          <p:nvPr/>
        </p:nvSpPr>
        <p:spPr bwMode="auto">
          <a:xfrm>
            <a:off x="4547907" y="3977508"/>
            <a:ext cx="1060450" cy="363537"/>
          </a:xfrm>
          <a:prstGeom prst="rect">
            <a:avLst/>
          </a:prstGeom>
          <a:no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900" dirty="0">
                <a:latin typeface="Arial" panose="020B0604020202020204" pitchFamily="34" charset="0"/>
              </a:rPr>
              <a:t>Increased Energy Costs</a:t>
            </a:r>
            <a:endParaRPr kumimoji="0" lang="en-US" altLang="en-US" sz="900" b="0" i="0" u="none" strike="noStrike" cap="none" normalizeH="0" baseline="0" dirty="0">
              <a:ln>
                <a:noFill/>
              </a:ln>
              <a:solidFill>
                <a:schemeClr val="tx1"/>
              </a:solidFill>
              <a:effectLst/>
              <a:latin typeface="Arial" panose="020B0604020202020204" pitchFamily="34" charset="0"/>
            </a:endParaRPr>
          </a:p>
        </p:txBody>
      </p:sp>
      <p:sp>
        <p:nvSpPr>
          <p:cNvPr id="77" name="Line 99">
            <a:extLst>
              <a:ext uri="{FF2B5EF4-FFF2-40B4-BE49-F238E27FC236}">
                <a16:creationId xmlns:a16="http://schemas.microsoft.com/office/drawing/2014/main" id="{326B874D-301D-DA9C-1A33-DE1460300BA5}"/>
              </a:ext>
            </a:extLst>
          </p:cNvPr>
          <p:cNvSpPr>
            <a:spLocks noChangeShapeType="1"/>
          </p:cNvSpPr>
          <p:nvPr/>
        </p:nvSpPr>
        <p:spPr bwMode="auto">
          <a:xfrm>
            <a:off x="5084482" y="472363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8" name="Text Box 98">
            <a:extLst>
              <a:ext uri="{FF2B5EF4-FFF2-40B4-BE49-F238E27FC236}">
                <a16:creationId xmlns:a16="http://schemas.microsoft.com/office/drawing/2014/main" id="{A868C57D-3D19-EA0E-AA07-CEB8DFBA72C0}"/>
              </a:ext>
            </a:extLst>
          </p:cNvPr>
          <p:cNvSpPr txBox="1">
            <a:spLocks noChangeArrowheads="1"/>
          </p:cNvSpPr>
          <p:nvPr/>
        </p:nvSpPr>
        <p:spPr bwMode="auto">
          <a:xfrm>
            <a:off x="4025620" y="4534720"/>
            <a:ext cx="1060450" cy="363538"/>
          </a:xfrm>
          <a:prstGeom prst="rect">
            <a:avLst/>
          </a:prstGeom>
          <a:no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9" name="Line 97">
            <a:extLst>
              <a:ext uri="{FF2B5EF4-FFF2-40B4-BE49-F238E27FC236}">
                <a16:creationId xmlns:a16="http://schemas.microsoft.com/office/drawing/2014/main" id="{D2062A5F-0FD8-C287-63A1-B4B3A8DDECF9}"/>
              </a:ext>
            </a:extLst>
          </p:cNvPr>
          <p:cNvSpPr>
            <a:spLocks noChangeShapeType="1"/>
          </p:cNvSpPr>
          <p:nvPr/>
        </p:nvSpPr>
        <p:spPr bwMode="auto">
          <a:xfrm>
            <a:off x="4586007" y="527608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0" name="Text Box 96">
            <a:extLst>
              <a:ext uri="{FF2B5EF4-FFF2-40B4-BE49-F238E27FC236}">
                <a16:creationId xmlns:a16="http://schemas.microsoft.com/office/drawing/2014/main" id="{8F3479C0-AC42-6565-2B92-04DBED0959DA}"/>
              </a:ext>
            </a:extLst>
          </p:cNvPr>
          <p:cNvSpPr txBox="1">
            <a:spLocks noChangeArrowheads="1"/>
          </p:cNvSpPr>
          <p:nvPr/>
        </p:nvSpPr>
        <p:spPr bwMode="auto">
          <a:xfrm>
            <a:off x="3525557" y="5087170"/>
            <a:ext cx="1060450" cy="363538"/>
          </a:xfrm>
          <a:prstGeom prst="rect">
            <a:avLst/>
          </a:prstGeom>
          <a:no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81" name="Line 95">
            <a:extLst>
              <a:ext uri="{FF2B5EF4-FFF2-40B4-BE49-F238E27FC236}">
                <a16:creationId xmlns:a16="http://schemas.microsoft.com/office/drawing/2014/main" id="{77DCDB77-56A0-4972-9E61-174FA620FFD8}"/>
              </a:ext>
            </a:extLst>
          </p:cNvPr>
          <p:cNvSpPr>
            <a:spLocks noChangeShapeType="1"/>
          </p:cNvSpPr>
          <p:nvPr/>
        </p:nvSpPr>
        <p:spPr bwMode="auto">
          <a:xfrm>
            <a:off x="3292195" y="4136258"/>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2" name="Text Box 94">
            <a:extLst>
              <a:ext uri="{FF2B5EF4-FFF2-40B4-BE49-F238E27FC236}">
                <a16:creationId xmlns:a16="http://schemas.microsoft.com/office/drawing/2014/main" id="{24A17511-D34E-4F71-33ED-89532CDC61EC}"/>
              </a:ext>
            </a:extLst>
          </p:cNvPr>
          <p:cNvSpPr txBox="1">
            <a:spLocks noChangeArrowheads="1"/>
          </p:cNvSpPr>
          <p:nvPr/>
        </p:nvSpPr>
        <p:spPr bwMode="auto">
          <a:xfrm>
            <a:off x="2231745" y="3947345"/>
            <a:ext cx="1060450" cy="363538"/>
          </a:xfrm>
          <a:prstGeom prst="rect">
            <a:avLst/>
          </a:prstGeom>
          <a:no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algn="ctr"/>
            <a:r>
              <a:rPr lang="en-GB" sz="900" dirty="0"/>
              <a:t>Event and Gathering Restriction</a:t>
            </a:r>
          </a:p>
        </p:txBody>
      </p:sp>
      <p:sp>
        <p:nvSpPr>
          <p:cNvPr id="83" name="Line 93">
            <a:extLst>
              <a:ext uri="{FF2B5EF4-FFF2-40B4-BE49-F238E27FC236}">
                <a16:creationId xmlns:a16="http://schemas.microsoft.com/office/drawing/2014/main" id="{50A243D9-DBD0-283E-916A-739AA833E60F}"/>
              </a:ext>
            </a:extLst>
          </p:cNvPr>
          <p:cNvSpPr>
            <a:spLocks noChangeShapeType="1"/>
          </p:cNvSpPr>
          <p:nvPr/>
        </p:nvSpPr>
        <p:spPr bwMode="auto">
          <a:xfrm>
            <a:off x="2841345" y="469347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4" name="Text Box 92">
            <a:extLst>
              <a:ext uri="{FF2B5EF4-FFF2-40B4-BE49-F238E27FC236}">
                <a16:creationId xmlns:a16="http://schemas.microsoft.com/office/drawing/2014/main" id="{066E596F-E092-79CC-73BC-F602E149FD84}"/>
              </a:ext>
            </a:extLst>
          </p:cNvPr>
          <p:cNvSpPr txBox="1">
            <a:spLocks noChangeArrowheads="1"/>
          </p:cNvSpPr>
          <p:nvPr/>
        </p:nvSpPr>
        <p:spPr bwMode="auto">
          <a:xfrm>
            <a:off x="1782482" y="4506145"/>
            <a:ext cx="1060450" cy="363538"/>
          </a:xfrm>
          <a:prstGeom prst="rect">
            <a:avLst/>
          </a:prstGeom>
          <a:no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85" name="Line 91">
            <a:extLst>
              <a:ext uri="{FF2B5EF4-FFF2-40B4-BE49-F238E27FC236}">
                <a16:creationId xmlns:a16="http://schemas.microsoft.com/office/drawing/2014/main" id="{A3B2581E-4430-B43E-6E40-9EE547C218B8}"/>
              </a:ext>
            </a:extLst>
          </p:cNvPr>
          <p:cNvSpPr>
            <a:spLocks noChangeShapeType="1"/>
          </p:cNvSpPr>
          <p:nvPr/>
        </p:nvSpPr>
        <p:spPr bwMode="auto">
          <a:xfrm>
            <a:off x="2342870" y="5245920"/>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6" name="Text Box 90">
            <a:extLst>
              <a:ext uri="{FF2B5EF4-FFF2-40B4-BE49-F238E27FC236}">
                <a16:creationId xmlns:a16="http://schemas.microsoft.com/office/drawing/2014/main" id="{D3A8FBE0-DC65-D23F-48E1-5D54E03619EC}"/>
              </a:ext>
            </a:extLst>
          </p:cNvPr>
          <p:cNvSpPr txBox="1">
            <a:spLocks noChangeArrowheads="1"/>
          </p:cNvSpPr>
          <p:nvPr/>
        </p:nvSpPr>
        <p:spPr bwMode="auto">
          <a:xfrm>
            <a:off x="1271306" y="5049444"/>
            <a:ext cx="1060451" cy="363538"/>
          </a:xfrm>
          <a:prstGeom prst="rect">
            <a:avLst/>
          </a:prstGeom>
          <a:no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87" name="Rectangle 89">
            <a:extLst>
              <a:ext uri="{FF2B5EF4-FFF2-40B4-BE49-F238E27FC236}">
                <a16:creationId xmlns:a16="http://schemas.microsoft.com/office/drawing/2014/main" id="{40DEFFE4-E722-7C33-EAE6-0BD2E7C9CE27}"/>
              </a:ext>
            </a:extLst>
          </p:cNvPr>
          <p:cNvSpPr>
            <a:spLocks noChangeArrowheads="1"/>
          </p:cNvSpPr>
          <p:nvPr/>
        </p:nvSpPr>
        <p:spPr bwMode="auto">
          <a:xfrm>
            <a:off x="1833282" y="1320033"/>
            <a:ext cx="998538" cy="487362"/>
          </a:xfrm>
          <a:prstGeom prst="rect">
            <a:avLst/>
          </a:prstGeom>
          <a:noFill/>
          <a:ln w="1016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GB" altLang="en-US" sz="1200" b="1" dirty="0">
                <a:latin typeface="Arial" panose="020B0604020202020204" pitchFamily="34" charset="0"/>
                <a:cs typeface="Arial" panose="020B0604020202020204" pitchFamily="34" charset="0"/>
              </a:rPr>
              <a:t>Pandemic</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88" name="Rectangle 88">
            <a:extLst>
              <a:ext uri="{FF2B5EF4-FFF2-40B4-BE49-F238E27FC236}">
                <a16:creationId xmlns:a16="http://schemas.microsoft.com/office/drawing/2014/main" id="{3573CA6B-8E13-0B57-2852-2E5243A1F132}"/>
              </a:ext>
            </a:extLst>
          </p:cNvPr>
          <p:cNvSpPr>
            <a:spLocks noChangeArrowheads="1"/>
          </p:cNvSpPr>
          <p:nvPr/>
        </p:nvSpPr>
        <p:spPr bwMode="auto">
          <a:xfrm>
            <a:off x="4168495" y="1320033"/>
            <a:ext cx="998537" cy="487362"/>
          </a:xfrm>
          <a:prstGeom prst="rect">
            <a:avLst/>
          </a:prstGeom>
          <a:noFill/>
          <a:ln w="1016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Inflation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9" name="Rectangle 87">
            <a:extLst>
              <a:ext uri="{FF2B5EF4-FFF2-40B4-BE49-F238E27FC236}">
                <a16:creationId xmlns:a16="http://schemas.microsoft.com/office/drawing/2014/main" id="{297CD1E2-6395-D9A1-F18B-3464853ACF9E}"/>
              </a:ext>
            </a:extLst>
          </p:cNvPr>
          <p:cNvSpPr>
            <a:spLocks noChangeArrowheads="1"/>
          </p:cNvSpPr>
          <p:nvPr/>
        </p:nvSpPr>
        <p:spPr bwMode="auto">
          <a:xfrm>
            <a:off x="6408457" y="1320033"/>
            <a:ext cx="998538" cy="487362"/>
          </a:xfrm>
          <a:prstGeom prst="rect">
            <a:avLst/>
          </a:prstGeom>
          <a:noFill/>
          <a:ln w="1016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Customer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0" name="Line 86">
            <a:extLst>
              <a:ext uri="{FF2B5EF4-FFF2-40B4-BE49-F238E27FC236}">
                <a16:creationId xmlns:a16="http://schemas.microsoft.com/office/drawing/2014/main" id="{72032013-1A33-FA44-67BB-633DC16B41AA}"/>
              </a:ext>
            </a:extLst>
          </p:cNvPr>
          <p:cNvSpPr>
            <a:spLocks noChangeShapeType="1"/>
          </p:cNvSpPr>
          <p:nvPr/>
        </p:nvSpPr>
        <p:spPr bwMode="auto">
          <a:xfrm>
            <a:off x="1426882" y="3713983"/>
            <a:ext cx="8012113" cy="158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1" name="Line 85">
            <a:extLst>
              <a:ext uri="{FF2B5EF4-FFF2-40B4-BE49-F238E27FC236}">
                <a16:creationId xmlns:a16="http://schemas.microsoft.com/office/drawing/2014/main" id="{1176F9B1-B546-E5E3-27AA-FE9401A0F348}"/>
              </a:ext>
            </a:extLst>
          </p:cNvPr>
          <p:cNvSpPr>
            <a:spLocks noChangeShapeType="1"/>
          </p:cNvSpPr>
          <p:nvPr/>
        </p:nvSpPr>
        <p:spPr bwMode="auto">
          <a:xfrm>
            <a:off x="2331757" y="1812158"/>
            <a:ext cx="1865313"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2" name="Line 84">
            <a:extLst>
              <a:ext uri="{FF2B5EF4-FFF2-40B4-BE49-F238E27FC236}">
                <a16:creationId xmlns:a16="http://schemas.microsoft.com/office/drawing/2014/main" id="{38C8A1B5-187D-C5AD-E525-C272D86682D1}"/>
              </a:ext>
            </a:extLst>
          </p:cNvPr>
          <p:cNvSpPr>
            <a:spLocks noChangeShapeType="1"/>
          </p:cNvSpPr>
          <p:nvPr/>
        </p:nvSpPr>
        <p:spPr bwMode="auto">
          <a:xfrm>
            <a:off x="4668557" y="1812158"/>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3" name="Line 83">
            <a:extLst>
              <a:ext uri="{FF2B5EF4-FFF2-40B4-BE49-F238E27FC236}">
                <a16:creationId xmlns:a16="http://schemas.microsoft.com/office/drawing/2014/main" id="{63A4A59D-D10C-1041-5075-8FBD1EDC2625}"/>
              </a:ext>
            </a:extLst>
          </p:cNvPr>
          <p:cNvSpPr>
            <a:spLocks noChangeShapeType="1"/>
          </p:cNvSpPr>
          <p:nvPr/>
        </p:nvSpPr>
        <p:spPr bwMode="auto">
          <a:xfrm>
            <a:off x="6908520" y="1812158"/>
            <a:ext cx="1825625"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4" name="Line 82">
            <a:extLst>
              <a:ext uri="{FF2B5EF4-FFF2-40B4-BE49-F238E27FC236}">
                <a16:creationId xmlns:a16="http://schemas.microsoft.com/office/drawing/2014/main" id="{DE304B86-D61C-3B19-EA3A-356608BB0B82}"/>
              </a:ext>
            </a:extLst>
          </p:cNvPr>
          <p:cNvSpPr>
            <a:spLocks noChangeShapeType="1"/>
          </p:cNvSpPr>
          <p:nvPr/>
        </p:nvSpPr>
        <p:spPr bwMode="auto">
          <a:xfrm flipV="1">
            <a:off x="2584170" y="3713983"/>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5" name="Line 81">
            <a:extLst>
              <a:ext uri="{FF2B5EF4-FFF2-40B4-BE49-F238E27FC236}">
                <a16:creationId xmlns:a16="http://schemas.microsoft.com/office/drawing/2014/main" id="{D38DBD36-529C-6AA0-6704-51F7B1DEBED1}"/>
              </a:ext>
            </a:extLst>
          </p:cNvPr>
          <p:cNvSpPr>
            <a:spLocks noChangeShapeType="1"/>
          </p:cNvSpPr>
          <p:nvPr/>
        </p:nvSpPr>
        <p:spPr bwMode="auto">
          <a:xfrm flipV="1">
            <a:off x="4793970" y="3713983"/>
            <a:ext cx="1671637"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7" name="Text Box 79">
            <a:extLst>
              <a:ext uri="{FF2B5EF4-FFF2-40B4-BE49-F238E27FC236}">
                <a16:creationId xmlns:a16="http://schemas.microsoft.com/office/drawing/2014/main" id="{79D00303-AE6F-F163-D801-50D6A2F34D12}"/>
              </a:ext>
            </a:extLst>
          </p:cNvPr>
          <p:cNvSpPr txBox="1">
            <a:spLocks noChangeArrowheads="1"/>
          </p:cNvSpPr>
          <p:nvPr/>
        </p:nvSpPr>
        <p:spPr bwMode="auto">
          <a:xfrm>
            <a:off x="9448520" y="3326633"/>
            <a:ext cx="1060450" cy="765175"/>
          </a:xfrm>
          <a:prstGeom prst="rect">
            <a:avLst/>
          </a:prstGeom>
          <a:no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Declining Profits</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98" name="Line 78">
            <a:extLst>
              <a:ext uri="{FF2B5EF4-FFF2-40B4-BE49-F238E27FC236}">
                <a16:creationId xmlns:a16="http://schemas.microsoft.com/office/drawing/2014/main" id="{F2CAAB4F-D9C6-43EC-F1E9-42835D25E891}"/>
              </a:ext>
            </a:extLst>
          </p:cNvPr>
          <p:cNvSpPr>
            <a:spLocks noChangeShapeType="1"/>
          </p:cNvSpPr>
          <p:nvPr/>
        </p:nvSpPr>
        <p:spPr bwMode="auto">
          <a:xfrm>
            <a:off x="7876895" y="4171183"/>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9" name="Text Box 77">
            <a:extLst>
              <a:ext uri="{FF2B5EF4-FFF2-40B4-BE49-F238E27FC236}">
                <a16:creationId xmlns:a16="http://schemas.microsoft.com/office/drawing/2014/main" id="{1A7D4CBC-6A6A-5087-3936-EE41DF09E87A}"/>
              </a:ext>
            </a:extLst>
          </p:cNvPr>
          <p:cNvSpPr txBox="1">
            <a:spLocks noChangeArrowheads="1"/>
          </p:cNvSpPr>
          <p:nvPr/>
        </p:nvSpPr>
        <p:spPr bwMode="auto">
          <a:xfrm>
            <a:off x="6816445" y="3982270"/>
            <a:ext cx="1060450" cy="363538"/>
          </a:xfrm>
          <a:prstGeom prst="rect">
            <a:avLst/>
          </a:prstGeom>
          <a:no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0" name="Line 76">
            <a:extLst>
              <a:ext uri="{FF2B5EF4-FFF2-40B4-BE49-F238E27FC236}">
                <a16:creationId xmlns:a16="http://schemas.microsoft.com/office/drawing/2014/main" id="{E40E3317-4D3B-98E7-D888-2CE41162B13B}"/>
              </a:ext>
            </a:extLst>
          </p:cNvPr>
          <p:cNvSpPr>
            <a:spLocks noChangeShapeType="1"/>
          </p:cNvSpPr>
          <p:nvPr/>
        </p:nvSpPr>
        <p:spPr bwMode="auto">
          <a:xfrm>
            <a:off x="7353020" y="472839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1" name="Text Box 75">
            <a:extLst>
              <a:ext uri="{FF2B5EF4-FFF2-40B4-BE49-F238E27FC236}">
                <a16:creationId xmlns:a16="http://schemas.microsoft.com/office/drawing/2014/main" id="{CD9A5712-2A34-EF0D-FE60-AC00062680FD}"/>
              </a:ext>
            </a:extLst>
          </p:cNvPr>
          <p:cNvSpPr txBox="1">
            <a:spLocks noChangeArrowheads="1"/>
          </p:cNvSpPr>
          <p:nvPr/>
        </p:nvSpPr>
        <p:spPr bwMode="auto">
          <a:xfrm>
            <a:off x="6294157" y="4539483"/>
            <a:ext cx="1060450" cy="363537"/>
          </a:xfrm>
          <a:prstGeom prst="rect">
            <a:avLst/>
          </a:prstGeom>
          <a:no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2" name="Line 74">
            <a:extLst>
              <a:ext uri="{FF2B5EF4-FFF2-40B4-BE49-F238E27FC236}">
                <a16:creationId xmlns:a16="http://schemas.microsoft.com/office/drawing/2014/main" id="{05814E2C-14F7-BB18-4C9F-FE861DB01CD7}"/>
              </a:ext>
            </a:extLst>
          </p:cNvPr>
          <p:cNvSpPr>
            <a:spLocks noChangeShapeType="1"/>
          </p:cNvSpPr>
          <p:nvPr/>
        </p:nvSpPr>
        <p:spPr bwMode="auto">
          <a:xfrm>
            <a:off x="6854545" y="5280845"/>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3" name="Text Box 73">
            <a:extLst>
              <a:ext uri="{FF2B5EF4-FFF2-40B4-BE49-F238E27FC236}">
                <a16:creationId xmlns:a16="http://schemas.microsoft.com/office/drawing/2014/main" id="{01AF1D17-D514-D2A1-83E0-601FB97ACE40}"/>
              </a:ext>
            </a:extLst>
          </p:cNvPr>
          <p:cNvSpPr txBox="1">
            <a:spLocks noChangeArrowheads="1"/>
          </p:cNvSpPr>
          <p:nvPr/>
        </p:nvSpPr>
        <p:spPr bwMode="auto">
          <a:xfrm>
            <a:off x="5794095" y="5091933"/>
            <a:ext cx="1060450" cy="363537"/>
          </a:xfrm>
          <a:prstGeom prst="rect">
            <a:avLst/>
          </a:prstGeom>
          <a:no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4" name="Line 72">
            <a:extLst>
              <a:ext uri="{FF2B5EF4-FFF2-40B4-BE49-F238E27FC236}">
                <a16:creationId xmlns:a16="http://schemas.microsoft.com/office/drawing/2014/main" id="{B3596616-1B87-772C-BFFC-181A4DB569BF}"/>
              </a:ext>
            </a:extLst>
          </p:cNvPr>
          <p:cNvSpPr>
            <a:spLocks noChangeShapeType="1"/>
          </p:cNvSpPr>
          <p:nvPr/>
        </p:nvSpPr>
        <p:spPr bwMode="auto">
          <a:xfrm flipV="1">
            <a:off x="7062507" y="3718745"/>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5" name="Rectangle 120">
            <a:extLst>
              <a:ext uri="{FF2B5EF4-FFF2-40B4-BE49-F238E27FC236}">
                <a16:creationId xmlns:a16="http://schemas.microsoft.com/office/drawing/2014/main" id="{DAC315A2-042D-1EA2-C528-5C9465738FF7}"/>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06" name="Rectangle 144">
            <a:extLst>
              <a:ext uri="{FF2B5EF4-FFF2-40B4-BE49-F238E27FC236}">
                <a16:creationId xmlns:a16="http://schemas.microsoft.com/office/drawing/2014/main" id="{ED8419BF-127B-1C37-DEE1-BED2E2F928DC}"/>
              </a:ext>
            </a:extLst>
          </p:cNvPr>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07" name="TextBox 106">
            <a:extLst>
              <a:ext uri="{FF2B5EF4-FFF2-40B4-BE49-F238E27FC236}">
                <a16:creationId xmlns:a16="http://schemas.microsoft.com/office/drawing/2014/main" id="{EF49D1C7-CC18-A2EA-BA97-021AE13DD943}"/>
              </a:ext>
            </a:extLst>
          </p:cNvPr>
          <p:cNvSpPr txBox="1"/>
          <p:nvPr/>
        </p:nvSpPr>
        <p:spPr>
          <a:xfrm>
            <a:off x="4327151" y="197406"/>
            <a:ext cx="3098987" cy="430887"/>
          </a:xfrm>
          <a:prstGeom prst="rect">
            <a:avLst/>
          </a:prstGeom>
          <a:noFill/>
        </p:spPr>
        <p:txBody>
          <a:bodyPr wrap="square" rtlCol="0">
            <a:spAutoFit/>
          </a:bodyPr>
          <a:lstStyle/>
          <a:p>
            <a:pPr algn="ctr"/>
            <a:r>
              <a:rPr lang="en-GB" sz="2200" b="1" dirty="0"/>
              <a:t>Fishbone Diagram</a:t>
            </a:r>
          </a:p>
        </p:txBody>
      </p:sp>
    </p:spTree>
    <p:extLst>
      <p:ext uri="{BB962C8B-B14F-4D97-AF65-F5344CB8AC3E}">
        <p14:creationId xmlns:p14="http://schemas.microsoft.com/office/powerpoint/2010/main" val="28753242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5">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643467" y="804333"/>
            <a:ext cx="4958290" cy="5249334"/>
          </a:xfrm>
        </p:spPr>
        <p:txBody>
          <a:bodyPr>
            <a:normAutofit/>
          </a:bodyPr>
          <a:lstStyle/>
          <a:p>
            <a:pPr algn="ctr"/>
            <a:r>
              <a:rPr lang="en-GB" cap="none" dirty="0">
                <a:solidFill>
                  <a:schemeClr val="bg1"/>
                </a:solidFill>
              </a:rPr>
              <a:t>PMI</a:t>
            </a:r>
          </a:p>
        </p:txBody>
      </p:sp>
      <p:sp>
        <p:nvSpPr>
          <p:cNvPr id="31" name="Rectangle 27">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6578600" y="804333"/>
            <a:ext cx="5130800" cy="5249334"/>
          </a:xfrm>
        </p:spPr>
        <p:txBody>
          <a:bodyPr anchor="ctr">
            <a:normAutofit/>
          </a:bodyPr>
          <a:lstStyle/>
          <a:p>
            <a:pPr marL="0" indent="0">
              <a:buNone/>
            </a:pPr>
            <a:r>
              <a:rPr lang="en-GB" sz="2000" dirty="0">
                <a:solidFill>
                  <a:srgbClr val="FFFFFF"/>
                </a:solidFill>
              </a:rPr>
              <a:t>It is useful to use the PMI tool as a tool for critical analysis of texts, to analyse the implications and consequences of actions, and to stimulate the exchange of ideas and thoughts. </a:t>
            </a:r>
          </a:p>
          <a:p>
            <a:pPr marL="0" indent="0">
              <a:buNone/>
            </a:pPr>
            <a:r>
              <a:rPr lang="en-GB" sz="2000" dirty="0">
                <a:solidFill>
                  <a:srgbClr val="FFFFFF"/>
                </a:solidFill>
              </a:rPr>
              <a:t>The PMI tool encourages people to reflect on the topic from different perspectives, weigh the pros and cons, and broaden their thinking before making a decision. By using this tool cooperatively, brainstorming and consensus-building can be enhanced.</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973667" cy="274320"/>
          </a:xfrm>
        </p:spPr>
        <p:txBody>
          <a:bodyPr>
            <a:noAutofit/>
          </a:bodyPr>
          <a:lstStyle/>
          <a:p>
            <a:pPr algn="ctr">
              <a:spcAft>
                <a:spcPts val="600"/>
              </a:spcAft>
            </a:pPr>
            <a:r>
              <a:rPr lang="en-GB" sz="1800" dirty="0">
                <a:solidFill>
                  <a:srgbClr val="FFFFFF"/>
                </a:solidFill>
              </a:rPr>
              <a:t>9</a:t>
            </a:r>
          </a:p>
        </p:txBody>
      </p:sp>
    </p:spTree>
    <p:extLst>
      <p:ext uri="{BB962C8B-B14F-4D97-AF65-F5344CB8AC3E}">
        <p14:creationId xmlns:p14="http://schemas.microsoft.com/office/powerpoint/2010/main" val="248591006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EF676E3E-35F9-01C3-A4E9-CE8548641BBE}"/>
              </a:ext>
            </a:extLst>
          </p:cNvPr>
          <p:cNvSpPr>
            <a:spLocks noGrp="1"/>
          </p:cNvSpPr>
          <p:nvPr>
            <p:ph type="sldNum" sz="quarter" idx="12"/>
          </p:nvPr>
        </p:nvSpPr>
        <p:spPr/>
        <p:txBody>
          <a:bodyPr/>
          <a:lstStyle/>
          <a:p>
            <a:pPr algn="ctr"/>
            <a:r>
              <a:rPr lang="en-GB" sz="1800" dirty="0"/>
              <a:t>10</a:t>
            </a:r>
          </a:p>
        </p:txBody>
      </p:sp>
      <p:sp>
        <p:nvSpPr>
          <p:cNvPr id="39" name="Rectangle 38">
            <a:extLst>
              <a:ext uri="{FF2B5EF4-FFF2-40B4-BE49-F238E27FC236}">
                <a16:creationId xmlns:a16="http://schemas.microsoft.com/office/drawing/2014/main" id="{DBE14D7E-A5E9-535F-1EED-2438D3828FB9}"/>
              </a:ext>
            </a:extLst>
          </p:cNvPr>
          <p:cNvSpPr/>
          <p:nvPr/>
        </p:nvSpPr>
        <p:spPr>
          <a:xfrm>
            <a:off x="1695450" y="804862"/>
            <a:ext cx="2700000" cy="1440000"/>
          </a:xfrm>
          <a:prstGeom prst="rect">
            <a:avLst/>
          </a:prstGeom>
          <a:solidFill>
            <a:srgbClr val="00B05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t>P</a:t>
            </a:r>
          </a:p>
        </p:txBody>
      </p:sp>
      <p:sp>
        <p:nvSpPr>
          <p:cNvPr id="44" name="Rectangle 43">
            <a:extLst>
              <a:ext uri="{FF2B5EF4-FFF2-40B4-BE49-F238E27FC236}">
                <a16:creationId xmlns:a16="http://schemas.microsoft.com/office/drawing/2014/main" id="{EB8193C1-CD40-B9DD-0EA1-53166F56C36E}"/>
              </a:ext>
            </a:extLst>
          </p:cNvPr>
          <p:cNvSpPr/>
          <p:nvPr/>
        </p:nvSpPr>
        <p:spPr>
          <a:xfrm>
            <a:off x="1695452" y="2666113"/>
            <a:ext cx="2700000" cy="2880000"/>
          </a:xfrm>
          <a:prstGeom prst="rect">
            <a:avLst/>
          </a:prstGeom>
          <a:solidFill>
            <a:srgbClr val="00B05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285750" indent="-285750">
              <a:buFont typeface="Wingdings" panose="05000000000000000000" pitchFamily="2" charset="2"/>
              <a:buChar char="§"/>
            </a:pPr>
            <a:r>
              <a:rPr lang="en-GB" dirty="0"/>
              <a:t>Minute Maintenance Costs</a:t>
            </a:r>
          </a:p>
          <a:p>
            <a:pPr marL="285750" indent="-285750">
              <a:buFont typeface="Wingdings" panose="05000000000000000000" pitchFamily="2" charset="2"/>
              <a:buChar char="§"/>
            </a:pPr>
            <a:r>
              <a:rPr lang="en-GB" dirty="0"/>
              <a:t>Worldwide Sales</a:t>
            </a:r>
          </a:p>
          <a:p>
            <a:pPr marL="285750" indent="-285750">
              <a:buFont typeface="Wingdings" panose="05000000000000000000" pitchFamily="2" charset="2"/>
              <a:buChar char="§"/>
            </a:pPr>
            <a:r>
              <a:rPr lang="en-GB" dirty="0"/>
              <a:t>24/7 Availability</a:t>
            </a:r>
          </a:p>
          <a:p>
            <a:pPr marL="285750" indent="-285750">
              <a:buFont typeface="Wingdings" panose="05000000000000000000" pitchFamily="2" charset="2"/>
              <a:buChar char="§"/>
            </a:pPr>
            <a:r>
              <a:rPr lang="en-GB" dirty="0"/>
              <a:t>Home Delivery</a:t>
            </a:r>
          </a:p>
          <a:p>
            <a:r>
              <a:rPr lang="en-GB" dirty="0"/>
              <a:t> </a:t>
            </a:r>
          </a:p>
        </p:txBody>
      </p:sp>
      <p:sp>
        <p:nvSpPr>
          <p:cNvPr id="47" name="Rectangle 46">
            <a:extLst>
              <a:ext uri="{FF2B5EF4-FFF2-40B4-BE49-F238E27FC236}">
                <a16:creationId xmlns:a16="http://schemas.microsoft.com/office/drawing/2014/main" id="{4086BCFE-4CED-8FF1-795A-AE67813EE1FB}"/>
              </a:ext>
            </a:extLst>
          </p:cNvPr>
          <p:cNvSpPr/>
          <p:nvPr/>
        </p:nvSpPr>
        <p:spPr>
          <a:xfrm>
            <a:off x="1695450" y="2271499"/>
            <a:ext cx="2699999" cy="360000"/>
          </a:xfrm>
          <a:prstGeom prst="rect">
            <a:avLst/>
          </a:prstGeom>
          <a:solidFill>
            <a:srgbClr val="339933"/>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Plus</a:t>
            </a:r>
          </a:p>
        </p:txBody>
      </p:sp>
      <p:sp>
        <p:nvSpPr>
          <p:cNvPr id="3" name="Rectangle 2">
            <a:extLst>
              <a:ext uri="{FF2B5EF4-FFF2-40B4-BE49-F238E27FC236}">
                <a16:creationId xmlns:a16="http://schemas.microsoft.com/office/drawing/2014/main" id="{0AC4F06D-ED97-56F2-2385-19ED675FFB88}"/>
              </a:ext>
            </a:extLst>
          </p:cNvPr>
          <p:cNvSpPr/>
          <p:nvPr/>
        </p:nvSpPr>
        <p:spPr>
          <a:xfrm>
            <a:off x="4747398" y="804862"/>
            <a:ext cx="2700000" cy="1440000"/>
          </a:xfrm>
          <a:prstGeom prst="rect">
            <a:avLst/>
          </a:prstGeom>
          <a:solidFill>
            <a:srgbClr val="FF00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t>M</a:t>
            </a:r>
          </a:p>
        </p:txBody>
      </p:sp>
      <p:sp>
        <p:nvSpPr>
          <p:cNvPr id="4" name="Rectangle 3">
            <a:extLst>
              <a:ext uri="{FF2B5EF4-FFF2-40B4-BE49-F238E27FC236}">
                <a16:creationId xmlns:a16="http://schemas.microsoft.com/office/drawing/2014/main" id="{CCED6BBF-34A3-828F-476A-5E4914A46341}"/>
              </a:ext>
            </a:extLst>
          </p:cNvPr>
          <p:cNvSpPr/>
          <p:nvPr/>
        </p:nvSpPr>
        <p:spPr>
          <a:xfrm>
            <a:off x="4747398" y="2658439"/>
            <a:ext cx="2700000" cy="2880000"/>
          </a:xfrm>
          <a:prstGeom prst="rect">
            <a:avLst/>
          </a:prstGeom>
          <a:solidFill>
            <a:srgbClr val="FF00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285750" indent="-285750">
              <a:buFont typeface="Wingdings" panose="05000000000000000000" pitchFamily="2" charset="2"/>
              <a:buChar char="§"/>
            </a:pPr>
            <a:r>
              <a:rPr lang="en-GB" dirty="0"/>
              <a:t>Online Access Needed</a:t>
            </a:r>
          </a:p>
          <a:p>
            <a:pPr marL="285750" indent="-285750">
              <a:buFont typeface="Wingdings" panose="05000000000000000000" pitchFamily="2" charset="2"/>
              <a:buChar char="§"/>
            </a:pPr>
            <a:r>
              <a:rPr lang="en-GB" dirty="0"/>
              <a:t>Possible Delays</a:t>
            </a:r>
          </a:p>
          <a:p>
            <a:pPr marL="285750" indent="-285750">
              <a:buFont typeface="Wingdings" panose="05000000000000000000" pitchFamily="2" charset="2"/>
              <a:buChar char="§"/>
            </a:pPr>
            <a:r>
              <a:rPr lang="en-GB" dirty="0"/>
              <a:t>Highly Competitive</a:t>
            </a:r>
          </a:p>
        </p:txBody>
      </p:sp>
      <p:sp>
        <p:nvSpPr>
          <p:cNvPr id="6" name="Rectangle 5">
            <a:extLst>
              <a:ext uri="{FF2B5EF4-FFF2-40B4-BE49-F238E27FC236}">
                <a16:creationId xmlns:a16="http://schemas.microsoft.com/office/drawing/2014/main" id="{A28DDC12-E645-9971-A942-704E413B4DE6}"/>
              </a:ext>
            </a:extLst>
          </p:cNvPr>
          <p:cNvSpPr/>
          <p:nvPr/>
        </p:nvSpPr>
        <p:spPr>
          <a:xfrm>
            <a:off x="4757180" y="2267814"/>
            <a:ext cx="2700000" cy="360000"/>
          </a:xfrm>
          <a:prstGeom prst="rect">
            <a:avLst/>
          </a:prstGeom>
          <a:solidFill>
            <a:srgbClr val="CC00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Minus</a:t>
            </a:r>
          </a:p>
        </p:txBody>
      </p:sp>
      <p:sp>
        <p:nvSpPr>
          <p:cNvPr id="9" name="Rectangle 8">
            <a:extLst>
              <a:ext uri="{FF2B5EF4-FFF2-40B4-BE49-F238E27FC236}">
                <a16:creationId xmlns:a16="http://schemas.microsoft.com/office/drawing/2014/main" id="{5584CDE6-0B73-CE95-2FEF-897262227D04}"/>
              </a:ext>
            </a:extLst>
          </p:cNvPr>
          <p:cNvSpPr/>
          <p:nvPr/>
        </p:nvSpPr>
        <p:spPr>
          <a:xfrm>
            <a:off x="7796550" y="804862"/>
            <a:ext cx="2700000" cy="1440000"/>
          </a:xfrm>
          <a:prstGeom prst="rect">
            <a:avLst/>
          </a:prstGeom>
          <a:solidFill>
            <a:srgbClr val="FF99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t>I</a:t>
            </a:r>
          </a:p>
        </p:txBody>
      </p:sp>
      <p:sp>
        <p:nvSpPr>
          <p:cNvPr id="11" name="Rectangle 10">
            <a:extLst>
              <a:ext uri="{FF2B5EF4-FFF2-40B4-BE49-F238E27FC236}">
                <a16:creationId xmlns:a16="http://schemas.microsoft.com/office/drawing/2014/main" id="{F3581060-5229-4882-884A-1E1A2194C885}"/>
              </a:ext>
            </a:extLst>
          </p:cNvPr>
          <p:cNvSpPr/>
          <p:nvPr/>
        </p:nvSpPr>
        <p:spPr>
          <a:xfrm>
            <a:off x="7796550" y="2666113"/>
            <a:ext cx="2700000" cy="2880000"/>
          </a:xfrm>
          <a:prstGeom prst="rect">
            <a:avLst/>
          </a:prstGeom>
          <a:solidFill>
            <a:srgbClr val="FF99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285750" indent="-285750">
              <a:buFont typeface="Wingdings" panose="05000000000000000000" pitchFamily="2" charset="2"/>
              <a:buChar char="§"/>
            </a:pPr>
            <a:r>
              <a:rPr lang="en-GB" dirty="0"/>
              <a:t>Customer Reviews </a:t>
            </a:r>
          </a:p>
        </p:txBody>
      </p:sp>
      <p:sp>
        <p:nvSpPr>
          <p:cNvPr id="12" name="Rectangle 11">
            <a:extLst>
              <a:ext uri="{FF2B5EF4-FFF2-40B4-BE49-F238E27FC236}">
                <a16:creationId xmlns:a16="http://schemas.microsoft.com/office/drawing/2014/main" id="{C483EE91-FDC9-D457-1555-088932835E62}"/>
              </a:ext>
            </a:extLst>
          </p:cNvPr>
          <p:cNvSpPr/>
          <p:nvPr/>
        </p:nvSpPr>
        <p:spPr>
          <a:xfrm>
            <a:off x="7796550" y="2275487"/>
            <a:ext cx="2700000" cy="360000"/>
          </a:xfrm>
          <a:prstGeom prst="rect">
            <a:avLst/>
          </a:prstGeom>
          <a:solidFill>
            <a:srgbClr val="CC99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Interesting</a:t>
            </a:r>
          </a:p>
        </p:txBody>
      </p:sp>
      <p:sp>
        <p:nvSpPr>
          <p:cNvPr id="16" name="TextBox 15">
            <a:extLst>
              <a:ext uri="{FF2B5EF4-FFF2-40B4-BE49-F238E27FC236}">
                <a16:creationId xmlns:a16="http://schemas.microsoft.com/office/drawing/2014/main" id="{F295A466-1420-FFC7-7C91-39E2F73BD359}"/>
              </a:ext>
            </a:extLst>
          </p:cNvPr>
          <p:cNvSpPr txBox="1"/>
          <p:nvPr/>
        </p:nvSpPr>
        <p:spPr>
          <a:xfrm>
            <a:off x="2809617" y="141225"/>
            <a:ext cx="6572766" cy="430887"/>
          </a:xfrm>
          <a:prstGeom prst="rect">
            <a:avLst/>
          </a:prstGeom>
          <a:noFill/>
        </p:spPr>
        <p:txBody>
          <a:bodyPr wrap="square" rtlCol="0">
            <a:spAutoFit/>
          </a:bodyPr>
          <a:lstStyle/>
          <a:p>
            <a:pPr algn="ctr"/>
            <a:r>
              <a:rPr lang="en-GB" sz="2200" b="1" dirty="0"/>
              <a:t>PMI Diagram – Online Only Business Model</a:t>
            </a:r>
            <a:r>
              <a:rPr lang="en-GB" b="1" dirty="0"/>
              <a:t> </a:t>
            </a:r>
          </a:p>
        </p:txBody>
      </p:sp>
    </p:spTree>
    <p:extLst>
      <p:ext uri="{BB962C8B-B14F-4D97-AF65-F5344CB8AC3E}">
        <p14:creationId xmlns:p14="http://schemas.microsoft.com/office/powerpoint/2010/main" val="2139118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643467" y="804333"/>
            <a:ext cx="4958290" cy="5249334"/>
          </a:xfrm>
        </p:spPr>
        <p:txBody>
          <a:bodyPr>
            <a:normAutofit/>
          </a:bodyPr>
          <a:lstStyle/>
          <a:p>
            <a:pPr algn="ctr"/>
            <a:r>
              <a:rPr lang="en-GB" cap="none" dirty="0">
                <a:solidFill>
                  <a:schemeClr val="bg1"/>
                </a:solidFill>
              </a:rPr>
              <a:t>Conclusion</a:t>
            </a:r>
          </a:p>
        </p:txBody>
      </p:sp>
      <p:sp>
        <p:nvSpPr>
          <p:cNvPr id="28" name="Rectangle 27">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6578600" y="804333"/>
            <a:ext cx="5130800" cy="5249334"/>
          </a:xfrm>
        </p:spPr>
        <p:txBody>
          <a:bodyPr anchor="ctr">
            <a:normAutofit/>
          </a:bodyPr>
          <a:lstStyle/>
          <a:p>
            <a:pPr>
              <a:buFont typeface="Wingdings" panose="05000000000000000000" pitchFamily="2" charset="2"/>
              <a:buChar char="§"/>
            </a:pPr>
            <a:r>
              <a:rPr lang="en-GB" sz="1700" dirty="0">
                <a:solidFill>
                  <a:srgbClr val="FFFFFF"/>
                </a:solidFill>
              </a:rPr>
              <a:t>Having conducted our research, we concluded that the most effective course of action would be to improve T.M Lewin's e-commerce. Consequently, we found that maintenance costs were reduced as a result of cutting down on expenses such as rent and a significant reduction in personnel. The ability to reach a broader global market resulted in higher international sales and popularity. Non-stop availability increased the likelihood of closing a sale, and the ability to deliver products home will satisfy a broader market.</a:t>
            </a:r>
          </a:p>
          <a:p>
            <a:pPr>
              <a:buFont typeface="Wingdings" panose="05000000000000000000" pitchFamily="2" charset="2"/>
              <a:buChar char="§"/>
            </a:pPr>
            <a:r>
              <a:rPr lang="en-GB" sz="1700" dirty="0">
                <a:solidFill>
                  <a:srgbClr val="FFFFFF"/>
                </a:solidFill>
              </a:rPr>
              <a:t>There will be negligible disadvantages in the event of such a shift, including that customers who do not have access to the internet or are not technologically proficient will not be able to purchase goods online, possible delays in delivery due to traffic, weather or human error, as well as a competitive environment due to the large number of companies sharing similar interests.</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973667" cy="274320"/>
          </a:xfrm>
        </p:spPr>
        <p:txBody>
          <a:bodyPr>
            <a:noAutofit/>
          </a:bodyPr>
          <a:lstStyle/>
          <a:p>
            <a:pPr algn="ctr">
              <a:spcAft>
                <a:spcPts val="600"/>
              </a:spcAft>
            </a:pPr>
            <a:r>
              <a:rPr lang="en-GB" sz="1800" dirty="0">
                <a:solidFill>
                  <a:srgbClr val="FFFFFF"/>
                </a:solidFill>
              </a:rPr>
              <a:t>11</a:t>
            </a:r>
          </a:p>
        </p:txBody>
      </p:sp>
    </p:spTree>
    <p:extLst>
      <p:ext uri="{BB962C8B-B14F-4D97-AF65-F5344CB8AC3E}">
        <p14:creationId xmlns:p14="http://schemas.microsoft.com/office/powerpoint/2010/main" val="251156196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B0D74-D8ED-A703-933B-0E0A19610FEE}"/>
              </a:ext>
            </a:extLst>
          </p:cNvPr>
          <p:cNvSpPr>
            <a:spLocks noGrp="1"/>
          </p:cNvSpPr>
          <p:nvPr>
            <p:ph type="title"/>
          </p:nvPr>
        </p:nvSpPr>
        <p:spPr>
          <a:xfrm>
            <a:off x="643467" y="804333"/>
            <a:ext cx="4958290" cy="5249334"/>
          </a:xfrm>
        </p:spPr>
        <p:txBody>
          <a:bodyPr>
            <a:normAutofit/>
          </a:bodyPr>
          <a:lstStyle/>
          <a:p>
            <a:pPr algn="ctr"/>
            <a:r>
              <a:rPr lang="en-GB" cap="none" dirty="0">
                <a:solidFill>
                  <a:schemeClr val="bg1"/>
                </a:solidFill>
              </a:rPr>
              <a:t>Reference List</a:t>
            </a:r>
          </a:p>
        </p:txBody>
      </p:sp>
      <p:sp>
        <p:nvSpPr>
          <p:cNvPr id="37" name="Rectangle 36">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B5A2F3-A38B-36D4-CF19-A7F7795CD271}"/>
              </a:ext>
            </a:extLst>
          </p:cNvPr>
          <p:cNvSpPr>
            <a:spLocks noGrp="1"/>
          </p:cNvSpPr>
          <p:nvPr>
            <p:ph idx="1"/>
          </p:nvPr>
        </p:nvSpPr>
        <p:spPr>
          <a:xfrm>
            <a:off x="6578600" y="804333"/>
            <a:ext cx="5130800" cy="5249334"/>
          </a:xfrm>
        </p:spPr>
        <p:txBody>
          <a:bodyPr anchor="ctr">
            <a:normAutofit/>
          </a:bodyPr>
          <a:lstStyle/>
          <a:p>
            <a:pPr marL="0" indent="0">
              <a:buNone/>
            </a:pPr>
            <a:r>
              <a:rPr lang="en-GB" sz="1400" dirty="0">
                <a:solidFill>
                  <a:srgbClr val="FFFFFF"/>
                </a:solidFill>
                <a:effectLst/>
              </a:rPr>
              <a:t>Harrison, N. (2021) </a:t>
            </a:r>
            <a:r>
              <a:rPr lang="en-GB" sz="1400" i="1" dirty="0">
                <a:solidFill>
                  <a:srgbClr val="FFFFFF"/>
                </a:solidFill>
                <a:effectLst/>
              </a:rPr>
              <a:t>TM </a:t>
            </a:r>
            <a:r>
              <a:rPr lang="en-GB" sz="1400" i="1" dirty="0" err="1">
                <a:solidFill>
                  <a:srgbClr val="FFFFFF"/>
                </a:solidFill>
                <a:effectLst/>
              </a:rPr>
              <a:t>lewin</a:t>
            </a:r>
            <a:r>
              <a:rPr lang="en-GB" sz="1400" i="1" dirty="0">
                <a:solidFill>
                  <a:srgbClr val="FFFFFF"/>
                </a:solidFill>
                <a:effectLst/>
              </a:rPr>
              <a:t> management buys remaining 20% stake in the business</a:t>
            </a:r>
            <a:r>
              <a:rPr lang="en-GB" sz="1400" dirty="0">
                <a:solidFill>
                  <a:srgbClr val="FFFFFF"/>
                </a:solidFill>
                <a:effectLst/>
              </a:rPr>
              <a:t>, </a:t>
            </a:r>
            <a:r>
              <a:rPr lang="en-GB" sz="1400" i="1" dirty="0">
                <a:solidFill>
                  <a:srgbClr val="FFFFFF"/>
                </a:solidFill>
                <a:effectLst/>
              </a:rPr>
              <a:t>Retail Week</a:t>
            </a:r>
            <a:r>
              <a:rPr lang="en-GB" sz="1400" dirty="0">
                <a:solidFill>
                  <a:srgbClr val="FFFFFF"/>
                </a:solidFill>
                <a:effectLst/>
              </a:rPr>
              <a:t>. Retail Week. Available at: https://www.retail-week.com/finance/tm-lewin-management-buys-remaining-20-stake-in-the-business/5077696.article (Accessed: October </a:t>
            </a:r>
            <a:r>
              <a:rPr lang="en-GB" sz="1400" dirty="0">
                <a:solidFill>
                  <a:srgbClr val="FFFFFF"/>
                </a:solidFill>
              </a:rPr>
              <a:t>25</a:t>
            </a:r>
            <a:r>
              <a:rPr lang="en-GB" sz="1400" dirty="0">
                <a:solidFill>
                  <a:srgbClr val="FFFFFF"/>
                </a:solidFill>
                <a:effectLst/>
              </a:rPr>
              <a:t>, 2022).</a:t>
            </a:r>
          </a:p>
          <a:p>
            <a:pPr marL="0" indent="0">
              <a:buNone/>
            </a:pPr>
            <a:r>
              <a:rPr lang="en-GB" sz="1400" dirty="0">
                <a:solidFill>
                  <a:srgbClr val="FFFFFF"/>
                </a:solidFill>
                <a:effectLst/>
              </a:rPr>
              <a:t>Retail &amp; Leisure International (2020) </a:t>
            </a:r>
            <a:r>
              <a:rPr lang="en-GB" sz="1400" i="1" dirty="0">
                <a:solidFill>
                  <a:srgbClr val="FFFFFF"/>
                </a:solidFill>
                <a:effectLst/>
              </a:rPr>
              <a:t>TM </a:t>
            </a:r>
            <a:r>
              <a:rPr lang="en-GB" sz="1400" i="1" dirty="0" err="1">
                <a:solidFill>
                  <a:srgbClr val="FFFFFF"/>
                </a:solidFill>
                <a:effectLst/>
              </a:rPr>
              <a:t>lewin</a:t>
            </a:r>
            <a:r>
              <a:rPr lang="en-GB" sz="1400" i="1" dirty="0">
                <a:solidFill>
                  <a:srgbClr val="FFFFFF"/>
                </a:solidFill>
                <a:effectLst/>
              </a:rPr>
              <a:t> seeks bids amid pandemic shutdown</a:t>
            </a:r>
            <a:r>
              <a:rPr lang="en-GB" sz="1400" dirty="0">
                <a:solidFill>
                  <a:srgbClr val="FFFFFF"/>
                </a:solidFill>
                <a:effectLst/>
              </a:rPr>
              <a:t>, </a:t>
            </a:r>
            <a:r>
              <a:rPr lang="en-GB" sz="1400" i="1" dirty="0">
                <a:solidFill>
                  <a:srgbClr val="FFFFFF"/>
                </a:solidFill>
                <a:effectLst/>
              </a:rPr>
              <a:t>Retail &amp; Leisure International</a:t>
            </a:r>
            <a:r>
              <a:rPr lang="en-GB" sz="1400" dirty="0">
                <a:solidFill>
                  <a:srgbClr val="FFFFFF"/>
                </a:solidFill>
                <a:effectLst/>
              </a:rPr>
              <a:t>. Available at: https://www.rli.uk.com/tm-lewin-seeks-bids-amid-pandemic-shutdown/ (Accessed: October </a:t>
            </a:r>
            <a:r>
              <a:rPr lang="en-GB" sz="1400" dirty="0">
                <a:solidFill>
                  <a:srgbClr val="FFFFFF"/>
                </a:solidFill>
              </a:rPr>
              <a:t>25</a:t>
            </a:r>
            <a:r>
              <a:rPr lang="en-GB" sz="1400" dirty="0">
                <a:solidFill>
                  <a:srgbClr val="FFFFFF"/>
                </a:solidFill>
                <a:effectLst/>
              </a:rPr>
              <a:t>, 2022).</a:t>
            </a:r>
          </a:p>
          <a:p>
            <a:pPr marL="0" indent="0">
              <a:buNone/>
            </a:pPr>
            <a:r>
              <a:rPr lang="en-GB" sz="1400" dirty="0" err="1">
                <a:solidFill>
                  <a:srgbClr val="FFFFFF"/>
                </a:solidFill>
                <a:effectLst/>
              </a:rPr>
              <a:t>Jahshan</a:t>
            </a:r>
            <a:r>
              <a:rPr lang="en-GB" sz="1400" dirty="0">
                <a:solidFill>
                  <a:srgbClr val="FFFFFF"/>
                </a:solidFill>
                <a:effectLst/>
              </a:rPr>
              <a:t>, E. (2020) </a:t>
            </a:r>
            <a:r>
              <a:rPr lang="en-GB" sz="1400" i="1" dirty="0">
                <a:solidFill>
                  <a:srgbClr val="FFFFFF"/>
                </a:solidFill>
                <a:effectLst/>
              </a:rPr>
              <a:t>Charles Tyrwhitt mulls TM </a:t>
            </a:r>
            <a:r>
              <a:rPr lang="en-GB" sz="1400" i="1" dirty="0" err="1">
                <a:solidFill>
                  <a:srgbClr val="FFFFFF"/>
                </a:solidFill>
                <a:effectLst/>
              </a:rPr>
              <a:t>lewin</a:t>
            </a:r>
            <a:r>
              <a:rPr lang="en-GB" sz="1400" i="1" dirty="0">
                <a:solidFill>
                  <a:srgbClr val="FFFFFF"/>
                </a:solidFill>
                <a:effectLst/>
              </a:rPr>
              <a:t> takeover</a:t>
            </a:r>
            <a:r>
              <a:rPr lang="en-GB" sz="1400" dirty="0">
                <a:solidFill>
                  <a:srgbClr val="FFFFFF"/>
                </a:solidFill>
                <a:effectLst/>
              </a:rPr>
              <a:t>, </a:t>
            </a:r>
            <a:r>
              <a:rPr lang="en-GB" sz="1400" i="1" dirty="0">
                <a:solidFill>
                  <a:srgbClr val="FFFFFF"/>
                </a:solidFill>
                <a:effectLst/>
              </a:rPr>
              <a:t>Retail Gazette</a:t>
            </a:r>
            <a:r>
              <a:rPr lang="en-GB" sz="1400" dirty="0">
                <a:solidFill>
                  <a:srgbClr val="FFFFFF"/>
                </a:solidFill>
                <a:effectLst/>
              </a:rPr>
              <a:t>. Available at: https://www.retailgazette.co.uk/blog/2020/05/charles-tyrwhitt-mulls-tm-lewin-takeover/ (Accessed: October </a:t>
            </a:r>
            <a:r>
              <a:rPr lang="en-GB" sz="1400" dirty="0">
                <a:solidFill>
                  <a:srgbClr val="FFFFFF"/>
                </a:solidFill>
              </a:rPr>
              <a:t>25</a:t>
            </a:r>
            <a:r>
              <a:rPr lang="en-GB" sz="1400" dirty="0">
                <a:solidFill>
                  <a:srgbClr val="FFFFFF"/>
                </a:solidFill>
                <a:effectLst/>
              </a:rPr>
              <a:t>, 2022).</a:t>
            </a:r>
          </a:p>
          <a:p>
            <a:pPr marL="0" indent="0">
              <a:buNone/>
            </a:pPr>
            <a:r>
              <a:rPr lang="en-GB" sz="1400" dirty="0">
                <a:solidFill>
                  <a:srgbClr val="FFFFFF"/>
                </a:solidFill>
                <a:effectLst/>
              </a:rPr>
              <a:t>BBC News (2020) </a:t>
            </a:r>
            <a:r>
              <a:rPr lang="en-GB" sz="1400" i="1" dirty="0">
                <a:solidFill>
                  <a:srgbClr val="FFFFFF"/>
                </a:solidFill>
                <a:effectLst/>
              </a:rPr>
              <a:t>Coronavirus: TM </a:t>
            </a:r>
            <a:r>
              <a:rPr lang="en-GB" sz="1400" i="1" dirty="0" err="1">
                <a:solidFill>
                  <a:srgbClr val="FFFFFF"/>
                </a:solidFill>
                <a:effectLst/>
              </a:rPr>
              <a:t>lewin</a:t>
            </a:r>
            <a:r>
              <a:rPr lang="en-GB" sz="1400" i="1" dirty="0">
                <a:solidFill>
                  <a:srgbClr val="FFFFFF"/>
                </a:solidFill>
                <a:effectLst/>
              </a:rPr>
              <a:t> to close all UK shops</a:t>
            </a:r>
            <a:r>
              <a:rPr lang="en-GB" sz="1400" dirty="0">
                <a:solidFill>
                  <a:srgbClr val="FFFFFF"/>
                </a:solidFill>
                <a:effectLst/>
              </a:rPr>
              <a:t>, </a:t>
            </a:r>
            <a:r>
              <a:rPr lang="en-GB" sz="1400" i="1" dirty="0">
                <a:solidFill>
                  <a:srgbClr val="FFFFFF"/>
                </a:solidFill>
                <a:effectLst/>
              </a:rPr>
              <a:t>BBC News</a:t>
            </a:r>
            <a:r>
              <a:rPr lang="en-GB" sz="1400" dirty="0">
                <a:solidFill>
                  <a:srgbClr val="FFFFFF"/>
                </a:solidFill>
                <a:effectLst/>
              </a:rPr>
              <a:t>. BBC. Available at: https://www.bbc.co.uk/news/business-53242719 (Accessed: October </a:t>
            </a:r>
            <a:r>
              <a:rPr lang="en-GB" sz="1400" dirty="0">
                <a:solidFill>
                  <a:srgbClr val="FFFFFF"/>
                </a:solidFill>
              </a:rPr>
              <a:t>25</a:t>
            </a:r>
            <a:r>
              <a:rPr lang="en-GB" sz="1400" dirty="0">
                <a:solidFill>
                  <a:srgbClr val="FFFFFF"/>
                </a:solidFill>
                <a:effectLst/>
              </a:rPr>
              <a:t>, 2022).</a:t>
            </a:r>
          </a:p>
          <a:p>
            <a:pPr marL="0" indent="0">
              <a:buNone/>
            </a:pPr>
            <a:r>
              <a:rPr lang="en-GB" sz="1400" dirty="0">
                <a:solidFill>
                  <a:srgbClr val="FFFFFF"/>
                </a:solidFill>
                <a:effectLst/>
              </a:rPr>
              <a:t>The Guardian (2020) </a:t>
            </a:r>
            <a:r>
              <a:rPr lang="en-GB" sz="1400" i="1" dirty="0" err="1">
                <a:solidFill>
                  <a:srgbClr val="FFFFFF"/>
                </a:solidFill>
                <a:effectLst/>
              </a:rPr>
              <a:t>Harveys</a:t>
            </a:r>
            <a:r>
              <a:rPr lang="en-GB" sz="1400" i="1" dirty="0">
                <a:solidFill>
                  <a:srgbClr val="FFFFFF"/>
                </a:solidFill>
                <a:effectLst/>
              </a:rPr>
              <a:t> and TM </a:t>
            </a:r>
            <a:r>
              <a:rPr lang="en-GB" sz="1400" i="1" dirty="0" err="1">
                <a:solidFill>
                  <a:srgbClr val="FFFFFF"/>
                </a:solidFill>
                <a:effectLst/>
              </a:rPr>
              <a:t>lewin</a:t>
            </a:r>
            <a:r>
              <a:rPr lang="en-GB" sz="1400" i="1" dirty="0">
                <a:solidFill>
                  <a:srgbClr val="FFFFFF"/>
                </a:solidFill>
                <a:effectLst/>
              </a:rPr>
              <a:t> fall into administration with loss of 800 jobs</a:t>
            </a:r>
            <a:r>
              <a:rPr lang="en-GB" sz="1400" dirty="0">
                <a:solidFill>
                  <a:srgbClr val="FFFFFF"/>
                </a:solidFill>
                <a:effectLst/>
              </a:rPr>
              <a:t>, </a:t>
            </a:r>
            <a:r>
              <a:rPr lang="en-GB" sz="1400" i="1" dirty="0">
                <a:solidFill>
                  <a:srgbClr val="FFFFFF"/>
                </a:solidFill>
                <a:effectLst/>
              </a:rPr>
              <a:t>The Guardian</a:t>
            </a:r>
            <a:r>
              <a:rPr lang="en-GB" sz="1400" dirty="0">
                <a:solidFill>
                  <a:srgbClr val="FFFFFF"/>
                </a:solidFill>
                <a:effectLst/>
              </a:rPr>
              <a:t>. Guardian News and Media. Available at: https://www.theguardian.com/business/2020/jun/30/harveys-falls-into-administration-with-loss-of-240-jobs (Accessed: October </a:t>
            </a:r>
            <a:r>
              <a:rPr lang="en-GB" sz="1400" dirty="0">
                <a:solidFill>
                  <a:srgbClr val="FFFFFF"/>
                </a:solidFill>
              </a:rPr>
              <a:t>25</a:t>
            </a:r>
            <a:r>
              <a:rPr lang="en-GB" sz="1400" dirty="0">
                <a:solidFill>
                  <a:srgbClr val="FFFFFF"/>
                </a:solidFill>
                <a:effectLst/>
              </a:rPr>
              <a:t>, 2022).</a:t>
            </a:r>
          </a:p>
        </p:txBody>
      </p:sp>
      <p:sp>
        <p:nvSpPr>
          <p:cNvPr id="6" name="Slide Number Placeholder 5">
            <a:extLst>
              <a:ext uri="{FF2B5EF4-FFF2-40B4-BE49-F238E27FC236}">
                <a16:creationId xmlns:a16="http://schemas.microsoft.com/office/drawing/2014/main" id="{CAE3259D-BC15-6FA7-DB7A-A74BB8B9F0F3}"/>
              </a:ext>
            </a:extLst>
          </p:cNvPr>
          <p:cNvSpPr>
            <a:spLocks noGrp="1"/>
          </p:cNvSpPr>
          <p:nvPr>
            <p:ph type="sldNum" sz="quarter" idx="12"/>
          </p:nvPr>
        </p:nvSpPr>
        <p:spPr>
          <a:xfrm>
            <a:off x="10837333" y="6470704"/>
            <a:ext cx="973667" cy="274320"/>
          </a:xfrm>
        </p:spPr>
        <p:txBody>
          <a:bodyPr>
            <a:noAutofit/>
          </a:bodyPr>
          <a:lstStyle/>
          <a:p>
            <a:pPr algn="ctr">
              <a:spcAft>
                <a:spcPts val="600"/>
              </a:spcAft>
            </a:pPr>
            <a:r>
              <a:rPr lang="en-GB" sz="1800" dirty="0">
                <a:solidFill>
                  <a:srgbClr val="FFFFFF"/>
                </a:solidFill>
              </a:rPr>
              <a:t>12</a:t>
            </a:r>
          </a:p>
        </p:txBody>
      </p:sp>
    </p:spTree>
    <p:extLst>
      <p:ext uri="{BB962C8B-B14F-4D97-AF65-F5344CB8AC3E}">
        <p14:creationId xmlns:p14="http://schemas.microsoft.com/office/powerpoint/2010/main" val="838709452"/>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15598</TotalTime>
  <Words>1311</Words>
  <Application>Microsoft Office PowerPoint</Application>
  <PresentationFormat>Widescreen</PresentationFormat>
  <Paragraphs>118</Paragraphs>
  <Slides>13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Tw Cen MT</vt:lpstr>
      <vt:lpstr>Wingdings</vt:lpstr>
      <vt:lpstr>Wingdings 3</vt:lpstr>
      <vt:lpstr>Integral</vt:lpstr>
      <vt:lpstr>Problem Solving and Decision Making (BMSW4004_BIRM)</vt:lpstr>
      <vt:lpstr>Table of Contents</vt:lpstr>
      <vt:lpstr>Introduction</vt:lpstr>
      <vt:lpstr>Problem Solving and Decision Making</vt:lpstr>
      <vt:lpstr>Declining Profits (T.M Lewin)</vt:lpstr>
      <vt:lpstr>PESTEL</vt:lpstr>
      <vt:lpstr>PowerPoint Presentation</vt:lpstr>
      <vt:lpstr>Fishbone</vt:lpstr>
      <vt:lpstr>PowerPoint Presentation</vt:lpstr>
      <vt:lpstr>PMI</vt:lpstr>
      <vt:lpstr>PowerPoint Presentation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and Research Methods   (BMSW4003_BIRM)</dc:title>
  <dc:creator>Arkeny Armageddon</dc:creator>
  <cp:lastModifiedBy>Arkeny Armageddon</cp:lastModifiedBy>
  <cp:revision>243</cp:revision>
  <dcterms:created xsi:type="dcterms:W3CDTF">2022-08-09T20:31:40Z</dcterms:created>
  <dcterms:modified xsi:type="dcterms:W3CDTF">2022-10-31T05:27:20Z</dcterms:modified>
</cp:coreProperties>
</file>