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7"/>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34" autoAdjust="0"/>
    <p:restoredTop sz="94660"/>
  </p:normalViewPr>
  <p:slideViewPr>
    <p:cSldViewPr snapToGrid="0">
      <p:cViewPr varScale="1">
        <p:scale>
          <a:sx n="61" d="100"/>
          <a:sy n="61" d="100"/>
        </p:scale>
        <p:origin x="874"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BCC7B6-8AC3-44BC-AD4B-EDF29094ECD5}" type="datetimeFigureOut">
              <a:rPr lang="en-GB" smtClean="0"/>
              <a:t>07/02/2020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7021E1-53D4-42F2-A22E-94675EE3C14B}" type="slidenum">
              <a:rPr lang="en-GB" smtClean="0"/>
              <a:t>‹#›</a:t>
            </a:fld>
            <a:endParaRPr lang="en-GB" dirty="0"/>
          </a:p>
        </p:txBody>
      </p:sp>
    </p:spTree>
    <p:extLst>
      <p:ext uri="{BB962C8B-B14F-4D97-AF65-F5344CB8AC3E}">
        <p14:creationId xmlns:p14="http://schemas.microsoft.com/office/powerpoint/2010/main" val="4164572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presentation</a:t>
            </a:r>
            <a:r>
              <a:rPr lang="en-GB" baseline="0" dirty="0" smtClean="0"/>
              <a:t> is going to demonstrate the topic of my dissertation and this is euthanasia in the two world religions- Christianity and Judaism. This dissertation will be a comparative study while looking at not only the differences and similarities but also how modern sects of the religions have impacted the thoughts on Euthanasia.</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1</a:t>
            </a:fld>
            <a:endParaRPr lang="en-GB" dirty="0"/>
          </a:p>
        </p:txBody>
      </p:sp>
    </p:spTree>
    <p:extLst>
      <p:ext uri="{BB962C8B-B14F-4D97-AF65-F5344CB8AC3E}">
        <p14:creationId xmlns:p14="http://schemas.microsoft.com/office/powerpoint/2010/main" val="604743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contents that will covered in my dissertation will be the</a:t>
            </a:r>
            <a:r>
              <a:rPr lang="en-GB" baseline="0" dirty="0" smtClean="0"/>
              <a:t> exploration of the differences in the faiths and how they agree on many aspects of the morality of euthanasia due to the cross over of Holy books – Judaism Holy book being the Hebrew  Bible and the Christian Holy book being the Bible which includes the Hebrew Bible known as the old testament and the new testament. The beliefs are likely to vary due to Christians having the new testament to follow and this providing teachings of the messiah. The dissertation will also try to discover how the reform movements in both religions are adapting to the modern world.  The dissertation will also be covering how the modern and liberal arguments are changing the ways that Jewish and Christianity people value their scripture, health and dignity and the thoughts changing of the fatherhood and Rabbis. This dissertations argument is to provide an outlook on how religious thoughts are changing and value the right to die argument, although the dissertation will show the other side to the argument and how the orthodox thoughts are still relevant today on the sanctity of life being important. </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2</a:t>
            </a:fld>
            <a:endParaRPr lang="en-GB" dirty="0"/>
          </a:p>
        </p:txBody>
      </p:sp>
    </p:spTree>
    <p:extLst>
      <p:ext uri="{BB962C8B-B14F-4D97-AF65-F5344CB8AC3E}">
        <p14:creationId xmlns:p14="http://schemas.microsoft.com/office/powerpoint/2010/main" val="859288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dissertation will be providing a background on the ethical issues of Euthanasia. My argument will be presenting that there has been an impact on both religions and this resulting in branches such as liberal Protestantism and reform Judaism. The main reasons for choosing this topic was to add more to the academic work on morality thoughts changing and becoming more liberal in the traditions of Christianity and Judaism using Primary sources such as quotes from Holy texts and secondary sources of scholarly research and work. It will be important to highlight the differences between Suicide and Euthanasia during this piece of work due to clarifying one is assisted and one is the act of self killing solely alone. – these both have religious opinions on and some times are different.</a:t>
            </a:r>
          </a:p>
          <a:p>
            <a:r>
              <a:rPr lang="en-GB" baseline="0" dirty="0" smtClean="0"/>
              <a:t>A brief explanation will also be provided for the different types of euthanasia there is, therefore when the different types are mentioned throughout then it will be understandable for readers. The explanations will be on voluntary and non- voluntary euthanasia with the differences being that one is with consent. Also active and passive euthanasia which differentiates from medication being provided to end ones life and passive being the withdrawal of medication.</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3</a:t>
            </a:fld>
            <a:endParaRPr lang="en-GB" dirty="0"/>
          </a:p>
        </p:txBody>
      </p:sp>
    </p:spTree>
    <p:extLst>
      <p:ext uri="{BB962C8B-B14F-4D97-AF65-F5344CB8AC3E}">
        <p14:creationId xmlns:p14="http://schemas.microsoft.com/office/powerpoint/2010/main" val="585216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background on laws of euthanasia in the UK</a:t>
            </a:r>
            <a:r>
              <a:rPr lang="en-GB" baseline="0" dirty="0" smtClean="0"/>
              <a:t> </a:t>
            </a:r>
            <a:r>
              <a:rPr lang="en-GB" dirty="0" smtClean="0"/>
              <a:t>will be discussed as to why it is</a:t>
            </a:r>
            <a:r>
              <a:rPr lang="en-GB" baseline="0" dirty="0" smtClean="0"/>
              <a:t> illegal and how that the parliament working with the Church of England may impact these laws. The laws have changed over the years showing that liberalisation may be occurring and how the UK laws have become more suitable for religious diversity rather than orthodox Christianity. However, there is still legal consequences for this act such as prison sentences today supporting the orthodox traditional beliefs that euthanasia is wrong. </a:t>
            </a:r>
          </a:p>
          <a:p>
            <a:r>
              <a:rPr lang="en-GB" baseline="0" dirty="0" smtClean="0"/>
              <a:t>Both religions also have their own laws. Christianity laws are usually found in the old and new testament as they view the bible as God’s word and it provides God’s commandments. Jewish people follow Halakha, these are Jewish laws that provide guidance on what is right and wrong. However, in modern times these laws are ignored. An example is provided by Baeke who is a scholar who states "Nowadays</a:t>
            </a:r>
            <a:r>
              <a:rPr lang="en-GB" dirty="0" smtClean="0"/>
              <a:t>, looking for an answer to a contemporary ethical question, </a:t>
            </a:r>
            <a:r>
              <a:rPr lang="en-GB" i="1" dirty="0" smtClean="0"/>
              <a:t>Halacha</a:t>
            </a:r>
            <a:r>
              <a:rPr lang="en-GB" dirty="0" smtClean="0"/>
              <a:t> is addressed. It can offer guidance to individuals but has no binding authority. Although a rabbi can give advice, “individual autonomy remains predominant” (At the same time, Reform thinkers warn for unbridled autonomy and plead for a “harmony between discipline and freedom, between loyalty and individuality” </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4</a:t>
            </a:fld>
            <a:endParaRPr lang="en-GB" dirty="0"/>
          </a:p>
        </p:txBody>
      </p:sp>
    </p:spTree>
    <p:extLst>
      <p:ext uri="{BB962C8B-B14F-4D97-AF65-F5344CB8AC3E}">
        <p14:creationId xmlns:p14="http://schemas.microsoft.com/office/powerpoint/2010/main" val="374138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modern argument that many liberal Christians and Jewish people support is the right to die/ death with dignity belief. This is usually accepted due to believing allowing euthanasia is an act sometimes seen as righteous as it allows Christians</a:t>
            </a:r>
            <a:r>
              <a:rPr lang="en-GB" baseline="0" dirty="0" smtClean="0"/>
              <a:t> and Jewish people to express certain virtues such as mercy, charity and love. Euthanasia also allows dignity and self determination, as scholar Campbell states- </a:t>
            </a:r>
            <a:r>
              <a:rPr lang="en-GB" dirty="0" smtClean="0"/>
              <a:t>“Some faith communities in Protestant communities and in Reform Judaism have argued otherwise. When faced with terminal illness, one may well be disposed to ending life, and one’s immediate community (or family) may support this method of death. These kind of arguments stress the dignity of the individual as a free decision maker.”</a:t>
            </a:r>
          </a:p>
          <a:p>
            <a:r>
              <a:rPr lang="en-GB" dirty="0" smtClean="0"/>
              <a:t>An example that reform Jews and Christians may use are stories from scriptures such as Moses crying for his own</a:t>
            </a:r>
            <a:r>
              <a:rPr lang="en-GB" baseline="0" dirty="0" smtClean="0"/>
              <a:t> death and the destruction of the second temple Masada where soldiers chose to end their lives to be free from prosecution as they wanted to be free Jewish people.</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5</a:t>
            </a:fld>
            <a:endParaRPr lang="en-GB" dirty="0"/>
          </a:p>
        </p:txBody>
      </p:sp>
    </p:spTree>
    <p:extLst>
      <p:ext uri="{BB962C8B-B14F-4D97-AF65-F5344CB8AC3E}">
        <p14:creationId xmlns:p14="http://schemas.microsoft.com/office/powerpoint/2010/main" val="24505312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dissertation will also touch upon the prospects of an afterlife and how this impacts the beliefs on the ethical issues of euthanasia for Christians and Jewish people. There are both positive and negative areas of euthanasia and after life, both religions refer to their afterlives as either Heaven or Hell. Often Christians and Jewish people who support euthanasia use the idea of a better life in Heaven as a reason to commit the act of euthanasia. If an individuals life is destroyed or unbearable, liberalists and reform individuals would often support individuals who choose the prospect for a better life with God. </a:t>
            </a:r>
          </a:p>
          <a:p>
            <a:r>
              <a:rPr lang="en-GB" baseline="0" dirty="0" smtClean="0"/>
              <a:t>However, Orthodox and conservative Christians and Jewish people may also use this idea of an afterlife as a reason as to why euthanasia should not be considered due to it being a sinful act and this could lead to eternal punishment in Hell. For example, it can viewed that it would be breaking one of the ten commandments “you shall not commit murder”. </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6</a:t>
            </a:fld>
            <a:endParaRPr lang="en-GB" dirty="0"/>
          </a:p>
        </p:txBody>
      </p:sp>
    </p:spTree>
    <p:extLst>
      <p:ext uri="{BB962C8B-B14F-4D97-AF65-F5344CB8AC3E}">
        <p14:creationId xmlns:p14="http://schemas.microsoft.com/office/powerpoint/2010/main" val="325992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opposing argument that Christians and Jewish people are not becoming more liberal and open to new ideas is the argument that life is sacred. This is often held by orthodox Jewish people and Orthodox Christians and Catholics who value their lives due it created in the image of God and it being a sacred gift from God. Although many religious people want to provide sympathy for ill patients, they often believe the answer is to provide care for those with a poor quality of life rather than help take away the life, this is called dominionship. Thomas Aquinas provides a theory supporting the orthodox Christians and Jewish beliefs that it is wrong due to the negative impact it has on society as it would deprive society of one of its members and it is God’s decision to choose when a life should start and end.</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7</a:t>
            </a:fld>
            <a:endParaRPr lang="en-GB" dirty="0"/>
          </a:p>
        </p:txBody>
      </p:sp>
    </p:spTree>
    <p:extLst>
      <p:ext uri="{BB962C8B-B14F-4D97-AF65-F5344CB8AC3E}">
        <p14:creationId xmlns:p14="http://schemas.microsoft.com/office/powerpoint/2010/main" val="34461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looking at the change</a:t>
            </a:r>
            <a:r>
              <a:rPr lang="en-GB" baseline="0" dirty="0" smtClean="0"/>
              <a:t> of religious beliefs on the topic of euthanasia, I believed it was important to explore aspects of the tradition that have authority and influence and a significant factor was the Rabbi and priesthood influence. It was key to find that there is split beliefs on this topic within the fatherhood also, with liberal Rabbis looking at each case in hand and applying scripture and personal belief – sometimes they believe that euthanasia is the most righteous act to do. Other Rabbis such as Orthodox Rabbis support the argument that we should accept suffering as this is Gods plan and life is sacred so we shall not end our lives. </a:t>
            </a:r>
          </a:p>
          <a:p>
            <a:r>
              <a:rPr lang="en-GB" baseline="0" dirty="0" smtClean="0"/>
              <a:t>The Pope holds authority for many Christians, in particular the Catholic denomination who value his beliefs as Holy words- The Pope today states that we should be against this act as it allows suffering to bring one to be close to God. However, other figures in the fatherhood such as some priests would support the liberalist argument that we should accept this act occasionally as we should follow biblical teachings of loving our neighbours and treating others the way we would like to be treated ourselves – this is a golden rule for many Christians and supports Jesus’ teachings also.</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8</a:t>
            </a:fld>
            <a:endParaRPr lang="en-GB" dirty="0"/>
          </a:p>
        </p:txBody>
      </p:sp>
    </p:spTree>
    <p:extLst>
      <p:ext uri="{BB962C8B-B14F-4D97-AF65-F5344CB8AC3E}">
        <p14:creationId xmlns:p14="http://schemas.microsoft.com/office/powerpoint/2010/main" val="2645738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understand</a:t>
            </a:r>
            <a:r>
              <a:rPr lang="en-GB" baseline="0" dirty="0" smtClean="0"/>
              <a:t> the argument of change in traditional beliefs on euthanasia and the moral status it is key to explore new scriptures. Many liberalists and modern Jewish and Christians use these scriptures to support their argument. The Talmud and Mishnah are important for Reform Jewish people as they value the oral written law that explores more meaning to the biblical quotes that may seem unclear and many Jewish people use these scriptures to explain why euthanasia should be allowed. </a:t>
            </a:r>
          </a:p>
          <a:p>
            <a:r>
              <a:rPr lang="en-GB" baseline="0" dirty="0" smtClean="0"/>
              <a:t>The New testament is the newest scripture for Christians and this holds many teachings based on Jesus the Son of God and many of these teachings are used for examples of love and respect. Liberalists demonstrate this as the aspect of scripture where God teaches us to respect each other dignity and autonomous decisions with their own lives and it is our stewardship to respect this and support the decisions. </a:t>
            </a:r>
            <a:endParaRPr lang="en-GB" dirty="0"/>
          </a:p>
        </p:txBody>
      </p:sp>
      <p:sp>
        <p:nvSpPr>
          <p:cNvPr id="4" name="Slide Number Placeholder 3"/>
          <p:cNvSpPr>
            <a:spLocks noGrp="1"/>
          </p:cNvSpPr>
          <p:nvPr>
            <p:ph type="sldNum" sz="quarter" idx="10"/>
          </p:nvPr>
        </p:nvSpPr>
        <p:spPr/>
        <p:txBody>
          <a:bodyPr/>
          <a:lstStyle/>
          <a:p>
            <a:fld id="{BF7021E1-53D4-42F2-A22E-94675EE3C14B}" type="slidenum">
              <a:rPr lang="en-GB" smtClean="0"/>
              <a:t>9</a:t>
            </a:fld>
            <a:endParaRPr lang="en-GB" dirty="0"/>
          </a:p>
        </p:txBody>
      </p:sp>
    </p:spTree>
    <p:extLst>
      <p:ext uri="{BB962C8B-B14F-4D97-AF65-F5344CB8AC3E}">
        <p14:creationId xmlns:p14="http://schemas.microsoft.com/office/powerpoint/2010/main" val="1363748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2/7/2020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hyperlink" Target="http://clipart-library.com/pictures-of-judaism-symbols.html" TargetMode="External"/><Relationship Id="rId4" Type="http://schemas.openxmlformats.org/officeDocument/2006/relationships/hyperlink" Target="https://photos.boldsky.com/spirituality/symbols-of-christianity-significance/photos-c49-e40313-p242819.html"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medicalnewstoday.com/articles/182951.php"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ncbi.nlm.nih.gov/pmc/articles/PMC3230754/#CR3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www.myjewishlearning.com/article/the-torah/" TargetMode="External"/><Relationship Id="rId4" Type="http://schemas.openxmlformats.org/officeDocument/2006/relationships/hyperlink" Target="https://islamfaith.com/muslim-prayer-bible/"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6.jpeg"/><Relationship Id="rId7"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haaretz.com/israel-news/.premium-religious-zionist-and-orthodox-rabbis-unite-against-conversion-bill-1.6291002" TargetMode="External"/><Relationship Id="rId5" Type="http://schemas.openxmlformats.org/officeDocument/2006/relationships/hyperlink" Target="https://www.onlinechristiancolleges.com/faq/how-do-you-become-a-priest/" TargetMode="External"/><Relationship Id="rId4" Type="http://schemas.openxmlformats.org/officeDocument/2006/relationships/hyperlink" Target="https://www.thetablet.co.uk/news/7787/-rebel-nigerian-priest-reveals-contents-of-papal-letter"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s://www.biblestudytools.com/bible-study/explore-the-bible/how-we-got-the-new-testament.html" TargetMode="External"/><Relationship Id="rId4" Type="http://schemas.openxmlformats.org/officeDocument/2006/relationships/hyperlink" Target="https://www.myjewishlearning.com/article/talmud-101/"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biblestudytools.com/bible-study/explore-the-bible/how-we-got-the-new-testament.html" TargetMode="External"/><Relationship Id="rId3" Type="http://schemas.openxmlformats.org/officeDocument/2006/relationships/hyperlink" Target="https://islamfaith.com/muslim-prayer-bible/" TargetMode="External"/><Relationship Id="rId7" Type="http://schemas.openxmlformats.org/officeDocument/2006/relationships/hyperlink" Target="https://photos.boldsky.com/spirituality/symbols-of-christianity-significance/photos-c49-e40313-p242819.html" TargetMode="External"/><Relationship Id="rId2" Type="http://schemas.openxmlformats.org/officeDocument/2006/relationships/hyperlink" Target="http://clipart-library.com/pictures-of-judaism-symbols.html" TargetMode="External"/><Relationship Id="rId1" Type="http://schemas.openxmlformats.org/officeDocument/2006/relationships/slideLayout" Target="../slideLayouts/slideLayout2.xml"/><Relationship Id="rId6" Type="http://schemas.openxmlformats.org/officeDocument/2006/relationships/hyperlink" Target="https://www.myjewishlearning.com/article/talmud-101/" TargetMode="External"/><Relationship Id="rId5" Type="http://schemas.openxmlformats.org/officeDocument/2006/relationships/hyperlink" Target="https://www.myjewishlearning.com/article/the-torah/" TargetMode="External"/><Relationship Id="rId4" Type="http://schemas.openxmlformats.org/officeDocument/2006/relationships/hyperlink" Target="https://www.medicalnewstoday.com/articles/182951.php"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Dissertation- </a:t>
            </a:r>
            <a:r>
              <a:rPr lang="en-GB" sz="4000" dirty="0" smtClean="0"/>
              <a:t>Euthanasia in Christianity and Judaism: A comparative study.</a:t>
            </a:r>
            <a:endParaRPr lang="en-GB" dirty="0"/>
          </a:p>
        </p:txBody>
      </p:sp>
      <p:sp>
        <p:nvSpPr>
          <p:cNvPr id="3" name="Subtitle 2"/>
          <p:cNvSpPr>
            <a:spLocks noGrp="1"/>
          </p:cNvSpPr>
          <p:nvPr>
            <p:ph type="subTitle" idx="1"/>
          </p:nvPr>
        </p:nvSpPr>
        <p:spPr/>
        <p:txBody>
          <a:bodyPr/>
          <a:lstStyle/>
          <a:p>
            <a:r>
              <a:rPr lang="en-GB" dirty="0" smtClean="0"/>
              <a:t>By Mia Chalker </a:t>
            </a:r>
          </a:p>
          <a:p>
            <a:r>
              <a:rPr lang="en-GB" dirty="0" smtClean="0"/>
              <a:t>1701420</a:t>
            </a:r>
            <a:endParaRPr lang="en-GB" dirty="0"/>
          </a:p>
        </p:txBody>
      </p:sp>
      <p:pic>
        <p:nvPicPr>
          <p:cNvPr id="3074" name="Picture 2" descr="Image result for christianity symbol&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0226" y="887020"/>
            <a:ext cx="1531068" cy="15310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508602" y="1082233"/>
            <a:ext cx="2436471" cy="3539430"/>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Types of Religion ‘Symbolism in Christianity’ –</a:t>
            </a:r>
            <a:r>
              <a:rPr lang="en-GB" sz="1400" dirty="0">
                <a:hlinkClick r:id="rId4"/>
              </a:rPr>
              <a:t>https://photos.boldsky.com/spirituality/symbols-of-christianity-significance/photos-c49-e40313-p242819.html</a:t>
            </a:r>
            <a:r>
              <a:rPr lang="en-GB" sz="1400" dirty="0" smtClean="0"/>
              <a:t>accessed 3</a:t>
            </a:r>
            <a:r>
              <a:rPr lang="en-GB" sz="1400" baseline="30000" dirty="0" smtClean="0"/>
              <a:t>rd</a:t>
            </a:r>
            <a:r>
              <a:rPr lang="en-GB" sz="1400" dirty="0" smtClean="0"/>
              <a:t> February 2020.</a:t>
            </a:r>
          </a:p>
          <a:p>
            <a:pPr marL="285750" indent="-285750">
              <a:buFont typeface="Arial" panose="020B0604020202020204" pitchFamily="34" charset="0"/>
              <a:buChar char="•"/>
            </a:pPr>
            <a:r>
              <a:rPr lang="en-GB" sz="1400" dirty="0" smtClean="0"/>
              <a:t>Clipart Library ‘Judaism symbols’ –</a:t>
            </a:r>
            <a:r>
              <a:rPr lang="en-GB" sz="1400" dirty="0">
                <a:hlinkClick r:id="rId5"/>
              </a:rPr>
              <a:t>http://clipart-library.com/pictures-of-judaism-symbols.html</a:t>
            </a:r>
            <a:r>
              <a:rPr lang="en-GB" sz="1400" dirty="0" smtClean="0"/>
              <a:t> accessed 3</a:t>
            </a:r>
            <a:r>
              <a:rPr lang="en-GB" sz="1400" baseline="30000" dirty="0" smtClean="0"/>
              <a:t>rd</a:t>
            </a:r>
            <a:r>
              <a:rPr lang="en-GB" sz="1400" dirty="0" smtClean="0"/>
              <a:t> February 2020.</a:t>
            </a:r>
            <a:endParaRPr lang="en-GB" sz="1400" dirty="0"/>
          </a:p>
        </p:txBody>
      </p:sp>
      <p:pic>
        <p:nvPicPr>
          <p:cNvPr id="1028" name="Picture 4" descr="Image result for jewish symbols&quo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30226" y="4155626"/>
            <a:ext cx="1396989" cy="16190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1527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of the Dissertation:</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Exploring the differences between the two faiths, Judaism and Christianity.</a:t>
            </a:r>
          </a:p>
          <a:p>
            <a:r>
              <a:rPr lang="en-GB" dirty="0" smtClean="0"/>
              <a:t>How Reform Movements in both religions are adapting to the modern word – New arguments arising </a:t>
            </a:r>
          </a:p>
          <a:p>
            <a:r>
              <a:rPr lang="en-GB" dirty="0" smtClean="0"/>
              <a:t>Dissertation will look at how their arguments are changing the way they value scripture, health and dignity and changing thoughts of the Fatherhood and Rabbis. – Argument presented demonstrates that the religious thoughts are changing (right to die)</a:t>
            </a:r>
          </a:p>
          <a:p>
            <a:endParaRPr lang="en-GB" dirty="0" smtClean="0"/>
          </a:p>
          <a:p>
            <a:endParaRPr lang="en-GB" dirty="0"/>
          </a:p>
        </p:txBody>
      </p:sp>
    </p:spTree>
    <p:extLst>
      <p:ext uri="{BB962C8B-B14F-4D97-AF65-F5344CB8AC3E}">
        <p14:creationId xmlns:p14="http://schemas.microsoft.com/office/powerpoint/2010/main" val="38221867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background on Euthanasia:</a:t>
            </a:r>
            <a:endParaRPr lang="en-GB" dirty="0"/>
          </a:p>
        </p:txBody>
      </p:sp>
      <p:sp>
        <p:nvSpPr>
          <p:cNvPr id="3" name="Content Placeholder 2"/>
          <p:cNvSpPr>
            <a:spLocks noGrp="1"/>
          </p:cNvSpPr>
          <p:nvPr>
            <p:ph idx="1"/>
          </p:nvPr>
        </p:nvSpPr>
        <p:spPr/>
        <p:txBody>
          <a:bodyPr/>
          <a:lstStyle/>
          <a:p>
            <a:r>
              <a:rPr lang="en-GB" dirty="0" smtClean="0"/>
              <a:t>The argument presented will demonstrate that there is modern/liberal impact on both religions thoughts on euthanasia (Liberal protestants and Reform Judaism)</a:t>
            </a:r>
          </a:p>
          <a:p>
            <a:r>
              <a:rPr lang="en-GB" dirty="0" smtClean="0"/>
              <a:t>Adding more to academic work of ethical morality thoughts changing more liberal in traditional Christianity and Judaism using primary and secondary sources</a:t>
            </a:r>
          </a:p>
          <a:p>
            <a:r>
              <a:rPr lang="en-GB" dirty="0" smtClean="0"/>
              <a:t>Definitions between suicide and euthanasia</a:t>
            </a:r>
          </a:p>
          <a:p>
            <a:r>
              <a:rPr lang="en-GB" dirty="0" smtClean="0"/>
              <a:t>Types of euthanasia:</a:t>
            </a:r>
          </a:p>
          <a:p>
            <a:r>
              <a:rPr lang="en-GB" dirty="0" smtClean="0"/>
              <a:t>- Voluntary and non-voluntary euthanasia </a:t>
            </a:r>
          </a:p>
          <a:p>
            <a:r>
              <a:rPr lang="en-GB" dirty="0" smtClean="0"/>
              <a:t>- Active and passive euthanasia </a:t>
            </a:r>
          </a:p>
          <a:p>
            <a:endParaRPr lang="en-GB" dirty="0"/>
          </a:p>
        </p:txBody>
      </p:sp>
      <p:pic>
        <p:nvPicPr>
          <p:cNvPr id="2050" name="Picture 2" descr="Image result for euthanas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712" y="746567"/>
            <a:ext cx="2515208" cy="167833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2597" y="6157732"/>
            <a:ext cx="11615195"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Medical News Today ‘What are Euthanasia and Suicide?’</a:t>
            </a:r>
            <a:r>
              <a:rPr lang="en-GB" dirty="0">
                <a:hlinkClick r:id="rId4"/>
              </a:rPr>
              <a:t> https://www.medicalnewstoday.com/articles/182951.php</a:t>
            </a:r>
            <a:r>
              <a:rPr lang="en-GB" dirty="0" smtClean="0"/>
              <a:t> –accessed 5</a:t>
            </a:r>
            <a:r>
              <a:rPr lang="en-GB" baseline="30000" dirty="0" smtClean="0"/>
              <a:t>th</a:t>
            </a:r>
            <a:r>
              <a:rPr lang="en-GB" dirty="0" smtClean="0"/>
              <a:t> February 2020</a:t>
            </a:r>
            <a:endParaRPr lang="en-GB" dirty="0"/>
          </a:p>
        </p:txBody>
      </p:sp>
    </p:spTree>
    <p:extLst>
      <p:ext uri="{BB962C8B-B14F-4D97-AF65-F5344CB8AC3E}">
        <p14:creationId xmlns:p14="http://schemas.microsoft.com/office/powerpoint/2010/main" val="29639156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on laws on Euthanasia and religious laws:</a:t>
            </a:r>
            <a:endParaRPr lang="en-GB" dirty="0"/>
          </a:p>
        </p:txBody>
      </p:sp>
      <p:sp>
        <p:nvSpPr>
          <p:cNvPr id="3" name="Content Placeholder 2"/>
          <p:cNvSpPr>
            <a:spLocks noGrp="1"/>
          </p:cNvSpPr>
          <p:nvPr>
            <p:ph idx="1"/>
          </p:nvPr>
        </p:nvSpPr>
        <p:spPr/>
        <p:txBody>
          <a:bodyPr/>
          <a:lstStyle/>
          <a:p>
            <a:r>
              <a:rPr lang="en-GB" dirty="0" smtClean="0"/>
              <a:t>Parliament – Church of England </a:t>
            </a:r>
          </a:p>
          <a:p>
            <a:r>
              <a:rPr lang="en-GB" dirty="0" smtClean="0"/>
              <a:t>Laws have altered for religious diversity</a:t>
            </a:r>
          </a:p>
          <a:p>
            <a:r>
              <a:rPr lang="en-GB" dirty="0" smtClean="0"/>
              <a:t>Illegal in the UK and consequences</a:t>
            </a:r>
          </a:p>
          <a:p>
            <a:r>
              <a:rPr lang="en-GB" dirty="0" smtClean="0"/>
              <a:t>Christianity Laws- Mosaic laws and divine laws of God</a:t>
            </a:r>
          </a:p>
          <a:p>
            <a:r>
              <a:rPr lang="en-GB" dirty="0" smtClean="0"/>
              <a:t>Jewish laws - Halakha</a:t>
            </a:r>
          </a:p>
          <a:p>
            <a:r>
              <a:rPr lang="en-GB" dirty="0" smtClean="0"/>
              <a:t>“</a:t>
            </a:r>
            <a:r>
              <a:rPr lang="en-GB" dirty="0"/>
              <a:t>Nowadays, looking for an answer to a contemporary ethical question, </a:t>
            </a:r>
            <a:r>
              <a:rPr lang="en-GB" i="1" dirty="0" smtClean="0"/>
              <a:t>halakha</a:t>
            </a:r>
            <a:r>
              <a:rPr lang="en-GB" dirty="0"/>
              <a:t> is addressed. It can offer guidance to individuals but has no binding </a:t>
            </a:r>
            <a:r>
              <a:rPr lang="en-GB" dirty="0" smtClean="0"/>
              <a:t>authority. Although </a:t>
            </a:r>
            <a:r>
              <a:rPr lang="en-GB" dirty="0"/>
              <a:t>a rabbi can give advice, “individual autonomy remains predominant” </a:t>
            </a:r>
            <a:r>
              <a:rPr lang="en-GB" dirty="0" smtClean="0"/>
              <a:t>(At </a:t>
            </a:r>
            <a:r>
              <a:rPr lang="en-GB" dirty="0"/>
              <a:t>the same time, Reform thinkers warn for unbridled autonomy </a:t>
            </a:r>
            <a:r>
              <a:rPr lang="en-GB" dirty="0" smtClean="0"/>
              <a:t>and </a:t>
            </a:r>
            <a:r>
              <a:rPr lang="en-GB" dirty="0"/>
              <a:t>plead for a “harmony between discipline and freedom, between loyalty and individuality” (Freehof </a:t>
            </a:r>
            <a:r>
              <a:rPr lang="en-GB" dirty="0">
                <a:hlinkClick r:id="rId3"/>
              </a:rPr>
              <a:t>1974</a:t>
            </a:r>
            <a:r>
              <a:rPr lang="en-GB" dirty="0"/>
              <a:t>, p. 6</a:t>
            </a:r>
            <a:r>
              <a:rPr lang="en-GB" dirty="0" smtClean="0"/>
              <a:t>).”</a:t>
            </a:r>
          </a:p>
        </p:txBody>
      </p:sp>
      <p:sp>
        <p:nvSpPr>
          <p:cNvPr id="4" name="TextBox 3"/>
          <p:cNvSpPr txBox="1"/>
          <p:nvPr/>
        </p:nvSpPr>
        <p:spPr>
          <a:xfrm>
            <a:off x="100208" y="6144016"/>
            <a:ext cx="11642943" cy="646331"/>
          </a:xfrm>
          <a:prstGeom prst="rect">
            <a:avLst/>
          </a:prstGeom>
          <a:noFill/>
        </p:spPr>
        <p:txBody>
          <a:bodyPr wrap="square" rtlCol="0">
            <a:spAutoFit/>
          </a:bodyPr>
          <a:lstStyle/>
          <a:p>
            <a:pPr marL="285750" indent="-285750">
              <a:buFont typeface="Arial" panose="020B0604020202020204" pitchFamily="34" charset="0"/>
              <a:buChar char="•"/>
            </a:pPr>
            <a:r>
              <a:rPr lang="en-GB" dirty="0"/>
              <a:t>Geodele Baeke ‘There is a time to be born and a time to die’ Jewish perspectives on Euthanasia’ </a:t>
            </a:r>
            <a:r>
              <a:rPr lang="en-GB" i="1" dirty="0"/>
              <a:t>Journal of Religion and health. Vol.50. </a:t>
            </a:r>
            <a:r>
              <a:rPr lang="en-GB" dirty="0"/>
              <a:t>(2011)p.781</a:t>
            </a:r>
          </a:p>
        </p:txBody>
      </p:sp>
    </p:spTree>
    <p:extLst>
      <p:ext uri="{BB962C8B-B14F-4D97-AF65-F5344CB8AC3E}">
        <p14:creationId xmlns:p14="http://schemas.microsoft.com/office/powerpoint/2010/main" val="22092719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Right to die:</a:t>
            </a:r>
            <a:endParaRPr lang="en-GB" dirty="0"/>
          </a:p>
        </p:txBody>
      </p:sp>
      <p:sp>
        <p:nvSpPr>
          <p:cNvPr id="3" name="Content Placeholder 2"/>
          <p:cNvSpPr>
            <a:spLocks noGrp="1"/>
          </p:cNvSpPr>
          <p:nvPr>
            <p:ph idx="1"/>
          </p:nvPr>
        </p:nvSpPr>
        <p:spPr/>
        <p:txBody>
          <a:bodyPr/>
          <a:lstStyle/>
          <a:p>
            <a:r>
              <a:rPr lang="en-GB" dirty="0" smtClean="0"/>
              <a:t>Modern belief – righteous action as it allows dignity and express self worth and determination. Merciful and loving act </a:t>
            </a:r>
          </a:p>
          <a:p>
            <a:r>
              <a:rPr lang="en-GB" dirty="0" smtClean="0"/>
              <a:t>“</a:t>
            </a:r>
            <a:r>
              <a:rPr lang="en-GB" dirty="0"/>
              <a:t>Some faith communities in Protestant communities and in Reform Judaism have argued otherwise. When faced with terminal illness, one may well be disposed to ending life, and one’s immediate community (or family) may support this method of death. These kind of arguments stress the dignity of the individual as a free decision maker</a:t>
            </a:r>
            <a:r>
              <a:rPr lang="en-GB" dirty="0" smtClean="0"/>
              <a:t>.”</a:t>
            </a:r>
          </a:p>
          <a:p>
            <a:r>
              <a:rPr lang="en-GB" dirty="0" smtClean="0"/>
              <a:t>Moses cried for his own death</a:t>
            </a:r>
          </a:p>
          <a:p>
            <a:r>
              <a:rPr lang="en-GB" dirty="0" smtClean="0"/>
              <a:t>Masada – Soldiers took their own lives to live free from prosecution</a:t>
            </a:r>
          </a:p>
          <a:p>
            <a:endParaRPr lang="en-GB" dirty="0"/>
          </a:p>
        </p:txBody>
      </p:sp>
      <p:sp>
        <p:nvSpPr>
          <p:cNvPr id="4" name="TextBox 3"/>
          <p:cNvSpPr txBox="1"/>
          <p:nvPr/>
        </p:nvSpPr>
        <p:spPr>
          <a:xfrm>
            <a:off x="98385" y="6308203"/>
            <a:ext cx="11811964" cy="369332"/>
          </a:xfrm>
          <a:prstGeom prst="rect">
            <a:avLst/>
          </a:prstGeom>
          <a:noFill/>
        </p:spPr>
        <p:txBody>
          <a:bodyPr wrap="square" rtlCol="0">
            <a:spAutoFit/>
          </a:bodyPr>
          <a:lstStyle/>
          <a:p>
            <a:pPr marL="285750" indent="-285750">
              <a:buFont typeface="Arial" panose="020B0604020202020204" pitchFamily="34" charset="0"/>
              <a:buChar char="•"/>
            </a:pPr>
            <a:r>
              <a:rPr lang="en-GB" dirty="0"/>
              <a:t>Courtney Campbell ‘Euthanasia and Religion’ </a:t>
            </a:r>
            <a:r>
              <a:rPr lang="en-GB" i="1" dirty="0"/>
              <a:t>UNESCO courier, Vol. 53. </a:t>
            </a:r>
            <a:r>
              <a:rPr lang="en-GB" dirty="0"/>
              <a:t>(2000) p.38.</a:t>
            </a:r>
          </a:p>
        </p:txBody>
      </p:sp>
    </p:spTree>
    <p:extLst>
      <p:ext uri="{BB962C8B-B14F-4D97-AF65-F5344CB8AC3E}">
        <p14:creationId xmlns:p14="http://schemas.microsoft.com/office/powerpoint/2010/main" val="18697406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Prospects of an afterlife:</a:t>
            </a:r>
            <a:br>
              <a:rPr lang="en-GB" dirty="0" smtClean="0"/>
            </a:br>
            <a:endParaRPr lang="en-GB" dirty="0"/>
          </a:p>
        </p:txBody>
      </p:sp>
      <p:sp>
        <p:nvSpPr>
          <p:cNvPr id="3" name="Content Placeholder 2"/>
          <p:cNvSpPr>
            <a:spLocks noGrp="1"/>
          </p:cNvSpPr>
          <p:nvPr>
            <p:ph idx="1"/>
          </p:nvPr>
        </p:nvSpPr>
        <p:spPr/>
        <p:txBody>
          <a:bodyPr/>
          <a:lstStyle/>
          <a:p>
            <a:r>
              <a:rPr lang="en-GB" dirty="0" smtClean="0"/>
              <a:t>Positive – as it provides a meaningful prospect for a better life without pain</a:t>
            </a:r>
          </a:p>
          <a:p>
            <a:r>
              <a:rPr lang="en-GB" dirty="0" smtClean="0"/>
              <a:t>Heaven </a:t>
            </a:r>
          </a:p>
          <a:p>
            <a:r>
              <a:rPr lang="en-GB" dirty="0" smtClean="0"/>
              <a:t>Negative- breaking the religious laws, may lead to thoughts of place of punishment </a:t>
            </a:r>
          </a:p>
          <a:p>
            <a:r>
              <a:rPr lang="en-GB" dirty="0" smtClean="0"/>
              <a:t>Hell</a:t>
            </a:r>
            <a:endParaRPr lang="en-GB" dirty="0"/>
          </a:p>
        </p:txBody>
      </p:sp>
    </p:spTree>
    <p:extLst>
      <p:ext uri="{BB962C8B-B14F-4D97-AF65-F5344CB8AC3E}">
        <p14:creationId xmlns:p14="http://schemas.microsoft.com/office/powerpoint/2010/main" val="27197064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is Sacred:</a:t>
            </a:r>
            <a:br>
              <a:rPr lang="en-GB" dirty="0" smtClean="0"/>
            </a:br>
            <a:endParaRPr lang="en-GB" dirty="0"/>
          </a:p>
        </p:txBody>
      </p:sp>
      <p:sp>
        <p:nvSpPr>
          <p:cNvPr id="3" name="Content Placeholder 2"/>
          <p:cNvSpPr>
            <a:spLocks noGrp="1"/>
          </p:cNvSpPr>
          <p:nvPr>
            <p:ph idx="1"/>
          </p:nvPr>
        </p:nvSpPr>
        <p:spPr/>
        <p:txBody>
          <a:bodyPr/>
          <a:lstStyle/>
          <a:p>
            <a:r>
              <a:rPr lang="en-GB" dirty="0" smtClean="0"/>
              <a:t>Image of God – every human is created ‘Imago Dei’ </a:t>
            </a:r>
          </a:p>
          <a:p>
            <a:r>
              <a:rPr lang="en-GB" dirty="0" smtClean="0"/>
              <a:t>Sanctity of life is more important than the quality of life </a:t>
            </a:r>
          </a:p>
          <a:p>
            <a:r>
              <a:rPr lang="en-GB" dirty="0" smtClean="0"/>
              <a:t>Thomas Aquinas – negative impact on society and God’s decision</a:t>
            </a:r>
          </a:p>
          <a:p>
            <a:r>
              <a:rPr lang="en-GB" dirty="0" smtClean="0"/>
              <a:t>Ultra-orthodox Jews and Christians – hope and dominionship</a:t>
            </a:r>
          </a:p>
          <a:p>
            <a:pPr marL="0" indent="0">
              <a:buNone/>
            </a:pPr>
            <a:endParaRPr lang="en-GB" dirty="0"/>
          </a:p>
        </p:txBody>
      </p:sp>
      <p:pic>
        <p:nvPicPr>
          <p:cNvPr id="2050" name="Picture 2" descr="Image result for the bible&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13905" y="0"/>
            <a:ext cx="2278095" cy="15857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925526"/>
            <a:ext cx="12263377"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Islamfaith – ‘Muslim prayer in the Bible?’ </a:t>
            </a:r>
            <a:r>
              <a:rPr lang="en-GB" dirty="0" smtClean="0">
                <a:hlinkClick r:id="rId4"/>
              </a:rPr>
              <a:t>https://islamfaith.com/muslim-prayer-bible/</a:t>
            </a:r>
            <a:r>
              <a:rPr lang="en-GB" dirty="0" smtClean="0"/>
              <a:t> - accessed 4</a:t>
            </a:r>
            <a:r>
              <a:rPr lang="en-GB" baseline="30000" dirty="0" smtClean="0"/>
              <a:t>th</a:t>
            </a:r>
            <a:r>
              <a:rPr lang="en-GB" dirty="0" smtClean="0"/>
              <a:t> February 2020.</a:t>
            </a:r>
          </a:p>
          <a:p>
            <a:pPr marL="285750" indent="-285750">
              <a:buFont typeface="Arial" panose="020B0604020202020204" pitchFamily="34" charset="0"/>
              <a:buChar char="•"/>
            </a:pPr>
            <a:r>
              <a:rPr lang="en-GB" dirty="0" smtClean="0"/>
              <a:t>My Jewish Learning ‘The Torah’ </a:t>
            </a:r>
            <a:r>
              <a:rPr lang="en-GB" dirty="0" smtClean="0">
                <a:hlinkClick r:id="rId5"/>
              </a:rPr>
              <a:t>https://www.myjewishlearning.com/article/the-torah/</a:t>
            </a:r>
            <a:r>
              <a:rPr lang="en-GB" dirty="0" smtClean="0"/>
              <a:t> -accessed 3</a:t>
            </a:r>
            <a:r>
              <a:rPr lang="en-GB" baseline="30000" dirty="0" smtClean="0"/>
              <a:t>rd</a:t>
            </a:r>
            <a:r>
              <a:rPr lang="en-GB" dirty="0" smtClean="0"/>
              <a:t> February 2020.</a:t>
            </a:r>
          </a:p>
          <a:p>
            <a:pPr marL="285750" indent="-285750">
              <a:buFont typeface="Arial" panose="020B0604020202020204" pitchFamily="34" charset="0"/>
              <a:buChar char="•"/>
            </a:pPr>
            <a:r>
              <a:rPr lang="en-GB" dirty="0"/>
              <a:t>Ze’ev W.Falk ‘Jewish perspectives on Assisted suicide and Euthanasia’ </a:t>
            </a:r>
            <a:r>
              <a:rPr lang="en-GB" i="1" dirty="0"/>
              <a:t>Journal of Law and Religion. </a:t>
            </a:r>
            <a:r>
              <a:rPr lang="en-GB" dirty="0"/>
              <a:t>Vol.13 (1999) p.380</a:t>
            </a:r>
          </a:p>
        </p:txBody>
      </p:sp>
      <p:pic>
        <p:nvPicPr>
          <p:cNvPr id="2052" name="Picture 4" descr="Image result for torah hebrew bible&quo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40378" y="4203522"/>
            <a:ext cx="2278095" cy="1781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96759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Rabbi and Priesthood thoughts:</a:t>
            </a:r>
            <a:endParaRPr lang="en-GB" dirty="0"/>
          </a:p>
        </p:txBody>
      </p:sp>
      <p:sp>
        <p:nvSpPr>
          <p:cNvPr id="3" name="Content Placeholder 2"/>
          <p:cNvSpPr>
            <a:spLocks noGrp="1"/>
          </p:cNvSpPr>
          <p:nvPr>
            <p:ph idx="1"/>
          </p:nvPr>
        </p:nvSpPr>
        <p:spPr/>
        <p:txBody>
          <a:bodyPr/>
          <a:lstStyle/>
          <a:p>
            <a:r>
              <a:rPr lang="en-GB" dirty="0" smtClean="0"/>
              <a:t>Liberal Rabbis – look at cases and applies scripture and rabbinic thought</a:t>
            </a:r>
          </a:p>
          <a:p>
            <a:r>
              <a:rPr lang="en-GB" dirty="0" smtClean="0"/>
              <a:t>Orthodox Rabbis- commandments to accept suffering with joy and love for God, this is what he has planned</a:t>
            </a:r>
          </a:p>
          <a:p>
            <a:r>
              <a:rPr lang="en-GB" dirty="0" smtClean="0"/>
              <a:t>Pope – Against as suffering can bring one close to God </a:t>
            </a:r>
          </a:p>
          <a:p>
            <a:r>
              <a:rPr lang="en-GB" dirty="0" smtClean="0"/>
              <a:t>Fatherhood – sometimes accept as we should love and respect our neighbours (charity, benevolence and support)</a:t>
            </a:r>
          </a:p>
          <a:p>
            <a:endParaRPr lang="en-GB" dirty="0"/>
          </a:p>
        </p:txBody>
      </p:sp>
      <p:pic>
        <p:nvPicPr>
          <p:cNvPr id="1026" name="Picture 2" descr="Image result for prie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415"/>
            <a:ext cx="1734855" cy="160817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893" y="5880363"/>
            <a:ext cx="11484429" cy="1292662"/>
          </a:xfrm>
          <a:prstGeom prst="rect">
            <a:avLst/>
          </a:prstGeom>
          <a:noFill/>
        </p:spPr>
        <p:txBody>
          <a:bodyPr wrap="square" rtlCol="0">
            <a:spAutoFit/>
          </a:bodyPr>
          <a:lstStyle/>
          <a:p>
            <a:pPr marL="285750" indent="-285750">
              <a:buFont typeface="Arial" panose="020B0604020202020204" pitchFamily="34" charset="0"/>
              <a:buChar char="•"/>
            </a:pPr>
            <a:r>
              <a:rPr lang="en-GB" sz="1200" dirty="0" smtClean="0"/>
              <a:t>James Roberts, The Tablet ‘Priest reveals contents of papal letter’</a:t>
            </a:r>
            <a:r>
              <a:rPr lang="en-GB" sz="1200" dirty="0">
                <a:hlinkClick r:id="rId4"/>
              </a:rPr>
              <a:t> https://www.thetablet.co.uk/news/7787/-rebel-nigerian-priest-reveals-contents-of-papal-letter</a:t>
            </a:r>
            <a:r>
              <a:rPr lang="en-GB" sz="1200" dirty="0" smtClean="0"/>
              <a:t> – accessed 5</a:t>
            </a:r>
            <a:r>
              <a:rPr lang="en-GB" sz="1200" baseline="30000" dirty="0" smtClean="0"/>
              <a:t>th</a:t>
            </a:r>
            <a:r>
              <a:rPr lang="en-GB" sz="1200" dirty="0" smtClean="0"/>
              <a:t> February 2020.</a:t>
            </a:r>
          </a:p>
          <a:p>
            <a:pPr marL="285750" indent="-285750">
              <a:buFont typeface="Arial" panose="020B0604020202020204" pitchFamily="34" charset="0"/>
              <a:buChar char="•"/>
            </a:pPr>
            <a:r>
              <a:rPr lang="en-GB" sz="1200" dirty="0" smtClean="0"/>
              <a:t>Online Christian Colleges ‘Priesthood’</a:t>
            </a:r>
            <a:r>
              <a:rPr lang="en-GB" sz="1200" dirty="0">
                <a:hlinkClick r:id="rId5"/>
              </a:rPr>
              <a:t> https://www.onlinechristiancolleges.com/faq/how-do-you-become-a-priest/</a:t>
            </a:r>
            <a:r>
              <a:rPr lang="en-GB" sz="1200" dirty="0" smtClean="0"/>
              <a:t> –accessed 5</a:t>
            </a:r>
            <a:r>
              <a:rPr lang="en-GB" sz="1200" baseline="30000" dirty="0" smtClean="0"/>
              <a:t>th</a:t>
            </a:r>
            <a:r>
              <a:rPr lang="en-GB" sz="1200" dirty="0" smtClean="0"/>
              <a:t> February 2020.</a:t>
            </a:r>
          </a:p>
          <a:p>
            <a:pPr marL="285750" indent="-285750">
              <a:buFont typeface="Arial" panose="020B0604020202020204" pitchFamily="34" charset="0"/>
              <a:buChar char="•"/>
            </a:pPr>
            <a:r>
              <a:rPr lang="en-GB" sz="1200" dirty="0" smtClean="0"/>
              <a:t>Haaretz, Aaron Rabinowitz ‘Ultra-orthodox Rabbis’</a:t>
            </a:r>
            <a:r>
              <a:rPr lang="en-GB" sz="1200" dirty="0">
                <a:hlinkClick r:id="rId6"/>
              </a:rPr>
              <a:t> https://www.haaretz.com/israel-news/.premium-religious-zionist-and-orthodox-rabbis-unite-against-conversion-bill-1.6291002</a:t>
            </a:r>
            <a:r>
              <a:rPr lang="en-GB" sz="1200" dirty="0" smtClean="0"/>
              <a:t> – accessed 5</a:t>
            </a:r>
            <a:r>
              <a:rPr lang="en-GB" sz="1200" baseline="30000" dirty="0" smtClean="0"/>
              <a:t>th</a:t>
            </a:r>
            <a:r>
              <a:rPr lang="en-GB" sz="1200" dirty="0" smtClean="0"/>
              <a:t> February 2020.</a:t>
            </a:r>
          </a:p>
          <a:p>
            <a:pPr marL="285750" indent="-285750">
              <a:buFont typeface="Arial" panose="020B0604020202020204" pitchFamily="34" charset="0"/>
              <a:buChar char="•"/>
            </a:pPr>
            <a:endParaRPr lang="en-GB" dirty="0"/>
          </a:p>
        </p:txBody>
      </p:sp>
      <p:pic>
        <p:nvPicPr>
          <p:cNvPr id="1028" name="Picture 4" descr="Image result for christianprieshood"/>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53467" y="0"/>
            <a:ext cx="2084078" cy="156098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rabbi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22973" y="1416"/>
            <a:ext cx="2769027" cy="1559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4722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Scripture Impact:</a:t>
            </a:r>
            <a:endParaRPr lang="en-GB" dirty="0"/>
          </a:p>
        </p:txBody>
      </p:sp>
      <p:sp>
        <p:nvSpPr>
          <p:cNvPr id="3" name="Content Placeholder 2"/>
          <p:cNvSpPr>
            <a:spLocks noGrp="1"/>
          </p:cNvSpPr>
          <p:nvPr>
            <p:ph idx="1"/>
          </p:nvPr>
        </p:nvSpPr>
        <p:spPr/>
        <p:txBody>
          <a:bodyPr/>
          <a:lstStyle/>
          <a:p>
            <a:r>
              <a:rPr lang="en-GB" dirty="0" smtClean="0"/>
              <a:t>Talmud and Mishnah</a:t>
            </a:r>
          </a:p>
          <a:p>
            <a:r>
              <a:rPr lang="en-GB" dirty="0" smtClean="0"/>
              <a:t>New testament thoughts on love, respect and Jesus’ teachings</a:t>
            </a:r>
            <a:endParaRPr lang="en-GB" dirty="0"/>
          </a:p>
        </p:txBody>
      </p:sp>
      <p:pic>
        <p:nvPicPr>
          <p:cNvPr id="1028" name="Picture 4" descr="Image result for the talmud&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3367" y="-22768"/>
            <a:ext cx="2807049" cy="16432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3621" y="6123006"/>
            <a:ext cx="10877739" cy="646331"/>
          </a:xfrm>
          <a:prstGeom prst="rect">
            <a:avLst/>
          </a:prstGeom>
          <a:noFill/>
        </p:spPr>
        <p:txBody>
          <a:bodyPr wrap="square" rtlCol="0">
            <a:spAutoFit/>
          </a:bodyPr>
          <a:lstStyle/>
          <a:p>
            <a:pPr marL="285750" indent="-285750">
              <a:buFont typeface="Arial" panose="020B0604020202020204" pitchFamily="34" charset="0"/>
              <a:buChar char="•"/>
            </a:pPr>
            <a:r>
              <a:rPr lang="en-GB" sz="1200" dirty="0" smtClean="0"/>
              <a:t>My Jewish Learning ‘What is the Talmud?</a:t>
            </a:r>
            <a:r>
              <a:rPr lang="en-GB" sz="1200" dirty="0" smtClean="0">
                <a:hlinkClick r:id="rId4"/>
              </a:rPr>
              <a:t>’ </a:t>
            </a:r>
            <a:r>
              <a:rPr lang="en-GB" sz="1200" dirty="0">
                <a:hlinkClick r:id="rId4"/>
              </a:rPr>
              <a:t>https://www.myjewishlearning.com/article/talmud-101/</a:t>
            </a:r>
            <a:r>
              <a:rPr lang="en-GB" sz="1200" dirty="0" smtClean="0"/>
              <a:t> – accessed 3</a:t>
            </a:r>
            <a:r>
              <a:rPr lang="en-GB" sz="1200" baseline="30000" dirty="0" smtClean="0"/>
              <a:t>rd</a:t>
            </a:r>
            <a:r>
              <a:rPr lang="en-GB" sz="1200" dirty="0" smtClean="0"/>
              <a:t> February 2020.</a:t>
            </a:r>
          </a:p>
          <a:p>
            <a:pPr marL="285750" indent="-285750">
              <a:buFont typeface="Arial" panose="020B0604020202020204" pitchFamily="34" charset="0"/>
              <a:buChar char="•"/>
            </a:pPr>
            <a:r>
              <a:rPr lang="en-GB" sz="1200" dirty="0" smtClean="0"/>
              <a:t>Ryan Reeves ‘Bible Study- How we got the New testament’</a:t>
            </a:r>
            <a:r>
              <a:rPr lang="en-GB" sz="1200" dirty="0">
                <a:hlinkClick r:id="rId5"/>
              </a:rPr>
              <a:t> https://www.biblestudytools.com/bible-study/explore-the-bible/how-we-got-the-new-testament.html</a:t>
            </a:r>
            <a:r>
              <a:rPr lang="en-GB" sz="1200" dirty="0" smtClean="0"/>
              <a:t> – accessed 3</a:t>
            </a:r>
            <a:r>
              <a:rPr lang="en-GB" sz="1200" baseline="30000" dirty="0" smtClean="0"/>
              <a:t>rd</a:t>
            </a:r>
            <a:r>
              <a:rPr lang="en-GB" sz="1200" dirty="0" smtClean="0"/>
              <a:t> February 2020.</a:t>
            </a:r>
            <a:endParaRPr lang="en-GB" sz="1200" dirty="0"/>
          </a:p>
        </p:txBody>
      </p:sp>
      <p:pic>
        <p:nvPicPr>
          <p:cNvPr id="1030" name="Picture 6" descr="Image result for new testament&quo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3437681" cy="1371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3585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8" y="1123837"/>
            <a:ext cx="2935125" cy="4601183"/>
          </a:xfrm>
        </p:spPr>
        <p:txBody>
          <a:bodyPr/>
          <a:lstStyle/>
          <a:p>
            <a:r>
              <a:rPr lang="en-GB" dirty="0" smtClean="0"/>
              <a:t>THANK YOU</a:t>
            </a:r>
            <a:br>
              <a:rPr lang="en-GB" dirty="0" smtClean="0"/>
            </a:br>
            <a:r>
              <a:rPr lang="en-GB" dirty="0" smtClean="0"/>
              <a:t>FOR LISTENING!</a:t>
            </a:r>
            <a:endParaRPr lang="en-GB" dirty="0"/>
          </a:p>
        </p:txBody>
      </p:sp>
      <p:sp>
        <p:nvSpPr>
          <p:cNvPr id="3" name="Content Placeholder 2"/>
          <p:cNvSpPr>
            <a:spLocks noGrp="1"/>
          </p:cNvSpPr>
          <p:nvPr>
            <p:ph idx="1"/>
          </p:nvPr>
        </p:nvSpPr>
        <p:spPr/>
        <p:txBody>
          <a:bodyPr>
            <a:normAutofit/>
          </a:bodyPr>
          <a:lstStyle/>
          <a:p>
            <a:r>
              <a:rPr lang="en-GB" sz="1400" u="sng" dirty="0" smtClean="0"/>
              <a:t>Bibliography:</a:t>
            </a:r>
          </a:p>
          <a:p>
            <a:r>
              <a:rPr lang="en-GB" sz="1400" dirty="0" smtClean="0"/>
              <a:t>Baeke, </a:t>
            </a:r>
            <a:r>
              <a:rPr lang="en-GB" sz="1400" dirty="0"/>
              <a:t>Geodele</a:t>
            </a:r>
            <a:r>
              <a:rPr lang="en-GB" sz="1400" dirty="0" smtClean="0"/>
              <a:t>‘There </a:t>
            </a:r>
            <a:r>
              <a:rPr lang="en-GB" sz="1400" dirty="0"/>
              <a:t>is a time to be born and a time to die’ Jewish perspectives on Euthanasia’ </a:t>
            </a:r>
            <a:r>
              <a:rPr lang="en-GB" sz="1400" i="1" dirty="0"/>
              <a:t>Journal of Religion and health. Vol.50. </a:t>
            </a:r>
            <a:r>
              <a:rPr lang="en-GB" sz="1400" dirty="0"/>
              <a:t>(</a:t>
            </a:r>
            <a:r>
              <a:rPr lang="en-GB" sz="1400" dirty="0" smtClean="0"/>
              <a:t>2011)p.781</a:t>
            </a:r>
          </a:p>
          <a:p>
            <a:r>
              <a:rPr lang="en-GB" sz="1400" dirty="0" smtClean="0"/>
              <a:t>Clipart </a:t>
            </a:r>
            <a:r>
              <a:rPr lang="en-GB" sz="1400" dirty="0"/>
              <a:t>Library ‘Judaism symbols’ –</a:t>
            </a:r>
            <a:r>
              <a:rPr lang="en-GB" sz="1400" dirty="0">
                <a:hlinkClick r:id="rId2"/>
              </a:rPr>
              <a:t>http://clipart-library.com/pictures-of-judaism-symbols.html</a:t>
            </a:r>
            <a:r>
              <a:rPr lang="en-GB" sz="1400" dirty="0"/>
              <a:t> </a:t>
            </a:r>
            <a:endParaRPr lang="en-GB" sz="1400" dirty="0" smtClean="0"/>
          </a:p>
          <a:p>
            <a:r>
              <a:rPr lang="en-GB" sz="1400" dirty="0"/>
              <a:t>Courtney Campbell ‘Euthanasia and Religion’ </a:t>
            </a:r>
            <a:r>
              <a:rPr lang="en-GB" sz="1400" i="1" dirty="0"/>
              <a:t>UNESCO courier, Vol. 53. </a:t>
            </a:r>
            <a:r>
              <a:rPr lang="en-GB" sz="1400" dirty="0"/>
              <a:t>(2000) </a:t>
            </a:r>
            <a:endParaRPr lang="en-GB" sz="1400" dirty="0" smtClean="0"/>
          </a:p>
          <a:p>
            <a:pPr marL="285750" indent="-285750">
              <a:buFont typeface="Arial" panose="020B0604020202020204" pitchFamily="34" charset="0"/>
              <a:buChar char="•"/>
            </a:pPr>
            <a:r>
              <a:rPr lang="en-GB" sz="1400" dirty="0"/>
              <a:t>Islamfaith – ‘Muslim prayer in the Bible?’ </a:t>
            </a:r>
            <a:r>
              <a:rPr lang="en-GB" sz="1400" dirty="0">
                <a:hlinkClick r:id="rId3"/>
              </a:rPr>
              <a:t>https://islamfaith.com/muslim-prayer-bible/</a:t>
            </a:r>
            <a:r>
              <a:rPr lang="en-GB" sz="1400" dirty="0"/>
              <a:t> - </a:t>
            </a:r>
            <a:endParaRPr lang="en-GB" sz="1400" dirty="0" smtClean="0"/>
          </a:p>
          <a:p>
            <a:pPr marL="285750" indent="-285750">
              <a:buFont typeface="Arial" panose="020B0604020202020204" pitchFamily="34" charset="0"/>
              <a:buChar char="•"/>
            </a:pPr>
            <a:r>
              <a:rPr lang="en-GB" sz="1400" dirty="0"/>
              <a:t>Medical News Today ‘What are Euthanasia and Suicide?’</a:t>
            </a:r>
            <a:r>
              <a:rPr lang="en-GB" sz="1400" dirty="0">
                <a:hlinkClick r:id="rId4"/>
              </a:rPr>
              <a:t> https://www.medicalnewstoday.com/articles/182951.php</a:t>
            </a:r>
            <a:r>
              <a:rPr lang="en-GB" sz="1400" dirty="0"/>
              <a:t> </a:t>
            </a:r>
          </a:p>
          <a:p>
            <a:pPr marL="285750" indent="-285750">
              <a:buFont typeface="Arial" panose="020B0604020202020204" pitchFamily="34" charset="0"/>
              <a:buChar char="•"/>
            </a:pPr>
            <a:r>
              <a:rPr lang="en-GB" sz="1400" dirty="0"/>
              <a:t>My Jewish Learning ‘The Torah’ </a:t>
            </a:r>
            <a:r>
              <a:rPr lang="en-GB" sz="1400" dirty="0">
                <a:hlinkClick r:id="rId5"/>
              </a:rPr>
              <a:t>https://www.myjewishlearning.com/article/the-torah/</a:t>
            </a:r>
            <a:r>
              <a:rPr lang="en-GB" sz="1400" dirty="0"/>
              <a:t> </a:t>
            </a:r>
            <a:endParaRPr lang="en-GB" sz="1400" dirty="0" smtClean="0"/>
          </a:p>
          <a:p>
            <a:r>
              <a:rPr lang="en-GB" sz="1400" dirty="0" smtClean="0"/>
              <a:t>My </a:t>
            </a:r>
            <a:r>
              <a:rPr lang="en-GB" sz="1400" dirty="0"/>
              <a:t>Jewish Learning ‘What is the Talmud?</a:t>
            </a:r>
            <a:r>
              <a:rPr lang="en-GB" sz="1400" dirty="0">
                <a:hlinkClick r:id="rId6"/>
              </a:rPr>
              <a:t>’ https://www.myjewishlearning.com/article/talmud-101/</a:t>
            </a:r>
            <a:r>
              <a:rPr lang="en-GB" sz="1400" dirty="0"/>
              <a:t> </a:t>
            </a:r>
          </a:p>
          <a:p>
            <a:r>
              <a:rPr lang="en-GB" sz="1400" u="sng" dirty="0" smtClean="0"/>
              <a:t> </a:t>
            </a:r>
            <a:r>
              <a:rPr lang="en-GB" sz="1400" dirty="0" smtClean="0"/>
              <a:t>Types </a:t>
            </a:r>
            <a:r>
              <a:rPr lang="en-GB" sz="1400" dirty="0"/>
              <a:t>of Religion ‘Symbolism in Christianity’ –</a:t>
            </a:r>
            <a:r>
              <a:rPr lang="en-GB" sz="1400" dirty="0">
                <a:hlinkClick r:id="rId7"/>
              </a:rPr>
              <a:t>https://</a:t>
            </a:r>
            <a:r>
              <a:rPr lang="en-GB" sz="1400" dirty="0" smtClean="0">
                <a:hlinkClick r:id="rId7"/>
              </a:rPr>
              <a:t>photos.boldsky.com/spirituality/symbols-of-christianity-significance/photos-c49-e40313-p242819.html</a:t>
            </a:r>
            <a:endParaRPr lang="en-GB" sz="1400" dirty="0"/>
          </a:p>
          <a:p>
            <a:r>
              <a:rPr lang="en-GB" sz="1400" dirty="0" smtClean="0"/>
              <a:t>Ryan </a:t>
            </a:r>
            <a:r>
              <a:rPr lang="en-GB" sz="1400" dirty="0"/>
              <a:t>Reeves ‘Bible Study- How we got the New testament’</a:t>
            </a:r>
            <a:r>
              <a:rPr lang="en-GB" sz="1400" dirty="0">
                <a:hlinkClick r:id="rId8"/>
              </a:rPr>
              <a:t> https://www.biblestudytools.com/bible-study/explore-the-bible/how-we-got-the-new-testament.html</a:t>
            </a:r>
            <a:r>
              <a:rPr lang="en-GB" sz="1400" dirty="0"/>
              <a:t> </a:t>
            </a:r>
            <a:endParaRPr lang="en-GB" sz="1400" dirty="0" smtClean="0"/>
          </a:p>
          <a:p>
            <a:pPr marL="285750" indent="-285750">
              <a:buFont typeface="Arial" panose="020B0604020202020204" pitchFamily="34" charset="0"/>
              <a:buChar char="•"/>
            </a:pPr>
            <a:r>
              <a:rPr lang="en-GB" sz="1400" dirty="0" smtClean="0"/>
              <a:t>Ze’ev </a:t>
            </a:r>
            <a:r>
              <a:rPr lang="en-GB" sz="1400" dirty="0"/>
              <a:t>W.Falk ‘Jewish perspectives on Assisted suicide and Euthanasia’ </a:t>
            </a:r>
            <a:r>
              <a:rPr lang="en-GB" sz="1400" i="1" dirty="0"/>
              <a:t>Journal of Law and Religion. </a:t>
            </a:r>
            <a:r>
              <a:rPr lang="en-GB" sz="1400" dirty="0"/>
              <a:t>Vol.13 (1999</a:t>
            </a:r>
            <a:r>
              <a:rPr lang="en-GB" sz="1400" dirty="0" smtClean="0"/>
              <a:t>)</a:t>
            </a:r>
            <a:endParaRPr lang="en-GB" sz="1400" dirty="0"/>
          </a:p>
          <a:p>
            <a:endParaRPr lang="en-GB" u="sng" dirty="0" smtClean="0"/>
          </a:p>
          <a:p>
            <a:endParaRPr lang="en-GB" dirty="0"/>
          </a:p>
        </p:txBody>
      </p:sp>
    </p:spTree>
    <p:extLst>
      <p:ext uri="{BB962C8B-B14F-4D97-AF65-F5344CB8AC3E}">
        <p14:creationId xmlns:p14="http://schemas.microsoft.com/office/powerpoint/2010/main" val="6082203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Notes:</a:t>
            </a:r>
            <a:endParaRPr lang="en-GB" dirty="0"/>
          </a:p>
        </p:txBody>
      </p:sp>
      <p:sp>
        <p:nvSpPr>
          <p:cNvPr id="3" name="Content Placeholder 2"/>
          <p:cNvSpPr>
            <a:spLocks noGrp="1"/>
          </p:cNvSpPr>
          <p:nvPr>
            <p:ph idx="1"/>
          </p:nvPr>
        </p:nvSpPr>
        <p:spPr/>
        <p:txBody>
          <a:bodyPr>
            <a:normAutofit fontScale="77500" lnSpcReduction="20000"/>
          </a:bodyPr>
          <a:lstStyle/>
          <a:p>
            <a:r>
              <a:rPr lang="en-GB" dirty="0"/>
              <a:t>This presentation is going to demonstrate the topic of my dissertation and this is euthanasia in the two world religions- Christianity and Judaism. This dissertation will be a comparative study while looking at not only the differences and similarities but also how modern sects of the religions have impacted the thoughts on Euthanasia</a:t>
            </a:r>
            <a:r>
              <a:rPr lang="en-GB" dirty="0" smtClean="0"/>
              <a:t>.</a:t>
            </a:r>
            <a:endParaRPr lang="en-GB" dirty="0"/>
          </a:p>
          <a:p>
            <a:r>
              <a:rPr lang="en-GB" dirty="0"/>
              <a:t>Slide two-</a:t>
            </a:r>
          </a:p>
          <a:p>
            <a:pPr lvl="0"/>
            <a:r>
              <a:rPr lang="en-GB" dirty="0"/>
              <a:t>The contents that will covered in my dissertation will be the exploration of the differences in the faiths and how they agree on many aspects of the morality of euthanasia due to the cross over of Holy books – Judaism Holy book being the </a:t>
            </a:r>
            <a:r>
              <a:rPr lang="en-GB" dirty="0" smtClean="0"/>
              <a:t>Hebrew  </a:t>
            </a:r>
            <a:r>
              <a:rPr lang="en-GB" dirty="0"/>
              <a:t>Bible and the Christian Holy book being the Bible which includes the Hebrew Bible known as the old testament and the new testament. </a:t>
            </a:r>
          </a:p>
          <a:p>
            <a:pPr lvl="0"/>
            <a:r>
              <a:rPr lang="en-GB" dirty="0"/>
              <a:t>The beliefs are likely to vary due to Christians having the new testament to follow and this providing teachings of the messiah. </a:t>
            </a:r>
          </a:p>
          <a:p>
            <a:pPr lvl="0"/>
            <a:r>
              <a:rPr lang="en-GB" dirty="0"/>
              <a:t>The dissertation will also try to discover how the reform movements in both religions are adapting to the modern world.  </a:t>
            </a:r>
          </a:p>
          <a:p>
            <a:pPr lvl="0"/>
            <a:r>
              <a:rPr lang="en-GB" dirty="0"/>
              <a:t>The dissertation will also be covering how the modern and liberal arguments are changing the ways that Jewish and Christianity people value their scripture, health and dignity and the thoughts changing of the fatherhood and Rabbis.</a:t>
            </a:r>
          </a:p>
          <a:p>
            <a:pPr lvl="0"/>
            <a:r>
              <a:rPr lang="en-GB" dirty="0"/>
              <a:t> This dissertations argument is to provide an outlook on how religious thoughts are changing and value the right to die argument, although the dissertation will show the other side to the argument and how the orthodox thoughts are still relevant today on the sanctity of life being important. </a:t>
            </a:r>
          </a:p>
          <a:p>
            <a:endParaRPr lang="en-GB" dirty="0"/>
          </a:p>
        </p:txBody>
      </p:sp>
    </p:spTree>
    <p:extLst>
      <p:ext uri="{BB962C8B-B14F-4D97-AF65-F5344CB8AC3E}">
        <p14:creationId xmlns:p14="http://schemas.microsoft.com/office/powerpoint/2010/main" val="120706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Notes:</a:t>
            </a:r>
            <a:endParaRPr lang="en-GB" dirty="0"/>
          </a:p>
        </p:txBody>
      </p:sp>
      <p:sp>
        <p:nvSpPr>
          <p:cNvPr id="3" name="Content Placeholder 2"/>
          <p:cNvSpPr>
            <a:spLocks noGrp="1"/>
          </p:cNvSpPr>
          <p:nvPr>
            <p:ph idx="1"/>
          </p:nvPr>
        </p:nvSpPr>
        <p:spPr/>
        <p:txBody>
          <a:bodyPr>
            <a:normAutofit fontScale="55000" lnSpcReduction="20000"/>
          </a:bodyPr>
          <a:lstStyle/>
          <a:p>
            <a:r>
              <a:rPr lang="en-GB" dirty="0"/>
              <a:t>Slide three- </a:t>
            </a:r>
          </a:p>
          <a:p>
            <a:pPr lvl="0"/>
            <a:r>
              <a:rPr lang="en-GB" dirty="0"/>
              <a:t>The dissertation will be providing a background on the ethical issues of Euthanasia. My argument will be presenting that there has been an impact on both religions and this resulting in branches such as liberal </a:t>
            </a:r>
            <a:r>
              <a:rPr lang="en-GB" dirty="0" smtClean="0"/>
              <a:t>Protestantism </a:t>
            </a:r>
            <a:r>
              <a:rPr lang="en-GB" dirty="0"/>
              <a:t>and reform Judaism. </a:t>
            </a:r>
          </a:p>
          <a:p>
            <a:pPr lvl="0"/>
            <a:r>
              <a:rPr lang="en-GB" dirty="0"/>
              <a:t>The main reasons for choosing this topic was to add more to the academic work on morality thoughts changing and becoming more liberal in the traditions of Christianity and Judaism using Primary sources such as quotes from Holy texts and secondary sources of scholarly research and work. It will be important to highlight the </a:t>
            </a:r>
            <a:r>
              <a:rPr lang="en-GB" dirty="0" smtClean="0"/>
              <a:t>differences </a:t>
            </a:r>
            <a:r>
              <a:rPr lang="en-GB" dirty="0"/>
              <a:t>between Suicide and Euthanasia during this piece of work due to clarifying one is assisted and one is the act of self killing </a:t>
            </a:r>
            <a:r>
              <a:rPr lang="en-GB" dirty="0" smtClean="0"/>
              <a:t>solely </a:t>
            </a:r>
            <a:r>
              <a:rPr lang="en-GB" dirty="0"/>
              <a:t>alone. – these both have religious opinions on and some times are different.</a:t>
            </a:r>
          </a:p>
          <a:p>
            <a:pPr lvl="0"/>
            <a:r>
              <a:rPr lang="en-GB" dirty="0"/>
              <a:t>A brief explanation will also be provided for the different types of euthanasia there is, therefore when the different types are </a:t>
            </a:r>
            <a:r>
              <a:rPr lang="en-GB" dirty="0" smtClean="0"/>
              <a:t>mentioned </a:t>
            </a:r>
            <a:r>
              <a:rPr lang="en-GB" dirty="0"/>
              <a:t>throughout then it will be understandable for readers.</a:t>
            </a:r>
          </a:p>
          <a:p>
            <a:pPr lvl="0"/>
            <a:r>
              <a:rPr lang="en-GB" dirty="0"/>
              <a:t> The explanations will be on voluntary and non- voluntary euthanasia with the differences being that one is with consent. Also active and passive euthanasia which differentiates from medication being provided to end ones life and passive being the withdrawal of medication</a:t>
            </a:r>
            <a:r>
              <a:rPr lang="en-GB" dirty="0" smtClean="0"/>
              <a:t>.</a:t>
            </a:r>
            <a:endParaRPr lang="en-GB" dirty="0"/>
          </a:p>
          <a:p>
            <a:r>
              <a:rPr lang="en-GB" dirty="0"/>
              <a:t>Slide four –</a:t>
            </a:r>
          </a:p>
          <a:p>
            <a:pPr lvl="0"/>
            <a:r>
              <a:rPr lang="en-GB" dirty="0"/>
              <a:t>The background on laws of euthanasia in the </a:t>
            </a:r>
            <a:r>
              <a:rPr lang="en-GB" dirty="0" smtClean="0"/>
              <a:t>UK </a:t>
            </a:r>
            <a:r>
              <a:rPr lang="en-GB" dirty="0"/>
              <a:t>will be discussed as to why it is illegal and how that the  parliament is working with the Church of England may impact these laws. The laws have changed over the years showing that liberalisation may be occurring and how the UK laws have become more suitable for religious diversity rather than orthodox Christianity. However, there is still legal consequences for this act such as prison sentences today supporting the orthodox traditional beliefs that euthanasia is wrong. </a:t>
            </a:r>
          </a:p>
          <a:p>
            <a:pPr lvl="0"/>
            <a:r>
              <a:rPr lang="en-GB" dirty="0"/>
              <a:t>Both religions also have their own laws. Christianity laws are usually found in the old and new testament as they view the bible as God’s word and it provides God’s commandments. Jewish people follow Halakha, these are Jewish laws that provide guidance on what is right and wrong. However, in modern times these laws are ignored. </a:t>
            </a:r>
          </a:p>
          <a:p>
            <a:pPr lvl="0"/>
            <a:r>
              <a:rPr lang="en-GB" dirty="0"/>
              <a:t>An example is provided by Baeke who is a scholar who </a:t>
            </a:r>
            <a:r>
              <a:rPr lang="en-GB" dirty="0" smtClean="0"/>
              <a:t>states "Nowadays, </a:t>
            </a:r>
            <a:r>
              <a:rPr lang="en-GB" dirty="0"/>
              <a:t>looking for an answer to a contemporary ethical question, </a:t>
            </a:r>
            <a:r>
              <a:rPr lang="en-GB" i="1" dirty="0" smtClean="0"/>
              <a:t>halakha</a:t>
            </a:r>
            <a:r>
              <a:rPr lang="en-GB" dirty="0"/>
              <a:t> is addressed. It can offer guidance to individuals but has no binding authority. Although a rabbi can give advice, “individual autonomy remains predominant” (At the same time, Reform thinkers warn for unbridled autonomy and plead for a “harmony between discipline and freedom, between loyalty and individuality”  </a:t>
            </a:r>
          </a:p>
          <a:p>
            <a:endParaRPr lang="en-GB" dirty="0"/>
          </a:p>
        </p:txBody>
      </p:sp>
    </p:spTree>
    <p:extLst>
      <p:ext uri="{BB962C8B-B14F-4D97-AF65-F5344CB8AC3E}">
        <p14:creationId xmlns:p14="http://schemas.microsoft.com/office/powerpoint/2010/main" val="3709431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Notes:</a:t>
            </a:r>
            <a:endParaRPr lang="en-GB" dirty="0"/>
          </a:p>
        </p:txBody>
      </p:sp>
      <p:sp>
        <p:nvSpPr>
          <p:cNvPr id="3" name="Content Placeholder 2"/>
          <p:cNvSpPr>
            <a:spLocks noGrp="1"/>
          </p:cNvSpPr>
          <p:nvPr>
            <p:ph idx="1"/>
          </p:nvPr>
        </p:nvSpPr>
        <p:spPr/>
        <p:txBody>
          <a:bodyPr>
            <a:normAutofit fontScale="70000" lnSpcReduction="20000"/>
          </a:bodyPr>
          <a:lstStyle/>
          <a:p>
            <a:r>
              <a:rPr lang="en-GB" dirty="0"/>
              <a:t>Slide five-</a:t>
            </a:r>
          </a:p>
          <a:p>
            <a:pPr lvl="0"/>
            <a:r>
              <a:rPr lang="en-GB" dirty="0"/>
              <a:t>The modern argument that many liberal Christians and </a:t>
            </a:r>
            <a:r>
              <a:rPr lang="en-GB" dirty="0" smtClean="0"/>
              <a:t>Jewish </a:t>
            </a:r>
            <a:r>
              <a:rPr lang="en-GB" dirty="0"/>
              <a:t>people support is the right to die/ death with dignity belief. This is usually accepted due to </a:t>
            </a:r>
            <a:r>
              <a:rPr lang="en-GB" dirty="0" smtClean="0"/>
              <a:t>believing </a:t>
            </a:r>
            <a:r>
              <a:rPr lang="en-GB" dirty="0"/>
              <a:t>allowing euthanasia is an act sometimes seen as </a:t>
            </a:r>
            <a:r>
              <a:rPr lang="en-GB" dirty="0" smtClean="0"/>
              <a:t>righteous </a:t>
            </a:r>
            <a:r>
              <a:rPr lang="en-GB" dirty="0"/>
              <a:t>as it allows </a:t>
            </a:r>
            <a:r>
              <a:rPr lang="en-GB" dirty="0" smtClean="0"/>
              <a:t>Christians </a:t>
            </a:r>
            <a:r>
              <a:rPr lang="en-GB" dirty="0"/>
              <a:t>and </a:t>
            </a:r>
            <a:r>
              <a:rPr lang="en-GB" dirty="0" smtClean="0"/>
              <a:t>Jewish </a:t>
            </a:r>
            <a:r>
              <a:rPr lang="en-GB" dirty="0"/>
              <a:t>people to express certain virtues such as mercy, charity and love. </a:t>
            </a:r>
          </a:p>
          <a:p>
            <a:pPr lvl="0"/>
            <a:r>
              <a:rPr lang="en-GB" dirty="0"/>
              <a:t>Euthanasia also allows dignity and self determination, as scholar Campbell states- “Some faith communities in Protestant communities and in Reform Judaism have argued otherwise. When faced with terminal illness, one may well be disposed to ending life, and one’s immediate community (or family) may support this method of death. These kind of arguments stress the dignity of the individual as a free decision maker.”</a:t>
            </a:r>
          </a:p>
          <a:p>
            <a:pPr lvl="0"/>
            <a:r>
              <a:rPr lang="en-GB" dirty="0"/>
              <a:t>An example that reform Jews and Christians may use are stories from scriptures such as Moses crying for his own death and the destruction of the second temple </a:t>
            </a:r>
            <a:r>
              <a:rPr lang="en-GB" dirty="0" smtClean="0"/>
              <a:t>Masada </a:t>
            </a:r>
            <a:r>
              <a:rPr lang="en-GB" dirty="0"/>
              <a:t>where </a:t>
            </a:r>
            <a:r>
              <a:rPr lang="en-GB" dirty="0" smtClean="0"/>
              <a:t>soldiers </a:t>
            </a:r>
            <a:r>
              <a:rPr lang="en-GB" dirty="0"/>
              <a:t>chose to end their lives to be free from prosecution as they wanted to be free Jewish people.</a:t>
            </a:r>
          </a:p>
          <a:p>
            <a:r>
              <a:rPr lang="en-GB" dirty="0"/>
              <a:t>Slide six-</a:t>
            </a:r>
          </a:p>
          <a:p>
            <a:pPr lvl="0"/>
            <a:r>
              <a:rPr lang="en-GB" dirty="0"/>
              <a:t>The dissertation will also touch upon the prospects of an afterlife and how this impacts the </a:t>
            </a:r>
            <a:r>
              <a:rPr lang="en-GB" dirty="0" smtClean="0"/>
              <a:t>beliefs </a:t>
            </a:r>
            <a:r>
              <a:rPr lang="en-GB" dirty="0"/>
              <a:t>on the ethical issues of euthanasia for Christians and Jewish people. There are both positive and negative areas of euthanasia and after life, both religions refer to their afterlives as either Heaven or Hell.</a:t>
            </a:r>
          </a:p>
          <a:p>
            <a:pPr lvl="0"/>
            <a:r>
              <a:rPr lang="en-GB" dirty="0"/>
              <a:t> Often Christians and </a:t>
            </a:r>
            <a:r>
              <a:rPr lang="en-GB" dirty="0" smtClean="0"/>
              <a:t>Jewish </a:t>
            </a:r>
            <a:r>
              <a:rPr lang="en-GB" dirty="0"/>
              <a:t>people who support euthanasia use the idea of a better life in Heaven as a reason to commit the act of euthanasia. If an individuals life is destroyed or unbearable, liberalists and reform individuals would often support </a:t>
            </a:r>
            <a:r>
              <a:rPr lang="en-GB" dirty="0" smtClean="0"/>
              <a:t>individuals </a:t>
            </a:r>
            <a:r>
              <a:rPr lang="en-GB" dirty="0"/>
              <a:t>who choose the prospect for a better life with God. </a:t>
            </a:r>
          </a:p>
          <a:p>
            <a:pPr lvl="0"/>
            <a:r>
              <a:rPr lang="en-GB" dirty="0"/>
              <a:t>However, Orthodox and conservative </a:t>
            </a:r>
            <a:r>
              <a:rPr lang="en-GB" dirty="0" smtClean="0"/>
              <a:t>Christians </a:t>
            </a:r>
            <a:r>
              <a:rPr lang="en-GB" dirty="0"/>
              <a:t>and </a:t>
            </a:r>
            <a:r>
              <a:rPr lang="en-GB" dirty="0" smtClean="0"/>
              <a:t>Jewish </a:t>
            </a:r>
            <a:r>
              <a:rPr lang="en-GB" dirty="0"/>
              <a:t>people may also use this idea of an </a:t>
            </a:r>
            <a:r>
              <a:rPr lang="en-GB" dirty="0" smtClean="0"/>
              <a:t>afterlife </a:t>
            </a:r>
            <a:r>
              <a:rPr lang="en-GB" dirty="0"/>
              <a:t>as a reason as to why euthanasia should not be </a:t>
            </a:r>
            <a:r>
              <a:rPr lang="en-GB" dirty="0" smtClean="0"/>
              <a:t>considered </a:t>
            </a:r>
            <a:r>
              <a:rPr lang="en-GB" dirty="0"/>
              <a:t>due to it being a sinful act and this could lead to eternal punishment in Hell. For example, it can viewed that it would be breaking one of the ten commandments “you shall not commit murder”. </a:t>
            </a:r>
          </a:p>
          <a:p>
            <a:endParaRPr lang="en-GB" dirty="0"/>
          </a:p>
        </p:txBody>
      </p:sp>
    </p:spTree>
    <p:extLst>
      <p:ext uri="{BB962C8B-B14F-4D97-AF65-F5344CB8AC3E}">
        <p14:creationId xmlns:p14="http://schemas.microsoft.com/office/powerpoint/2010/main" val="912127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Notes:</a:t>
            </a:r>
            <a:br>
              <a:rPr lang="en-GB" dirty="0" smtClean="0"/>
            </a:br>
            <a:endParaRPr lang="en-GB" dirty="0"/>
          </a:p>
        </p:txBody>
      </p:sp>
      <p:sp>
        <p:nvSpPr>
          <p:cNvPr id="3" name="Content Placeholder 2"/>
          <p:cNvSpPr>
            <a:spLocks noGrp="1"/>
          </p:cNvSpPr>
          <p:nvPr>
            <p:ph idx="1"/>
          </p:nvPr>
        </p:nvSpPr>
        <p:spPr/>
        <p:txBody>
          <a:bodyPr>
            <a:normAutofit fontScale="55000" lnSpcReduction="20000"/>
          </a:bodyPr>
          <a:lstStyle/>
          <a:p>
            <a:r>
              <a:rPr lang="en-GB" dirty="0"/>
              <a:t>Slide seven-</a:t>
            </a:r>
          </a:p>
          <a:p>
            <a:pPr lvl="0"/>
            <a:r>
              <a:rPr lang="en-GB" dirty="0"/>
              <a:t>The opposing argument that Christians and Jewish people are not becoming more liberal and </a:t>
            </a:r>
            <a:r>
              <a:rPr lang="en-GB" dirty="0" smtClean="0"/>
              <a:t>open </a:t>
            </a:r>
            <a:r>
              <a:rPr lang="en-GB" dirty="0"/>
              <a:t>to new ideas is the argument that life is sacred. This is often held by orthodox Jewish people and Orthodox </a:t>
            </a:r>
            <a:r>
              <a:rPr lang="en-GB" dirty="0" smtClean="0"/>
              <a:t>Christians </a:t>
            </a:r>
            <a:r>
              <a:rPr lang="en-GB" dirty="0"/>
              <a:t>and </a:t>
            </a:r>
            <a:r>
              <a:rPr lang="en-GB" dirty="0" smtClean="0"/>
              <a:t>Catholics </a:t>
            </a:r>
            <a:r>
              <a:rPr lang="en-GB" dirty="0"/>
              <a:t>who value their lives due it created in the image of God and it being a sacred gift from God. </a:t>
            </a:r>
          </a:p>
          <a:p>
            <a:pPr lvl="0"/>
            <a:r>
              <a:rPr lang="en-GB" dirty="0"/>
              <a:t>Although many religious people want to provide sympathy for ill </a:t>
            </a:r>
            <a:r>
              <a:rPr lang="en-GB" dirty="0" smtClean="0"/>
              <a:t>patients, </a:t>
            </a:r>
            <a:r>
              <a:rPr lang="en-GB" dirty="0"/>
              <a:t>they often believe the answer is to provide care for those with a poor quality of life rather than help take away the life, this is called dominionship. </a:t>
            </a:r>
          </a:p>
          <a:p>
            <a:pPr lvl="0"/>
            <a:r>
              <a:rPr lang="en-GB" dirty="0"/>
              <a:t>Thomas Aquinas provides a theory supporting the orthodox Christians and Jewish beliefs that it is wrong due to the negative impact it has on society as it would deprive society of one of its members and it is God’s decision to choose when a life should start and end.</a:t>
            </a:r>
          </a:p>
          <a:p>
            <a:r>
              <a:rPr lang="en-GB" dirty="0"/>
              <a:t>Slide eight –</a:t>
            </a:r>
          </a:p>
          <a:p>
            <a:pPr lvl="0"/>
            <a:r>
              <a:rPr lang="en-GB" dirty="0"/>
              <a:t>When looking at the change of religious </a:t>
            </a:r>
            <a:r>
              <a:rPr lang="en-GB" dirty="0" smtClean="0"/>
              <a:t>beliefs </a:t>
            </a:r>
            <a:r>
              <a:rPr lang="en-GB" dirty="0"/>
              <a:t>on the topic of euthanasia, I believed it was important to explore aspects of the tradition that have authority and influence and a significant factor was the Rabbi and priesthood influence. </a:t>
            </a:r>
          </a:p>
          <a:p>
            <a:pPr lvl="0"/>
            <a:r>
              <a:rPr lang="en-GB" dirty="0"/>
              <a:t>It was key to find that there is split </a:t>
            </a:r>
            <a:r>
              <a:rPr lang="en-GB" dirty="0" smtClean="0"/>
              <a:t>beliefs </a:t>
            </a:r>
            <a:r>
              <a:rPr lang="en-GB" dirty="0"/>
              <a:t>on this topic within the fatherhood also, with liberal Rabbis looking at each case in hand and applying scripture and personal belief – sometimes they believe that euthanasia is the most </a:t>
            </a:r>
            <a:r>
              <a:rPr lang="en-GB" dirty="0" smtClean="0"/>
              <a:t>righteous </a:t>
            </a:r>
            <a:r>
              <a:rPr lang="en-GB" dirty="0"/>
              <a:t>act to </a:t>
            </a:r>
            <a:r>
              <a:rPr lang="en-GB" dirty="0" smtClean="0"/>
              <a:t>do</a:t>
            </a:r>
            <a:endParaRPr lang="en-GB" dirty="0"/>
          </a:p>
          <a:p>
            <a:pPr lvl="0"/>
            <a:r>
              <a:rPr lang="en-GB" dirty="0"/>
              <a:t> Other Rabbis such as Orthodox Rabbis support the argument that we should accept suffering as this is Gods plan and life is sacred so we shall not end our lives. </a:t>
            </a:r>
          </a:p>
          <a:p>
            <a:pPr lvl="0"/>
            <a:r>
              <a:rPr lang="en-GB" dirty="0"/>
              <a:t>The Pope holds authority for many Christians, in particular the Catholic denomination who value his </a:t>
            </a:r>
            <a:r>
              <a:rPr lang="en-GB" dirty="0" smtClean="0"/>
              <a:t>beliefs </a:t>
            </a:r>
            <a:r>
              <a:rPr lang="en-GB" dirty="0"/>
              <a:t>as Holy words- The Pope today states that we should be against this act as it allows suffering to bring one to be close to God. </a:t>
            </a:r>
          </a:p>
          <a:p>
            <a:pPr lvl="0"/>
            <a:r>
              <a:rPr lang="en-GB" dirty="0"/>
              <a:t>However, other figures in the fatherhood such as some priests would support the liberalist argument that we should accept this act occasionally as we should follow biblical teachings of loving our neighbours and treating others the way we would like to be treated ourselves – this is a golden rule for many Christians and supports Jesus’ teachings also.</a:t>
            </a:r>
          </a:p>
          <a:p>
            <a:endParaRPr lang="en-GB" dirty="0"/>
          </a:p>
        </p:txBody>
      </p:sp>
    </p:spTree>
    <p:extLst>
      <p:ext uri="{BB962C8B-B14F-4D97-AF65-F5344CB8AC3E}">
        <p14:creationId xmlns:p14="http://schemas.microsoft.com/office/powerpoint/2010/main" val="2416903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Notes:</a:t>
            </a:r>
            <a:endParaRPr lang="en-GB" dirty="0"/>
          </a:p>
        </p:txBody>
      </p:sp>
      <p:sp>
        <p:nvSpPr>
          <p:cNvPr id="3" name="Content Placeholder 2"/>
          <p:cNvSpPr>
            <a:spLocks noGrp="1"/>
          </p:cNvSpPr>
          <p:nvPr>
            <p:ph idx="1"/>
          </p:nvPr>
        </p:nvSpPr>
        <p:spPr/>
        <p:txBody>
          <a:bodyPr/>
          <a:lstStyle/>
          <a:p>
            <a:r>
              <a:rPr lang="en-GB" dirty="0"/>
              <a:t>Slide nine-</a:t>
            </a:r>
          </a:p>
          <a:p>
            <a:pPr lvl="0"/>
            <a:r>
              <a:rPr lang="en-GB" dirty="0"/>
              <a:t>To understand the argument of change in traditional </a:t>
            </a:r>
            <a:r>
              <a:rPr lang="en-GB" dirty="0" smtClean="0"/>
              <a:t>beliefs </a:t>
            </a:r>
            <a:r>
              <a:rPr lang="en-GB" dirty="0"/>
              <a:t>on euthanasia and the moral status it is key to explore new scriptures. Many liberalists and modern Jewish and Christians use these scriptures to support their argument. The Talmud and Mishnah are important for Reform Jewish people as they value the oral written law that explores more meaning to the </a:t>
            </a:r>
            <a:r>
              <a:rPr lang="en-GB" dirty="0" smtClean="0"/>
              <a:t>biblical </a:t>
            </a:r>
            <a:r>
              <a:rPr lang="en-GB" dirty="0"/>
              <a:t>quotes that may seem unclear and many Jewish people use these scriptures to explain why euthanasia should be allowed. </a:t>
            </a:r>
          </a:p>
          <a:p>
            <a:pPr lvl="0"/>
            <a:r>
              <a:rPr lang="en-GB" dirty="0"/>
              <a:t>The New testament is the newest scripture for Christians and this holds many teachings based on Jesus the Son of God and many of these teachings are used for examples of love and respect. Liberalists demonstrate this as the aspect of scripture where God teaches us to respect each other dignity and </a:t>
            </a:r>
            <a:r>
              <a:rPr lang="en-GB" dirty="0" smtClean="0"/>
              <a:t>autonomous </a:t>
            </a:r>
            <a:r>
              <a:rPr lang="en-GB" dirty="0"/>
              <a:t>decisions with their own lives and it is our stewardship to respect this and support the decisions. </a:t>
            </a:r>
          </a:p>
        </p:txBody>
      </p:sp>
    </p:spTree>
    <p:extLst>
      <p:ext uri="{BB962C8B-B14F-4D97-AF65-F5344CB8AC3E}">
        <p14:creationId xmlns:p14="http://schemas.microsoft.com/office/powerpoint/2010/main" val="1991227792"/>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39D77354-939E-4A26-AE51-B3F9618B14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666</TotalTime>
  <Words>4001</Words>
  <Application>Microsoft Office PowerPoint</Application>
  <PresentationFormat>Widescreen</PresentationFormat>
  <Paragraphs>137</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Wingdings 2</vt:lpstr>
      <vt:lpstr>Frame</vt:lpstr>
      <vt:lpstr>Dissertation- Euthanasia in Christianity and Judaism: A comparative study.</vt:lpstr>
      <vt:lpstr>Contents of the Dissertation:</vt:lpstr>
      <vt:lpstr>Brief background on Euthanasia:</vt:lpstr>
      <vt:lpstr>Background on laws on Euthanasia and religious laws:</vt:lpstr>
      <vt:lpstr>Right to die:</vt:lpstr>
      <vt:lpstr>Prospects of an afterlife: </vt:lpstr>
      <vt:lpstr>Life is Sacred: </vt:lpstr>
      <vt:lpstr>Rabbi and Priesthood thoughts:</vt:lpstr>
      <vt:lpstr>New Scripture Impact:</vt:lpstr>
      <vt:lpstr>THANK YOU FOR LISTENING!</vt:lpstr>
      <vt:lpstr>My Notes:</vt:lpstr>
      <vt:lpstr>My Notes:</vt:lpstr>
      <vt:lpstr>My Notes:</vt:lpstr>
      <vt:lpstr>My Notes: </vt:lpstr>
      <vt:lpstr>My Notes: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Euthanasia in Christianity and Judaism: A comparative study.</dc:title>
  <dc:creator>mia chalker</dc:creator>
  <cp:lastModifiedBy>mia chalker</cp:lastModifiedBy>
  <cp:revision>42</cp:revision>
  <dcterms:created xsi:type="dcterms:W3CDTF">2020-02-04T18:08:07Z</dcterms:created>
  <dcterms:modified xsi:type="dcterms:W3CDTF">2020-02-07T18:36:42Z</dcterms:modified>
</cp:coreProperties>
</file>